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6" r:id="rId7"/>
    <p:sldId id="264" r:id="rId8"/>
    <p:sldId id="268" r:id="rId9"/>
    <p:sldId id="262" r:id="rId10"/>
    <p:sldId id="275" r:id="rId11"/>
    <p:sldId id="265" r:id="rId12"/>
    <p:sldId id="263" r:id="rId13"/>
    <p:sldId id="274"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BOOSTING ALGORITHM</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541655" y="289560"/>
            <a:ext cx="10515600" cy="6227445"/>
          </a:xfrm>
        </p:spPr>
        <p:txBody>
          <a:bodyPr>
            <a:normAutofit lnSpcReduction="20000"/>
          </a:bodyPr>
          <a:p>
            <a:pPr marL="0" indent="0">
              <a:buNone/>
            </a:pPr>
            <a:r>
              <a:rPr lang="en-US" sz="2800" b="1">
                <a:sym typeface="+mn-ea"/>
              </a:rPr>
              <a:t>Advantages of XG Booster:</a:t>
            </a:r>
            <a:endParaRPr lang="en-US" sz="2800" b="1"/>
          </a:p>
          <a:p>
            <a:pPr lvl="2">
              <a:buFont typeface="Arial" panose="020B0604020202020204" pitchFamily="34" charset="0"/>
              <a:buChar char="•"/>
            </a:pPr>
            <a:r>
              <a:rPr lang="en-US" sz="2800">
                <a:sym typeface="+mn-ea"/>
              </a:rPr>
              <a:t>High Performance and Accuracy</a:t>
            </a:r>
            <a:endParaRPr lang="en-US" sz="2800"/>
          </a:p>
          <a:p>
            <a:pPr lvl="2">
              <a:buFont typeface="Arial" panose="020B0604020202020204" pitchFamily="34" charset="0"/>
              <a:buChar char="•"/>
            </a:pPr>
            <a:r>
              <a:rPr lang="en-US" sz="2800">
                <a:sym typeface="+mn-ea"/>
              </a:rPr>
              <a:t>Speed and Efficiency</a:t>
            </a:r>
            <a:endParaRPr lang="en-US" sz="2800">
              <a:sym typeface="+mn-ea"/>
            </a:endParaRPr>
          </a:p>
          <a:p>
            <a:pPr lvl="2">
              <a:buFont typeface="Arial" panose="020B0604020202020204" pitchFamily="34" charset="0"/>
              <a:buChar char="•"/>
            </a:pPr>
            <a:r>
              <a:rPr lang="en-US" sz="2800">
                <a:sym typeface="+mn-ea"/>
              </a:rPr>
              <a:t>Handling Missing Data</a:t>
            </a:r>
            <a:endParaRPr lang="en-US" sz="2800">
              <a:sym typeface="+mn-ea"/>
            </a:endParaRPr>
          </a:p>
          <a:p>
            <a:pPr lvl="2">
              <a:buFont typeface="Arial" panose="020B0604020202020204" pitchFamily="34" charset="0"/>
              <a:buChar char="•"/>
            </a:pPr>
            <a:r>
              <a:rPr lang="en-US" sz="2800">
                <a:sym typeface="+mn-ea"/>
              </a:rPr>
              <a:t>Cross-Validation</a:t>
            </a:r>
            <a:br>
              <a:rPr lang="en-US" sz="2800">
                <a:sym typeface="+mn-ea"/>
              </a:rPr>
            </a:br>
            <a:endParaRPr lang="en-US" sz="2800"/>
          </a:p>
          <a:p>
            <a:pPr marL="0" indent="0">
              <a:buNone/>
            </a:pPr>
            <a:r>
              <a:rPr lang="en-US" sz="2800" b="1">
                <a:sym typeface="+mn-ea"/>
              </a:rPr>
              <a:t>Disadvantages of XGBooster:</a:t>
            </a:r>
            <a:endParaRPr lang="en-US" sz="2800" b="1"/>
          </a:p>
          <a:p>
            <a:pPr lvl="2"/>
            <a:r>
              <a:rPr lang="en-US" sz="2800">
                <a:sym typeface="+mn-ea"/>
              </a:rPr>
              <a:t>Resource Intensive</a:t>
            </a:r>
            <a:endParaRPr lang="en-US" sz="2800">
              <a:sym typeface="+mn-ea"/>
            </a:endParaRPr>
          </a:p>
          <a:p>
            <a:pPr lvl="2"/>
            <a:r>
              <a:rPr lang="en-US" sz="2800"/>
              <a:t>Interpretability</a:t>
            </a:r>
            <a:endParaRPr lang="en-US" sz="2800"/>
          </a:p>
          <a:p>
            <a:pPr lvl="2"/>
            <a:r>
              <a:rPr lang="en-US" sz="2800"/>
              <a:t>Sensitive to Noise</a:t>
            </a:r>
            <a:endParaRPr lang="en-US" sz="2800"/>
          </a:p>
          <a:p>
            <a:pPr marL="0" indent="0">
              <a:buNone/>
            </a:pPr>
            <a:endParaRPr lang="en-US" sz="2800"/>
          </a:p>
          <a:p>
            <a:pPr marL="0" indent="0">
              <a:buNone/>
            </a:pPr>
            <a:r>
              <a:rPr lang="en-US" sz="2800" b="1">
                <a:sym typeface="+mn-ea"/>
              </a:rPr>
              <a:t>Applications of XGBooster:</a:t>
            </a:r>
            <a:endParaRPr lang="en-US" sz="2800" b="1"/>
          </a:p>
          <a:p>
            <a:pPr lvl="2"/>
            <a:r>
              <a:rPr lang="en-US" sz="2800">
                <a:sym typeface="+mn-ea"/>
              </a:rPr>
              <a:t>Finance</a:t>
            </a:r>
            <a:endParaRPr lang="en-US" sz="2800">
              <a:sym typeface="+mn-ea"/>
            </a:endParaRPr>
          </a:p>
          <a:p>
            <a:pPr lvl="2"/>
            <a:r>
              <a:rPr lang="en-US" sz="2800"/>
              <a:t>Genomics and Bioinformatics</a:t>
            </a:r>
            <a:endParaRPr lang="en-US" sz="2800"/>
          </a:p>
          <a:p>
            <a:pPr lvl="2"/>
            <a:r>
              <a:rPr lang="en-US" sz="2800"/>
              <a:t>Recommender Systems</a:t>
            </a:r>
            <a:endParaRPr lang="en-US" sz="280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LG BOOSTING</a:t>
            </a:r>
            <a:endParaRPr lang="en-IN" altLang="en-US" b="1"/>
          </a:p>
        </p:txBody>
      </p:sp>
      <p:sp>
        <p:nvSpPr>
          <p:cNvPr id="3" name="Content Placeholder 2"/>
          <p:cNvSpPr>
            <a:spLocks noGrp="1"/>
          </p:cNvSpPr>
          <p:nvPr>
            <p:ph idx="1"/>
          </p:nvPr>
        </p:nvSpPr>
        <p:spPr/>
        <p:txBody>
          <a:bodyPr/>
          <a:p>
            <a:r>
              <a:rPr lang="en-US"/>
              <a:t>Faster training speed and accuracy resulting from LightGBM being a histogram-based algorithm that performs bucketing of values (also requires lesser memory).</a:t>
            </a:r>
            <a:endParaRPr lang="en-US"/>
          </a:p>
          <a:p>
            <a:r>
              <a:rPr lang="en-US"/>
              <a:t>Also compatible with large and complex datasets but is much faster during training.</a:t>
            </a:r>
            <a:endParaRPr lang="en-US"/>
          </a:p>
          <a:p>
            <a:r>
              <a:rPr lang="en-US"/>
              <a:t>Support for both parallel learning and GPU learning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838200" y="1060450"/>
            <a:ext cx="10515600" cy="4104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51815" y="519430"/>
            <a:ext cx="10113645" cy="5657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909945"/>
          </a:xfrm>
        </p:spPr>
        <p:txBody>
          <a:bodyPr>
            <a:normAutofit fontScale="90000" lnSpcReduction="20000"/>
          </a:bodyPr>
          <a:p>
            <a:pPr marL="0" indent="0">
              <a:buNone/>
            </a:pPr>
            <a:r>
              <a:rPr lang="en-US" sz="2800" b="1">
                <a:sym typeface="+mn-ea"/>
              </a:rPr>
              <a:t>Advantages of lightning boost algorithm:</a:t>
            </a:r>
            <a:endParaRPr lang="en-US" sz="2800" b="1">
              <a:sym typeface="+mn-ea"/>
            </a:endParaRPr>
          </a:p>
          <a:p>
            <a:pPr lvl="2">
              <a:buFont typeface="Arial" panose="020B0604020202020204" pitchFamily="34" charset="0"/>
              <a:buChar char="•"/>
            </a:pPr>
            <a:r>
              <a:rPr lang="en-US" sz="2800">
                <a:sym typeface="+mn-ea"/>
              </a:rPr>
              <a:t>Faster Training Speed and Efficiency</a:t>
            </a:r>
            <a:endParaRPr lang="en-US" sz="2800"/>
          </a:p>
          <a:p>
            <a:pPr lvl="2">
              <a:buFont typeface="Arial" panose="020B0604020202020204" pitchFamily="34" charset="0"/>
              <a:buChar char="•"/>
            </a:pPr>
            <a:r>
              <a:rPr lang="en-US" sz="2800">
                <a:sym typeface="+mn-ea"/>
              </a:rPr>
              <a:t>Scalability</a:t>
            </a:r>
            <a:endParaRPr lang="en-US" sz="2800">
              <a:sym typeface="+mn-ea"/>
            </a:endParaRPr>
          </a:p>
          <a:p>
            <a:pPr lvl="2">
              <a:buFont typeface="Arial" panose="020B0604020202020204" pitchFamily="34" charset="0"/>
              <a:buChar char="•"/>
            </a:pPr>
            <a:r>
              <a:rPr lang="en-US" sz="2800">
                <a:sym typeface="+mn-ea"/>
              </a:rPr>
              <a:t>Accuracy</a:t>
            </a:r>
            <a:endParaRPr lang="en-US" sz="2800">
              <a:sym typeface="+mn-ea"/>
            </a:endParaRPr>
          </a:p>
          <a:p>
            <a:pPr lvl="2">
              <a:buFont typeface="Arial" panose="020B0604020202020204" pitchFamily="34" charset="0"/>
              <a:buChar char="•"/>
            </a:pPr>
            <a:r>
              <a:rPr lang="en-US" sz="2800">
                <a:sym typeface="+mn-ea"/>
              </a:rPr>
              <a:t>Cross-Validation</a:t>
            </a:r>
            <a:br>
              <a:rPr lang="en-US" sz="2800">
                <a:sym typeface="+mn-ea"/>
              </a:rPr>
            </a:br>
            <a:endParaRPr lang="en-US" sz="2800"/>
          </a:p>
          <a:p>
            <a:pPr marL="0" indent="0">
              <a:buNone/>
            </a:pPr>
            <a:r>
              <a:rPr lang="en-US" sz="2800" b="1">
                <a:sym typeface="+mn-ea"/>
              </a:rPr>
              <a:t>Disadvantages of lightning boost algorithm:</a:t>
            </a:r>
            <a:endParaRPr lang="en-US" sz="2800" b="1">
              <a:sym typeface="+mn-ea"/>
            </a:endParaRPr>
          </a:p>
          <a:p>
            <a:pPr lvl="2"/>
            <a:r>
              <a:rPr lang="en-US" sz="2800">
                <a:sym typeface="+mn-ea"/>
              </a:rPr>
              <a:t>Sensitive to Hyperparameter</a:t>
            </a:r>
            <a:endParaRPr lang="en-US" sz="2800">
              <a:sym typeface="+mn-ea"/>
            </a:endParaRPr>
          </a:p>
          <a:p>
            <a:pPr lvl="2"/>
            <a:r>
              <a:rPr lang="en-US" sz="2800">
                <a:sym typeface="+mn-ea"/>
              </a:rPr>
              <a:t>Requires Preprocessing</a:t>
            </a:r>
            <a:endParaRPr lang="en-US" sz="2800">
              <a:sym typeface="+mn-ea"/>
            </a:endParaRPr>
          </a:p>
          <a:p>
            <a:pPr lvl="2"/>
            <a:r>
              <a:rPr lang="en-US" sz="2800">
                <a:sym typeface="+mn-ea"/>
              </a:rPr>
              <a:t>Not Ideal for Very Small Datasets</a:t>
            </a:r>
            <a:endParaRPr lang="en-US" sz="2800">
              <a:sym typeface="+mn-ea"/>
            </a:endParaRPr>
          </a:p>
          <a:p>
            <a:pPr lvl="2"/>
            <a:r>
              <a:rPr lang="en-US" sz="2800">
                <a:sym typeface="+mn-ea"/>
              </a:rPr>
              <a:t>High Memory Usage with Large Binning:</a:t>
            </a:r>
            <a:endParaRPr lang="en-US" sz="2800">
              <a:sym typeface="+mn-ea"/>
            </a:endParaRPr>
          </a:p>
          <a:p>
            <a:pPr marL="0" indent="0">
              <a:buNone/>
            </a:pPr>
            <a:endParaRPr lang="en-US" sz="2800"/>
          </a:p>
          <a:p>
            <a:pPr marL="0" indent="0">
              <a:buNone/>
            </a:pPr>
            <a:r>
              <a:rPr lang="en-US" sz="2800" b="1">
                <a:sym typeface="+mn-ea"/>
              </a:rPr>
              <a:t>Applications of lightning boost algorithm:</a:t>
            </a:r>
            <a:endParaRPr lang="en-US" sz="2800" b="1"/>
          </a:p>
          <a:p>
            <a:pPr lvl="2"/>
            <a:r>
              <a:rPr lang="en-US" sz="2800">
                <a:sym typeface="+mn-ea"/>
              </a:rPr>
              <a:t>Finance -Credit scoring,fault detection</a:t>
            </a:r>
            <a:endParaRPr lang="en-US" sz="2800">
              <a:sym typeface="+mn-ea"/>
            </a:endParaRPr>
          </a:p>
          <a:p>
            <a:pPr lvl="2"/>
            <a:r>
              <a:rPr lang="en-US" sz="2800"/>
              <a:t>Marketting and Sales</a:t>
            </a:r>
            <a:endParaRPr lang="en-US" sz="2800"/>
          </a:p>
          <a:p>
            <a:pPr lvl="2"/>
            <a:r>
              <a:rPr lang="en-US" sz="2800"/>
              <a:t>Healthcare</a:t>
            </a:r>
            <a:endParaRPr lang="en-US" sz="2800"/>
          </a:p>
          <a:p>
            <a:pPr lvl="2"/>
            <a:r>
              <a:rPr lang="en-US" sz="2800"/>
              <a:t>Energy Consumption Forecasting</a:t>
            </a:r>
            <a:endParaRPr lang="en-US" sz="2800"/>
          </a:p>
          <a:p>
            <a:endParaRPr lang="en-US" sz="280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40155" y="242570"/>
            <a:ext cx="9555480" cy="618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t>TYPES</a:t>
            </a:r>
            <a:endParaRPr lang="en-US" sz="5400" b="1"/>
          </a:p>
        </p:txBody>
      </p:sp>
      <p:sp>
        <p:nvSpPr>
          <p:cNvPr id="3" name="Content Placeholder 2"/>
          <p:cNvSpPr>
            <a:spLocks noGrp="1"/>
          </p:cNvSpPr>
          <p:nvPr>
            <p:ph idx="1"/>
          </p:nvPr>
        </p:nvSpPr>
        <p:spPr/>
        <p:txBody>
          <a:bodyPr/>
          <a:p>
            <a:r>
              <a:rPr lang="en-US" sz="4000"/>
              <a:t>ADA BOOST REGRESSOR</a:t>
            </a:r>
            <a:endParaRPr lang="en-US" sz="4000"/>
          </a:p>
          <a:p>
            <a:r>
              <a:rPr lang="en-US" sz="4000"/>
              <a:t>XG_BOOSTING</a:t>
            </a:r>
            <a:endParaRPr lang="en-US" sz="4000"/>
          </a:p>
          <a:p>
            <a:r>
              <a:rPr lang="en-US" sz="4000"/>
              <a:t>LG_BOOSTING</a:t>
            </a:r>
            <a:endParaRPr lang="en-US" sz="4000"/>
          </a:p>
          <a:p>
            <a:pPr marL="0" indent="0">
              <a:buNone/>
            </a:pP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sym typeface="+mn-ea"/>
              </a:rPr>
              <a:t>ADA BOOST REGRESSOR</a:t>
            </a:r>
            <a:endParaRPr lang="en-US" sz="5400" b="1"/>
          </a:p>
        </p:txBody>
      </p:sp>
      <p:sp>
        <p:nvSpPr>
          <p:cNvPr id="3" name="Content Placeholder 2"/>
          <p:cNvSpPr>
            <a:spLocks noGrp="1"/>
          </p:cNvSpPr>
          <p:nvPr>
            <p:ph sz="half" idx="1"/>
          </p:nvPr>
        </p:nvSpPr>
        <p:spPr/>
        <p:txBody>
          <a:bodyPr/>
          <a:p>
            <a:r>
              <a:rPr lang="en-US"/>
              <a:t>It is a supervised learning algorithm that is used to classify data by combining multiple weak or base learners (e.g., decision trees) into a strong learner.</a:t>
            </a:r>
            <a:endParaRPr lang="en-US"/>
          </a:p>
          <a:p>
            <a:r>
              <a:rPr lang="en-US"/>
              <a:t>It reduce bias and variance.</a:t>
            </a:r>
            <a:endParaRPr lang="en-US"/>
          </a:p>
          <a:p>
            <a:r>
              <a:rPr lang="en-US"/>
              <a:t>We find depth for Decision tree ,adaboost takes only stumps.</a:t>
            </a:r>
            <a:endParaRPr lang="en-US"/>
          </a:p>
          <a:p>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294755" y="2328545"/>
            <a:ext cx="5181600" cy="2409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1776730" y="443865"/>
            <a:ext cx="7540625" cy="5970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27100" y="365125"/>
            <a:ext cx="9805035" cy="5812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1640" y="278765"/>
            <a:ext cx="10515600" cy="6579235"/>
          </a:xfrm>
        </p:spPr>
        <p:txBody>
          <a:bodyPr>
            <a:noAutofit/>
          </a:bodyPr>
          <a:p>
            <a:pPr marL="0" indent="0">
              <a:buNone/>
            </a:pPr>
            <a:r>
              <a:rPr lang="en-US" sz="2700" b="1"/>
              <a:t>Advantages of ADA Booster:</a:t>
            </a:r>
            <a:endParaRPr lang="en-US" sz="2700" b="1"/>
          </a:p>
          <a:p>
            <a:pPr lvl="2">
              <a:buFont typeface="Arial" panose="020B0604020202020204" pitchFamily="34" charset="0"/>
              <a:buChar char="•"/>
            </a:pPr>
            <a:r>
              <a:rPr lang="en-US" sz="2400"/>
              <a:t>High Accuracy</a:t>
            </a:r>
            <a:endParaRPr lang="en-US" sz="2400"/>
          </a:p>
          <a:p>
            <a:pPr lvl="2">
              <a:buFont typeface="Arial" panose="020B0604020202020204" pitchFamily="34" charset="0"/>
              <a:buChar char="•"/>
            </a:pPr>
            <a:r>
              <a:rPr lang="en-US" sz="2400"/>
              <a:t>Boosting Performance</a:t>
            </a:r>
            <a:endParaRPr lang="en-US" sz="2400"/>
          </a:p>
          <a:p>
            <a:pPr lvl="2">
              <a:buFont typeface="Arial" panose="020B0604020202020204" pitchFamily="34" charset="0"/>
              <a:buChar char="•"/>
            </a:pPr>
            <a:r>
              <a:rPr lang="en-US" sz="2400"/>
              <a:t>Simple Implementation</a:t>
            </a:r>
            <a:endParaRPr lang="en-US" sz="2400"/>
          </a:p>
          <a:p>
            <a:pPr lvl="2">
              <a:buFont typeface="Arial" panose="020B0604020202020204" pitchFamily="34" charset="0"/>
              <a:buChar char="•"/>
            </a:pPr>
            <a:r>
              <a:rPr lang="en-US" sz="2400"/>
              <a:t>Less Overfitting</a:t>
            </a:r>
            <a:br>
              <a:rPr lang="en-US" sz="2400"/>
            </a:br>
            <a:endParaRPr lang="en-US" sz="2400"/>
          </a:p>
          <a:p>
            <a:pPr marL="0" indent="0">
              <a:buNone/>
            </a:pPr>
            <a:r>
              <a:rPr lang="en-US" sz="2700" b="1"/>
              <a:t>Disadvantages of AdaBooster:</a:t>
            </a:r>
            <a:endParaRPr lang="en-US" sz="2700" b="1"/>
          </a:p>
          <a:p>
            <a:pPr lvl="2"/>
            <a:r>
              <a:rPr lang="en-US" sz="2400"/>
              <a:t>Sensitive to Noisy Data</a:t>
            </a:r>
            <a:endParaRPr lang="en-US" sz="2400"/>
          </a:p>
          <a:p>
            <a:pPr lvl="2"/>
            <a:r>
              <a:rPr lang="en-US" sz="2400"/>
              <a:t>Slow Training</a:t>
            </a:r>
            <a:endParaRPr lang="en-US" sz="2400"/>
          </a:p>
          <a:p>
            <a:pPr lvl="2"/>
            <a:r>
              <a:rPr lang="en-US" sz="2400"/>
              <a:t>Overfitting with Complex Models</a:t>
            </a:r>
            <a:endParaRPr lang="en-US" sz="2400"/>
          </a:p>
          <a:p>
            <a:pPr marL="0" indent="0">
              <a:buNone/>
            </a:pPr>
            <a:endParaRPr lang="en-US" sz="2000"/>
          </a:p>
          <a:p>
            <a:pPr marL="0" indent="0">
              <a:buNone/>
            </a:pPr>
            <a:r>
              <a:rPr lang="en-US" sz="2700" b="1"/>
              <a:t>Applications of AdaBooster:</a:t>
            </a:r>
            <a:endParaRPr lang="en-US" sz="2700" b="1"/>
          </a:p>
          <a:p>
            <a:pPr lvl="2"/>
            <a:r>
              <a:rPr lang="en-US" sz="2400"/>
              <a:t>Image Recognition</a:t>
            </a:r>
            <a:endParaRPr lang="en-US" sz="2400"/>
          </a:p>
          <a:p>
            <a:pPr lvl="2"/>
            <a:r>
              <a:rPr lang="en-US" sz="2400"/>
              <a:t>Text Classification</a:t>
            </a:r>
            <a:endParaRPr lang="en-US" sz="2400"/>
          </a:p>
          <a:p>
            <a:pPr lvl="2"/>
            <a:r>
              <a:rPr lang="en-US" sz="2400"/>
              <a:t>Anomaly Detection</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XG BOOSTING</a:t>
            </a:r>
            <a:endParaRPr lang="en-US" b="1"/>
          </a:p>
        </p:txBody>
      </p:sp>
      <p:sp>
        <p:nvSpPr>
          <p:cNvPr id="3" name="Content Placeholder 2"/>
          <p:cNvSpPr>
            <a:spLocks noGrp="1"/>
          </p:cNvSpPr>
          <p:nvPr>
            <p:ph idx="1"/>
          </p:nvPr>
        </p:nvSpPr>
        <p:spPr/>
        <p:txBody>
          <a:bodyPr/>
          <a:p>
            <a:r>
              <a:rPr lang="en-IN" altLang="en-US"/>
              <a:t>This model is based on ‘Weak learner’</a:t>
            </a:r>
            <a:endParaRPr lang="en-IN" altLang="en-US"/>
          </a:p>
          <a:p>
            <a:r>
              <a:rPr lang="en-IN" altLang="en-US"/>
              <a:t>The trees are grown sequentially, with each tree learning from the mistakes of the previous tree. The final prediction is made by taking the average of the predictions from all of the trees in the ensemble.</a:t>
            </a:r>
            <a:endParaRPr lang="en-IN" altLang="en-US"/>
          </a:p>
          <a:p>
            <a:r>
              <a:rPr lang="en-IN" altLang="en-US"/>
              <a:t>One of the key advantages of XGBoost is its ability to handle missing data and large datasets efficiently.</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63090" y="270510"/>
            <a:ext cx="7521575" cy="63169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Presentation</Application>
  <PresentationFormat>Widescreen</PresentationFormat>
  <Paragraphs>80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Microsoft YaHei</vt:lpstr>
      <vt:lpstr>Arial Unicode MS</vt:lpstr>
      <vt:lpstr>Calibri</vt:lpstr>
      <vt:lpstr>Office Theme</vt:lpstr>
      <vt:lpstr>BOOSTING ALGORITHM</vt:lpstr>
      <vt:lpstr>PowerPoint 演示文稿</vt:lpstr>
      <vt:lpstr>TYPES</vt:lpstr>
      <vt:lpstr>ADA BOOST REGRESSOR</vt:lpstr>
      <vt:lpstr>PowerPoint 演示文稿</vt:lpstr>
      <vt:lpstr>PowerPoint 演示文稿</vt:lpstr>
      <vt:lpstr>PowerPoint 演示文稿</vt:lpstr>
      <vt:lpstr>XG BOOSTING</vt:lpstr>
      <vt:lpstr>PowerPoint 演示文稿</vt:lpstr>
      <vt:lpstr>PowerPoint 演示文稿</vt:lpstr>
      <vt:lpstr>LG BOOSTING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
  <cp:lastModifiedBy>malathi.a</cp:lastModifiedBy>
  <cp:revision>19</cp:revision>
  <dcterms:created xsi:type="dcterms:W3CDTF">2024-10-20T13:30:00Z</dcterms:created>
  <dcterms:modified xsi:type="dcterms:W3CDTF">2024-10-23T05:51:29Z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DD15B8EF35154AF0B5A1639374369811_11</vt:lpwstr>
  </property>
  <property fmtid="{D5CDD505-2E9C-101B-9397-08002B2CF9AE}" pid="3" name="KSOProductBuildVer">
    <vt:lpwstr>1033-12.2.0.13472</vt:lpwstr>
  </property>
</Properties>
</file>