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3" r:id="rId4"/>
    <p:sldId id="264" r:id="rId5"/>
    <p:sldId id="265" r:id="rId6"/>
    <p:sldId id="266" r:id="rId7"/>
    <p:sldId id="267" r:id="rId8"/>
    <p:sldId id="268" r:id="rId9"/>
    <p:sldId id="269" r:id="rId10"/>
    <p:sldId id="270" r:id="rId11"/>
    <p:sldId id="271" r:id="rId12"/>
    <p:sldId id="273" r:id="rId13"/>
    <p:sldId id="257" r:id="rId14"/>
    <p:sldId id="258" r:id="rId15"/>
    <p:sldId id="259" r:id="rId16"/>
    <p:sldId id="260" r:id="rId17"/>
    <p:sldId id="261" r:id="rId18"/>
    <p:sldId id="262"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7980" y="1717993"/>
            <a:ext cx="9144000" cy="2387600"/>
          </a:xfrm>
        </p:spPr>
        <p:txBody>
          <a:bodyPr/>
          <a:lstStyle/>
          <a:p>
            <a:r>
              <a:rPr lang="en-US" b="1" dirty="0"/>
              <a:t>MACHINE LEARNING CLUSTERING</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3200" b="1">
                <a:latin typeface="Calibri" panose="020F0502020204030204" charset="0"/>
                <a:cs typeface="Calibri" panose="020F0502020204030204" charset="0"/>
              </a:rPr>
              <a:t>HDBSCAN (Hierarchical Density-Based Spatial Clustering)</a:t>
            </a:r>
            <a:endParaRPr lang="en-US" sz="3200" b="1">
              <a:latin typeface="Calibri" panose="020F0502020204030204" charset="0"/>
              <a:cs typeface="Calibri" panose="020F0502020204030204" charset="0"/>
            </a:endParaRPr>
          </a:p>
        </p:txBody>
      </p:sp>
      <p:sp>
        <p:nvSpPr>
          <p:cNvPr id="3" name="Content Placeholder 2"/>
          <p:cNvSpPr>
            <a:spLocks noGrp="1"/>
          </p:cNvSpPr>
          <p:nvPr>
            <p:ph sz="half" idx="1"/>
          </p:nvPr>
        </p:nvSpPr>
        <p:spPr/>
        <p:txBody>
          <a:bodyPr/>
          <a:p>
            <a:r>
              <a:rPr lang="en-US" sz="3200"/>
              <a:t>Similar to DBSCAN, but produces a reachability plot for clusters at varying densities.</a:t>
            </a:r>
            <a:endParaRPr lang="en-US" sz="3200"/>
          </a:p>
          <a:p>
            <a:endParaRPr lang="en-US" sz="3200"/>
          </a:p>
        </p:txBody>
      </p:sp>
      <p:pic>
        <p:nvPicPr>
          <p:cNvPr id="5" name="Content Placeholder 4" descr="hdb"/>
          <p:cNvPicPr>
            <a:picLocks noChangeAspect="1"/>
          </p:cNvPicPr>
          <p:nvPr>
            <p:ph sz="half" idx="2"/>
          </p:nvPr>
        </p:nvPicPr>
        <p:blipFill>
          <a:blip r:embed="rId1"/>
          <a:stretch>
            <a:fillRect/>
          </a:stretch>
        </p:blipFill>
        <p:spPr>
          <a:xfrm>
            <a:off x="5880100" y="1268095"/>
            <a:ext cx="5181600" cy="40436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156335"/>
            <a:ext cx="10515600" cy="4351338"/>
          </a:xfrm>
        </p:spPr>
        <p:txBody>
          <a:bodyPr/>
          <a:p>
            <a:r>
              <a:rPr lang="en-US" sz="3200" b="1"/>
              <a:t>Application</a:t>
            </a:r>
            <a:r>
              <a:rPr lang="en-US" sz="3200"/>
              <a:t>: 	</a:t>
            </a:r>
            <a:endParaRPr lang="en-US" sz="3200"/>
          </a:p>
          <a:p>
            <a:pPr lvl="2"/>
            <a:r>
              <a:rPr lang="en-US" sz="3200"/>
              <a:t>Geospatial data, biological data clustering.</a:t>
            </a:r>
            <a:endParaRPr lang="en-US" sz="3200"/>
          </a:p>
          <a:p>
            <a:r>
              <a:rPr lang="en-US" sz="3200" b="1"/>
              <a:t>Advantages</a:t>
            </a:r>
            <a:r>
              <a:rPr lang="en-US" sz="3200"/>
              <a:t>:</a:t>
            </a:r>
            <a:endParaRPr lang="en-US" sz="3200"/>
          </a:p>
          <a:p>
            <a:pPr lvl="2"/>
            <a:r>
              <a:rPr lang="en-US" sz="3200"/>
              <a:t>No need to define a cluster number.</a:t>
            </a:r>
            <a:endParaRPr lang="en-US" sz="3200"/>
          </a:p>
          <a:p>
            <a:pPr lvl="2"/>
            <a:r>
              <a:rPr lang="en-US" sz="3200"/>
              <a:t>Handles variable density clusters well.</a:t>
            </a:r>
            <a:endParaRPr lang="en-US" sz="3200"/>
          </a:p>
          <a:p>
            <a:r>
              <a:rPr lang="en-US" sz="3200" b="1"/>
              <a:t>Disadvantages</a:t>
            </a:r>
            <a:r>
              <a:rPr lang="en-US" sz="3200"/>
              <a:t>:</a:t>
            </a:r>
            <a:endParaRPr lang="en-US" sz="3200"/>
          </a:p>
          <a:p>
            <a:pPr lvl="2"/>
            <a:r>
              <a:rPr lang="en-US" sz="3200"/>
              <a:t>More complex than DBSCAN.</a:t>
            </a:r>
            <a:endParaRPr lang="en-US" sz="3200"/>
          </a:p>
          <a:p>
            <a:pPr lvl="2"/>
            <a:r>
              <a:rPr lang="en-US" sz="3200"/>
              <a:t>May require parameter tuning.</a:t>
            </a:r>
            <a:endParaRPr lang="en-US" sz="3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96520"/>
            <a:ext cx="10972800" cy="582613"/>
          </a:xfrm>
        </p:spPr>
        <p:txBody>
          <a:bodyPr/>
          <a:p>
            <a:r>
              <a:rPr lang="en-US" b="1"/>
              <a:t>AFFINITY PROPAGATION CLUSTERING</a:t>
            </a:r>
            <a:endParaRPr lang="en-US" b="1"/>
          </a:p>
        </p:txBody>
      </p:sp>
      <p:sp>
        <p:nvSpPr>
          <p:cNvPr id="3" name="Content Placeholder 2"/>
          <p:cNvSpPr>
            <a:spLocks noGrp="1"/>
          </p:cNvSpPr>
          <p:nvPr>
            <p:ph sz="half" idx="1"/>
          </p:nvPr>
        </p:nvSpPr>
        <p:spPr>
          <a:xfrm>
            <a:off x="535940" y="871855"/>
            <a:ext cx="5384800" cy="4953000"/>
          </a:xfrm>
        </p:spPr>
        <p:txBody>
          <a:bodyPr/>
          <a:p>
            <a:r>
              <a:rPr lang="en-US"/>
              <a:t>Affinity Propagation is based on the concept of “message-passing” between data points to identify cluster centres and assign data points to these centres automatically.</a:t>
            </a:r>
            <a:endParaRPr lang="en-US"/>
          </a:p>
          <a:p>
            <a:r>
              <a:rPr lang="en-US"/>
              <a:t>It utilizes “exemplars,” which are typical data points representing other data points within the same cluster. </a:t>
            </a:r>
            <a:endParaRPr lang="en-US"/>
          </a:p>
          <a:p>
            <a:endParaRPr lang="en-US"/>
          </a:p>
        </p:txBody>
      </p:sp>
      <p:pic>
        <p:nvPicPr>
          <p:cNvPr id="4" name="Content Placeholder 3" descr="aff"/>
          <p:cNvPicPr>
            <a:picLocks noChangeAspect="1"/>
          </p:cNvPicPr>
          <p:nvPr>
            <p:ph sz="half" idx="2"/>
          </p:nvPr>
        </p:nvPicPr>
        <p:blipFill>
          <a:blip r:embed="rId1"/>
          <a:stretch>
            <a:fillRect/>
          </a:stretch>
        </p:blipFill>
        <p:spPr>
          <a:xfrm>
            <a:off x="6160135" y="1174750"/>
            <a:ext cx="4289425" cy="32131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4326255"/>
          </a:xfrm>
        </p:spPr>
        <p:txBody>
          <a:bodyPr>
            <a:normAutofit fontScale="90000"/>
          </a:bodyPr>
          <a:p>
            <a:br>
              <a:rPr lang="en-US" sz="3555">
                <a:latin typeface="Calibri" panose="020F0502020204030204" charset="0"/>
                <a:cs typeface="Calibri" panose="020F0502020204030204" charset="0"/>
              </a:rPr>
            </a:br>
            <a:r>
              <a:rPr lang="en-US" sz="3555" b="1">
                <a:latin typeface="Calibri" panose="020F0502020204030204" charset="0"/>
                <a:cs typeface="Calibri" panose="020F0502020204030204" charset="0"/>
              </a:rPr>
              <a:t>Application</a:t>
            </a:r>
            <a:r>
              <a:rPr lang="en-US" sz="3555">
                <a:latin typeface="Calibri" panose="020F0502020204030204" charset="0"/>
                <a:cs typeface="Calibri" panose="020F0502020204030204" charset="0"/>
              </a:rPr>
              <a:t>: </a:t>
            </a:r>
            <a:br>
              <a:rPr lang="en-US" sz="3555">
                <a:latin typeface="Calibri" panose="020F0502020204030204" charset="0"/>
                <a:cs typeface="Calibri" panose="020F0502020204030204" charset="0"/>
              </a:rPr>
            </a:br>
            <a:r>
              <a:rPr lang="en-US" sz="3555">
                <a:latin typeface="Calibri" panose="020F0502020204030204" charset="0"/>
                <a:cs typeface="Calibri" panose="020F0502020204030204" charset="0"/>
              </a:rPr>
              <a:t>	Face clustering, social network analysis.</a:t>
            </a:r>
            <a:br>
              <a:rPr lang="en-US" sz="3555">
                <a:latin typeface="Calibri" panose="020F0502020204030204" charset="0"/>
                <a:cs typeface="Calibri" panose="020F0502020204030204" charset="0"/>
              </a:rPr>
            </a:br>
            <a:r>
              <a:rPr lang="en-US" sz="3555" b="1">
                <a:latin typeface="Calibri" panose="020F0502020204030204" charset="0"/>
                <a:cs typeface="Calibri" panose="020F0502020204030204" charset="0"/>
              </a:rPr>
              <a:t>Advantages</a:t>
            </a:r>
            <a:r>
              <a:rPr lang="en-US" sz="3555">
                <a:latin typeface="Calibri" panose="020F0502020204030204" charset="0"/>
                <a:cs typeface="Calibri" panose="020F0502020204030204" charset="0"/>
              </a:rPr>
              <a:t>:</a:t>
            </a:r>
            <a:br>
              <a:rPr lang="en-US" sz="3555">
                <a:latin typeface="Calibri" panose="020F0502020204030204" charset="0"/>
                <a:cs typeface="Calibri" panose="020F0502020204030204" charset="0"/>
              </a:rPr>
            </a:br>
            <a:r>
              <a:rPr lang="en-US" sz="3555">
                <a:latin typeface="Calibri" panose="020F0502020204030204" charset="0"/>
                <a:cs typeface="Calibri" panose="020F0502020204030204" charset="0"/>
              </a:rPr>
              <a:t>	Automatically determines the number of clusters.</a:t>
            </a:r>
            <a:br>
              <a:rPr lang="en-US" sz="3555">
                <a:latin typeface="Calibri" panose="020F0502020204030204" charset="0"/>
                <a:cs typeface="Calibri" panose="020F0502020204030204" charset="0"/>
              </a:rPr>
            </a:br>
            <a:r>
              <a:rPr lang="en-US" sz="3555">
                <a:latin typeface="Calibri" panose="020F0502020204030204" charset="0"/>
                <a:cs typeface="Calibri" panose="020F0502020204030204" charset="0"/>
              </a:rPr>
              <a:t>	Works well with non-convex clusters.</a:t>
            </a:r>
            <a:br>
              <a:rPr lang="en-US" sz="3555">
                <a:latin typeface="Calibri" panose="020F0502020204030204" charset="0"/>
                <a:cs typeface="Calibri" panose="020F0502020204030204" charset="0"/>
              </a:rPr>
            </a:br>
            <a:r>
              <a:rPr lang="en-US" sz="3555" b="1">
                <a:latin typeface="Calibri" panose="020F0502020204030204" charset="0"/>
                <a:cs typeface="Calibri" panose="020F0502020204030204" charset="0"/>
              </a:rPr>
              <a:t>Disadvantages</a:t>
            </a:r>
            <a:r>
              <a:rPr lang="en-US" sz="3555">
                <a:latin typeface="Calibri" panose="020F0502020204030204" charset="0"/>
                <a:cs typeface="Calibri" panose="020F0502020204030204" charset="0"/>
              </a:rPr>
              <a:t>:</a:t>
            </a:r>
            <a:br>
              <a:rPr lang="en-US" sz="3555">
                <a:latin typeface="Calibri" panose="020F0502020204030204" charset="0"/>
                <a:cs typeface="Calibri" panose="020F0502020204030204" charset="0"/>
              </a:rPr>
            </a:br>
            <a:r>
              <a:rPr lang="en-US" sz="3555">
                <a:latin typeface="Calibri" panose="020F0502020204030204" charset="0"/>
                <a:cs typeface="Calibri" panose="020F0502020204030204" charset="0"/>
              </a:rPr>
              <a:t>	High memory usage.</a:t>
            </a:r>
            <a:br>
              <a:rPr lang="en-US" sz="3555">
                <a:latin typeface="Calibri" panose="020F0502020204030204" charset="0"/>
                <a:cs typeface="Calibri" panose="020F0502020204030204" charset="0"/>
              </a:rPr>
            </a:br>
            <a:r>
              <a:rPr lang="en-US" sz="3555">
                <a:latin typeface="Calibri" panose="020F0502020204030204" charset="0"/>
                <a:cs typeface="Calibri" panose="020F0502020204030204" charset="0"/>
              </a:rPr>
              <a:t>	Sensitive to input parameters.</a:t>
            </a:r>
            <a:endParaRPr lang="en-US" sz="3555">
              <a:latin typeface="Calibri" panose="020F0502020204030204" charset="0"/>
              <a:cs typeface="Calibri" panose="020F050202020403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b="1">
                <a:latin typeface="Calibri" panose="020F0502020204030204" charset="0"/>
                <a:cs typeface="Calibri" panose="020F0502020204030204" charset="0"/>
              </a:rPr>
            </a:br>
            <a:br>
              <a:rPr lang="en-US" b="1">
                <a:latin typeface="Calibri" panose="020F0502020204030204" charset="0"/>
                <a:cs typeface="Calibri" panose="020F0502020204030204" charset="0"/>
              </a:rPr>
            </a:br>
            <a:br>
              <a:rPr lang="en-US" b="1">
                <a:latin typeface="Calibri" panose="020F0502020204030204" charset="0"/>
                <a:cs typeface="Calibri" panose="020F0502020204030204" charset="0"/>
              </a:rPr>
            </a:br>
            <a:br>
              <a:rPr lang="en-US" b="1">
                <a:latin typeface="Calibri" panose="020F0502020204030204" charset="0"/>
                <a:cs typeface="Calibri" panose="020F0502020204030204" charset="0"/>
              </a:rPr>
            </a:br>
            <a:br>
              <a:rPr lang="en-US" b="1">
                <a:latin typeface="Calibri" panose="020F0502020204030204" charset="0"/>
                <a:cs typeface="Calibri" panose="020F0502020204030204" charset="0"/>
              </a:rPr>
            </a:br>
            <a:r>
              <a:rPr lang="en-US" sz="3555" b="1">
                <a:latin typeface="Calibri" panose="020F0502020204030204" charset="0"/>
                <a:cs typeface="Calibri" panose="020F0502020204030204" charset="0"/>
              </a:rPr>
              <a:t>MEAN SHIFT CLUSTERING</a:t>
            </a:r>
            <a:br>
              <a:rPr lang="en-US" b="1">
                <a:latin typeface="Calibri" panose="020F0502020204030204" charset="0"/>
                <a:cs typeface="Calibri" panose="020F0502020204030204" charset="0"/>
              </a:rPr>
            </a:br>
            <a:br>
              <a:rPr lang="en-US" b="1">
                <a:latin typeface="Calibri" panose="020F0502020204030204" charset="0"/>
                <a:cs typeface="Calibri" panose="020F0502020204030204" charset="0"/>
              </a:rPr>
            </a:br>
            <a:r>
              <a:rPr lang="en-US" b="1">
                <a:latin typeface="Calibri" panose="020F0502020204030204" charset="0"/>
                <a:cs typeface="Calibri" panose="020F0502020204030204" charset="0"/>
              </a:rPr>
              <a:t>	</a:t>
            </a:r>
            <a:r>
              <a:rPr lang="en-US" sz="3555">
                <a:latin typeface="Calibri" panose="020F0502020204030204" charset="0"/>
                <a:cs typeface="Calibri" panose="020F0502020204030204" charset="0"/>
              </a:rPr>
              <a:t>Meanshift is falling under the category of a clustering algorithm in contrast of Unsupervised learning that assigns the data points to the clusters iteratively by shifting points towards the mode.</a:t>
            </a:r>
            <a:endParaRPr lang="en-US" sz="3555">
              <a:latin typeface="Calibri" panose="020F0502020204030204" charset="0"/>
              <a:cs typeface="Calibri" panose="020F0502020204030204" charset="0"/>
            </a:endParaRPr>
          </a:p>
        </p:txBody>
      </p:sp>
      <p:pic>
        <p:nvPicPr>
          <p:cNvPr id="6" name="Content Placeholder 5" descr="meanshift"/>
          <p:cNvPicPr>
            <a:picLocks noChangeAspect="1"/>
          </p:cNvPicPr>
          <p:nvPr>
            <p:ph idx="1"/>
          </p:nvPr>
        </p:nvPicPr>
        <p:blipFill>
          <a:blip r:embed="rId1"/>
          <a:stretch>
            <a:fillRect/>
          </a:stretch>
        </p:blipFill>
        <p:spPr>
          <a:xfrm>
            <a:off x="3098165" y="3324225"/>
            <a:ext cx="4707890" cy="30041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113780"/>
          </a:xfrm>
        </p:spPr>
        <p:txBody>
          <a:bodyPr>
            <a:normAutofit/>
          </a:bodyPr>
          <a:p>
            <a:r>
              <a:rPr lang="en-US" sz="3200" b="1">
                <a:latin typeface="Calibri" panose="020F0502020204030204" charset="0"/>
                <a:cs typeface="Calibri" panose="020F0502020204030204" charset="0"/>
              </a:rPr>
              <a:t>Application</a:t>
            </a:r>
            <a:r>
              <a:rPr lang="en-US" sz="3200">
                <a:latin typeface="Calibri" panose="020F0502020204030204" charset="0"/>
                <a:cs typeface="Calibri" panose="020F0502020204030204" charset="0"/>
              </a:rPr>
              <a:t>: </a:t>
            </a:r>
            <a:br>
              <a:rPr lang="en-US" sz="3200">
                <a:latin typeface="Calibri" panose="020F0502020204030204" charset="0"/>
                <a:cs typeface="Calibri" panose="020F0502020204030204" charset="0"/>
              </a:rPr>
            </a:br>
            <a:r>
              <a:rPr lang="en-US" sz="3200">
                <a:latin typeface="Calibri" panose="020F0502020204030204" charset="0"/>
                <a:cs typeface="Calibri" panose="020F0502020204030204" charset="0"/>
              </a:rPr>
              <a:t>	Image segmentation, object tracking, background modeling.</a:t>
            </a:r>
            <a:br>
              <a:rPr lang="en-US" sz="3200">
                <a:latin typeface="Calibri" panose="020F0502020204030204" charset="0"/>
                <a:cs typeface="Calibri" panose="020F0502020204030204" charset="0"/>
              </a:rPr>
            </a:br>
            <a:r>
              <a:rPr lang="en-US" sz="3200" b="1">
                <a:latin typeface="Calibri" panose="020F0502020204030204" charset="0"/>
                <a:cs typeface="Calibri" panose="020F0502020204030204" charset="0"/>
              </a:rPr>
              <a:t>Advantages</a:t>
            </a:r>
            <a:r>
              <a:rPr lang="en-US" sz="3200">
                <a:latin typeface="Calibri" panose="020F0502020204030204" charset="0"/>
                <a:cs typeface="Calibri" panose="020F0502020204030204" charset="0"/>
              </a:rPr>
              <a:t>:</a:t>
            </a:r>
            <a:br>
              <a:rPr lang="en-US" sz="3200">
                <a:latin typeface="Calibri" panose="020F0502020204030204" charset="0"/>
                <a:cs typeface="Calibri" panose="020F0502020204030204" charset="0"/>
              </a:rPr>
            </a:br>
            <a:r>
              <a:rPr lang="en-US" sz="3200">
                <a:latin typeface="Calibri" panose="020F0502020204030204" charset="0"/>
                <a:cs typeface="Calibri" panose="020F0502020204030204" charset="0"/>
              </a:rPr>
              <a:t>	No need to specify the number of clusters.</a:t>
            </a:r>
            <a:br>
              <a:rPr lang="en-US" sz="3200">
                <a:latin typeface="Calibri" panose="020F0502020204030204" charset="0"/>
                <a:cs typeface="Calibri" panose="020F0502020204030204" charset="0"/>
              </a:rPr>
            </a:br>
            <a:r>
              <a:rPr lang="en-US" sz="3200">
                <a:latin typeface="Calibri" panose="020F0502020204030204" charset="0"/>
                <a:cs typeface="Calibri" panose="020F0502020204030204" charset="0"/>
              </a:rPr>
              <a:t>	Can handle arbitrarily shaped clusters.</a:t>
            </a:r>
            <a:br>
              <a:rPr lang="en-US" sz="3200">
                <a:latin typeface="Calibri" panose="020F0502020204030204" charset="0"/>
                <a:cs typeface="Calibri" panose="020F0502020204030204" charset="0"/>
              </a:rPr>
            </a:br>
            <a:r>
              <a:rPr lang="en-US" sz="3200" b="1">
                <a:latin typeface="Calibri" panose="020F0502020204030204" charset="0"/>
                <a:cs typeface="Calibri" panose="020F0502020204030204" charset="0"/>
              </a:rPr>
              <a:t>Disadvantages</a:t>
            </a:r>
            <a:r>
              <a:rPr lang="en-US" sz="3200">
                <a:latin typeface="Calibri" panose="020F0502020204030204" charset="0"/>
                <a:cs typeface="Calibri" panose="020F0502020204030204" charset="0"/>
              </a:rPr>
              <a:t>:</a:t>
            </a:r>
            <a:br>
              <a:rPr lang="en-US" sz="3200">
                <a:latin typeface="Calibri" panose="020F0502020204030204" charset="0"/>
                <a:cs typeface="Calibri" panose="020F0502020204030204" charset="0"/>
              </a:rPr>
            </a:br>
            <a:r>
              <a:rPr lang="en-US" sz="3200">
                <a:latin typeface="Calibri" panose="020F0502020204030204" charset="0"/>
                <a:cs typeface="Calibri" panose="020F0502020204030204" charset="0"/>
              </a:rPr>
              <a:t>	Computationally intensive.</a:t>
            </a:r>
            <a:br>
              <a:rPr lang="en-US" sz="3200">
                <a:latin typeface="Calibri" panose="020F0502020204030204" charset="0"/>
                <a:cs typeface="Calibri" panose="020F0502020204030204" charset="0"/>
              </a:rPr>
            </a:br>
            <a:r>
              <a:rPr lang="en-US" sz="3200">
                <a:latin typeface="Calibri" panose="020F0502020204030204" charset="0"/>
                <a:cs typeface="Calibri" panose="020F0502020204030204" charset="0"/>
              </a:rPr>
              <a:t>	Sensitive to bandwidth parameter.</a:t>
            </a:r>
            <a:endParaRPr lang="en-US" sz="3200">
              <a:latin typeface="Calibri" panose="020F0502020204030204" charset="0"/>
              <a:cs typeface="Calibri" panose="020F050202020403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2413635"/>
          </a:xfrm>
        </p:spPr>
        <p:txBody>
          <a:bodyPr>
            <a:normAutofit fontScale="90000"/>
          </a:bodyPr>
          <a:p>
            <a:br>
              <a:rPr lang="en-US" sz="3555">
                <a:latin typeface="Calibri" panose="020F0502020204030204" charset="0"/>
                <a:cs typeface="Calibri" panose="020F0502020204030204" charset="0"/>
              </a:rPr>
            </a:br>
            <a:br>
              <a:rPr lang="en-US" sz="3555">
                <a:latin typeface="Calibri" panose="020F0502020204030204" charset="0"/>
                <a:cs typeface="Calibri" panose="020F0502020204030204" charset="0"/>
              </a:rPr>
            </a:br>
            <a:br>
              <a:rPr lang="en-US" sz="3555">
                <a:latin typeface="Calibri" panose="020F0502020204030204" charset="0"/>
                <a:cs typeface="Calibri" panose="020F0502020204030204" charset="0"/>
              </a:rPr>
            </a:br>
            <a:br>
              <a:rPr lang="en-US" sz="3555">
                <a:latin typeface="Calibri" panose="020F0502020204030204" charset="0"/>
                <a:cs typeface="Calibri" panose="020F0502020204030204" charset="0"/>
              </a:rPr>
            </a:br>
            <a:br>
              <a:rPr lang="en-US" sz="3555">
                <a:latin typeface="Calibri" panose="020F0502020204030204" charset="0"/>
                <a:cs typeface="Calibri" panose="020F0502020204030204" charset="0"/>
              </a:rPr>
            </a:br>
            <a:br>
              <a:rPr lang="en-US" sz="3555">
                <a:latin typeface="Calibri" panose="020F0502020204030204" charset="0"/>
                <a:cs typeface="Calibri" panose="020F0502020204030204" charset="0"/>
              </a:rPr>
            </a:br>
            <a:r>
              <a:rPr lang="en-US" sz="3555" b="1">
                <a:latin typeface="Calibri" panose="020F0502020204030204" charset="0"/>
                <a:cs typeface="Calibri" panose="020F0502020204030204" charset="0"/>
              </a:rPr>
              <a:t>Spectral Clustering</a:t>
            </a:r>
            <a:br>
              <a:rPr lang="en-US" sz="3555">
                <a:latin typeface="Calibri" panose="020F0502020204030204" charset="0"/>
                <a:cs typeface="Calibri" panose="020F0502020204030204" charset="0"/>
              </a:rPr>
            </a:br>
            <a:r>
              <a:rPr lang="en-US" sz="3555">
                <a:latin typeface="Calibri" panose="020F0502020204030204" charset="0"/>
                <a:cs typeface="Calibri" panose="020F0502020204030204" charset="0"/>
              </a:rPr>
              <a:t>	Spectral Clustering is a variant of the clustering algorithm that uses the connectivity between the data points to form the clustering.</a:t>
            </a:r>
            <a:br>
              <a:rPr lang="en-US" sz="3555">
                <a:latin typeface="Calibri" panose="020F0502020204030204" charset="0"/>
                <a:cs typeface="Calibri" panose="020F0502020204030204" charset="0"/>
              </a:rPr>
            </a:br>
            <a:br>
              <a:rPr lang="en-US" sz="3555">
                <a:latin typeface="Calibri" panose="020F0502020204030204" charset="0"/>
                <a:cs typeface="Calibri" panose="020F0502020204030204" charset="0"/>
              </a:rPr>
            </a:br>
            <a:br>
              <a:rPr lang="en-US" sz="3555">
                <a:latin typeface="Calibri" panose="020F0502020204030204" charset="0"/>
                <a:cs typeface="Calibri" panose="020F0502020204030204" charset="0"/>
              </a:rPr>
            </a:br>
            <a:br>
              <a:rPr lang="en-US" sz="3555">
                <a:latin typeface="Calibri" panose="020F0502020204030204" charset="0"/>
                <a:cs typeface="Calibri" panose="020F0502020204030204" charset="0"/>
              </a:rPr>
            </a:br>
            <a:br>
              <a:rPr lang="en-US" sz="3555">
                <a:latin typeface="Calibri" panose="020F0502020204030204" charset="0"/>
                <a:cs typeface="Calibri" panose="020F0502020204030204" charset="0"/>
              </a:rPr>
            </a:br>
            <a:br>
              <a:rPr lang="en-US" sz="3555">
                <a:latin typeface="Calibri" panose="020F0502020204030204" charset="0"/>
                <a:cs typeface="Calibri" panose="020F0502020204030204" charset="0"/>
              </a:rPr>
            </a:br>
            <a:endParaRPr lang="en-US" sz="3555">
              <a:latin typeface="Calibri" panose="020F0502020204030204" charset="0"/>
              <a:cs typeface="Calibri" panose="020F0502020204030204" charset="0"/>
            </a:endParaRPr>
          </a:p>
        </p:txBody>
      </p:sp>
      <p:pic>
        <p:nvPicPr>
          <p:cNvPr id="4" name="Content Placeholder 3"/>
          <p:cNvPicPr>
            <a:picLocks noChangeAspect="1"/>
          </p:cNvPicPr>
          <p:nvPr>
            <p:ph idx="1"/>
          </p:nvPr>
        </p:nvPicPr>
        <p:blipFill>
          <a:blip r:embed="rId1"/>
          <a:stretch>
            <a:fillRect/>
          </a:stretch>
        </p:blipFill>
        <p:spPr>
          <a:xfrm>
            <a:off x="1833245" y="2857500"/>
            <a:ext cx="8524875" cy="40005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005705"/>
          </a:xfrm>
        </p:spPr>
        <p:txBody>
          <a:bodyPr>
            <a:normAutofit/>
          </a:bodyPr>
          <a:p>
            <a:r>
              <a:rPr lang="en-US" sz="3200" b="1">
                <a:latin typeface="Calibri" panose="020F0502020204030204" charset="0"/>
                <a:cs typeface="Calibri" panose="020F0502020204030204" charset="0"/>
              </a:rPr>
              <a:t>Application</a:t>
            </a:r>
            <a:r>
              <a:rPr lang="en-US" sz="3200">
                <a:latin typeface="Calibri" panose="020F0502020204030204" charset="0"/>
                <a:cs typeface="Calibri" panose="020F0502020204030204" charset="0"/>
              </a:rPr>
              <a:t>: </a:t>
            </a:r>
            <a:br>
              <a:rPr lang="en-US" sz="3200">
                <a:latin typeface="Calibri" panose="020F0502020204030204" charset="0"/>
                <a:cs typeface="Calibri" panose="020F0502020204030204" charset="0"/>
              </a:rPr>
            </a:br>
            <a:r>
              <a:rPr lang="en-US" sz="3200">
                <a:latin typeface="Calibri" panose="020F0502020204030204" charset="0"/>
                <a:cs typeface="Calibri" panose="020F0502020204030204" charset="0"/>
              </a:rPr>
              <a:t>	Image segmentation, graph data clustering.</a:t>
            </a:r>
            <a:br>
              <a:rPr lang="en-US" sz="3200">
                <a:latin typeface="Calibri" panose="020F0502020204030204" charset="0"/>
                <a:cs typeface="Calibri" panose="020F0502020204030204" charset="0"/>
              </a:rPr>
            </a:br>
            <a:r>
              <a:rPr lang="en-US" sz="3200" b="1">
                <a:latin typeface="Calibri" panose="020F0502020204030204" charset="0"/>
                <a:cs typeface="Calibri" panose="020F0502020204030204" charset="0"/>
              </a:rPr>
              <a:t>Advantages</a:t>
            </a:r>
            <a:r>
              <a:rPr lang="en-US" sz="3200">
                <a:latin typeface="Calibri" panose="020F0502020204030204" charset="0"/>
                <a:cs typeface="Calibri" panose="020F0502020204030204" charset="0"/>
              </a:rPr>
              <a:t>:</a:t>
            </a:r>
            <a:br>
              <a:rPr lang="en-US" sz="3200">
                <a:latin typeface="Calibri" panose="020F0502020204030204" charset="0"/>
                <a:cs typeface="Calibri" panose="020F0502020204030204" charset="0"/>
              </a:rPr>
            </a:br>
            <a:r>
              <a:rPr lang="en-US" sz="3200">
                <a:latin typeface="Calibri" panose="020F0502020204030204" charset="0"/>
                <a:cs typeface="Calibri" panose="020F0502020204030204" charset="0"/>
              </a:rPr>
              <a:t>	Effective for complex-shaped clusters.</a:t>
            </a:r>
            <a:br>
              <a:rPr lang="en-US" sz="3200">
                <a:latin typeface="Calibri" panose="020F0502020204030204" charset="0"/>
                <a:cs typeface="Calibri" panose="020F0502020204030204" charset="0"/>
              </a:rPr>
            </a:br>
            <a:r>
              <a:rPr lang="en-US" sz="3200">
                <a:latin typeface="Calibri" panose="020F0502020204030204" charset="0"/>
                <a:cs typeface="Calibri" panose="020F0502020204030204" charset="0"/>
              </a:rPr>
              <a:t>	Suitable for data with intricate structures.</a:t>
            </a:r>
            <a:br>
              <a:rPr lang="en-US" sz="3200">
                <a:latin typeface="Calibri" panose="020F0502020204030204" charset="0"/>
                <a:cs typeface="Calibri" panose="020F0502020204030204" charset="0"/>
              </a:rPr>
            </a:br>
            <a:r>
              <a:rPr lang="en-US" sz="3200" b="1">
                <a:latin typeface="Calibri" panose="020F0502020204030204" charset="0"/>
                <a:cs typeface="Calibri" panose="020F0502020204030204" charset="0"/>
              </a:rPr>
              <a:t>Disadvantages</a:t>
            </a:r>
            <a:r>
              <a:rPr lang="en-US" sz="3200">
                <a:latin typeface="Calibri" panose="020F0502020204030204" charset="0"/>
                <a:cs typeface="Calibri" panose="020F0502020204030204" charset="0"/>
              </a:rPr>
              <a:t>:</a:t>
            </a:r>
            <a:br>
              <a:rPr lang="en-US" sz="3200">
                <a:latin typeface="Calibri" panose="020F0502020204030204" charset="0"/>
                <a:cs typeface="Calibri" panose="020F0502020204030204" charset="0"/>
              </a:rPr>
            </a:br>
            <a:r>
              <a:rPr lang="en-US" sz="3200">
                <a:latin typeface="Calibri" panose="020F0502020204030204" charset="0"/>
                <a:cs typeface="Calibri" panose="020F0502020204030204" charset="0"/>
              </a:rPr>
              <a:t>	Slow on large datasets.</a:t>
            </a:r>
            <a:br>
              <a:rPr lang="en-US" sz="3200">
                <a:latin typeface="Calibri" panose="020F0502020204030204" charset="0"/>
                <a:cs typeface="Calibri" panose="020F0502020204030204" charset="0"/>
              </a:rPr>
            </a:br>
            <a:r>
              <a:rPr lang="en-US" sz="3200">
                <a:latin typeface="Calibri" panose="020F0502020204030204" charset="0"/>
                <a:cs typeface="Calibri" panose="020F0502020204030204" charset="0"/>
              </a:rPr>
              <a:t>	Requires tuning of the similarity graph.</a:t>
            </a:r>
            <a:endParaRPr lang="en-US" sz="3200">
              <a:latin typeface="Calibri" panose="020F0502020204030204" charset="0"/>
              <a:cs typeface="Calibri" panose="020F050202020403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3200" b="1">
                <a:latin typeface="Calibri" panose="020F0502020204030204" charset="0"/>
                <a:cs typeface="Calibri" panose="020F0502020204030204" charset="0"/>
              </a:rPr>
              <a:t>OPTICS (Ordering Points To Identify the Clustering Structure)</a:t>
            </a:r>
            <a:endParaRPr lang="en-US" sz="3200" b="1">
              <a:latin typeface="Calibri" panose="020F0502020204030204" charset="0"/>
              <a:cs typeface="Calibri" panose="020F0502020204030204" charset="0"/>
            </a:endParaRPr>
          </a:p>
        </p:txBody>
      </p:sp>
      <p:sp>
        <p:nvSpPr>
          <p:cNvPr id="3" name="Content Placeholder 2"/>
          <p:cNvSpPr>
            <a:spLocks noGrp="1"/>
          </p:cNvSpPr>
          <p:nvPr>
            <p:ph sz="half" idx="1"/>
          </p:nvPr>
        </p:nvSpPr>
        <p:spPr/>
        <p:txBody>
          <a:bodyPr/>
          <a:p>
            <a:r>
              <a:rPr lang="en-US"/>
              <a:t>Similar to DBSCAN, but produces a reachability plot for clusters at varying densities.</a:t>
            </a:r>
            <a:endParaRPr lang="en-US"/>
          </a:p>
        </p:txBody>
      </p:sp>
      <p:pic>
        <p:nvPicPr>
          <p:cNvPr id="4" name="Content Placeholder 3" descr="op"/>
          <p:cNvPicPr>
            <a:picLocks noChangeAspect="1"/>
          </p:cNvPicPr>
          <p:nvPr>
            <p:ph sz="half" idx="2"/>
          </p:nvPr>
        </p:nvPicPr>
        <p:blipFill>
          <a:blip r:embed="rId1"/>
          <a:stretch>
            <a:fillRect/>
          </a:stretch>
        </p:blipFill>
        <p:spPr>
          <a:xfrm>
            <a:off x="4771390" y="3055620"/>
            <a:ext cx="5181600" cy="29146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64540" y="664845"/>
            <a:ext cx="10515600" cy="4351338"/>
          </a:xfrm>
        </p:spPr>
        <p:txBody>
          <a:bodyPr/>
          <a:p>
            <a:r>
              <a:rPr lang="en-US" sz="3200" b="1"/>
              <a:t>Application</a:t>
            </a:r>
            <a:r>
              <a:rPr lang="en-US" sz="3200"/>
              <a:t>: 	</a:t>
            </a:r>
            <a:endParaRPr lang="en-US" sz="3200"/>
          </a:p>
          <a:p>
            <a:pPr lvl="2"/>
            <a:r>
              <a:rPr lang="en-US" sz="3200"/>
              <a:t>Anomaly detection, hierarchical clustering.</a:t>
            </a:r>
            <a:endParaRPr lang="en-US" sz="3200"/>
          </a:p>
          <a:p>
            <a:r>
              <a:rPr lang="en-US" sz="3200" b="1"/>
              <a:t>Advantages</a:t>
            </a:r>
            <a:r>
              <a:rPr lang="en-US" sz="3200"/>
              <a:t>:</a:t>
            </a:r>
            <a:endParaRPr lang="en-US" sz="3200"/>
          </a:p>
          <a:p>
            <a:pPr lvl="2"/>
            <a:r>
              <a:rPr lang="en-US" sz="3200"/>
              <a:t>Identifies clusters at multiple density levels.</a:t>
            </a:r>
            <a:endParaRPr lang="en-US" sz="3200"/>
          </a:p>
          <a:p>
            <a:pPr lvl="2"/>
            <a:r>
              <a:rPr lang="en-US" sz="3200"/>
              <a:t>Resistant to noise.</a:t>
            </a:r>
            <a:endParaRPr lang="en-US" sz="3200"/>
          </a:p>
          <a:p>
            <a:r>
              <a:rPr lang="en-US" sz="3200" b="1"/>
              <a:t>Disadvantages</a:t>
            </a:r>
            <a:r>
              <a:rPr lang="en-US" sz="3200"/>
              <a:t>:</a:t>
            </a:r>
            <a:endParaRPr lang="en-US" sz="3200"/>
          </a:p>
          <a:p>
            <a:pPr lvl="2"/>
            <a:r>
              <a:rPr lang="en-US" sz="3200"/>
              <a:t>Computationally more intensive.</a:t>
            </a:r>
            <a:endParaRPr lang="en-US" sz="3200"/>
          </a:p>
          <a:p>
            <a:pPr lvl="2"/>
            <a:r>
              <a:rPr lang="en-US" sz="3200"/>
              <a:t>Interpretation requires a reachability plot.</a:t>
            </a:r>
            <a:endParaRPr lang="en-US"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4800" b="1"/>
              <a:t>K-Means Clustering</a:t>
            </a:r>
            <a:endParaRPr lang="en-US" sz="4800" b="1"/>
          </a:p>
        </p:txBody>
      </p:sp>
      <p:sp>
        <p:nvSpPr>
          <p:cNvPr id="3" name="Content Placeholder 2"/>
          <p:cNvSpPr>
            <a:spLocks noGrp="1"/>
          </p:cNvSpPr>
          <p:nvPr>
            <p:ph sz="half" idx="1"/>
          </p:nvPr>
        </p:nvSpPr>
        <p:spPr/>
        <p:txBody>
          <a:bodyPr/>
          <a:p>
            <a:pPr marL="0" indent="0">
              <a:buNone/>
            </a:pPr>
            <a:r>
              <a:rPr lang="en-US" sz="3200"/>
              <a:t>Partitions data into K clusters by minimizing the distance between points and their assigned cluster centroids.</a:t>
            </a:r>
            <a:endParaRPr lang="en-US" sz="3200"/>
          </a:p>
          <a:p>
            <a:pPr marL="0" indent="0">
              <a:buNone/>
            </a:pPr>
            <a:endParaRPr lang="en-US"/>
          </a:p>
          <a:p>
            <a:pPr marL="0" indent="0">
              <a:buNone/>
            </a:pPr>
            <a:endParaRPr lang="en-US"/>
          </a:p>
        </p:txBody>
      </p:sp>
      <p:pic>
        <p:nvPicPr>
          <p:cNvPr id="5" name="Content Placeholder 4" descr="k-means"/>
          <p:cNvPicPr>
            <a:picLocks noChangeAspect="1"/>
          </p:cNvPicPr>
          <p:nvPr>
            <p:ph sz="half" idx="2"/>
          </p:nvPr>
        </p:nvPicPr>
        <p:blipFill>
          <a:blip r:embed="rId1"/>
          <a:stretch>
            <a:fillRect/>
          </a:stretch>
        </p:blipFill>
        <p:spPr>
          <a:xfrm>
            <a:off x="6235065" y="2122170"/>
            <a:ext cx="5181600" cy="261366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91515" y="159385"/>
            <a:ext cx="10515600" cy="964565"/>
          </a:xfrm>
        </p:spPr>
        <p:txBody>
          <a:bodyPr/>
          <a:p>
            <a:r>
              <a:rPr lang="en-US" sz="3200" b="1">
                <a:latin typeface="Calibri" panose="020F0502020204030204" charset="0"/>
                <a:cs typeface="Calibri" panose="020F0502020204030204" charset="0"/>
              </a:rPr>
              <a:t>Bisecting K-Means Clustering</a:t>
            </a:r>
            <a:endParaRPr lang="en-US" sz="3200" b="1">
              <a:latin typeface="Calibri" panose="020F0502020204030204" charset="0"/>
              <a:cs typeface="Calibri" panose="020F0502020204030204" charset="0"/>
            </a:endParaRPr>
          </a:p>
        </p:txBody>
      </p:sp>
      <p:sp>
        <p:nvSpPr>
          <p:cNvPr id="3" name="Content Placeholder 2"/>
          <p:cNvSpPr>
            <a:spLocks noGrp="1"/>
          </p:cNvSpPr>
          <p:nvPr>
            <p:ph sz="half" idx="1"/>
          </p:nvPr>
        </p:nvSpPr>
        <p:spPr>
          <a:xfrm>
            <a:off x="528320" y="952500"/>
            <a:ext cx="5181600" cy="5905500"/>
          </a:xfrm>
        </p:spPr>
        <p:txBody>
          <a:bodyPr/>
          <a:p>
            <a:r>
              <a:rPr lang="en-US" sz="3100"/>
              <a:t>An extension of K-Means that applies a divisive hierarchical approach. Instead of assigning data points to clusters all at once, it starts with all points in a single cluster and iteratively splits them into two (bisecting) clusters until the desired number of clusters is reached.</a:t>
            </a:r>
            <a:endParaRPr lang="en-US" sz="3100"/>
          </a:p>
        </p:txBody>
      </p:sp>
      <p:pic>
        <p:nvPicPr>
          <p:cNvPr id="4" name="Content Placeholder 3" descr="bi"/>
          <p:cNvPicPr>
            <a:picLocks noChangeAspect="1"/>
          </p:cNvPicPr>
          <p:nvPr>
            <p:ph sz="half" idx="2"/>
          </p:nvPr>
        </p:nvPicPr>
        <p:blipFill>
          <a:blip r:embed="rId1"/>
          <a:stretch>
            <a:fillRect/>
          </a:stretch>
        </p:blipFill>
        <p:spPr>
          <a:xfrm>
            <a:off x="5565140" y="1361440"/>
            <a:ext cx="5360035" cy="37293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87375" y="0"/>
            <a:ext cx="10515600" cy="6663690"/>
          </a:xfrm>
        </p:spPr>
        <p:txBody>
          <a:bodyPr>
            <a:noAutofit/>
          </a:bodyPr>
          <a:p>
            <a:r>
              <a:rPr lang="en-US" sz="2800" b="1"/>
              <a:t>Application</a:t>
            </a:r>
            <a:r>
              <a:rPr lang="en-US" sz="2800"/>
              <a:t>: </a:t>
            </a:r>
            <a:endParaRPr lang="en-US" sz="2800"/>
          </a:p>
          <a:p>
            <a:pPr lvl="1"/>
            <a:r>
              <a:rPr lang="en-US" sz="2800"/>
              <a:t>Efficiently clustering large datasets, commonly used in document clustering and recommender systems where the data size is substantial.</a:t>
            </a:r>
            <a:endParaRPr lang="en-US" sz="2800"/>
          </a:p>
          <a:p>
            <a:r>
              <a:rPr lang="en-US" sz="2800" b="1"/>
              <a:t>Advantages</a:t>
            </a:r>
            <a:r>
              <a:rPr lang="en-US" sz="2800"/>
              <a:t>:</a:t>
            </a:r>
            <a:endParaRPr lang="en-US" sz="2800"/>
          </a:p>
          <a:p>
            <a:pPr lvl="1"/>
            <a:r>
              <a:rPr lang="en-US" sz="2800"/>
              <a:t>Scales well to large datasets.</a:t>
            </a:r>
            <a:endParaRPr lang="en-US" sz="2800"/>
          </a:p>
          <a:p>
            <a:pPr lvl="1"/>
            <a:r>
              <a:rPr lang="en-US" sz="2800"/>
              <a:t>More efficient than standard hierarchical clustering.</a:t>
            </a:r>
            <a:endParaRPr lang="en-US" sz="2800"/>
          </a:p>
          <a:p>
            <a:pPr lvl="1"/>
            <a:r>
              <a:rPr lang="en-US" sz="2800"/>
              <a:t>Produces more stable results with less sensitivity to the initial conditions than standard K-means.</a:t>
            </a:r>
            <a:endParaRPr lang="en-US" sz="2800"/>
          </a:p>
          <a:p>
            <a:r>
              <a:rPr lang="en-US" sz="2800" b="1"/>
              <a:t>Disadvantages</a:t>
            </a:r>
            <a:r>
              <a:rPr lang="en-US" sz="2800"/>
              <a:t>:</a:t>
            </a:r>
            <a:endParaRPr lang="en-US" sz="2800"/>
          </a:p>
          <a:p>
            <a:pPr lvl="1"/>
            <a:r>
              <a:rPr lang="en-US" sz="2800"/>
              <a:t>Requires specifying the number of clusters.</a:t>
            </a:r>
            <a:endParaRPr lang="en-US" sz="2800"/>
          </a:p>
          <a:p>
            <a:pPr lvl="1"/>
            <a:r>
              <a:rPr lang="en-US" sz="2800"/>
              <a:t>May still converge to a local minimum.</a:t>
            </a:r>
            <a:endParaRPr lang="en-US" sz="2800"/>
          </a:p>
          <a:p>
            <a:pPr lvl="1"/>
            <a:r>
              <a:rPr lang="en-US" sz="2800"/>
              <a:t>Performance can depend on the split chosen in each bisection step.</a:t>
            </a:r>
            <a:endParaRPr 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02310" y="978535"/>
            <a:ext cx="10515600" cy="4884420"/>
          </a:xfrm>
        </p:spPr>
        <p:txBody>
          <a:bodyPr>
            <a:noAutofit/>
          </a:bodyPr>
          <a:p>
            <a:r>
              <a:rPr lang="en-US" sz="3200" b="1"/>
              <a:t>Application</a:t>
            </a:r>
            <a:r>
              <a:rPr lang="en-US" sz="3200"/>
              <a:t>: </a:t>
            </a:r>
            <a:endParaRPr lang="en-US" sz="3200"/>
          </a:p>
          <a:p>
            <a:pPr lvl="2"/>
            <a:r>
              <a:rPr lang="en-US" sz="3200"/>
              <a:t>Popular for customer segmentation, image compression, and anomaly detection.</a:t>
            </a:r>
            <a:endParaRPr lang="en-US" sz="3200"/>
          </a:p>
          <a:p>
            <a:r>
              <a:rPr lang="en-US" sz="3200" b="1"/>
              <a:t>Advantages</a:t>
            </a:r>
            <a:r>
              <a:rPr lang="en-US" sz="3200"/>
              <a:t>:</a:t>
            </a:r>
            <a:endParaRPr lang="en-US" sz="3200"/>
          </a:p>
          <a:p>
            <a:pPr lvl="2"/>
            <a:r>
              <a:rPr lang="en-US" sz="3200"/>
              <a:t>Simple and fast for large datasets.</a:t>
            </a:r>
            <a:endParaRPr lang="en-US" sz="3200"/>
          </a:p>
          <a:p>
            <a:pPr lvl="2"/>
            <a:r>
              <a:rPr lang="en-US" sz="3200"/>
              <a:t>Easy to interpret results.</a:t>
            </a:r>
            <a:endParaRPr lang="en-US" sz="3200"/>
          </a:p>
          <a:p>
            <a:r>
              <a:rPr lang="en-US" sz="3200" b="1"/>
              <a:t>Disadvantages</a:t>
            </a:r>
            <a:r>
              <a:rPr lang="en-US" sz="3200"/>
              <a:t>:</a:t>
            </a:r>
            <a:endParaRPr lang="en-US" sz="3200"/>
          </a:p>
          <a:p>
            <a:pPr lvl="2"/>
            <a:r>
              <a:rPr lang="en-US" sz="3200"/>
              <a:t>Requires specifying the number of clusters.</a:t>
            </a:r>
            <a:endParaRPr lang="en-US" sz="3200"/>
          </a:p>
          <a:p>
            <a:pPr lvl="2"/>
            <a:r>
              <a:rPr lang="en-US" sz="3200"/>
              <a:t>Sensitive to outliers and initial placement.</a:t>
            </a:r>
            <a:endParaRPr lang="en-US" sz="3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3200" b="1">
                <a:latin typeface="+mn-lt"/>
                <a:cs typeface="+mn-lt"/>
              </a:rPr>
              <a:t>Agglomerative Clustering (Hierarchical Clustering)</a:t>
            </a:r>
            <a:endParaRPr lang="en-US" sz="3200" b="1">
              <a:latin typeface="+mn-lt"/>
              <a:cs typeface="+mn-lt"/>
            </a:endParaRPr>
          </a:p>
        </p:txBody>
      </p:sp>
      <p:sp>
        <p:nvSpPr>
          <p:cNvPr id="3" name="Content Placeholder 2"/>
          <p:cNvSpPr>
            <a:spLocks noGrp="1"/>
          </p:cNvSpPr>
          <p:nvPr>
            <p:ph sz="half" idx="1"/>
          </p:nvPr>
        </p:nvSpPr>
        <p:spPr/>
        <p:txBody>
          <a:bodyPr/>
          <a:p>
            <a:r>
              <a:rPr lang="en-US" sz="3200" b="1"/>
              <a:t>Definition</a:t>
            </a:r>
            <a:r>
              <a:rPr lang="en-US" sz="3200"/>
              <a:t>: Builds clusters by progressively merging the closest pairs, creating a hierarchy of clusters.</a:t>
            </a:r>
            <a:endParaRPr lang="en-US" sz="3200"/>
          </a:p>
          <a:p>
            <a:endParaRPr lang="en-US" sz="3200"/>
          </a:p>
        </p:txBody>
      </p:sp>
      <p:pic>
        <p:nvPicPr>
          <p:cNvPr id="4" name="Content Placeholder 3" descr="agg"/>
          <p:cNvPicPr>
            <a:picLocks noChangeAspect="1"/>
          </p:cNvPicPr>
          <p:nvPr>
            <p:ph sz="half" idx="2"/>
          </p:nvPr>
        </p:nvPicPr>
        <p:blipFill>
          <a:blip r:embed="rId1"/>
          <a:stretch>
            <a:fillRect/>
          </a:stretch>
        </p:blipFill>
        <p:spPr>
          <a:xfrm>
            <a:off x="6330315" y="2054225"/>
            <a:ext cx="5301615" cy="28682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66420" y="874395"/>
            <a:ext cx="10515600" cy="4884420"/>
          </a:xfrm>
        </p:spPr>
        <p:txBody>
          <a:bodyPr>
            <a:noAutofit/>
          </a:bodyPr>
          <a:p>
            <a:r>
              <a:rPr lang="en-US" sz="3200" b="1"/>
              <a:t>Application</a:t>
            </a:r>
            <a:r>
              <a:rPr lang="en-US" sz="3200"/>
              <a:t>: </a:t>
            </a:r>
            <a:endParaRPr lang="en-US" sz="3200"/>
          </a:p>
          <a:p>
            <a:pPr lvl="2"/>
            <a:r>
              <a:rPr lang="en-US" sz="3200"/>
              <a:t>Gene expression data analysis, market segmentation.</a:t>
            </a:r>
            <a:endParaRPr lang="en-US" sz="3200"/>
          </a:p>
          <a:p>
            <a:r>
              <a:rPr lang="en-US" sz="3200" b="1"/>
              <a:t>Advantages</a:t>
            </a:r>
            <a:r>
              <a:rPr lang="en-US" sz="3200"/>
              <a:t>:</a:t>
            </a:r>
            <a:endParaRPr lang="en-US" sz="3200"/>
          </a:p>
          <a:p>
            <a:pPr lvl="2"/>
            <a:r>
              <a:rPr lang="en-US" sz="3200"/>
              <a:t>No need to predefine the number of clusters.</a:t>
            </a:r>
            <a:endParaRPr lang="en-US" sz="3200"/>
          </a:p>
          <a:p>
            <a:pPr lvl="2"/>
            <a:r>
              <a:rPr lang="en-US" sz="3200"/>
              <a:t>Dendrogram visualization helps determine the optimal number of clusters.</a:t>
            </a:r>
            <a:endParaRPr lang="en-US" sz="3200"/>
          </a:p>
          <a:p>
            <a:r>
              <a:rPr lang="en-US" sz="3200" b="1"/>
              <a:t>Disadvantages</a:t>
            </a:r>
            <a:r>
              <a:rPr lang="en-US" sz="3200"/>
              <a:t>:</a:t>
            </a:r>
            <a:endParaRPr lang="en-US" sz="3200"/>
          </a:p>
          <a:p>
            <a:pPr lvl="2"/>
            <a:r>
              <a:rPr lang="en-US" sz="3200"/>
              <a:t>Slow for large datasets.</a:t>
            </a:r>
            <a:endParaRPr lang="en-US" sz="3200"/>
          </a:p>
          <a:p>
            <a:pPr lvl="2"/>
            <a:r>
              <a:rPr lang="en-US" sz="3200"/>
              <a:t>Sensitive to noisy data and outliers.</a:t>
            </a:r>
            <a:endParaRPr lang="en-US"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3555" b="1">
                <a:latin typeface="Calibri" panose="020F0502020204030204" charset="0"/>
                <a:cs typeface="Calibri" panose="020F0502020204030204" charset="0"/>
              </a:rPr>
              <a:t>BIRCH Clustering (Balanced Iterative Reducing and Clustering using Hierarchies)</a:t>
            </a:r>
            <a:endParaRPr lang="en-US" sz="3555" b="1">
              <a:latin typeface="Calibri" panose="020F0502020204030204" charset="0"/>
              <a:cs typeface="Calibri" panose="020F0502020204030204" charset="0"/>
            </a:endParaRPr>
          </a:p>
        </p:txBody>
      </p:sp>
      <p:sp>
        <p:nvSpPr>
          <p:cNvPr id="3" name="Content Placeholder 2"/>
          <p:cNvSpPr>
            <a:spLocks noGrp="1"/>
          </p:cNvSpPr>
          <p:nvPr>
            <p:ph sz="half" idx="1"/>
          </p:nvPr>
        </p:nvSpPr>
        <p:spPr/>
        <p:txBody>
          <a:bodyPr/>
          <a:p>
            <a:r>
              <a:rPr lang="en-US" b="1"/>
              <a:t>Definition</a:t>
            </a:r>
            <a:r>
              <a:rPr lang="en-US"/>
              <a:t>: Iteratively reduces data to form compact representations, using these representations to form clusters.</a:t>
            </a:r>
            <a:endParaRPr lang="en-US"/>
          </a:p>
        </p:txBody>
      </p:sp>
      <p:pic>
        <p:nvPicPr>
          <p:cNvPr id="4" name="Content Placeholder 3" descr="birch"/>
          <p:cNvPicPr>
            <a:picLocks noChangeAspect="1"/>
          </p:cNvPicPr>
          <p:nvPr>
            <p:ph sz="half" idx="2"/>
          </p:nvPr>
        </p:nvPicPr>
        <p:blipFill>
          <a:blip r:embed="rId1"/>
          <a:stretch>
            <a:fillRect/>
          </a:stretch>
        </p:blipFill>
        <p:spPr>
          <a:xfrm>
            <a:off x="6180455" y="1583055"/>
            <a:ext cx="4724400" cy="31432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75970" y="823595"/>
            <a:ext cx="10515600" cy="4351338"/>
          </a:xfrm>
        </p:spPr>
        <p:txBody>
          <a:bodyPr>
            <a:noAutofit/>
          </a:bodyPr>
          <a:p>
            <a:r>
              <a:rPr lang="en-US" sz="3200" b="1"/>
              <a:t>Application</a:t>
            </a:r>
            <a:r>
              <a:rPr lang="en-US" sz="3200"/>
              <a:t>: </a:t>
            </a:r>
            <a:endParaRPr lang="en-US" sz="3200"/>
          </a:p>
          <a:p>
            <a:pPr lvl="1"/>
            <a:r>
              <a:rPr lang="en-US" sz="3200"/>
              <a:t>Efficiently handles large-scale datasets, spatial data clustering.</a:t>
            </a:r>
            <a:endParaRPr lang="en-US" sz="3200"/>
          </a:p>
          <a:p>
            <a:r>
              <a:rPr lang="en-US" sz="3200" b="1"/>
              <a:t>Advantages</a:t>
            </a:r>
            <a:r>
              <a:rPr lang="en-US" sz="3200"/>
              <a:t>:</a:t>
            </a:r>
            <a:endParaRPr lang="en-US" sz="3200"/>
          </a:p>
          <a:p>
            <a:pPr lvl="1"/>
            <a:r>
              <a:rPr lang="en-US" sz="3200"/>
              <a:t>Scalable to large datasets.</a:t>
            </a:r>
            <a:endParaRPr lang="en-US" sz="3200"/>
          </a:p>
          <a:p>
            <a:pPr lvl="1"/>
            <a:r>
              <a:rPr lang="en-US" sz="3200"/>
              <a:t>Handles noisy data and outliers well.</a:t>
            </a:r>
            <a:endParaRPr lang="en-US" sz="3200"/>
          </a:p>
          <a:p>
            <a:r>
              <a:rPr lang="en-US" sz="3200" b="1"/>
              <a:t>Disadvantages</a:t>
            </a:r>
            <a:r>
              <a:rPr lang="en-US" sz="3200"/>
              <a:t>:</a:t>
            </a:r>
            <a:endParaRPr lang="en-US" sz="3200"/>
          </a:p>
          <a:p>
            <a:pPr lvl="1"/>
            <a:r>
              <a:rPr lang="en-US" sz="3200"/>
              <a:t>Not suitable for small datasets.</a:t>
            </a:r>
            <a:endParaRPr lang="en-US" sz="3200"/>
          </a:p>
          <a:p>
            <a:pPr lvl="1"/>
            <a:r>
              <a:rPr lang="en-US" sz="3200"/>
              <a:t>Requires tuning of thresholds and branching factors.</a:t>
            </a:r>
            <a:endParaRPr lang="en-US" sz="3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3555" b="1">
                <a:latin typeface="Calibri" panose="020F0502020204030204" charset="0"/>
                <a:cs typeface="Calibri" panose="020F0502020204030204" charset="0"/>
              </a:rPr>
              <a:t>DBSCAN (Density-Based Spatial Clustering of Applications with Noise)</a:t>
            </a:r>
            <a:endParaRPr lang="en-US" sz="3555" b="1">
              <a:latin typeface="Calibri" panose="020F0502020204030204" charset="0"/>
              <a:cs typeface="Calibri" panose="020F0502020204030204" charset="0"/>
            </a:endParaRPr>
          </a:p>
        </p:txBody>
      </p:sp>
      <p:sp>
        <p:nvSpPr>
          <p:cNvPr id="3" name="Content Placeholder 2"/>
          <p:cNvSpPr>
            <a:spLocks noGrp="1"/>
          </p:cNvSpPr>
          <p:nvPr>
            <p:ph sz="half" idx="1"/>
          </p:nvPr>
        </p:nvSpPr>
        <p:spPr/>
        <p:txBody>
          <a:bodyPr/>
          <a:p>
            <a:r>
              <a:rPr lang="en-US" sz="3200"/>
              <a:t> Clusters based on data density, identifying dense regions as clusters and marking sparse areas as noise.</a:t>
            </a:r>
            <a:endParaRPr lang="en-US" sz="3200"/>
          </a:p>
        </p:txBody>
      </p:sp>
      <p:pic>
        <p:nvPicPr>
          <p:cNvPr id="4" name="Content Placeholder 3" descr="dbsc"/>
          <p:cNvPicPr>
            <a:picLocks noChangeAspect="1"/>
          </p:cNvPicPr>
          <p:nvPr>
            <p:ph sz="half" idx="2"/>
          </p:nvPr>
        </p:nvPicPr>
        <p:blipFill>
          <a:blip r:embed="rId1"/>
          <a:stretch>
            <a:fillRect/>
          </a:stretch>
        </p:blipFill>
        <p:spPr>
          <a:xfrm>
            <a:off x="6281420" y="1271905"/>
            <a:ext cx="4272915" cy="41789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65175" y="1073150"/>
            <a:ext cx="10515600" cy="4351338"/>
          </a:xfrm>
        </p:spPr>
        <p:txBody>
          <a:bodyPr/>
          <a:p>
            <a:r>
              <a:rPr lang="en-US" sz="3200" b="1"/>
              <a:t>Application</a:t>
            </a:r>
            <a:r>
              <a:rPr lang="en-US" sz="3200"/>
              <a:t>: </a:t>
            </a:r>
            <a:endParaRPr lang="en-US" sz="3200"/>
          </a:p>
          <a:p>
            <a:pPr lvl="2"/>
            <a:r>
              <a:rPr lang="en-US" sz="3200"/>
              <a:t>Geospatial data, identifying anomalies in datasets.</a:t>
            </a:r>
            <a:endParaRPr lang="en-US" sz="3200"/>
          </a:p>
          <a:p>
            <a:r>
              <a:rPr lang="en-US" sz="3200" b="1"/>
              <a:t>Advantages</a:t>
            </a:r>
            <a:r>
              <a:rPr lang="en-US" sz="3200"/>
              <a:t>:</a:t>
            </a:r>
            <a:endParaRPr lang="en-US" sz="3200"/>
          </a:p>
          <a:p>
            <a:pPr lvl="2"/>
            <a:r>
              <a:rPr lang="en-US" sz="3200"/>
              <a:t>Automatically determines the number of clusters.</a:t>
            </a:r>
            <a:endParaRPr lang="en-US" sz="3200"/>
          </a:p>
          <a:p>
            <a:pPr lvl="2"/>
            <a:r>
              <a:rPr lang="en-US" sz="3200"/>
              <a:t>Can handle noise and arbitrary-shaped clusters.</a:t>
            </a:r>
            <a:endParaRPr lang="en-US" sz="3200"/>
          </a:p>
          <a:p>
            <a:r>
              <a:rPr lang="en-US" sz="3200" b="1"/>
              <a:t>Disadvantages</a:t>
            </a:r>
            <a:r>
              <a:rPr lang="en-US" sz="3200"/>
              <a:t>:</a:t>
            </a:r>
            <a:endParaRPr lang="en-US" sz="3200"/>
          </a:p>
          <a:p>
            <a:pPr lvl="2"/>
            <a:r>
              <a:rPr lang="en-US" sz="3200"/>
              <a:t>Struggles with varying densities.</a:t>
            </a:r>
            <a:endParaRPr lang="en-US" sz="3200"/>
          </a:p>
          <a:p>
            <a:pPr lvl="2"/>
            <a:r>
              <a:rPr lang="en-US" sz="3200"/>
              <a:t>Sensitive to distance and minimum sample parameters.</a:t>
            </a:r>
            <a:endParaRPr lang="en-US" sz="320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4671</Words>
  <Application>WPS Presentation</Application>
  <PresentationFormat>Widescreen</PresentationFormat>
  <Paragraphs>115</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SimSun</vt:lpstr>
      <vt:lpstr>Wingdings</vt:lpstr>
      <vt:lpstr>Calibri Light</vt:lpstr>
      <vt:lpstr>Microsoft YaHei</vt:lpstr>
      <vt:lpstr>Arial Unicode MS</vt:lpstr>
      <vt:lpstr>Calibri</vt:lpstr>
      <vt:lpstr>Blue Waves</vt:lpstr>
      <vt:lpstr>MACHINE LEARNING CLUSTERING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AFFINITY PROPAGATION CLUSTERING</vt:lpstr>
      <vt:lpstr>         Advantages  Has better performance and lower clustering error  Disadvantages  It is quite slow and memory-heavy, making it difficult to scale to larger datasets. We do not have any direct control on the number of clusters but in some applications, we need a specific number of clusters. 	It also assumes the true underlying clusters are globular.</vt:lpstr>
      <vt:lpstr>    MEAN SHIFT CLUSTERING  	Meanshift is falling under the category of a clustering algorithm in contrast of Unsupervised learning that assigns the data points to the clusters iteratively by shifting points towards the mode.</vt:lpstr>
      <vt:lpstr>Advantages  It does not need to make any model assumption as like in K-means or Gaussian mixture.  It can also model the complex clusters which have nonconvex shape.  It only needs one parameter named bandwidth which automatically determines the number of  clusters.  There is no issue of local minima as like in K-means.  No problem generated from outliers. Disadvantages  Mean-shift algorithm does not work well in case of high dimension, where number of clusters  changes abruptly.  We do not have any direct control on the number of clusters but in some applications, we need a  specific number of clusters.  It cannot differentiate between meaningful and meaningless modes</vt:lpstr>
      <vt:lpstr>      Spectral Clustering 	Spectral Clustering is a variant of the clustering algorithm that uses the connectivity between the data points to form the clustering.      </vt:lpstr>
      <vt:lpstr>    Advantages  Applicable for high dimensional datasets. One of the main advantages that spectral clustering has over other clustering algorithms is that it can be used on high-dimensional datasets with many features.  Not strong assumptions about cluster shape. Spectral clustering does not make strong assumptions about the shape of the clusters in the data. That means that it is appropriate to use spectral clustering even when you suspect the clusters in your data may be irregularly shaped.  Can sometimes handle categorical variables. Some implementations of spectral clustering can handle cases where you  have mixed data types, such as cases where you have categorical variables in your data. This is in part because spectral clustering  uses similarity metrics rather than distance metrics to determine which points have more in common. </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CLUSTERING</dc:title>
  <dc:creator/>
  <cp:lastModifiedBy>WPS_1712639165</cp:lastModifiedBy>
  <cp:revision>26</cp:revision>
  <dcterms:created xsi:type="dcterms:W3CDTF">2024-11-08T09:52:00Z</dcterms:created>
  <dcterms:modified xsi:type="dcterms:W3CDTF">2024-11-11T09:28:30Z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11A9F313BC2F42DFA60A9630071353AD_11</vt:lpwstr>
  </property>
  <property fmtid="{D5CDD505-2E9C-101B-9397-08002B2CF9AE}" pid="3" name="KSOProductBuildVer">
    <vt:lpwstr>1033-12.2.0.18638</vt:lpwstr>
  </property>
</Properties>
</file>