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FF3C-B0CE-4447-BB06-BD6A80E2599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BC8D-D185-4CF2-ABCA-A41B15A95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7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FF3C-B0CE-4447-BB06-BD6A80E2599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BC8D-D185-4CF2-ABCA-A41B15A95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99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FF3C-B0CE-4447-BB06-BD6A80E2599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BC8D-D185-4CF2-ABCA-A41B15A95BF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424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FF3C-B0CE-4447-BB06-BD6A80E2599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BC8D-D185-4CF2-ABCA-A41B15A95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258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FF3C-B0CE-4447-BB06-BD6A80E2599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BC8D-D185-4CF2-ABCA-A41B15A95BF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7178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FF3C-B0CE-4447-BB06-BD6A80E2599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BC8D-D185-4CF2-ABCA-A41B15A95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28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FF3C-B0CE-4447-BB06-BD6A80E2599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BC8D-D185-4CF2-ABCA-A41B15A95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886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FF3C-B0CE-4447-BB06-BD6A80E2599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BC8D-D185-4CF2-ABCA-A41B15A95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91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FF3C-B0CE-4447-BB06-BD6A80E2599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BC8D-D185-4CF2-ABCA-A41B15A95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88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FF3C-B0CE-4447-BB06-BD6A80E2599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BC8D-D185-4CF2-ABCA-A41B15A95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08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FF3C-B0CE-4447-BB06-BD6A80E2599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BC8D-D185-4CF2-ABCA-A41B15A95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86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FF3C-B0CE-4447-BB06-BD6A80E2599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BC8D-D185-4CF2-ABCA-A41B15A95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93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FF3C-B0CE-4447-BB06-BD6A80E2599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BC8D-D185-4CF2-ABCA-A41B15A95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2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FF3C-B0CE-4447-BB06-BD6A80E2599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BC8D-D185-4CF2-ABCA-A41B15A95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51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FF3C-B0CE-4447-BB06-BD6A80E2599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BC8D-D185-4CF2-ABCA-A41B15A95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55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FF3C-B0CE-4447-BB06-BD6A80E2599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BC8D-D185-4CF2-ABCA-A41B15A95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22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1FF3C-B0CE-4447-BB06-BD6A80E25994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42BC8D-D185-4CF2-ABCA-A41B15A95B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2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59B6-66BA-4E8D-A6D8-E8054A666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Stock 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D9DD5-D248-4A86-BF42-A4ABA0878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8 July 2024 to 12 July 2024</a:t>
            </a:r>
          </a:p>
        </p:txBody>
      </p:sp>
    </p:spTree>
    <p:extLst>
      <p:ext uri="{BB962C8B-B14F-4D97-AF65-F5344CB8AC3E}">
        <p14:creationId xmlns:p14="http://schemas.microsoft.com/office/powerpoint/2010/main" val="2552814813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8D9E-A705-4D19-87DA-8EDE25E5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6755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BB780-E0BC-495B-A026-7B368A59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8165"/>
            <a:ext cx="8596668" cy="481319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Drag indices and date in rows and turnover in values.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A70F3-6967-4FD8-AA11-03953E09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15" y="1867351"/>
            <a:ext cx="2512273" cy="3879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950B02-54BF-401C-9BE5-F068D1815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705" y="1867351"/>
            <a:ext cx="3327639" cy="369973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630B76B-867F-4448-A57F-5F1330805FE4}"/>
              </a:ext>
            </a:extLst>
          </p:cNvPr>
          <p:cNvSpPr/>
          <p:nvPr/>
        </p:nvSpPr>
        <p:spPr>
          <a:xfrm>
            <a:off x="3765176" y="3594847"/>
            <a:ext cx="1084730" cy="116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9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871A-0B0C-4C00-AB1B-75116DCC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17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28B5-A455-4C2B-8E58-AE374ECAC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6072"/>
            <a:ext cx="8596668" cy="500230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Drag indices and date in rows. </a:t>
            </a:r>
          </a:p>
          <a:p>
            <a:pPr marL="0" indent="0">
              <a:buNone/>
            </a:pPr>
            <a:r>
              <a:rPr lang="en-IN" dirty="0"/>
              <a:t> Drag open, high, low and close in values.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4D05A-315B-4F35-AD69-9DEA42AA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00" y="2321859"/>
            <a:ext cx="2522360" cy="4061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63328-02EA-431F-A02A-0BB20DE6C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541" y="2321859"/>
            <a:ext cx="3343836" cy="385483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EA16B05-5335-4FC7-AAEF-239E8C702540}"/>
              </a:ext>
            </a:extLst>
          </p:cNvPr>
          <p:cNvSpPr/>
          <p:nvPr/>
        </p:nvSpPr>
        <p:spPr>
          <a:xfrm>
            <a:off x="3845859" y="4312024"/>
            <a:ext cx="1125057" cy="71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16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97F9-3B34-42E8-BB3C-0BBD7D57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E0C3-B532-42F6-BC45-62254CA2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81952"/>
            <a:ext cx="9210737" cy="5495365"/>
          </a:xfrm>
        </p:spPr>
        <p:txBody>
          <a:bodyPr/>
          <a:lstStyle/>
          <a:p>
            <a:r>
              <a:rPr lang="en-IN" dirty="0"/>
              <a:t>Next, we create charts for the pivot table.</a:t>
            </a:r>
          </a:p>
          <a:p>
            <a:r>
              <a:rPr lang="en-IN" dirty="0"/>
              <a:t>Click on the pivot table </a:t>
            </a:r>
            <a:r>
              <a:rPr lang="en-IN" dirty="0">
                <a:sym typeface="Wingdings" panose="05000000000000000000" pitchFamily="2" charset="2"/>
              </a:rPr>
              <a:t> Pivot table analyze  Pivot chart  pie  Doughnut ok.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3588D-2C9C-4AF3-ACC8-CF52EA647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79" y="2260310"/>
            <a:ext cx="2838846" cy="1543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8F0C3-EA4E-4384-83A4-847589601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34" y="2587571"/>
            <a:ext cx="5724436" cy="10951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77CAB7-5900-4B3A-A629-4ED36B9C7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79" y="4075728"/>
            <a:ext cx="2622440" cy="2429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EC5271-A7E7-41CE-80B1-58D4EFBC6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2489" y="3902266"/>
            <a:ext cx="2921981" cy="265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0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3DB1-55DD-4982-B6DE-D33F85AE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0306"/>
            <a:ext cx="8596668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E032-AFCE-4D13-AA23-D57E12DF5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2988"/>
            <a:ext cx="9296400" cy="5432611"/>
          </a:xfrm>
        </p:spPr>
        <p:txBody>
          <a:bodyPr/>
          <a:lstStyle/>
          <a:p>
            <a:r>
              <a:rPr lang="en-IN" dirty="0"/>
              <a:t>Click on the pivot table </a:t>
            </a:r>
            <a:r>
              <a:rPr lang="en-IN" dirty="0">
                <a:sym typeface="Wingdings" panose="05000000000000000000" pitchFamily="2" charset="2"/>
              </a:rPr>
              <a:t> Pivot table analyze  Pivot chart  bar  ok.  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4C50D-3768-478F-BEBE-38694CFC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02" y="1997619"/>
            <a:ext cx="2781688" cy="1571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197E22-2AD9-453A-96B5-4EE32C396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41" y="2385691"/>
            <a:ext cx="5275744" cy="10433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F2EEE-A78D-4258-BFBE-D62E9E3B0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440" y="3890682"/>
            <a:ext cx="4216807" cy="26535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472A26-BC7C-4A7E-8AA7-665AB8660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8353" y="3825830"/>
            <a:ext cx="3611207" cy="27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15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A47C-035B-4345-8AF2-D310AC6A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512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Column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D0BF-F209-405F-9567-31141643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8846"/>
            <a:ext cx="9183842" cy="5396753"/>
          </a:xfrm>
        </p:spPr>
        <p:txBody>
          <a:bodyPr/>
          <a:lstStyle/>
          <a:p>
            <a:r>
              <a:rPr lang="en-IN" dirty="0"/>
              <a:t>Click on the pivot table </a:t>
            </a:r>
            <a:r>
              <a:rPr lang="en-IN" dirty="0">
                <a:sym typeface="Wingdings" panose="05000000000000000000" pitchFamily="2" charset="2"/>
              </a:rPr>
              <a:t> Pivot table analyze  Pivot chart  column  ok.  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B95D8-04D1-4594-93C9-789DF988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70" y="1764345"/>
            <a:ext cx="2444336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AE8B9-3FD7-494A-9423-0E48087D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41" y="2385691"/>
            <a:ext cx="5275744" cy="1043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83F926-EABF-4CEC-AC54-EA7158156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70" y="4285245"/>
            <a:ext cx="3072014" cy="2142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22B916-57AE-4482-B96C-087F5E9FD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132" y="4141807"/>
            <a:ext cx="4329953" cy="228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5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708F-11B2-4195-8C87-09E79134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56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Line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9DB2-CA78-4532-9847-7485A9F30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70212"/>
            <a:ext cx="9139019" cy="4975411"/>
          </a:xfrm>
        </p:spPr>
        <p:txBody>
          <a:bodyPr/>
          <a:lstStyle/>
          <a:p>
            <a:r>
              <a:rPr lang="en-IN" dirty="0"/>
              <a:t>Click on the pivot table </a:t>
            </a:r>
            <a:r>
              <a:rPr lang="en-IN" dirty="0">
                <a:sym typeface="Wingdings" panose="05000000000000000000" pitchFamily="2" charset="2"/>
              </a:rPr>
              <a:t> Pivot table analyze  Pivot chart  line  ok.  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44507-55A2-4231-8CBA-9A222EFD4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59" y="2079389"/>
            <a:ext cx="2339788" cy="1676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DC1B9E-FCDF-40E3-B6F5-93D7F84A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41" y="2385691"/>
            <a:ext cx="5275744" cy="1043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228016-3E49-4E9F-837F-E7CCE77DB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659" y="4025153"/>
            <a:ext cx="2865826" cy="2223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D0225C-EEC3-48F5-A4F7-0896FAB96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905" y="3823960"/>
            <a:ext cx="4320989" cy="24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8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D749-F80D-4614-972E-F749B87F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1644"/>
            <a:ext cx="8596668" cy="58270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Create slicer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1CDB-6910-442D-A291-1F108301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1625"/>
            <a:ext cx="8596668" cy="5593976"/>
          </a:xfrm>
        </p:spPr>
        <p:txBody>
          <a:bodyPr/>
          <a:lstStyle/>
          <a:p>
            <a:r>
              <a:rPr lang="en-IN" dirty="0"/>
              <a:t>Next, we’ve to create a slicer.</a:t>
            </a:r>
          </a:p>
          <a:p>
            <a:r>
              <a:rPr lang="en-IN" dirty="0"/>
              <a:t>Click on the pivot table </a:t>
            </a:r>
            <a:r>
              <a:rPr lang="en-IN" dirty="0">
                <a:sym typeface="Wingdings" panose="05000000000000000000" pitchFamily="2" charset="2"/>
              </a:rPr>
              <a:t> pivot table analyze  Insert slicer  click indices and date  ok.</a:t>
            </a:r>
          </a:p>
          <a:p>
            <a:r>
              <a:rPr lang="en-IN" dirty="0">
                <a:sym typeface="Wingdings" panose="05000000000000000000" pitchFamily="2" charset="2"/>
              </a:rPr>
              <a:t>We get the slicers of indices and date.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9E3F7-DD73-414B-BC4F-542DBACC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15" y="2558491"/>
            <a:ext cx="7897906" cy="1066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88E260-6395-45C1-9919-CC722C52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15" y="3782647"/>
            <a:ext cx="2202371" cy="2864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779B18-3E38-443B-9C3F-8F0753682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809" y="3880823"/>
            <a:ext cx="1813717" cy="2491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96B1CF-DA6A-4C39-8290-060F59ECB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973" y="4022327"/>
            <a:ext cx="220058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5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65D1-755D-418A-B1FC-AD32F1EF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9271"/>
            <a:ext cx="8596668" cy="58270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How to create a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E522-FF80-4D4E-B6B3-6FBE9D39C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2989"/>
            <a:ext cx="8596668" cy="5145740"/>
          </a:xfrm>
        </p:spPr>
        <p:txBody>
          <a:bodyPr/>
          <a:lstStyle/>
          <a:p>
            <a:r>
              <a:rPr lang="en-IN" dirty="0"/>
              <a:t>Now, we create a dashboard.</a:t>
            </a:r>
          </a:p>
          <a:p>
            <a:r>
              <a:rPr lang="en-IN" dirty="0"/>
              <a:t>Click insert </a:t>
            </a:r>
            <a:r>
              <a:rPr lang="en-IN" dirty="0">
                <a:sym typeface="Wingdings" panose="05000000000000000000" pitchFamily="2" charset="2"/>
              </a:rPr>
              <a:t> Shapes  select the rounded rectangle shape.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/>
              <a:t>Drag the shape on the sheet and click shape format </a:t>
            </a:r>
            <a:r>
              <a:rPr lang="en-IN" dirty="0">
                <a:sym typeface="Wingdings" panose="05000000000000000000" pitchFamily="2" charset="2"/>
              </a:rPr>
              <a:t> set shape fill as white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82481-16A3-4164-91D5-F5936D16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99" y="2214221"/>
            <a:ext cx="5121084" cy="1371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6B470-24B5-43AC-BA32-A1A6ECF3E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762" y="4267200"/>
            <a:ext cx="5650001" cy="189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0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6761-FF3C-4961-93F1-150A400F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374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615A-ADBB-4B74-942E-BA5E814C3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9529"/>
            <a:ext cx="8596668" cy="4651833"/>
          </a:xfrm>
        </p:spPr>
        <p:txBody>
          <a:bodyPr/>
          <a:lstStyle/>
          <a:p>
            <a:r>
              <a:rPr lang="en-IN" dirty="0"/>
              <a:t>Next click shape outline </a:t>
            </a:r>
            <a:r>
              <a:rPr lang="en-IN" dirty="0">
                <a:sym typeface="Wingdings" panose="05000000000000000000" pitchFamily="2" charset="2"/>
              </a:rPr>
              <a:t> No outline.</a:t>
            </a:r>
          </a:p>
          <a:p>
            <a:r>
              <a:rPr lang="en-IN" dirty="0">
                <a:sym typeface="Wingdings" panose="05000000000000000000" pitchFamily="2" charset="2"/>
              </a:rPr>
              <a:t>Create a four shapes for the four charts.</a:t>
            </a:r>
          </a:p>
          <a:p>
            <a:r>
              <a:rPr lang="en-IN" dirty="0">
                <a:sym typeface="Wingdings" panose="05000000000000000000" pitchFamily="2" charset="2"/>
              </a:rPr>
              <a:t>Copy and paste the pivot charts.</a:t>
            </a:r>
          </a:p>
          <a:p>
            <a:r>
              <a:rPr lang="en-IN" dirty="0">
                <a:sym typeface="Wingdings" panose="05000000000000000000" pitchFamily="2" charset="2"/>
              </a:rPr>
              <a:t>Also copy and paste the slicer.</a:t>
            </a:r>
          </a:p>
          <a:p>
            <a:r>
              <a:rPr lang="en-IN" dirty="0">
                <a:sym typeface="Wingdings" panose="05000000000000000000" pitchFamily="2" charset="2"/>
              </a:rPr>
              <a:t>Select page layout  unselect view option in Gridlines.</a:t>
            </a:r>
          </a:p>
          <a:p>
            <a:endParaRPr lang="en-IN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EAA23-617D-4EE1-BE53-45209F5C2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233924"/>
            <a:ext cx="7750212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91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37B0-E604-4DE4-8EF5-AF5DE41B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167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Report connections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D3A5-C578-40A0-9410-9E5CC02D3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IN" dirty="0"/>
              <a:t>Now, right click on the slicer </a:t>
            </a:r>
            <a:r>
              <a:rPr lang="en-IN" dirty="0">
                <a:sym typeface="Wingdings" panose="05000000000000000000" pitchFamily="2" charset="2"/>
              </a:rPr>
              <a:t>  report connections  select all the pivot table  ok.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5E82A-EEC0-4323-82A8-6B04E8D3D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24" y="2209023"/>
            <a:ext cx="2335705" cy="1932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C92091-2DB3-4792-87E4-106676025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088" y="4339207"/>
            <a:ext cx="3231160" cy="1767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66C097-D4CC-4B50-9D70-B471788E8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896" y="1984736"/>
            <a:ext cx="2872989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9355-0BEE-4E38-94EF-3269F2EB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11744"/>
          </a:xfrm>
        </p:spPr>
        <p:txBody>
          <a:bodyPr/>
          <a:lstStyle/>
          <a:p>
            <a:pPr algn="ctr"/>
            <a:r>
              <a:rPr lang="en-IN" dirty="0"/>
              <a:t>Sorting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89482-3DD7-4295-8243-B82123F8C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567"/>
            <a:ext cx="9658972" cy="51161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Get the required data.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headers should be in bold.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Select the Indexes column and sort the data in ascending order.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D70E0-1B28-416B-87D5-E2901CD8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271" y="3278551"/>
            <a:ext cx="3962400" cy="17200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C02DEB-5E0E-48A6-A0E9-992075F0C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70" y="5239870"/>
            <a:ext cx="7781365" cy="1260364"/>
          </a:xfrm>
          <a:prstGeom prst="rect">
            <a:avLst/>
          </a:prstGeom>
        </p:spPr>
      </p:pic>
      <p:sp>
        <p:nvSpPr>
          <p:cNvPr id="17" name="Arrow: Left 16">
            <a:extLst>
              <a:ext uri="{FF2B5EF4-FFF2-40B4-BE49-F238E27FC236}">
                <a16:creationId xmlns:a16="http://schemas.microsoft.com/office/drawing/2014/main" id="{83E0DC9A-5740-4320-8983-3BD90E8CD2AB}"/>
              </a:ext>
            </a:extLst>
          </p:cNvPr>
          <p:cNvSpPr/>
          <p:nvPr/>
        </p:nvSpPr>
        <p:spPr>
          <a:xfrm>
            <a:off x="3236259" y="3584988"/>
            <a:ext cx="1013012" cy="90542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ACF95592-FB6D-404A-A2D7-6C874BA723E2}"/>
              </a:ext>
            </a:extLst>
          </p:cNvPr>
          <p:cNvSpPr/>
          <p:nvPr/>
        </p:nvSpPr>
        <p:spPr>
          <a:xfrm>
            <a:off x="8443857" y="5002306"/>
            <a:ext cx="242943" cy="4213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88FC729-E577-4F58-99F6-143EC8E179FC}"/>
              </a:ext>
            </a:extLst>
          </p:cNvPr>
          <p:cNvSpPr/>
          <p:nvPr/>
        </p:nvSpPr>
        <p:spPr>
          <a:xfrm>
            <a:off x="9090212" y="6078071"/>
            <a:ext cx="470647" cy="98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8948F8-AEFA-40FE-B09B-57653DCCA997}"/>
              </a:ext>
            </a:extLst>
          </p:cNvPr>
          <p:cNvSpPr/>
          <p:nvPr/>
        </p:nvSpPr>
        <p:spPr>
          <a:xfrm>
            <a:off x="2644588" y="3429000"/>
            <a:ext cx="466165" cy="443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4EC59F-8A8B-4BF7-A002-A425EF8F16D8}"/>
              </a:ext>
            </a:extLst>
          </p:cNvPr>
          <p:cNvSpPr/>
          <p:nvPr/>
        </p:nvSpPr>
        <p:spPr>
          <a:xfrm>
            <a:off x="8825753" y="4851680"/>
            <a:ext cx="466165" cy="443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CD9F8FA-C9AD-4E14-AB02-3B0C78D60863}"/>
              </a:ext>
            </a:extLst>
          </p:cNvPr>
          <p:cNvSpPr/>
          <p:nvPr/>
        </p:nvSpPr>
        <p:spPr>
          <a:xfrm>
            <a:off x="9659471" y="5905640"/>
            <a:ext cx="466165" cy="443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63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A4DE-82AA-4791-B491-CDE2E94E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88" y="197225"/>
            <a:ext cx="8596668" cy="51098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17EF20-8B02-4ECC-AD20-6BAFA4968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495" y="833719"/>
            <a:ext cx="6929718" cy="6024282"/>
          </a:xfrm>
        </p:spPr>
      </p:pic>
    </p:spTree>
    <p:extLst>
      <p:ext uri="{BB962C8B-B14F-4D97-AF65-F5344CB8AC3E}">
        <p14:creationId xmlns:p14="http://schemas.microsoft.com/office/powerpoint/2010/main" val="53257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6851F3-20A1-4032-B719-7CD8209DADFC}"/>
              </a:ext>
            </a:extLst>
          </p:cNvPr>
          <p:cNvSpPr txBox="1"/>
          <p:nvPr/>
        </p:nvSpPr>
        <p:spPr>
          <a:xfrm>
            <a:off x="3050241" y="3248816"/>
            <a:ext cx="61004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7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1892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EBC0-134C-481E-AF53-6B4E9C769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752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Sum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7475D-E766-4A51-8CF0-81EF6831E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2283"/>
            <a:ext cx="8596668" cy="4589080"/>
          </a:xfrm>
        </p:spPr>
        <p:txBody>
          <a:bodyPr/>
          <a:lstStyle/>
          <a:p>
            <a:r>
              <a:rPr lang="en-IN" dirty="0"/>
              <a:t>Next we find the total shares traded and total turnover.</a:t>
            </a:r>
          </a:p>
          <a:p>
            <a:r>
              <a:rPr lang="en-IN" dirty="0"/>
              <a:t>Total shares traded</a:t>
            </a:r>
          </a:p>
          <a:p>
            <a:r>
              <a:rPr lang="en-IN" dirty="0">
                <a:solidFill>
                  <a:schemeClr val="accent4"/>
                </a:solidFill>
              </a:rPr>
              <a:t>=SUM(Table1[[Shares Traded ]])</a:t>
            </a:r>
          </a:p>
          <a:p>
            <a:endParaRPr lang="en-IN" dirty="0">
              <a:solidFill>
                <a:schemeClr val="accent4"/>
              </a:solidFill>
            </a:endParaRPr>
          </a:p>
          <a:p>
            <a:endParaRPr lang="en-IN" dirty="0">
              <a:solidFill>
                <a:schemeClr val="accent4"/>
              </a:solidFill>
            </a:endParaRPr>
          </a:p>
          <a:p>
            <a:endParaRPr lang="en-IN" dirty="0">
              <a:solidFill>
                <a:schemeClr val="accent4"/>
              </a:solidFill>
            </a:endParaRP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Total Turnover</a:t>
            </a:r>
            <a:r>
              <a:rPr lang="en-IN" dirty="0"/>
              <a:t> </a:t>
            </a:r>
          </a:p>
          <a:p>
            <a:r>
              <a:rPr lang="en-IN" dirty="0">
                <a:solidFill>
                  <a:schemeClr val="accent4"/>
                </a:solidFill>
              </a:rPr>
              <a:t>=SUM(Table1[Turnover (₹ Cr)])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03E335-EA7D-4384-9B1B-76DC6D64E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501" y="2465782"/>
            <a:ext cx="2295845" cy="1047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B6BD26-C8F0-45CE-A8BA-C45C81F25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501" y="4727966"/>
            <a:ext cx="217886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8DA5-AC74-4AD9-9D27-CCAAE039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1156"/>
            <a:ext cx="8596668" cy="6177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AA35-26FC-467C-9A6C-40D766100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7129"/>
            <a:ext cx="8596668" cy="4804233"/>
          </a:xfrm>
        </p:spPr>
        <p:txBody>
          <a:bodyPr/>
          <a:lstStyle/>
          <a:p>
            <a:r>
              <a:rPr lang="en-US" dirty="0"/>
              <a:t>Select the entire data and convert to the table.</a:t>
            </a:r>
          </a:p>
          <a:p>
            <a:r>
              <a:rPr lang="en-IN" dirty="0"/>
              <a:t>Home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Format</a:t>
            </a:r>
            <a:r>
              <a:rPr lang="en-IN" dirty="0">
                <a:sym typeface="Wingdings" panose="05000000000000000000" pitchFamily="2" charset="2"/>
              </a:rPr>
              <a:t> as Table  Select the table format.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7A833-E365-48C8-B965-12C2B9C59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24786"/>
            <a:ext cx="8596668" cy="261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9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7CF6-89BF-4950-9963-9B30EF12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167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Create 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1A1C-FD4D-48AD-B5A1-653536D08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495"/>
            <a:ext cx="8596668" cy="4642868"/>
          </a:xfrm>
        </p:spPr>
        <p:txBody>
          <a:bodyPr/>
          <a:lstStyle/>
          <a:p>
            <a:r>
              <a:rPr lang="en-IN" dirty="0"/>
              <a:t>Next, we create a pivot table.</a:t>
            </a:r>
          </a:p>
          <a:p>
            <a:r>
              <a:rPr lang="en-IN" dirty="0"/>
              <a:t>Click on any one cell in the table.</a:t>
            </a:r>
          </a:p>
          <a:p>
            <a:r>
              <a:rPr lang="en-IN" dirty="0"/>
              <a:t>Go to Insert </a:t>
            </a:r>
            <a:r>
              <a:rPr lang="en-IN" dirty="0">
                <a:sym typeface="Wingdings" panose="05000000000000000000" pitchFamily="2" charset="2"/>
              </a:rPr>
              <a:t> Click Pivot Table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8531F-4BD0-413A-99AD-C3747432F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3" y="3074894"/>
            <a:ext cx="8596668" cy="196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6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1D45A-050B-4893-BE99-944AAAA6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305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A8743-8085-4D06-BA2D-3A83A85BF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882"/>
            <a:ext cx="8596668" cy="5307105"/>
          </a:xfrm>
        </p:spPr>
        <p:txBody>
          <a:bodyPr/>
          <a:lstStyle/>
          <a:p>
            <a:r>
              <a:rPr lang="en-IN" dirty="0"/>
              <a:t>Dialogue box will open.</a:t>
            </a:r>
          </a:p>
          <a:p>
            <a:r>
              <a:rPr lang="en-IN" dirty="0"/>
              <a:t>Click new worksheet to get the pivot table in new sheet.</a:t>
            </a:r>
          </a:p>
          <a:p>
            <a:r>
              <a:rPr lang="en-IN" dirty="0"/>
              <a:t>Click ok.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87293B-9D69-495C-9D34-F55DFBEB5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631" y="2616284"/>
            <a:ext cx="4772663" cy="379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0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C8D9-D391-4CAE-9D94-1BE1F5CA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58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EBF55-4884-4E64-93A3-4BC6C750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6425"/>
            <a:ext cx="8596668" cy="4624938"/>
          </a:xfrm>
        </p:spPr>
        <p:txBody>
          <a:bodyPr/>
          <a:lstStyle/>
          <a:p>
            <a:r>
              <a:rPr lang="en-IN" dirty="0"/>
              <a:t>We get the pivot table.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Next, we create four pivot tables.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85E14-426D-4AC0-B2E2-5AD36AD05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447" y="1927412"/>
            <a:ext cx="5316071" cy="28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3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4D60-4B40-4F78-9B0C-98A99B6C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305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982D-B843-4947-9E45-9DB7D911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2659"/>
            <a:ext cx="8858552" cy="5494084"/>
          </a:xfrm>
        </p:spPr>
        <p:txBody>
          <a:bodyPr/>
          <a:lstStyle/>
          <a:p>
            <a:r>
              <a:rPr lang="en-IN" dirty="0"/>
              <a:t>Click pivot table analyze </a:t>
            </a:r>
            <a:r>
              <a:rPr lang="en-IN" dirty="0">
                <a:sym typeface="Wingdings" panose="05000000000000000000" pitchFamily="2" charset="2"/>
              </a:rPr>
              <a:t> Field List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  <a:p>
            <a:r>
              <a:rPr lang="en-IN" dirty="0"/>
              <a:t>Then drag Date in rows and shares traded in Values area from the fields we get the pivot table.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5FB90-DEF8-4505-B3FC-68DDB7F2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57" y="3418507"/>
            <a:ext cx="2462655" cy="3145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9904E0-7173-4EA2-A4C1-A2263538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97" y="1595718"/>
            <a:ext cx="5589037" cy="10328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E58A24-9443-4282-8135-BBC5C68D3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590" y="3545633"/>
            <a:ext cx="3150292" cy="220970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55C135A-67D1-48BA-92F8-BE0008D88B96}"/>
              </a:ext>
            </a:extLst>
          </p:cNvPr>
          <p:cNvSpPr/>
          <p:nvPr/>
        </p:nvSpPr>
        <p:spPr>
          <a:xfrm>
            <a:off x="3881718" y="4867835"/>
            <a:ext cx="1066800" cy="53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6CC9-C7CD-4E87-B358-556A7123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14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C552B-5681-496B-8F7B-62E960712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9387"/>
            <a:ext cx="8596668" cy="5034091"/>
          </a:xfrm>
        </p:spPr>
        <p:txBody>
          <a:bodyPr/>
          <a:lstStyle/>
          <a:p>
            <a:r>
              <a:rPr lang="en-IN" dirty="0"/>
              <a:t>Drag Date in rows and Turnover in Values area from the fields we get the pivot table.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C7365E-790C-45BB-93D7-8E17D86BF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85" y="2220251"/>
            <a:ext cx="2548951" cy="3867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AC8265-796F-4196-8E6E-1CF1BFA06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482" y="2407298"/>
            <a:ext cx="3219274" cy="241662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16BD1055-5B2D-4341-9684-2771F28CC261}"/>
              </a:ext>
            </a:extLst>
          </p:cNvPr>
          <p:cNvSpPr/>
          <p:nvPr/>
        </p:nvSpPr>
        <p:spPr>
          <a:xfrm>
            <a:off x="3890682" y="3774141"/>
            <a:ext cx="824753" cy="62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7178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469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Stock Market Analysis</vt:lpstr>
      <vt:lpstr>Sorting the data</vt:lpstr>
      <vt:lpstr>Sum formula</vt:lpstr>
      <vt:lpstr>Table</vt:lpstr>
      <vt:lpstr>Create pivot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Pie chart</vt:lpstr>
      <vt:lpstr>Bar chart</vt:lpstr>
      <vt:lpstr>Column chart</vt:lpstr>
      <vt:lpstr>Line chart</vt:lpstr>
      <vt:lpstr>Create slicer</vt:lpstr>
      <vt:lpstr>How to create a dashboard</vt:lpstr>
      <vt:lpstr>PowerPoint Presentation</vt:lpstr>
      <vt:lpstr>Report connections </vt:lpstr>
      <vt:lpstr>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malathi</dc:creator>
  <cp:lastModifiedBy>N malathi</cp:lastModifiedBy>
  <cp:revision>15</cp:revision>
  <dcterms:created xsi:type="dcterms:W3CDTF">2024-07-15T13:18:21Z</dcterms:created>
  <dcterms:modified xsi:type="dcterms:W3CDTF">2024-08-01T12:47:19Z</dcterms:modified>
</cp:coreProperties>
</file>