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98668-19AC-4E17-8A62-7ABDD2479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Machine Learning Assignment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Bank </a:t>
            </a:r>
            <a:r>
              <a:rPr lang="en-IN" dirty="0">
                <a:ea typeface="Cambria" pitchFamily="18" charset="0"/>
              </a:rPr>
              <a:t>Telemarketing</a:t>
            </a:r>
            <a:r>
              <a:rPr lang="en-IN" dirty="0">
                <a:latin typeface="Cambria" pitchFamily="18" charset="0"/>
                <a:ea typeface="Cambria" pitchFamily="18" charset="0"/>
              </a:rPr>
              <a:t> Campaign</a:t>
            </a:r>
          </a:p>
          <a:p>
            <a:r>
              <a:rPr lang="en-IN" dirty="0"/>
              <a:t>       </a:t>
            </a:r>
          </a:p>
          <a:p>
            <a:endParaRPr lang="en-IN" dirty="0"/>
          </a:p>
          <a:p>
            <a:pPr algn="r"/>
            <a:r>
              <a:rPr lang="en-IN" dirty="0">
                <a:ea typeface="Cambria" pitchFamily="18" charset="0"/>
              </a:rPr>
              <a:t>Submitted by</a:t>
            </a:r>
          </a:p>
          <a:p>
            <a:pPr algn="r"/>
            <a:r>
              <a:rPr lang="en-IN" dirty="0">
                <a:ea typeface="Cambria" pitchFamily="18" charset="0"/>
              </a:rPr>
              <a:t>Malathi 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EVALUATION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Confusion Matrix for  C50 Decision Tree for  10 fold cross validation</a:t>
            </a:r>
          </a:p>
          <a:p>
            <a:pPr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F0FB252-2B5F-4B51-8FE6-FFFCEB20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2" y="1276350"/>
            <a:ext cx="3543300" cy="4305300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B9D0202-EA67-4A42-A227-0E20D020A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28" y="1289998"/>
            <a:ext cx="7657604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8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EVALUATION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Confusion Matrix for  C50 Decision Tree for  3 times repeated 10 fold cross validation</a:t>
            </a:r>
          </a:p>
        </p:txBody>
      </p:sp>
      <p:pic>
        <p:nvPicPr>
          <p:cNvPr id="6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F3279F0-E6D1-4DE5-AC56-DFC8FF5A6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1" y="1423987"/>
            <a:ext cx="4148039" cy="4524157"/>
          </a:xfrm>
          <a:prstGeom prst="rect">
            <a:avLst/>
          </a:prstGeom>
        </p:spPr>
      </p:pic>
      <p:pic>
        <p:nvPicPr>
          <p:cNvPr id="9" name="Picture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E17E845-E65E-4E3F-82C1-CC7DA170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02" y="1608568"/>
            <a:ext cx="7390262" cy="4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EVALUATION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Confusion Matrix for  </a:t>
            </a:r>
            <a:r>
              <a:rPr lang="en-IN" sz="2000" dirty="0" err="1">
                <a:ea typeface="Cambria" pitchFamily="18" charset="0"/>
              </a:rPr>
              <a:t>rpart</a:t>
            </a:r>
            <a:r>
              <a:rPr lang="en-IN" sz="2000" dirty="0">
                <a:ea typeface="Cambria" pitchFamily="18" charset="0"/>
              </a:rPr>
              <a:t> Decision Tree for 10 fold cross validation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FB2559-E2AE-4472-8EC6-94845765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1371600"/>
            <a:ext cx="3524250" cy="4114800"/>
          </a:xfrm>
          <a:prstGeom prst="rect">
            <a:avLst/>
          </a:prstGeom>
        </p:spPr>
      </p:pic>
      <p:pic>
        <p:nvPicPr>
          <p:cNvPr id="8" name="Picture 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FD65ACC9-C484-451F-B229-59C17CA5D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97" y="1292092"/>
            <a:ext cx="8281467" cy="46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6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EVALUATION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Summary of Model:</a:t>
            </a: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IN" sz="2000" dirty="0">
                <a:ea typeface="Cambria" pitchFamily="18" charset="0"/>
              </a:rPr>
              <a:t>Neural Net works are predicting better than the other two models as it has high percentage of accuracy and AUC values.</a:t>
            </a:r>
          </a:p>
          <a:p>
            <a:pPr marL="457200" indent="-457200">
              <a:buAutoNum type="arabicPeriod"/>
            </a:pPr>
            <a:r>
              <a:rPr lang="en-IN" sz="2000" dirty="0">
                <a:ea typeface="Cambria" pitchFamily="18" charset="0"/>
              </a:rPr>
              <a:t>Neural Networks has highest </a:t>
            </a:r>
            <a:r>
              <a:rPr lang="en-IN" sz="2000" b="1" dirty="0">
                <a:ea typeface="Cambria" pitchFamily="18" charset="0"/>
              </a:rPr>
              <a:t>‘Sensitivity’ </a:t>
            </a:r>
            <a:r>
              <a:rPr lang="en-IN" sz="2000" dirty="0">
                <a:ea typeface="Cambria" pitchFamily="18" charset="0"/>
              </a:rPr>
              <a:t>percentage. Hence selecting this as the best models from the above mentioned models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EF0591-3EC3-4F9D-912A-9C36F32C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8" y="1368036"/>
            <a:ext cx="11114993" cy="20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pPr algn="ctr">
              <a:buNone/>
            </a:pPr>
            <a:r>
              <a:rPr lang="en-IN" sz="2000" b="1" u="sng" dirty="0">
                <a:ea typeface="Cambria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256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u="sng" dirty="0">
                <a:ea typeface="Cambria" pitchFamily="18" charset="0"/>
              </a:rPr>
              <a:t>BUSINESS UNDERSTANDING</a:t>
            </a: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a typeface="Cambria" pitchFamily="18" charset="0"/>
              </a:rPr>
              <a:t>To predict  whether the customer will subscribe to the bank term deposit given the different details of the customer as the predictor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4743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latin typeface="Cambria" pitchFamily="18" charset="0"/>
                <a:ea typeface="Cambria" pitchFamily="18" charset="0"/>
              </a:rPr>
              <a:t>DATA UNDERSTANDING and TOOL USED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546967"/>
          </a:xfrm>
        </p:spPr>
        <p:txBody>
          <a:bodyPr/>
          <a:lstStyle/>
          <a:p>
            <a:pPr>
              <a:buAutoNum type="arabicPeriod"/>
            </a:pPr>
            <a:r>
              <a:rPr lang="en-IN" sz="2000" dirty="0">
                <a:ea typeface="Cambria" pitchFamily="18" charset="0"/>
              </a:rPr>
              <a:t>Tool used for the assignment is ‘R’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IN" sz="2000" dirty="0">
                <a:ea typeface="Cambria" pitchFamily="18" charset="0"/>
              </a:rPr>
              <a:t>The given data set is a Data Frame structure , with  45211 observation  of 17 variables with ”y” as the target variable.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IN" sz="2000" dirty="0">
                <a:ea typeface="Cambria" pitchFamily="18" charset="0"/>
              </a:rPr>
              <a:t>10 variables are Factors and seven variables are Integers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 descr="Data Structure.JPG">
            <a:extLst>
              <a:ext uri="{FF2B5EF4-FFF2-40B4-BE49-F238E27FC236}">
                <a16:creationId xmlns:a16="http://schemas.microsoft.com/office/drawing/2014/main" id="{5D240615-C197-4243-8A65-2534DCE7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04" y="2861477"/>
            <a:ext cx="9788566" cy="30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7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DATA PREPARATION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5469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1.There were no missing values in the given dataset, but there were unknown values in the most of the variables.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2.Continuous variables like Age, Balance ,Campaign, </a:t>
            </a:r>
            <a:r>
              <a:rPr lang="en-IN" sz="2000" dirty="0" err="1">
                <a:ea typeface="Cambria" pitchFamily="18" charset="0"/>
              </a:rPr>
              <a:t>pdays</a:t>
            </a:r>
            <a:r>
              <a:rPr lang="en-IN" sz="2000" dirty="0">
                <a:ea typeface="Cambria" pitchFamily="18" charset="0"/>
              </a:rPr>
              <a:t> and previous are binned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3.Duration was dropped from further analysis, as  it is very much affecting the outcome and duration will only be known only when the customer is contacted.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4.Also, variables default and </a:t>
            </a:r>
            <a:r>
              <a:rPr lang="en-IN" sz="2000" dirty="0" err="1">
                <a:ea typeface="Cambria" pitchFamily="18" charset="0"/>
              </a:rPr>
              <a:t>poutcome</a:t>
            </a:r>
            <a:r>
              <a:rPr lang="en-IN" sz="2000" dirty="0">
                <a:ea typeface="Cambria" pitchFamily="18" charset="0"/>
              </a:rPr>
              <a:t>  are also dropped as the most of the values are same .</a:t>
            </a:r>
          </a:p>
          <a:p>
            <a:pPr>
              <a:lnSpc>
                <a:spcPct val="100000"/>
              </a:lnSpc>
              <a:buNone/>
            </a:pPr>
            <a:r>
              <a:rPr lang="en-IN" sz="2000" dirty="0">
                <a:ea typeface="Cambria" pitchFamily="18" charset="0"/>
              </a:rPr>
              <a:t>5.In the variable contact all unknown values are dropped from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1566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3" y="214999"/>
            <a:ext cx="10515600" cy="45763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anose="02040503050406030204" pitchFamily="18" charset="0"/>
              </a:rPr>
              <a:t>Data Visualization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02" y="718094"/>
            <a:ext cx="11790529" cy="542339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mbria" pitchFamily="18" charset="0"/>
                <a:ea typeface="Cambria" pitchFamily="18" charset="0"/>
              </a:rPr>
              <a:t>Age and Age Binned:</a:t>
            </a:r>
          </a:p>
          <a:p>
            <a:pPr marL="0" indent="0">
              <a:buNone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Content Placeholder 8" descr="Dispersion of age.JPG">
            <a:extLst>
              <a:ext uri="{FF2B5EF4-FFF2-40B4-BE49-F238E27FC236}">
                <a16:creationId xmlns:a16="http://schemas.microsoft.com/office/drawing/2014/main" id="{35E059A7-1A93-427F-B071-63C0BF52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63" y="1184180"/>
            <a:ext cx="3492156" cy="1963379"/>
          </a:xfrm>
          <a:prstGeom prst="rect">
            <a:avLst/>
          </a:prstGeom>
        </p:spPr>
      </p:pic>
      <p:pic>
        <p:nvPicPr>
          <p:cNvPr id="7" name="Picture 6" descr="Binned Age.JPG">
            <a:extLst>
              <a:ext uri="{FF2B5EF4-FFF2-40B4-BE49-F238E27FC236}">
                <a16:creationId xmlns:a16="http://schemas.microsoft.com/office/drawing/2014/main" id="{891570C6-EF29-4420-A570-FC56D346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41" y="1205729"/>
            <a:ext cx="5120789" cy="1920279"/>
          </a:xfrm>
          <a:prstGeom prst="rect">
            <a:avLst/>
          </a:prstGeom>
        </p:spPr>
      </p:pic>
      <p:pic>
        <p:nvPicPr>
          <p:cNvPr id="8" name="Picture 7" descr="job cat wrt y.JPG">
            <a:extLst>
              <a:ext uri="{FF2B5EF4-FFF2-40B4-BE49-F238E27FC236}">
                <a16:creationId xmlns:a16="http://schemas.microsoft.com/office/drawing/2014/main" id="{D1AE5686-AE65-47D6-98DA-52C973DA17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163" y="3613645"/>
            <a:ext cx="3828800" cy="2152649"/>
          </a:xfrm>
          <a:prstGeom prst="rect">
            <a:avLst/>
          </a:prstGeom>
        </p:spPr>
      </p:pic>
      <p:pic>
        <p:nvPicPr>
          <p:cNvPr id="9" name="Picture 8" descr="Marital Status with Y.JPG">
            <a:extLst>
              <a:ext uri="{FF2B5EF4-FFF2-40B4-BE49-F238E27FC236}">
                <a16:creationId xmlns:a16="http://schemas.microsoft.com/office/drawing/2014/main" id="{83CC2D20-2D23-4061-87BA-AA7B58F1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539" y="3466664"/>
            <a:ext cx="3637617" cy="2562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6F9877-04A4-4C8D-8E94-7DABF08BD878}"/>
              </a:ext>
            </a:extLst>
          </p:cNvPr>
          <p:cNvSpPr txBox="1"/>
          <p:nvPr/>
        </p:nvSpPr>
        <p:spPr>
          <a:xfrm>
            <a:off x="398103" y="4039737"/>
            <a:ext cx="10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Cat v/s 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1ED9-5609-408B-BEE5-4F62784D719A}"/>
              </a:ext>
            </a:extLst>
          </p:cNvPr>
          <p:cNvSpPr txBox="1"/>
          <p:nvPr/>
        </p:nvSpPr>
        <p:spPr>
          <a:xfrm>
            <a:off x="5841241" y="3824337"/>
            <a:ext cx="10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Marital stat v/s Outcome</a:t>
            </a:r>
          </a:p>
        </p:txBody>
      </p:sp>
    </p:spTree>
    <p:extLst>
      <p:ext uri="{BB962C8B-B14F-4D97-AF65-F5344CB8AC3E}">
        <p14:creationId xmlns:p14="http://schemas.microsoft.com/office/powerpoint/2010/main" val="323983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3" y="214999"/>
            <a:ext cx="10515600" cy="45763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anose="02040503050406030204" pitchFamily="18" charset="0"/>
              </a:rPr>
              <a:t>Data Visualization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F9877-04A4-4C8D-8E94-7DABF08BD878}"/>
              </a:ext>
            </a:extLst>
          </p:cNvPr>
          <p:cNvSpPr txBox="1"/>
          <p:nvPr/>
        </p:nvSpPr>
        <p:spPr>
          <a:xfrm>
            <a:off x="398103" y="4039737"/>
            <a:ext cx="10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Housing Loan v/s 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1ED9-5609-408B-BEE5-4F62784D719A}"/>
              </a:ext>
            </a:extLst>
          </p:cNvPr>
          <p:cNvSpPr txBox="1"/>
          <p:nvPr/>
        </p:nvSpPr>
        <p:spPr>
          <a:xfrm>
            <a:off x="5637352" y="3855071"/>
            <a:ext cx="123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Campaign binned</a:t>
            </a:r>
          </a:p>
        </p:txBody>
      </p:sp>
      <p:pic>
        <p:nvPicPr>
          <p:cNvPr id="12" name="Picture 11" descr="Balance Binned.JPG">
            <a:extLst>
              <a:ext uri="{FF2B5EF4-FFF2-40B4-BE49-F238E27FC236}">
                <a16:creationId xmlns:a16="http://schemas.microsoft.com/office/drawing/2014/main" id="{2912546A-8066-4859-B6EB-A53096CF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62" y="1055483"/>
            <a:ext cx="3714776" cy="2601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2351A-CBEC-4F94-B854-F53B31AD0866}"/>
              </a:ext>
            </a:extLst>
          </p:cNvPr>
          <p:cNvSpPr txBox="1"/>
          <p:nvPr/>
        </p:nvSpPr>
        <p:spPr>
          <a:xfrm>
            <a:off x="245660" y="885251"/>
            <a:ext cx="132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Balance Distribution</a:t>
            </a:r>
          </a:p>
        </p:txBody>
      </p:sp>
      <p:pic>
        <p:nvPicPr>
          <p:cNvPr id="14" name="Picture 13" descr="Housing Loan with Y.JPG">
            <a:extLst>
              <a:ext uri="{FF2B5EF4-FFF2-40B4-BE49-F238E27FC236}">
                <a16:creationId xmlns:a16="http://schemas.microsoft.com/office/drawing/2014/main" id="{13BC76A7-C5BD-4F1A-A3F4-E0A2C9C4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50" y="3754344"/>
            <a:ext cx="3491874" cy="2115270"/>
          </a:xfrm>
          <a:prstGeom prst="rect">
            <a:avLst/>
          </a:prstGeom>
        </p:spPr>
      </p:pic>
      <p:pic>
        <p:nvPicPr>
          <p:cNvPr id="15" name="Picture 14" descr="Binned Campaign.JPG">
            <a:extLst>
              <a:ext uri="{FF2B5EF4-FFF2-40B4-BE49-F238E27FC236}">
                <a16:creationId xmlns:a16="http://schemas.microsoft.com/office/drawing/2014/main" id="{2F523EFD-3ABF-4A22-81B3-D8C5CC01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064" y="3429000"/>
            <a:ext cx="4162270" cy="2808012"/>
          </a:xfrm>
          <a:prstGeom prst="rect">
            <a:avLst/>
          </a:prstGeom>
        </p:spPr>
      </p:pic>
      <p:pic>
        <p:nvPicPr>
          <p:cNvPr id="16" name="Picture 15" descr="pdays Binned.JPG">
            <a:extLst>
              <a:ext uri="{FF2B5EF4-FFF2-40B4-BE49-F238E27FC236}">
                <a16:creationId xmlns:a16="http://schemas.microsoft.com/office/drawing/2014/main" id="{2CD4685E-0B20-4C5D-A268-523737166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40" y="951163"/>
            <a:ext cx="4357691" cy="26253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79B248-BFD4-4B58-8886-72B733C2FE80}"/>
              </a:ext>
            </a:extLst>
          </p:cNvPr>
          <p:cNvSpPr txBox="1"/>
          <p:nvPr/>
        </p:nvSpPr>
        <p:spPr>
          <a:xfrm>
            <a:off x="5637352" y="1404483"/>
            <a:ext cx="123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 days binned</a:t>
            </a:r>
          </a:p>
        </p:txBody>
      </p:sp>
    </p:spTree>
    <p:extLst>
      <p:ext uri="{BB962C8B-B14F-4D97-AF65-F5344CB8AC3E}">
        <p14:creationId xmlns:p14="http://schemas.microsoft.com/office/powerpoint/2010/main" val="182007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245660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MODELLING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155516"/>
            <a:ext cx="11790529" cy="45469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1.</a:t>
            </a:r>
            <a:r>
              <a:rPr lang="en-IN" sz="2000" dirty="0">
                <a:ea typeface="Cambria" pitchFamily="18" charset="0"/>
              </a:rPr>
              <a:t>Given data set has a class imbalance problem that is number of people subscribed for the term deposit are very less than that of the people who did not subscribe.</a:t>
            </a:r>
          </a:p>
          <a:p>
            <a:pPr>
              <a:buNone/>
            </a:pPr>
            <a:r>
              <a:rPr lang="en-IN" sz="2000" dirty="0">
                <a:ea typeface="Cambria" pitchFamily="18" charset="0"/>
              </a:rPr>
              <a:t>2.K-fold  cross validation sampling technique have been used to reduce the class imbalance problem with 10 folds.</a:t>
            </a:r>
          </a:p>
          <a:p>
            <a:pPr>
              <a:buNone/>
            </a:pPr>
            <a:r>
              <a:rPr lang="en-IN" sz="2000" dirty="0">
                <a:ea typeface="Cambria" pitchFamily="18" charset="0"/>
              </a:rPr>
              <a:t>3.Also, Three times repeated k-fold cross validation with 10 fold technique have also been tried.</a:t>
            </a:r>
          </a:p>
          <a:p>
            <a:pPr>
              <a:buNone/>
            </a:pPr>
            <a:r>
              <a:rPr lang="en-IN" sz="2000" dirty="0">
                <a:ea typeface="Cambria" pitchFamily="18" charset="0"/>
              </a:rPr>
              <a:t>4.Modelling Techniques used are:</a:t>
            </a:r>
          </a:p>
          <a:p>
            <a:pPr marL="457200" indent="-457200">
              <a:buAutoNum type="alphaLcPeriod"/>
            </a:pPr>
            <a:r>
              <a:rPr lang="en-IN" sz="2000" dirty="0">
                <a:ea typeface="Cambria" pitchFamily="18" charset="0"/>
              </a:rPr>
              <a:t>Neural Network</a:t>
            </a:r>
          </a:p>
          <a:p>
            <a:pPr marL="457200" indent="-457200">
              <a:buAutoNum type="alphaLcPeriod"/>
            </a:pPr>
            <a:r>
              <a:rPr lang="en-IN" sz="2000" dirty="0">
                <a:ea typeface="Cambria" pitchFamily="18" charset="0"/>
              </a:rPr>
              <a:t>C5.0 Decision Tree</a:t>
            </a:r>
          </a:p>
          <a:p>
            <a:pPr marL="457200" indent="-457200">
              <a:buAutoNum type="alphaLcPeriod"/>
            </a:pPr>
            <a:r>
              <a:rPr lang="en-IN" sz="2000" dirty="0" err="1">
                <a:ea typeface="Cambria" pitchFamily="18" charset="0"/>
              </a:rPr>
              <a:t>rpart</a:t>
            </a:r>
            <a:r>
              <a:rPr lang="en-IN" sz="2000" dirty="0">
                <a:ea typeface="Cambria" pitchFamily="18" charset="0"/>
              </a:rPr>
              <a:t> Decision Tree</a:t>
            </a:r>
          </a:p>
          <a:p>
            <a:pPr marL="0" indent="0">
              <a:buNone/>
            </a:pPr>
            <a:r>
              <a:rPr lang="en-IN" sz="2000" dirty="0">
                <a:ea typeface="Cambria" pitchFamily="18" charset="0"/>
              </a:rPr>
              <a:t>5.Using ‘</a:t>
            </a:r>
            <a:r>
              <a:rPr lang="en-IN" sz="2000" dirty="0" err="1">
                <a:ea typeface="Cambria" pitchFamily="18" charset="0"/>
              </a:rPr>
              <a:t>trainControl</a:t>
            </a:r>
            <a:r>
              <a:rPr lang="en-IN" sz="2000" dirty="0">
                <a:ea typeface="Cambria" pitchFamily="18" charset="0"/>
              </a:rPr>
              <a:t>’ function from ‘Caret’ package to implement the above mentioned modelling technique</a:t>
            </a:r>
          </a:p>
          <a:p>
            <a:pPr>
              <a:buNone/>
            </a:pPr>
            <a:endParaRPr lang="en-IN" sz="2000" dirty="0"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EVALUATION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Confusion Matrix  and AUC of Neural Network for 10 fold cross validation.</a:t>
            </a:r>
          </a:p>
          <a:p>
            <a:pPr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BF04788-4684-4DE2-AD98-823E42F9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68" y="1457211"/>
            <a:ext cx="7878325" cy="449093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FD3A86-D372-45D2-AD71-4B289C2F0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49771"/>
            <a:ext cx="3665397" cy="46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9182"/>
            <a:ext cx="10515600" cy="68627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r>
              <a:rPr lang="en-IN" sz="3200" b="1" u="sng" dirty="0">
                <a:ea typeface="Cambria" pitchFamily="18" charset="0"/>
              </a:rPr>
              <a:t>EVALUATION</a:t>
            </a:r>
            <a:br>
              <a:rPr lang="en-IN" sz="3200" b="1" u="sng" dirty="0">
                <a:latin typeface="Cambria" pitchFamily="18" charset="0"/>
                <a:ea typeface="Cambria" pitchFamily="18" charset="0"/>
              </a:rPr>
            </a:br>
            <a:br>
              <a:rPr lang="en-IN" b="1" u="sng" dirty="0">
                <a:latin typeface="Cambria" pitchFamily="18" charset="0"/>
                <a:ea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5" y="909856"/>
            <a:ext cx="11790529" cy="526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ea typeface="Cambria" pitchFamily="18" charset="0"/>
              </a:rPr>
              <a:t>Confusion Matrix  and AUC of Neural Network for 3 times repeated10 fold cross validation.</a:t>
            </a:r>
          </a:p>
          <a:p>
            <a:pPr>
              <a:buNone/>
            </a:pPr>
            <a:endParaRPr lang="en-IN" sz="2000" dirty="0">
              <a:ea typeface="Cambria" pitchFamily="18" charset="0"/>
            </a:endParaRPr>
          </a:p>
        </p:txBody>
      </p:sp>
      <p:pic>
        <p:nvPicPr>
          <p:cNvPr id="9" name="Picture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4CCC12F0-B4EF-4774-8748-9CB889D44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94" y="1539884"/>
            <a:ext cx="7301670" cy="4105185"/>
          </a:xfrm>
          <a:prstGeom prst="rect">
            <a:avLst/>
          </a:prstGeom>
        </p:spPr>
      </p:pic>
      <p:pic>
        <p:nvPicPr>
          <p:cNvPr id="11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FD5C84F8-0373-4BA8-9A5A-E638C66F4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0" y="1539884"/>
            <a:ext cx="3694542" cy="4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434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Office Theme</vt:lpstr>
      <vt:lpstr>Machine Learning Assignment </vt:lpstr>
      <vt:lpstr>BUSINESS UNDERSTANDING </vt:lpstr>
      <vt:lpstr> DATA UNDERSTANDING and TOOL USED  </vt:lpstr>
      <vt:lpstr>   DATA PREPARATION  </vt:lpstr>
      <vt:lpstr>   Data Visualization  </vt:lpstr>
      <vt:lpstr>   Data Visualization  </vt:lpstr>
      <vt:lpstr>   MODELLING  </vt:lpstr>
      <vt:lpstr>   EVALUATION  </vt:lpstr>
      <vt:lpstr>   EVALUATION  </vt:lpstr>
      <vt:lpstr>   EVALUATION  </vt:lpstr>
      <vt:lpstr>   EVALUATION  </vt:lpstr>
      <vt:lpstr>   EVALUATION  </vt:lpstr>
      <vt:lpstr>   EVALUATION  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Malathi M</cp:lastModifiedBy>
  <cp:revision>354</cp:revision>
  <dcterms:created xsi:type="dcterms:W3CDTF">2016-03-16T11:15:40Z</dcterms:created>
  <dcterms:modified xsi:type="dcterms:W3CDTF">2019-02-13T18:53:54Z</dcterms:modified>
</cp:coreProperties>
</file>