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0" r:id="rId5"/>
    <p:sldId id="280" r:id="rId6"/>
    <p:sldId id="281" r:id="rId7"/>
    <p:sldId id="284" r:id="rId8"/>
    <p:sldId id="283" r:id="rId9"/>
    <p:sldId id="289" r:id="rId10"/>
    <p:sldId id="290" r:id="rId11"/>
    <p:sldId id="287" r:id="rId12"/>
    <p:sldId id="288" r:id="rId13"/>
    <p:sldId id="29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2</a:t>
            </a:fld>
            <a:endParaRPr lang="en-US"/>
          </a:p>
        </p:txBody>
      </p:sp>
    </p:spTree>
    <p:extLst>
      <p:ext uri="{BB962C8B-B14F-4D97-AF65-F5344CB8AC3E}">
        <p14:creationId xmlns:p14="http://schemas.microsoft.com/office/powerpoint/2010/main" val="119051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3/14/2019</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3/14/2019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ea typeface="Cambria" pitchFamily="18" charset="0"/>
              </a:rPr>
              <a:t>Text Analytics</a:t>
            </a:r>
            <a:br>
              <a:rPr lang="en-IN" dirty="0">
                <a:ea typeface="Cambria" pitchFamily="18" charset="0"/>
              </a:rPr>
            </a:br>
            <a:r>
              <a:rPr lang="en-IN" dirty="0">
                <a:ea typeface="Cambria" pitchFamily="18" charset="0"/>
              </a:rPr>
              <a:t>Assignment 03 </a:t>
            </a:r>
            <a:endParaRPr lang="en-IN" dirty="0"/>
          </a:p>
        </p:txBody>
      </p:sp>
      <p:sp>
        <p:nvSpPr>
          <p:cNvPr id="3" name="Subtitle 2"/>
          <p:cNvSpPr>
            <a:spLocks noGrp="1"/>
          </p:cNvSpPr>
          <p:nvPr>
            <p:ph type="subTitle" idx="1"/>
          </p:nvPr>
        </p:nvSpPr>
        <p:spPr/>
        <p:txBody>
          <a:bodyPr>
            <a:normAutofit fontScale="77500" lnSpcReduction="20000"/>
          </a:bodyPr>
          <a:lstStyle/>
          <a:p>
            <a:r>
              <a:rPr lang="en-IN" dirty="0">
                <a:latin typeface="Cambria" pitchFamily="18" charset="0"/>
                <a:ea typeface="Cambria" pitchFamily="18" charset="0"/>
              </a:rPr>
              <a:t>Lexicon  and Naïve - Bayesian Text Classifier</a:t>
            </a:r>
          </a:p>
          <a:p>
            <a:r>
              <a:rPr lang="en-IN" dirty="0"/>
              <a:t>       </a:t>
            </a:r>
          </a:p>
          <a:p>
            <a:endParaRPr lang="en-IN" dirty="0"/>
          </a:p>
          <a:p>
            <a:pPr algn="r"/>
            <a:r>
              <a:rPr lang="en-IN" dirty="0">
                <a:ea typeface="Cambria" pitchFamily="18" charset="0"/>
              </a:rPr>
              <a:t>Submitted by</a:t>
            </a:r>
          </a:p>
          <a:p>
            <a:pPr algn="r"/>
            <a:r>
              <a:rPr lang="en-IN" dirty="0">
                <a:ea typeface="Cambria" pitchFamily="18" charset="0"/>
              </a:rPr>
              <a:t>Malathi M</a:t>
            </a:r>
          </a:p>
          <a:p>
            <a:endParaRPr lang="en-IN" dirty="0"/>
          </a:p>
        </p:txBody>
      </p:sp>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Model-1 Textblob Naïve Bayes Classifier(2):</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1.Informative Features give the idea that the sentence having word liberal(liber stemmed) may be Racist/Sexist cause the weightage for this word being “1” is given high.</a:t>
            </a:r>
          </a:p>
          <a:p>
            <a:pPr>
              <a:lnSpc>
                <a:spcPct val="100000"/>
              </a:lnSpc>
              <a:buNone/>
            </a:pPr>
            <a:r>
              <a:rPr lang="en-IN" sz="1800" dirty="0">
                <a:ea typeface="Cambria" pitchFamily="18" charset="0"/>
              </a:rPr>
              <a:t>2.Similarly if the more weightage is given to the word in a sentence which is likely to be a Non Racist/Sexist  then the sentence will be classified as Non Racist/Sexist.</a:t>
            </a:r>
          </a:p>
        </p:txBody>
      </p:sp>
      <p:sp>
        <p:nvSpPr>
          <p:cNvPr id="11" name="Rectangle 10">
            <a:extLst>
              <a:ext uri="{FF2B5EF4-FFF2-40B4-BE49-F238E27FC236}">
                <a16:creationId xmlns:a16="http://schemas.microsoft.com/office/drawing/2014/main" id="{F2C4F3DB-11D5-48EE-A1A3-01CCA7A03B28}"/>
              </a:ext>
            </a:extLst>
          </p:cNvPr>
          <p:cNvSpPr/>
          <p:nvPr/>
        </p:nvSpPr>
        <p:spPr>
          <a:xfrm>
            <a:off x="7561428" y="2336941"/>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Informative Features for </a:t>
            </a:r>
          </a:p>
          <a:p>
            <a:pPr algn="ctr"/>
            <a:r>
              <a:rPr lang="en-IN" sz="1400" dirty="0">
                <a:solidFill>
                  <a:schemeClr val="tx1"/>
                </a:solidFill>
                <a:latin typeface="Arial" panose="020B0604020202020204" pitchFamily="34" charset="0"/>
                <a:cs typeface="Arial" panose="020B0604020202020204" pitchFamily="34" charset="0"/>
              </a:rPr>
              <a:t> dataset</a:t>
            </a:r>
          </a:p>
        </p:txBody>
      </p:sp>
      <p:pic>
        <p:nvPicPr>
          <p:cNvPr id="5" name="Picture 4">
            <a:extLst>
              <a:ext uri="{FF2B5EF4-FFF2-40B4-BE49-F238E27FC236}">
                <a16:creationId xmlns:a16="http://schemas.microsoft.com/office/drawing/2014/main" id="{880EA2CF-51C7-4B9E-845B-6F7E579BD869}"/>
              </a:ext>
            </a:extLst>
          </p:cNvPr>
          <p:cNvPicPr>
            <a:picLocks noChangeAspect="1"/>
          </p:cNvPicPr>
          <p:nvPr/>
        </p:nvPicPr>
        <p:blipFill>
          <a:blip r:embed="rId2"/>
          <a:stretch>
            <a:fillRect/>
          </a:stretch>
        </p:blipFill>
        <p:spPr>
          <a:xfrm>
            <a:off x="635554" y="1308123"/>
            <a:ext cx="5460446" cy="2651315"/>
          </a:xfrm>
          <a:prstGeom prst="rect">
            <a:avLst/>
          </a:prstGeom>
        </p:spPr>
      </p:pic>
    </p:spTree>
    <p:extLst>
      <p:ext uri="{BB962C8B-B14F-4D97-AF65-F5344CB8AC3E}">
        <p14:creationId xmlns:p14="http://schemas.microsoft.com/office/powerpoint/2010/main" val="128421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Model-2 Outcome of Lexicon Based Model (1):</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1.Above picture is a data frame with strength for each sentence(first column) and prediction of each sentence (last column).</a:t>
            </a:r>
          </a:p>
          <a:p>
            <a:pPr marL="0" indent="0">
              <a:lnSpc>
                <a:spcPct val="100000"/>
              </a:lnSpc>
              <a:buNone/>
            </a:pPr>
            <a:r>
              <a:rPr lang="en-IN" sz="1800" dirty="0">
                <a:ea typeface="Cambria" pitchFamily="18" charset="0"/>
              </a:rPr>
              <a:t>	</a:t>
            </a:r>
          </a:p>
        </p:txBody>
      </p:sp>
      <p:sp>
        <p:nvSpPr>
          <p:cNvPr id="7" name="Rectangle 6">
            <a:extLst>
              <a:ext uri="{FF2B5EF4-FFF2-40B4-BE49-F238E27FC236}">
                <a16:creationId xmlns:a16="http://schemas.microsoft.com/office/drawing/2014/main" id="{CA37B46D-8CEA-4DC6-BD7B-7DF804F70BB6}"/>
              </a:ext>
            </a:extLst>
          </p:cNvPr>
          <p:cNvSpPr/>
          <p:nvPr/>
        </p:nvSpPr>
        <p:spPr>
          <a:xfrm>
            <a:off x="7115601" y="2331779"/>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Outcome </a:t>
            </a:r>
            <a:r>
              <a:rPr lang="en-IN" sz="1400" dirty="0" err="1">
                <a:solidFill>
                  <a:schemeClr val="tx1"/>
                </a:solidFill>
                <a:latin typeface="Arial" panose="020B0604020202020204" pitchFamily="34" charset="0"/>
                <a:cs typeface="Arial" panose="020B0604020202020204" pitchFamily="34" charset="0"/>
              </a:rPr>
              <a:t>Dataframe</a:t>
            </a:r>
            <a:r>
              <a:rPr lang="en-IN" sz="1400" dirty="0">
                <a:solidFill>
                  <a:schemeClr val="tx1"/>
                </a:solidFill>
                <a:latin typeface="Arial" panose="020B0604020202020204" pitchFamily="34" charset="0"/>
                <a:cs typeface="Arial" panose="020B0604020202020204" pitchFamily="34" charset="0"/>
              </a:rPr>
              <a:t> for Messages2 dataset</a:t>
            </a:r>
          </a:p>
        </p:txBody>
      </p:sp>
      <p:pic>
        <p:nvPicPr>
          <p:cNvPr id="4" name="Picture 3">
            <a:extLst>
              <a:ext uri="{FF2B5EF4-FFF2-40B4-BE49-F238E27FC236}">
                <a16:creationId xmlns:a16="http://schemas.microsoft.com/office/drawing/2014/main" id="{B5450C0F-E64F-4ADB-B708-27484EDA1BCC}"/>
              </a:ext>
            </a:extLst>
          </p:cNvPr>
          <p:cNvPicPr>
            <a:picLocks noChangeAspect="1"/>
          </p:cNvPicPr>
          <p:nvPr/>
        </p:nvPicPr>
        <p:blipFill>
          <a:blip r:embed="rId2"/>
          <a:stretch>
            <a:fillRect/>
          </a:stretch>
        </p:blipFill>
        <p:spPr>
          <a:xfrm>
            <a:off x="615855" y="1457376"/>
            <a:ext cx="5067300" cy="2114550"/>
          </a:xfrm>
          <a:prstGeom prst="rect">
            <a:avLst/>
          </a:prstGeom>
        </p:spPr>
      </p:pic>
    </p:spTree>
    <p:extLst>
      <p:ext uri="{BB962C8B-B14F-4D97-AF65-F5344CB8AC3E}">
        <p14:creationId xmlns:p14="http://schemas.microsoft.com/office/powerpoint/2010/main" val="5762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Model-2 Outcome of Lexicon Based Model(2):</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r>
              <a:rPr lang="en-IN" sz="1800" dirty="0">
                <a:ea typeface="Cambria" pitchFamily="18" charset="0"/>
              </a:rPr>
              <a:t>1.Accuracy for the output is 85%</a:t>
            </a:r>
          </a:p>
          <a:p>
            <a:pPr>
              <a:lnSpc>
                <a:spcPct val="100000"/>
              </a:lnSpc>
              <a:buNone/>
            </a:pPr>
            <a:r>
              <a:rPr lang="en-IN" sz="1800" dirty="0">
                <a:ea typeface="Cambria" pitchFamily="18" charset="0"/>
              </a:rPr>
              <a:t>2.True negative value i.e., Model able to detect or classify the Racist /Sexist  is only 25.75%</a:t>
            </a:r>
            <a:endParaRPr lang="en-IN" sz="1800" b="1" dirty="0">
              <a:ea typeface="Cambria" pitchFamily="18" charset="0"/>
            </a:endParaRPr>
          </a:p>
        </p:txBody>
      </p:sp>
      <p:sp>
        <p:nvSpPr>
          <p:cNvPr id="10" name="Rectangle 9">
            <a:extLst>
              <a:ext uri="{FF2B5EF4-FFF2-40B4-BE49-F238E27FC236}">
                <a16:creationId xmlns:a16="http://schemas.microsoft.com/office/drawing/2014/main" id="{74FF7E63-EC15-4CBA-BC37-21961B9AF4DC}"/>
              </a:ext>
            </a:extLst>
          </p:cNvPr>
          <p:cNvSpPr/>
          <p:nvPr/>
        </p:nvSpPr>
        <p:spPr>
          <a:xfrm>
            <a:off x="6974859" y="2219483"/>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Pivot Table of the model for prediction on test data</a:t>
            </a:r>
          </a:p>
        </p:txBody>
      </p:sp>
      <p:pic>
        <p:nvPicPr>
          <p:cNvPr id="5" name="Picture 4">
            <a:extLst>
              <a:ext uri="{FF2B5EF4-FFF2-40B4-BE49-F238E27FC236}">
                <a16:creationId xmlns:a16="http://schemas.microsoft.com/office/drawing/2014/main" id="{05A0A220-A762-448B-91A7-465CCF6E19C5}"/>
              </a:ext>
            </a:extLst>
          </p:cNvPr>
          <p:cNvPicPr>
            <a:picLocks noChangeAspect="1"/>
          </p:cNvPicPr>
          <p:nvPr/>
        </p:nvPicPr>
        <p:blipFill>
          <a:blip r:embed="rId2"/>
          <a:stretch>
            <a:fillRect/>
          </a:stretch>
        </p:blipFill>
        <p:spPr>
          <a:xfrm>
            <a:off x="526674" y="1437248"/>
            <a:ext cx="6448185" cy="1991752"/>
          </a:xfrm>
          <a:prstGeom prst="rect">
            <a:avLst/>
          </a:prstGeom>
        </p:spPr>
      </p:pic>
    </p:spTree>
    <p:extLst>
      <p:ext uri="{BB962C8B-B14F-4D97-AF65-F5344CB8AC3E}">
        <p14:creationId xmlns:p14="http://schemas.microsoft.com/office/powerpoint/2010/main" val="86503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Conclusion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1800" b="1" u="sng" dirty="0">
                <a:ea typeface="Cambria" pitchFamily="18" charset="0"/>
              </a:rPr>
              <a:t>Conclusion of Models:</a:t>
            </a:r>
          </a:p>
          <a:p>
            <a:pPr>
              <a:lnSpc>
                <a:spcPct val="100000"/>
              </a:lnSpc>
              <a:buNone/>
            </a:pPr>
            <a:r>
              <a:rPr lang="en-IN" sz="1800" dirty="0">
                <a:ea typeface="Cambria" pitchFamily="18" charset="0"/>
              </a:rPr>
              <a:t>1.If the accuracy is taken into account then the Textblob naïve Bayes classifier  is most likely to be a good model to classify </a:t>
            </a:r>
          </a:p>
          <a:p>
            <a:pPr>
              <a:lnSpc>
                <a:spcPct val="100000"/>
              </a:lnSpc>
              <a:buNone/>
            </a:pPr>
            <a:r>
              <a:rPr lang="en-IN" sz="1800" dirty="0">
                <a:ea typeface="Cambria" pitchFamily="18" charset="0"/>
              </a:rPr>
              <a:t>2.And also Textblob Classifier gives weightage for each word likely to be Racist/Non Racist</a:t>
            </a:r>
          </a:p>
          <a:p>
            <a:pPr>
              <a:lnSpc>
                <a:spcPct val="100000"/>
              </a:lnSpc>
              <a:buNone/>
            </a:pPr>
            <a:r>
              <a:rPr lang="en-IN" sz="1800" dirty="0">
                <a:ea typeface="Cambria" pitchFamily="18" charset="0"/>
              </a:rPr>
              <a:t>3.Lexicon Based Classifier was able to classify only 25.75% of racist tweet.</a:t>
            </a:r>
          </a:p>
          <a:p>
            <a:pPr>
              <a:lnSpc>
                <a:spcPct val="100000"/>
              </a:lnSpc>
              <a:buNone/>
            </a:pPr>
            <a:r>
              <a:rPr lang="en-IN" sz="1800" dirty="0">
                <a:ea typeface="Cambria" pitchFamily="18" charset="0"/>
              </a:rPr>
              <a:t>4.Also,its may also depend on the lexicon/dictionary used for the classifier.</a:t>
            </a:r>
          </a:p>
          <a:p>
            <a:pPr>
              <a:lnSpc>
                <a:spcPct val="100000"/>
              </a:lnSpc>
              <a:buNone/>
            </a:pPr>
            <a:endParaRPr lang="en-IN" sz="1800" dirty="0">
              <a:ea typeface="Cambria" pitchFamily="18" charset="0"/>
            </a:endParaRPr>
          </a:p>
          <a:p>
            <a:pPr>
              <a:lnSpc>
                <a:spcPct val="100000"/>
              </a:lnSpc>
              <a:buNone/>
            </a:pPr>
            <a:r>
              <a:rPr lang="en-IN" sz="1800" b="1" u="sng" dirty="0">
                <a:ea typeface="Cambria" pitchFamily="18" charset="0"/>
              </a:rPr>
              <a:t>Demerits of Textblob classifier:</a:t>
            </a:r>
          </a:p>
          <a:p>
            <a:pPr>
              <a:lnSpc>
                <a:spcPct val="100000"/>
              </a:lnSpc>
              <a:buNone/>
            </a:pPr>
            <a:r>
              <a:rPr lang="en-IN" sz="1800" dirty="0">
                <a:ea typeface="Cambria" pitchFamily="18" charset="0"/>
              </a:rPr>
              <a:t>1.Draw back of the </a:t>
            </a:r>
            <a:r>
              <a:rPr lang="en-IN" sz="1800" dirty="0" err="1">
                <a:ea typeface="Cambria" pitchFamily="18" charset="0"/>
              </a:rPr>
              <a:t>texblob</a:t>
            </a:r>
            <a:r>
              <a:rPr lang="en-IN" sz="1800" dirty="0">
                <a:ea typeface="Cambria" pitchFamily="18" charset="0"/>
              </a:rPr>
              <a:t> classifier is that, we cannot know the recall value for the classes for evaluation.</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p:txBody>
      </p:sp>
    </p:spTree>
    <p:extLst>
      <p:ext uri="{BB962C8B-B14F-4D97-AF65-F5344CB8AC3E}">
        <p14:creationId xmlns:p14="http://schemas.microsoft.com/office/powerpoint/2010/main" val="405212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735" y="909856"/>
            <a:ext cx="11790529" cy="5269216"/>
          </a:xfrm>
        </p:spPr>
        <p:txBody>
          <a:bodyPr>
            <a:normAutofit/>
          </a:bodyPr>
          <a:lstStyle/>
          <a:p>
            <a:pPr>
              <a:buNone/>
            </a:pPr>
            <a:r>
              <a:rPr lang="en-IN" sz="2000" b="1" u="sng" dirty="0">
                <a:ea typeface="Cambria" pitchFamily="18" charset="0"/>
              </a:rPr>
              <a:t>GitHub Link:</a:t>
            </a:r>
          </a:p>
          <a:p>
            <a:pPr>
              <a:buNone/>
            </a:pPr>
            <a:r>
              <a:rPr lang="en-IN" sz="1800">
                <a:latin typeface="Cambria" pitchFamily="18" charset="0"/>
                <a:ea typeface="Cambria" pitchFamily="18" charset="0"/>
              </a:rPr>
              <a:t>https://github.com/MalathiMuniraju/hello-world/blob/master/Text%20Analytics%20Assignment%2003.pptx</a:t>
            </a:r>
            <a:endParaRPr lang="en-IN" sz="1800" dirty="0">
              <a:latin typeface="Cambria" pitchFamily="18" charset="0"/>
              <a:ea typeface="Cambria" pitchFamily="18" charset="0"/>
            </a:endParaRPr>
          </a:p>
        </p:txBody>
      </p:sp>
      <p:sp>
        <p:nvSpPr>
          <p:cNvPr id="2" name="Rectangle 1">
            <a:extLst>
              <a:ext uri="{FF2B5EF4-FFF2-40B4-BE49-F238E27FC236}">
                <a16:creationId xmlns:a16="http://schemas.microsoft.com/office/drawing/2014/main" id="{573BE024-FAF0-4505-86A7-F6FCFBA23B3D}"/>
              </a:ext>
            </a:extLst>
          </p:cNvPr>
          <p:cNvSpPr/>
          <p:nvPr/>
        </p:nvSpPr>
        <p:spPr>
          <a:xfrm>
            <a:off x="8293265" y="4554519"/>
            <a:ext cx="2920671" cy="646331"/>
          </a:xfrm>
          <a:prstGeom prst="rect">
            <a:avLst/>
          </a:prstGeom>
        </p:spPr>
        <p:txBody>
          <a:bodyPr wrap="none">
            <a:spAutoFit/>
          </a:bodyPr>
          <a:lstStyle/>
          <a:p>
            <a:pPr algn="ctr">
              <a:buNone/>
            </a:pPr>
            <a:r>
              <a:rPr lang="en-IN" sz="3600" b="1" u="sng" dirty="0">
                <a:latin typeface="Arial" panose="020B0604020202020204" pitchFamily="34" charset="0"/>
                <a:ea typeface="Cambria" pitchFamily="18" charset="0"/>
                <a:cs typeface="Arial" panose="020B0604020202020204" pitchFamily="34" charset="0"/>
              </a:rPr>
              <a:t>THANK YOU</a:t>
            </a:r>
          </a:p>
        </p:txBody>
      </p:sp>
    </p:spTree>
    <p:extLst>
      <p:ext uri="{BB962C8B-B14F-4D97-AF65-F5344CB8AC3E}">
        <p14:creationId xmlns:p14="http://schemas.microsoft.com/office/powerpoint/2010/main" val="264536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568" y="214999"/>
            <a:ext cx="6531591" cy="562923"/>
          </a:xfrm>
        </p:spPr>
        <p:txBody>
          <a:bodyPr>
            <a:normAutofit fontScale="90000"/>
          </a:bodyPr>
          <a:lstStyle/>
          <a:p>
            <a:pPr algn="ctr"/>
            <a:br>
              <a:rPr lang="en-IN" sz="2800" u="sng" dirty="0">
                <a:ea typeface="Cambria" pitchFamily="18" charset="0"/>
              </a:rPr>
            </a:br>
            <a:br>
              <a:rPr lang="en-IN" sz="2800" u="sng" dirty="0">
                <a:ea typeface="Cambria" pitchFamily="18" charset="0"/>
              </a:rPr>
            </a:br>
            <a:r>
              <a:rPr lang="en-IN" sz="2800" u="sng" dirty="0">
                <a:ea typeface="Cambria" pitchFamily="18" charset="0"/>
              </a:rPr>
              <a:t>OBJECTIVE/BUSINESS UNDERSTANDING</a:t>
            </a: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838200" y="1253331"/>
            <a:ext cx="10515600" cy="4351338"/>
          </a:xfrm>
        </p:spPr>
        <p:txBody>
          <a:bodyPr/>
          <a:lstStyle/>
          <a:p>
            <a:pPr marL="0" indent="0">
              <a:buNone/>
            </a:pPr>
            <a:r>
              <a:rPr lang="en-IN" sz="2400" dirty="0">
                <a:ea typeface="Cambria" pitchFamily="18" charset="0"/>
              </a:rPr>
              <a:t>Classifying given set of text (tweets) to know whether the  person is racist/sexist or non racist/sexist, which might help for political campaigning as well.</a:t>
            </a:r>
          </a:p>
          <a:p>
            <a:pPr marL="0" indent="0">
              <a:buNone/>
            </a:pPr>
            <a:r>
              <a:rPr lang="en-IN" sz="2400" dirty="0">
                <a:ea typeface="Cambria" pitchFamily="18" charset="0"/>
              </a:rPr>
              <a:t> 	</a:t>
            </a:r>
            <a:endParaRPr lang="en-IN" dirty="0"/>
          </a:p>
        </p:txBody>
      </p:sp>
    </p:spTree>
    <p:extLst>
      <p:ext uri="{BB962C8B-B14F-4D97-AF65-F5344CB8AC3E}">
        <p14:creationId xmlns:p14="http://schemas.microsoft.com/office/powerpoint/2010/main" val="65677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577" y="109183"/>
            <a:ext cx="4981433" cy="818867"/>
          </a:xfrm>
        </p:spPr>
        <p:txBody>
          <a:bodyPr>
            <a:normAutofit fontScale="90000"/>
          </a:bodyPr>
          <a:lstStyle/>
          <a:p>
            <a:pPr algn="ctr"/>
            <a:br>
              <a:rPr lang="en-IN" sz="3200" b="1" u="sng" dirty="0">
                <a:latin typeface="Cambria" pitchFamily="18" charset="0"/>
                <a:ea typeface="Cambria" pitchFamily="18" charset="0"/>
              </a:rPr>
            </a:br>
            <a:r>
              <a:rPr lang="en-IN" b="1" u="sng" dirty="0">
                <a:ea typeface="Cambria" pitchFamily="18" charset="0"/>
              </a:rPr>
              <a:t>DATA PIPE LINE</a:t>
            </a:r>
            <a:br>
              <a:rPr lang="en-IN" b="1" u="sng" dirty="0">
                <a:latin typeface="Cambria" pitchFamily="18" charset="0"/>
                <a:ea typeface="Cambria" pitchFamily="18" charset="0"/>
              </a:rPr>
            </a:br>
            <a:endParaRPr lang="en-IN" dirty="0"/>
          </a:p>
        </p:txBody>
      </p:sp>
      <p:sp>
        <p:nvSpPr>
          <p:cNvPr id="4" name="Rectangle: Rounded Corners 3">
            <a:extLst>
              <a:ext uri="{FF2B5EF4-FFF2-40B4-BE49-F238E27FC236}">
                <a16:creationId xmlns:a16="http://schemas.microsoft.com/office/drawing/2014/main" id="{0F2F2A49-20A9-4AB5-B367-9211B4102B08}"/>
              </a:ext>
            </a:extLst>
          </p:cNvPr>
          <p:cNvSpPr/>
          <p:nvPr/>
        </p:nvSpPr>
        <p:spPr>
          <a:xfrm>
            <a:off x="259308" y="1337480"/>
            <a:ext cx="2050578" cy="3246479"/>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8" name="TextBox 7">
            <a:extLst>
              <a:ext uri="{FF2B5EF4-FFF2-40B4-BE49-F238E27FC236}">
                <a16:creationId xmlns:a16="http://schemas.microsoft.com/office/drawing/2014/main" id="{9CC5C4AD-F9F7-4E23-9CAE-F0A22569C82A}"/>
              </a:ext>
            </a:extLst>
          </p:cNvPr>
          <p:cNvSpPr txBox="1"/>
          <p:nvPr/>
        </p:nvSpPr>
        <p:spPr>
          <a:xfrm>
            <a:off x="368490" y="1583140"/>
            <a:ext cx="1705971" cy="1600438"/>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Reading Datasets</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1.Explore</a:t>
            </a:r>
          </a:p>
          <a:p>
            <a:r>
              <a:rPr lang="en-IN" sz="1400" dirty="0">
                <a:latin typeface="Arial" panose="020B0604020202020204" pitchFamily="34" charset="0"/>
                <a:cs typeface="Arial" panose="020B0604020202020204" pitchFamily="34" charset="0"/>
              </a:rPr>
              <a:t>2.Head </a:t>
            </a:r>
          </a:p>
          <a:p>
            <a:r>
              <a:rPr lang="en-IN" sz="1400" dirty="0">
                <a:latin typeface="Arial" panose="020B0604020202020204" pitchFamily="34" charset="0"/>
                <a:cs typeface="Arial" panose="020B0604020202020204" pitchFamily="34" charset="0"/>
              </a:rPr>
              <a:t>3.Tail</a:t>
            </a:r>
          </a:p>
          <a:p>
            <a:r>
              <a:rPr lang="en-IN" sz="1400" dirty="0">
                <a:latin typeface="Arial" panose="020B0604020202020204" pitchFamily="34" charset="0"/>
                <a:cs typeface="Arial" panose="020B0604020202020204" pitchFamily="34" charset="0"/>
              </a:rPr>
              <a:t>4.Info of the given dataset</a:t>
            </a:r>
          </a:p>
        </p:txBody>
      </p:sp>
      <p:sp>
        <p:nvSpPr>
          <p:cNvPr id="9" name="Arrow: Right 8">
            <a:extLst>
              <a:ext uri="{FF2B5EF4-FFF2-40B4-BE49-F238E27FC236}">
                <a16:creationId xmlns:a16="http://schemas.microsoft.com/office/drawing/2014/main" id="{1F95DF5B-60EC-4AF6-B1A5-FED5EAF68ED8}"/>
              </a:ext>
            </a:extLst>
          </p:cNvPr>
          <p:cNvSpPr/>
          <p:nvPr/>
        </p:nvSpPr>
        <p:spPr>
          <a:xfrm>
            <a:off x="2381537" y="2339915"/>
            <a:ext cx="464023" cy="33254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C0F3BDBD-709A-4F41-9117-5F7CF83F0267}"/>
              </a:ext>
            </a:extLst>
          </p:cNvPr>
          <p:cNvSpPr/>
          <p:nvPr/>
        </p:nvSpPr>
        <p:spPr>
          <a:xfrm>
            <a:off x="2917212" y="1337479"/>
            <a:ext cx="2011908" cy="3246479"/>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1.1.</a:t>
            </a:r>
            <a:endParaRPr lang="en-IN" dirty="0"/>
          </a:p>
        </p:txBody>
      </p:sp>
      <p:sp>
        <p:nvSpPr>
          <p:cNvPr id="11" name="TextBox 10">
            <a:extLst>
              <a:ext uri="{FF2B5EF4-FFF2-40B4-BE49-F238E27FC236}">
                <a16:creationId xmlns:a16="http://schemas.microsoft.com/office/drawing/2014/main" id="{027A0B95-7EFB-4976-BF8B-33F6055EBD76}"/>
              </a:ext>
            </a:extLst>
          </p:cNvPr>
          <p:cNvSpPr txBox="1"/>
          <p:nvPr/>
        </p:nvSpPr>
        <p:spPr>
          <a:xfrm>
            <a:off x="3055394" y="1475417"/>
            <a:ext cx="1917511" cy="2893100"/>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Pre-Processing</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1.Stop Word Removal and cleaning of data.</a:t>
            </a:r>
          </a:p>
          <a:p>
            <a:r>
              <a:rPr lang="en-IN" sz="1400" dirty="0">
                <a:latin typeface="Arial" panose="020B0604020202020204" pitchFamily="34" charset="0"/>
                <a:cs typeface="Arial" panose="020B0604020202020204" pitchFamily="34" charset="0"/>
              </a:rPr>
              <a:t>2. Shuffling of rows in Data Frame.</a:t>
            </a:r>
          </a:p>
          <a:p>
            <a:r>
              <a:rPr lang="en-IN" sz="1400" dirty="0">
                <a:latin typeface="Arial" panose="020B0604020202020204" pitchFamily="34" charset="0"/>
                <a:cs typeface="Arial" panose="020B0604020202020204" pitchFamily="34" charset="0"/>
              </a:rPr>
              <a:t>3.Creating subset for model.</a:t>
            </a:r>
          </a:p>
          <a:p>
            <a:r>
              <a:rPr lang="en-IN" sz="1400" dirty="0">
                <a:latin typeface="Arial" panose="020B0604020202020204" pitchFamily="34" charset="0"/>
                <a:cs typeface="Arial" panose="020B0604020202020204" pitchFamily="34" charset="0"/>
              </a:rPr>
              <a:t>4.Splitting data into Test and Train</a:t>
            </a:r>
          </a:p>
          <a:p>
            <a:r>
              <a:rPr lang="en-IN" sz="1400" dirty="0">
                <a:latin typeface="Arial" panose="020B0604020202020204" pitchFamily="34" charset="0"/>
                <a:cs typeface="Arial" panose="020B0604020202020204" pitchFamily="34" charset="0"/>
              </a:rPr>
              <a:t>5. Tokenization of Test and Train dataset</a:t>
            </a:r>
          </a:p>
        </p:txBody>
      </p:sp>
      <p:sp>
        <p:nvSpPr>
          <p:cNvPr id="12" name="Arrow: Right 11">
            <a:extLst>
              <a:ext uri="{FF2B5EF4-FFF2-40B4-BE49-F238E27FC236}">
                <a16:creationId xmlns:a16="http://schemas.microsoft.com/office/drawing/2014/main" id="{5F83620D-0423-4390-91B7-0B1AA498F2DB}"/>
              </a:ext>
            </a:extLst>
          </p:cNvPr>
          <p:cNvSpPr/>
          <p:nvPr/>
        </p:nvSpPr>
        <p:spPr>
          <a:xfrm>
            <a:off x="5076969" y="2339915"/>
            <a:ext cx="464023" cy="332545"/>
          </a:xfrm>
          <a:prstGeom prst="rightArrow">
            <a:avLst>
              <a:gd name="adj1" fmla="val 50000"/>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87F30066-1D81-4C83-9641-E24CB59B4BFB}"/>
              </a:ext>
            </a:extLst>
          </p:cNvPr>
          <p:cNvSpPr/>
          <p:nvPr/>
        </p:nvSpPr>
        <p:spPr>
          <a:xfrm>
            <a:off x="5684293" y="1337480"/>
            <a:ext cx="2011909" cy="324647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14" name="TextBox 13">
            <a:extLst>
              <a:ext uri="{FF2B5EF4-FFF2-40B4-BE49-F238E27FC236}">
                <a16:creationId xmlns:a16="http://schemas.microsoft.com/office/drawing/2014/main" id="{C87CFD80-9B64-4EA2-99AD-B106933F17BC}"/>
              </a:ext>
            </a:extLst>
          </p:cNvPr>
          <p:cNvSpPr txBox="1"/>
          <p:nvPr/>
        </p:nvSpPr>
        <p:spPr>
          <a:xfrm>
            <a:off x="5769590" y="1583140"/>
            <a:ext cx="1917511" cy="1600438"/>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Model</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1.Lexicon based model</a:t>
            </a:r>
          </a:p>
          <a:p>
            <a:r>
              <a:rPr lang="en-IN" sz="1400" dirty="0">
                <a:latin typeface="Arial" panose="020B0604020202020204" pitchFamily="34" charset="0"/>
                <a:cs typeface="Arial" panose="020B0604020202020204" pitchFamily="34" charset="0"/>
              </a:rPr>
              <a:t>2.Model build using </a:t>
            </a:r>
            <a:r>
              <a:rPr lang="en-IN" sz="1400" dirty="0" err="1">
                <a:latin typeface="Arial" panose="020B0604020202020204" pitchFamily="34" charset="0"/>
                <a:cs typeface="Arial" panose="020B0604020202020204" pitchFamily="34" charset="0"/>
              </a:rPr>
              <a:t>TextBlob</a:t>
            </a:r>
            <a:r>
              <a:rPr lang="en-IN" sz="1400" dirty="0">
                <a:latin typeface="Arial" panose="020B0604020202020204" pitchFamily="34" charset="0"/>
                <a:cs typeface="Arial" panose="020B0604020202020204" pitchFamily="34" charset="0"/>
              </a:rPr>
              <a:t> Naïve Bayes Classifier</a:t>
            </a:r>
          </a:p>
        </p:txBody>
      </p:sp>
      <p:sp>
        <p:nvSpPr>
          <p:cNvPr id="15" name="Rectangle: Rounded Corners 14">
            <a:extLst>
              <a:ext uri="{FF2B5EF4-FFF2-40B4-BE49-F238E27FC236}">
                <a16:creationId xmlns:a16="http://schemas.microsoft.com/office/drawing/2014/main" id="{0E0D124D-5DAC-40BC-83F3-D39EC54A163F}"/>
              </a:ext>
            </a:extLst>
          </p:cNvPr>
          <p:cNvSpPr/>
          <p:nvPr/>
        </p:nvSpPr>
        <p:spPr>
          <a:xfrm>
            <a:off x="8527574" y="1337480"/>
            <a:ext cx="2144975" cy="3246478"/>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16" name="TextBox 15">
            <a:extLst>
              <a:ext uri="{FF2B5EF4-FFF2-40B4-BE49-F238E27FC236}">
                <a16:creationId xmlns:a16="http://schemas.microsoft.com/office/drawing/2014/main" id="{4B4671A0-3828-45AD-AFBC-9B2EA9F71EAF}"/>
              </a:ext>
            </a:extLst>
          </p:cNvPr>
          <p:cNvSpPr txBox="1"/>
          <p:nvPr/>
        </p:nvSpPr>
        <p:spPr>
          <a:xfrm>
            <a:off x="8612871" y="1596787"/>
            <a:ext cx="1917511" cy="1384995"/>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Conclusion</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1.Discussion and Conclusion of  outcomes from each model.</a:t>
            </a:r>
          </a:p>
        </p:txBody>
      </p:sp>
      <p:sp>
        <p:nvSpPr>
          <p:cNvPr id="19" name="Arrow: Right 18">
            <a:extLst>
              <a:ext uri="{FF2B5EF4-FFF2-40B4-BE49-F238E27FC236}">
                <a16:creationId xmlns:a16="http://schemas.microsoft.com/office/drawing/2014/main" id="{F674B08E-082C-443F-9DB8-E6561B50AA87}"/>
              </a:ext>
            </a:extLst>
          </p:cNvPr>
          <p:cNvSpPr/>
          <p:nvPr/>
        </p:nvSpPr>
        <p:spPr>
          <a:xfrm>
            <a:off x="7959487" y="2339915"/>
            <a:ext cx="464023" cy="332545"/>
          </a:xfrm>
          <a:prstGeom prst="rightArrow">
            <a:avLst>
              <a:gd name="adj1" fmla="val 50000"/>
              <a:gd name="adj2"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9387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Node1-Reading Dataset</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6" y="771099"/>
            <a:ext cx="11742736" cy="5219339"/>
          </a:xfrm>
        </p:spPr>
        <p:txBody>
          <a:bodyPr>
            <a:normAutofit/>
          </a:bodyPr>
          <a:lstStyle/>
          <a:p>
            <a:pPr>
              <a:lnSpc>
                <a:spcPct val="100000"/>
              </a:lnSpc>
              <a:buNone/>
            </a:pPr>
            <a:r>
              <a:rPr lang="en-IN" sz="1800" dirty="0">
                <a:ea typeface="Cambria" pitchFamily="18" charset="0"/>
              </a:rPr>
              <a:t>1.Given Datasets are set of tweets with class label attached with each tweet as 0 and 1 . 0 implies that the person is non racist/ sexist and 1 implies that the person is racist/sexist. Total number of tweets are 31,962.</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2.Each Class count in the given sets are :</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p:txBody>
      </p:sp>
      <p:pic>
        <p:nvPicPr>
          <p:cNvPr id="7" name="Picture 6">
            <a:extLst>
              <a:ext uri="{FF2B5EF4-FFF2-40B4-BE49-F238E27FC236}">
                <a16:creationId xmlns:a16="http://schemas.microsoft.com/office/drawing/2014/main" id="{B27E0728-C6BA-42BE-8C1D-86F1490103BF}"/>
              </a:ext>
            </a:extLst>
          </p:cNvPr>
          <p:cNvPicPr>
            <a:picLocks noChangeAspect="1"/>
          </p:cNvPicPr>
          <p:nvPr/>
        </p:nvPicPr>
        <p:blipFill>
          <a:blip r:embed="rId2"/>
          <a:stretch>
            <a:fillRect/>
          </a:stretch>
        </p:blipFill>
        <p:spPr>
          <a:xfrm>
            <a:off x="6246055" y="1457376"/>
            <a:ext cx="5064369" cy="4533062"/>
          </a:xfrm>
          <a:prstGeom prst="rect">
            <a:avLst/>
          </a:prstGeom>
        </p:spPr>
      </p:pic>
      <p:pic>
        <p:nvPicPr>
          <p:cNvPr id="8" name="Picture 7">
            <a:extLst>
              <a:ext uri="{FF2B5EF4-FFF2-40B4-BE49-F238E27FC236}">
                <a16:creationId xmlns:a16="http://schemas.microsoft.com/office/drawing/2014/main" id="{B8A029AB-2A87-4867-8B36-19B530A4B053}"/>
              </a:ext>
            </a:extLst>
          </p:cNvPr>
          <p:cNvPicPr>
            <a:picLocks noChangeAspect="1"/>
          </p:cNvPicPr>
          <p:nvPr/>
        </p:nvPicPr>
        <p:blipFill>
          <a:blip r:embed="rId3"/>
          <a:stretch>
            <a:fillRect/>
          </a:stretch>
        </p:blipFill>
        <p:spPr>
          <a:xfrm>
            <a:off x="361949" y="3975675"/>
            <a:ext cx="5734050" cy="1600200"/>
          </a:xfrm>
          <a:prstGeom prst="rect">
            <a:avLst/>
          </a:prstGeom>
        </p:spPr>
      </p:pic>
      <p:sp>
        <p:nvSpPr>
          <p:cNvPr id="6" name="Rectangle 5">
            <a:extLst>
              <a:ext uri="{FF2B5EF4-FFF2-40B4-BE49-F238E27FC236}">
                <a16:creationId xmlns:a16="http://schemas.microsoft.com/office/drawing/2014/main" id="{27A48897-1719-4531-8F17-5B2F6EFA2A07}"/>
              </a:ext>
            </a:extLst>
          </p:cNvPr>
          <p:cNvSpPr/>
          <p:nvPr/>
        </p:nvSpPr>
        <p:spPr>
          <a:xfrm>
            <a:off x="2477141" y="1969181"/>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Initial/Raw Data</a:t>
            </a:r>
          </a:p>
        </p:txBody>
      </p:sp>
    </p:spTree>
    <p:extLst>
      <p:ext uri="{BB962C8B-B14F-4D97-AF65-F5344CB8AC3E}">
        <p14:creationId xmlns:p14="http://schemas.microsoft.com/office/powerpoint/2010/main" val="415662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Node2-Pre-Processing</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65928"/>
          </a:xfrm>
        </p:spPr>
        <p:txBody>
          <a:bodyPr>
            <a:normAutofit/>
          </a:bodyPr>
          <a:lstStyle/>
          <a:p>
            <a:pPr>
              <a:lnSpc>
                <a:spcPct val="100000"/>
              </a:lnSpc>
              <a:buNone/>
            </a:pPr>
            <a:r>
              <a:rPr lang="en-IN" sz="1800" dirty="0">
                <a:ea typeface="Cambria" pitchFamily="18" charset="0"/>
              </a:rPr>
              <a:t>1.Stop Word removal is done, words which are having letters less than or equal to three and punctuations are removed and all texts are in lower case so normalization is not done.</a:t>
            </a:r>
          </a:p>
          <a:p>
            <a:pPr>
              <a:lnSpc>
                <a:spcPct val="100000"/>
              </a:lnSpc>
              <a:buNone/>
            </a:pPr>
            <a:r>
              <a:rPr lang="en-IN" sz="1800" dirty="0">
                <a:ea typeface="Cambria" pitchFamily="18" charset="0"/>
              </a:rPr>
              <a:t>2.All patterns in text are removed and twitter handles are removed(@ users)</a:t>
            </a:r>
          </a:p>
          <a:p>
            <a:pPr>
              <a:lnSpc>
                <a:spcPct val="100000"/>
              </a:lnSpc>
              <a:buNone/>
            </a:pPr>
            <a:r>
              <a:rPr lang="en-IN" sz="1800" dirty="0">
                <a:ea typeface="Cambria" pitchFamily="18" charset="0"/>
              </a:rPr>
              <a:t>3. Stemming of the words are done.</a:t>
            </a:r>
          </a:p>
          <a:p>
            <a:pPr>
              <a:lnSpc>
                <a:spcPct val="100000"/>
              </a:lnSpc>
              <a:buNone/>
            </a:pPr>
            <a:r>
              <a:rPr lang="en-IN" sz="1800" dirty="0">
                <a:ea typeface="Cambria" pitchFamily="18" charset="0"/>
              </a:rPr>
              <a:t>4.Shuffling the data frame and creating a subset for modelling.</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p:txBody>
      </p:sp>
      <p:sp>
        <p:nvSpPr>
          <p:cNvPr id="9" name="Rectangle 8">
            <a:extLst>
              <a:ext uri="{FF2B5EF4-FFF2-40B4-BE49-F238E27FC236}">
                <a16:creationId xmlns:a16="http://schemas.microsoft.com/office/drawing/2014/main" id="{8B9EA411-9899-47FD-90AB-A83FAF863F63}"/>
              </a:ext>
            </a:extLst>
          </p:cNvPr>
          <p:cNvSpPr/>
          <p:nvPr/>
        </p:nvSpPr>
        <p:spPr>
          <a:xfrm>
            <a:off x="1353761" y="4638101"/>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Before and  After Stop Word Removal, Stemming and removing twitter handles</a:t>
            </a:r>
          </a:p>
        </p:txBody>
      </p:sp>
      <p:pic>
        <p:nvPicPr>
          <p:cNvPr id="7" name="Picture 6">
            <a:extLst>
              <a:ext uri="{FF2B5EF4-FFF2-40B4-BE49-F238E27FC236}">
                <a16:creationId xmlns:a16="http://schemas.microsoft.com/office/drawing/2014/main" id="{2742EC2D-C54B-4A65-A977-F4588821DDE7}"/>
              </a:ext>
            </a:extLst>
          </p:cNvPr>
          <p:cNvPicPr>
            <a:picLocks noChangeAspect="1"/>
          </p:cNvPicPr>
          <p:nvPr/>
        </p:nvPicPr>
        <p:blipFill>
          <a:blip r:embed="rId2"/>
          <a:stretch>
            <a:fillRect/>
          </a:stretch>
        </p:blipFill>
        <p:spPr>
          <a:xfrm>
            <a:off x="193950" y="2576811"/>
            <a:ext cx="5902049" cy="1875261"/>
          </a:xfrm>
          <a:prstGeom prst="rect">
            <a:avLst/>
          </a:prstGeom>
        </p:spPr>
      </p:pic>
      <p:pic>
        <p:nvPicPr>
          <p:cNvPr id="10" name="Picture 9">
            <a:extLst>
              <a:ext uri="{FF2B5EF4-FFF2-40B4-BE49-F238E27FC236}">
                <a16:creationId xmlns:a16="http://schemas.microsoft.com/office/drawing/2014/main" id="{D7CAC5C2-8862-4534-A2DC-83FF09CFCF8C}"/>
              </a:ext>
            </a:extLst>
          </p:cNvPr>
          <p:cNvPicPr>
            <a:picLocks noChangeAspect="1"/>
          </p:cNvPicPr>
          <p:nvPr/>
        </p:nvPicPr>
        <p:blipFill>
          <a:blip r:embed="rId3"/>
          <a:stretch>
            <a:fillRect/>
          </a:stretch>
        </p:blipFill>
        <p:spPr>
          <a:xfrm>
            <a:off x="7838364" y="1723635"/>
            <a:ext cx="4152900" cy="2238375"/>
          </a:xfrm>
          <a:prstGeom prst="rect">
            <a:avLst/>
          </a:prstGeom>
        </p:spPr>
      </p:pic>
      <p:pic>
        <p:nvPicPr>
          <p:cNvPr id="11" name="Picture 10">
            <a:extLst>
              <a:ext uri="{FF2B5EF4-FFF2-40B4-BE49-F238E27FC236}">
                <a16:creationId xmlns:a16="http://schemas.microsoft.com/office/drawing/2014/main" id="{DC14822B-F920-40D5-8E3A-42FDA8812C7F}"/>
              </a:ext>
            </a:extLst>
          </p:cNvPr>
          <p:cNvPicPr>
            <a:picLocks noChangeAspect="1"/>
          </p:cNvPicPr>
          <p:nvPr/>
        </p:nvPicPr>
        <p:blipFill>
          <a:blip r:embed="rId4"/>
          <a:stretch>
            <a:fillRect/>
          </a:stretch>
        </p:blipFill>
        <p:spPr>
          <a:xfrm>
            <a:off x="7690622" y="4226530"/>
            <a:ext cx="4501378" cy="2010497"/>
          </a:xfrm>
          <a:prstGeom prst="rect">
            <a:avLst/>
          </a:prstGeom>
        </p:spPr>
      </p:pic>
    </p:spTree>
    <p:extLst>
      <p:ext uri="{BB962C8B-B14F-4D97-AF65-F5344CB8AC3E}">
        <p14:creationId xmlns:p14="http://schemas.microsoft.com/office/powerpoint/2010/main" val="81579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Node2-Pre-Processing</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1800" dirty="0">
                <a:ea typeface="Cambria" pitchFamily="18" charset="0"/>
              </a:rPr>
              <a:t>5.Splitting the new data set into test and train data in the ratio 75% and 25% respectively.</a:t>
            </a: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endParaRPr lang="en-IN" sz="1800" dirty="0">
              <a:ea typeface="Cambria" pitchFamily="18" charset="0"/>
            </a:endParaRPr>
          </a:p>
          <a:p>
            <a:pPr>
              <a:lnSpc>
                <a:spcPct val="100000"/>
              </a:lnSpc>
              <a:buNone/>
            </a:pPr>
            <a:r>
              <a:rPr lang="en-IN" sz="1800" dirty="0">
                <a:ea typeface="Cambria" pitchFamily="18" charset="0"/>
              </a:rPr>
              <a:t>6.To create a list of tokens of cleaned </a:t>
            </a:r>
          </a:p>
          <a:p>
            <a:pPr>
              <a:lnSpc>
                <a:spcPct val="100000"/>
              </a:lnSpc>
              <a:buNone/>
            </a:pPr>
            <a:r>
              <a:rPr lang="en-IN" sz="1800" dirty="0">
                <a:ea typeface="Cambria" pitchFamily="18" charset="0"/>
              </a:rPr>
              <a:t>Tweet for both test and train dataset</a:t>
            </a:r>
          </a:p>
        </p:txBody>
      </p:sp>
      <p:sp>
        <p:nvSpPr>
          <p:cNvPr id="10" name="Rectangle 9">
            <a:extLst>
              <a:ext uri="{FF2B5EF4-FFF2-40B4-BE49-F238E27FC236}">
                <a16:creationId xmlns:a16="http://schemas.microsoft.com/office/drawing/2014/main" id="{8221B014-B675-4C23-8284-A31BB9B9731E}"/>
              </a:ext>
            </a:extLst>
          </p:cNvPr>
          <p:cNvSpPr/>
          <p:nvPr/>
        </p:nvSpPr>
        <p:spPr>
          <a:xfrm>
            <a:off x="4476054" y="2808134"/>
            <a:ext cx="1940893" cy="78777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Class count for train group</a:t>
            </a:r>
          </a:p>
        </p:txBody>
      </p:sp>
      <p:sp>
        <p:nvSpPr>
          <p:cNvPr id="13" name="Rectangle 12">
            <a:extLst>
              <a:ext uri="{FF2B5EF4-FFF2-40B4-BE49-F238E27FC236}">
                <a16:creationId xmlns:a16="http://schemas.microsoft.com/office/drawing/2014/main" id="{AD29B4C5-A80C-4871-9AFC-695910B9FA4F}"/>
              </a:ext>
            </a:extLst>
          </p:cNvPr>
          <p:cNvSpPr/>
          <p:nvPr/>
        </p:nvSpPr>
        <p:spPr>
          <a:xfrm>
            <a:off x="962096" y="2847456"/>
            <a:ext cx="1745812" cy="78777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Size of test and train dataset</a:t>
            </a:r>
          </a:p>
        </p:txBody>
      </p:sp>
      <p:pic>
        <p:nvPicPr>
          <p:cNvPr id="9" name="Picture 8">
            <a:extLst>
              <a:ext uri="{FF2B5EF4-FFF2-40B4-BE49-F238E27FC236}">
                <a16:creationId xmlns:a16="http://schemas.microsoft.com/office/drawing/2014/main" id="{59294596-B0E0-4CB8-B1F4-EAD8CF807047}"/>
              </a:ext>
            </a:extLst>
          </p:cNvPr>
          <p:cNvPicPr>
            <a:picLocks noChangeAspect="1"/>
          </p:cNvPicPr>
          <p:nvPr/>
        </p:nvPicPr>
        <p:blipFill>
          <a:blip r:embed="rId2"/>
          <a:stretch>
            <a:fillRect/>
          </a:stretch>
        </p:blipFill>
        <p:spPr>
          <a:xfrm>
            <a:off x="719419" y="1257786"/>
            <a:ext cx="2184425" cy="1137512"/>
          </a:xfrm>
          <a:prstGeom prst="rect">
            <a:avLst/>
          </a:prstGeom>
        </p:spPr>
      </p:pic>
      <p:pic>
        <p:nvPicPr>
          <p:cNvPr id="11" name="Picture 10">
            <a:extLst>
              <a:ext uri="{FF2B5EF4-FFF2-40B4-BE49-F238E27FC236}">
                <a16:creationId xmlns:a16="http://schemas.microsoft.com/office/drawing/2014/main" id="{A8126D42-6AB6-4C99-AD3B-34EEDD32D6EA}"/>
              </a:ext>
            </a:extLst>
          </p:cNvPr>
          <p:cNvPicPr>
            <a:picLocks noChangeAspect="1"/>
          </p:cNvPicPr>
          <p:nvPr/>
        </p:nvPicPr>
        <p:blipFill>
          <a:blip r:embed="rId3"/>
          <a:stretch>
            <a:fillRect/>
          </a:stretch>
        </p:blipFill>
        <p:spPr>
          <a:xfrm>
            <a:off x="3778561" y="1368678"/>
            <a:ext cx="2679972" cy="1235765"/>
          </a:xfrm>
          <a:prstGeom prst="rect">
            <a:avLst/>
          </a:prstGeom>
        </p:spPr>
      </p:pic>
      <p:pic>
        <p:nvPicPr>
          <p:cNvPr id="16" name="Picture 15">
            <a:extLst>
              <a:ext uri="{FF2B5EF4-FFF2-40B4-BE49-F238E27FC236}">
                <a16:creationId xmlns:a16="http://schemas.microsoft.com/office/drawing/2014/main" id="{B0E47F23-9D26-4612-9C9E-81CB5C8677F9}"/>
              </a:ext>
            </a:extLst>
          </p:cNvPr>
          <p:cNvPicPr>
            <a:picLocks noChangeAspect="1"/>
          </p:cNvPicPr>
          <p:nvPr/>
        </p:nvPicPr>
        <p:blipFill>
          <a:blip r:embed="rId4"/>
          <a:stretch>
            <a:fillRect/>
          </a:stretch>
        </p:blipFill>
        <p:spPr>
          <a:xfrm>
            <a:off x="7271271" y="1368678"/>
            <a:ext cx="3060083" cy="1494041"/>
          </a:xfrm>
          <a:prstGeom prst="rect">
            <a:avLst/>
          </a:prstGeom>
        </p:spPr>
      </p:pic>
      <p:sp>
        <p:nvSpPr>
          <p:cNvPr id="17" name="Rectangle 16">
            <a:extLst>
              <a:ext uri="{FF2B5EF4-FFF2-40B4-BE49-F238E27FC236}">
                <a16:creationId xmlns:a16="http://schemas.microsoft.com/office/drawing/2014/main" id="{C5999543-28D4-4659-9DB1-27854C65D1AA}"/>
              </a:ext>
            </a:extLst>
          </p:cNvPr>
          <p:cNvSpPr/>
          <p:nvPr/>
        </p:nvSpPr>
        <p:spPr>
          <a:xfrm>
            <a:off x="8120417" y="2862719"/>
            <a:ext cx="1940893" cy="78777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Class count for test group</a:t>
            </a:r>
          </a:p>
        </p:txBody>
      </p:sp>
      <p:pic>
        <p:nvPicPr>
          <p:cNvPr id="18" name="Picture 17">
            <a:extLst>
              <a:ext uri="{FF2B5EF4-FFF2-40B4-BE49-F238E27FC236}">
                <a16:creationId xmlns:a16="http://schemas.microsoft.com/office/drawing/2014/main" id="{481675D0-D98C-45DB-8180-315001A4DB63}"/>
              </a:ext>
            </a:extLst>
          </p:cNvPr>
          <p:cNvPicPr>
            <a:picLocks noChangeAspect="1"/>
          </p:cNvPicPr>
          <p:nvPr/>
        </p:nvPicPr>
        <p:blipFill>
          <a:blip r:embed="rId5"/>
          <a:stretch>
            <a:fillRect/>
          </a:stretch>
        </p:blipFill>
        <p:spPr>
          <a:xfrm>
            <a:off x="3932403" y="4246822"/>
            <a:ext cx="7029450" cy="1562100"/>
          </a:xfrm>
          <a:prstGeom prst="rect">
            <a:avLst/>
          </a:prstGeom>
        </p:spPr>
      </p:pic>
    </p:spTree>
    <p:extLst>
      <p:ext uri="{BB962C8B-B14F-4D97-AF65-F5344CB8AC3E}">
        <p14:creationId xmlns:p14="http://schemas.microsoft.com/office/powerpoint/2010/main" val="115840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Node3- Model</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Model-1  Textblob Naïve Bayes Classifier:</a:t>
            </a:r>
          </a:p>
          <a:p>
            <a:pPr marL="342900" indent="-342900">
              <a:lnSpc>
                <a:spcPct val="100000"/>
              </a:lnSpc>
              <a:buAutoNum type="arabicPeriod"/>
            </a:pPr>
            <a:r>
              <a:rPr lang="en-IN" sz="1800" dirty="0">
                <a:ea typeface="Cambria" pitchFamily="18" charset="0"/>
              </a:rPr>
              <a:t>Textblob Classifier is a simple classifier where the train dataset(list of tuples) is fitted to train the model to train the model to classify.</a:t>
            </a:r>
          </a:p>
          <a:p>
            <a:pPr marL="342900" indent="-342900">
              <a:lnSpc>
                <a:spcPct val="100000"/>
              </a:lnSpc>
              <a:buAutoNum type="arabicPeriod"/>
            </a:pPr>
            <a:r>
              <a:rPr lang="en-IN" sz="1800" dirty="0">
                <a:ea typeface="Cambria" pitchFamily="18" charset="0"/>
              </a:rPr>
              <a:t>Then the test dataset is passed to into </a:t>
            </a:r>
            <a:r>
              <a:rPr lang="en-IN" sz="1800" dirty="0" err="1">
                <a:ea typeface="Cambria" pitchFamily="18" charset="0"/>
              </a:rPr>
              <a:t>textblob</a:t>
            </a:r>
            <a:r>
              <a:rPr lang="en-IN" sz="1800" dirty="0">
                <a:ea typeface="Cambria" pitchFamily="18" charset="0"/>
              </a:rPr>
              <a:t> classifier to classify the given tweet.</a:t>
            </a:r>
          </a:p>
          <a:p>
            <a:pPr marL="342900" indent="-342900">
              <a:lnSpc>
                <a:spcPct val="100000"/>
              </a:lnSpc>
              <a:buAutoNum type="arabicPeriod"/>
            </a:pPr>
            <a:r>
              <a:rPr lang="en-IN" sz="1800" dirty="0">
                <a:ea typeface="Cambria" pitchFamily="18" charset="0"/>
              </a:rPr>
              <a:t>Textblob classifier will also show the informative features where the each word is scored  and the occurrence of the word in a sentence will help in classification of the sentence based on the weightage given to the word.</a:t>
            </a:r>
          </a:p>
          <a:p>
            <a:pPr marL="0" indent="0">
              <a:lnSpc>
                <a:spcPct val="100000"/>
              </a:lnSpc>
              <a:buNone/>
            </a:pPr>
            <a:r>
              <a:rPr lang="en-IN" sz="1800" dirty="0">
                <a:ea typeface="Cambria" pitchFamily="18" charset="0"/>
              </a:rPr>
              <a:t>	</a:t>
            </a:r>
          </a:p>
        </p:txBody>
      </p:sp>
      <p:pic>
        <p:nvPicPr>
          <p:cNvPr id="4" name="Picture 3">
            <a:extLst>
              <a:ext uri="{FF2B5EF4-FFF2-40B4-BE49-F238E27FC236}">
                <a16:creationId xmlns:a16="http://schemas.microsoft.com/office/drawing/2014/main" id="{C5706377-8CAA-4A5D-B181-E2F093C836D8}"/>
              </a:ext>
            </a:extLst>
          </p:cNvPr>
          <p:cNvPicPr>
            <a:picLocks noChangeAspect="1"/>
          </p:cNvPicPr>
          <p:nvPr/>
        </p:nvPicPr>
        <p:blipFill>
          <a:blip r:embed="rId2"/>
          <a:stretch>
            <a:fillRect/>
          </a:stretch>
        </p:blipFill>
        <p:spPr>
          <a:xfrm>
            <a:off x="421233" y="3072311"/>
            <a:ext cx="6381750" cy="1504950"/>
          </a:xfrm>
          <a:prstGeom prst="rect">
            <a:avLst/>
          </a:prstGeom>
        </p:spPr>
      </p:pic>
      <p:sp>
        <p:nvSpPr>
          <p:cNvPr id="5" name="Rectangle 4">
            <a:extLst>
              <a:ext uri="{FF2B5EF4-FFF2-40B4-BE49-F238E27FC236}">
                <a16:creationId xmlns:a16="http://schemas.microsoft.com/office/drawing/2014/main" id="{73C96B2B-F235-47C7-BAAF-A534BF84BF77}"/>
              </a:ext>
            </a:extLst>
          </p:cNvPr>
          <p:cNvSpPr/>
          <p:nvPr/>
        </p:nvSpPr>
        <p:spPr>
          <a:xfrm>
            <a:off x="8331887" y="4143187"/>
            <a:ext cx="2436196" cy="86814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Converted data frame of test and train data into list of tuples</a:t>
            </a:r>
          </a:p>
        </p:txBody>
      </p:sp>
      <p:pic>
        <p:nvPicPr>
          <p:cNvPr id="6" name="Picture 5">
            <a:extLst>
              <a:ext uri="{FF2B5EF4-FFF2-40B4-BE49-F238E27FC236}">
                <a16:creationId xmlns:a16="http://schemas.microsoft.com/office/drawing/2014/main" id="{86530957-7CE3-4A87-8AE7-D8726C6EFB0C}"/>
              </a:ext>
            </a:extLst>
          </p:cNvPr>
          <p:cNvPicPr>
            <a:picLocks noChangeAspect="1"/>
          </p:cNvPicPr>
          <p:nvPr/>
        </p:nvPicPr>
        <p:blipFill>
          <a:blip r:embed="rId3"/>
          <a:stretch>
            <a:fillRect/>
          </a:stretch>
        </p:blipFill>
        <p:spPr>
          <a:xfrm>
            <a:off x="200735" y="4629576"/>
            <a:ext cx="7143750" cy="1457325"/>
          </a:xfrm>
          <a:prstGeom prst="rect">
            <a:avLst/>
          </a:prstGeom>
        </p:spPr>
      </p:pic>
    </p:spTree>
    <p:extLst>
      <p:ext uri="{BB962C8B-B14F-4D97-AF65-F5344CB8AC3E}">
        <p14:creationId xmlns:p14="http://schemas.microsoft.com/office/powerpoint/2010/main" val="288291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Node3- Model</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Model-2 Lexicon Based Model:</a:t>
            </a:r>
          </a:p>
          <a:p>
            <a:pPr marL="342900" indent="-342900">
              <a:lnSpc>
                <a:spcPct val="100000"/>
              </a:lnSpc>
              <a:buAutoNum type="arabicPeriod"/>
            </a:pPr>
            <a:r>
              <a:rPr lang="en-IN" sz="1800" dirty="0">
                <a:ea typeface="Cambria" pitchFamily="18" charset="0"/>
              </a:rPr>
              <a:t>Importing and creating as a standard lexicon file (</a:t>
            </a:r>
            <a:r>
              <a:rPr lang="en-IN" sz="1800" dirty="0" err="1">
                <a:ea typeface="Cambria" pitchFamily="18" charset="0"/>
              </a:rPr>
              <a:t>Affin</a:t>
            </a:r>
            <a:r>
              <a:rPr lang="en-IN" sz="1800" dirty="0">
                <a:ea typeface="Cambria" pitchFamily="18" charset="0"/>
              </a:rPr>
              <a:t> Dataset).</a:t>
            </a:r>
          </a:p>
          <a:p>
            <a:pPr marL="342900" indent="-342900">
              <a:lnSpc>
                <a:spcPct val="100000"/>
              </a:lnSpc>
              <a:buAutoNum type="arabicPeriod"/>
            </a:pPr>
            <a:r>
              <a:rPr lang="en-IN" sz="1800" dirty="0">
                <a:ea typeface="Cambria" pitchFamily="18" charset="0"/>
              </a:rPr>
              <a:t>Scoring each sentence(Tokenized list of each sentence) of test datasets by words using the lexicon file.</a:t>
            </a:r>
          </a:p>
          <a:p>
            <a:pPr marL="342900" indent="-342900">
              <a:lnSpc>
                <a:spcPct val="100000"/>
              </a:lnSpc>
              <a:buAutoNum type="arabicPeriod"/>
            </a:pPr>
            <a:r>
              <a:rPr lang="en-IN" sz="1800" dirty="0">
                <a:ea typeface="Cambria" pitchFamily="18" charset="0"/>
              </a:rPr>
              <a:t>If the score is greater than or equal to zero then the tweet will be classified as Non Racist/Sexist else</a:t>
            </a:r>
          </a:p>
          <a:p>
            <a:pPr marL="0" indent="0">
              <a:lnSpc>
                <a:spcPct val="100000"/>
              </a:lnSpc>
              <a:buNone/>
            </a:pPr>
            <a:r>
              <a:rPr lang="en-IN" sz="1800" dirty="0">
                <a:ea typeface="Cambria" pitchFamily="18" charset="0"/>
              </a:rPr>
              <a:t>Racist /Sexist.</a:t>
            </a:r>
          </a:p>
          <a:p>
            <a:pPr marL="0" indent="0">
              <a:lnSpc>
                <a:spcPct val="100000"/>
              </a:lnSpc>
              <a:buNone/>
            </a:pPr>
            <a:r>
              <a:rPr lang="en-IN" sz="1800" dirty="0">
                <a:ea typeface="Cambria" pitchFamily="18" charset="0"/>
              </a:rPr>
              <a:t>4.Here we cannot train the dataset and then test, directly we are modelling on test dataset and comparing the accuracy with other models.</a:t>
            </a:r>
          </a:p>
          <a:p>
            <a:pPr marL="0" indent="0">
              <a:lnSpc>
                <a:spcPct val="100000"/>
              </a:lnSpc>
              <a:buNone/>
            </a:pPr>
            <a:r>
              <a:rPr lang="en-IN" sz="1800" dirty="0">
                <a:ea typeface="Cambria" pitchFamily="18" charset="0"/>
              </a:rPr>
              <a:t>	</a:t>
            </a:r>
          </a:p>
        </p:txBody>
      </p:sp>
      <p:sp>
        <p:nvSpPr>
          <p:cNvPr id="10" name="Rectangle 9">
            <a:extLst>
              <a:ext uri="{FF2B5EF4-FFF2-40B4-BE49-F238E27FC236}">
                <a16:creationId xmlns:a16="http://schemas.microsoft.com/office/drawing/2014/main" id="{8221B014-B675-4C23-8284-A31BB9B9731E}"/>
              </a:ext>
            </a:extLst>
          </p:cNvPr>
          <p:cNvSpPr/>
          <p:nvPr/>
        </p:nvSpPr>
        <p:spPr>
          <a:xfrm>
            <a:off x="7811070" y="5493224"/>
            <a:ext cx="3468805"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latin typeface="Arial" panose="020B0604020202020204" pitchFamily="34" charset="0"/>
                <a:cs typeface="Arial" panose="020B0604020202020204" pitchFamily="34" charset="0"/>
              </a:rPr>
              <a:t>Affin</a:t>
            </a:r>
            <a:r>
              <a:rPr lang="en-IN" sz="1400" dirty="0">
                <a:solidFill>
                  <a:schemeClr val="tx1"/>
                </a:solidFill>
                <a:latin typeface="Arial" panose="020B0604020202020204" pitchFamily="34" charset="0"/>
                <a:cs typeface="Arial" panose="020B0604020202020204" pitchFamily="34" charset="0"/>
              </a:rPr>
              <a:t> Dataset as Dictionary</a:t>
            </a:r>
          </a:p>
        </p:txBody>
      </p:sp>
      <p:pic>
        <p:nvPicPr>
          <p:cNvPr id="4" name="Picture 3">
            <a:extLst>
              <a:ext uri="{FF2B5EF4-FFF2-40B4-BE49-F238E27FC236}">
                <a16:creationId xmlns:a16="http://schemas.microsoft.com/office/drawing/2014/main" id="{C2E1B97E-C115-4E7B-8358-C80FA06333BB}"/>
              </a:ext>
            </a:extLst>
          </p:cNvPr>
          <p:cNvPicPr>
            <a:picLocks noChangeAspect="1"/>
          </p:cNvPicPr>
          <p:nvPr/>
        </p:nvPicPr>
        <p:blipFill>
          <a:blip r:embed="rId2"/>
          <a:stretch>
            <a:fillRect/>
          </a:stretch>
        </p:blipFill>
        <p:spPr>
          <a:xfrm>
            <a:off x="1611833" y="3536597"/>
            <a:ext cx="2878281" cy="1956627"/>
          </a:xfrm>
          <a:prstGeom prst="rect">
            <a:avLst/>
          </a:prstGeom>
        </p:spPr>
      </p:pic>
      <p:pic>
        <p:nvPicPr>
          <p:cNvPr id="5" name="Picture 4">
            <a:extLst>
              <a:ext uri="{FF2B5EF4-FFF2-40B4-BE49-F238E27FC236}">
                <a16:creationId xmlns:a16="http://schemas.microsoft.com/office/drawing/2014/main" id="{44800557-CE63-4B64-8E72-49E3A672706E}"/>
              </a:ext>
            </a:extLst>
          </p:cNvPr>
          <p:cNvPicPr>
            <a:picLocks noChangeAspect="1"/>
          </p:cNvPicPr>
          <p:nvPr/>
        </p:nvPicPr>
        <p:blipFill>
          <a:blip r:embed="rId3"/>
          <a:stretch>
            <a:fillRect/>
          </a:stretch>
        </p:blipFill>
        <p:spPr>
          <a:xfrm>
            <a:off x="4653887" y="3383791"/>
            <a:ext cx="4057650" cy="2000250"/>
          </a:xfrm>
          <a:prstGeom prst="rect">
            <a:avLst/>
          </a:prstGeom>
        </p:spPr>
      </p:pic>
      <p:sp>
        <p:nvSpPr>
          <p:cNvPr id="11" name="Rectangle 10">
            <a:extLst>
              <a:ext uri="{FF2B5EF4-FFF2-40B4-BE49-F238E27FC236}">
                <a16:creationId xmlns:a16="http://schemas.microsoft.com/office/drawing/2014/main" id="{0B1F7650-344C-4884-89C1-C9372D84F798}"/>
              </a:ext>
            </a:extLst>
          </p:cNvPr>
          <p:cNvSpPr/>
          <p:nvPr/>
        </p:nvSpPr>
        <p:spPr>
          <a:xfrm>
            <a:off x="1419512" y="5602407"/>
            <a:ext cx="3234375" cy="361665"/>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solidFill>
                  <a:schemeClr val="tx1"/>
                </a:solidFill>
                <a:latin typeface="Arial" panose="020B0604020202020204" pitchFamily="34" charset="0"/>
                <a:cs typeface="Arial" panose="020B0604020202020204" pitchFamily="34" charset="0"/>
              </a:rPr>
              <a:t>Affin</a:t>
            </a:r>
            <a:r>
              <a:rPr lang="en-IN" sz="1400" dirty="0">
                <a:solidFill>
                  <a:schemeClr val="tx1"/>
                </a:solidFill>
                <a:latin typeface="Arial" panose="020B0604020202020204" pitchFamily="34" charset="0"/>
                <a:cs typeface="Arial" panose="020B0604020202020204" pitchFamily="34" charset="0"/>
              </a:rPr>
              <a:t> Dataset as Data frame</a:t>
            </a:r>
          </a:p>
        </p:txBody>
      </p:sp>
    </p:spTree>
    <p:extLst>
      <p:ext uri="{BB962C8B-B14F-4D97-AF65-F5344CB8AC3E}">
        <p14:creationId xmlns:p14="http://schemas.microsoft.com/office/powerpoint/2010/main" val="213215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300" y="84822"/>
            <a:ext cx="5691117" cy="686277"/>
          </a:xfrm>
        </p:spPr>
        <p:txBody>
          <a:bodyPr>
            <a:normAutofit fontScale="90000"/>
          </a:bodyPr>
          <a:lstStyle/>
          <a:p>
            <a:pPr algn="ctr"/>
            <a:br>
              <a:rPr lang="en-IN" sz="3200" b="1" u="sng" dirty="0">
                <a:latin typeface="Cambria" pitchFamily="18" charset="0"/>
                <a:ea typeface="Cambria" pitchFamily="18" charset="0"/>
              </a:rPr>
            </a:br>
            <a:br>
              <a:rPr lang="en-IN" sz="3200" b="1" u="sng" dirty="0">
                <a:latin typeface="Cambria" pitchFamily="18" charset="0"/>
                <a:ea typeface="Cambria" pitchFamily="18" charset="0"/>
              </a:rPr>
            </a:br>
            <a:br>
              <a:rPr lang="en-IN" sz="3200" b="1" u="sng" dirty="0">
                <a:latin typeface="Cambria" pitchFamily="18" charset="0"/>
                <a:ea typeface="Cambria" pitchFamily="18" charset="0"/>
              </a:rPr>
            </a:br>
            <a:r>
              <a:rPr lang="en-IN" sz="3200" b="1" u="sng" dirty="0">
                <a:ea typeface="Cambria" pitchFamily="18" charset="0"/>
              </a:rPr>
              <a:t>Node 4 – Discussion  </a:t>
            </a:r>
            <a:br>
              <a:rPr lang="en-IN" sz="3200" b="1" u="sng" dirty="0">
                <a:latin typeface="Cambria" pitchFamily="18" charset="0"/>
                <a:ea typeface="Cambria" pitchFamily="18" charset="0"/>
              </a:rPr>
            </a:br>
            <a:br>
              <a:rPr lang="en-IN" b="1" u="sng" dirty="0">
                <a:latin typeface="Cambria" pitchFamily="18" charset="0"/>
                <a:ea typeface="Cambria" pitchFamily="18" charset="0"/>
              </a:rPr>
            </a:br>
            <a:endParaRPr lang="en-IN" dirty="0"/>
          </a:p>
        </p:txBody>
      </p:sp>
      <p:sp>
        <p:nvSpPr>
          <p:cNvPr id="3" name="Content Placeholder 2"/>
          <p:cNvSpPr>
            <a:spLocks noGrp="1"/>
          </p:cNvSpPr>
          <p:nvPr>
            <p:ph idx="1"/>
          </p:nvPr>
        </p:nvSpPr>
        <p:spPr>
          <a:xfrm>
            <a:off x="200735" y="771099"/>
            <a:ext cx="11790529" cy="5424985"/>
          </a:xfrm>
        </p:spPr>
        <p:txBody>
          <a:bodyPr>
            <a:normAutofit/>
          </a:bodyPr>
          <a:lstStyle/>
          <a:p>
            <a:pPr>
              <a:lnSpc>
                <a:spcPct val="100000"/>
              </a:lnSpc>
              <a:buNone/>
            </a:pPr>
            <a:r>
              <a:rPr lang="en-IN" sz="2000" b="1" dirty="0">
                <a:ea typeface="Cambria" pitchFamily="18" charset="0"/>
              </a:rPr>
              <a:t>Model-1 Textblob Naïve Bayes Classifier(1):</a:t>
            </a: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endParaRPr lang="en-IN" sz="2000" b="1" dirty="0">
              <a:ea typeface="Cambria" pitchFamily="18" charset="0"/>
            </a:endParaRPr>
          </a:p>
          <a:p>
            <a:pPr>
              <a:lnSpc>
                <a:spcPct val="100000"/>
              </a:lnSpc>
              <a:buNone/>
            </a:pPr>
            <a:r>
              <a:rPr lang="en-IN" sz="1800" dirty="0">
                <a:ea typeface="Cambria" pitchFamily="18" charset="0"/>
              </a:rPr>
              <a:t>1.Accuracy for test dataset is 96.5% and accuracy for the test dataset is 92.38%</a:t>
            </a:r>
          </a:p>
        </p:txBody>
      </p:sp>
      <p:sp>
        <p:nvSpPr>
          <p:cNvPr id="7" name="Rectangle 6">
            <a:extLst>
              <a:ext uri="{FF2B5EF4-FFF2-40B4-BE49-F238E27FC236}">
                <a16:creationId xmlns:a16="http://schemas.microsoft.com/office/drawing/2014/main" id="{CA37B46D-8CEA-4DC6-BD7B-7DF804F70BB6}"/>
              </a:ext>
            </a:extLst>
          </p:cNvPr>
          <p:cNvSpPr/>
          <p:nvPr/>
        </p:nvSpPr>
        <p:spPr>
          <a:xfrm>
            <a:off x="1403656" y="3132161"/>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Train  Accuracy of classifier</a:t>
            </a:r>
          </a:p>
        </p:txBody>
      </p:sp>
      <p:sp>
        <p:nvSpPr>
          <p:cNvPr id="10" name="Rectangle 9">
            <a:extLst>
              <a:ext uri="{FF2B5EF4-FFF2-40B4-BE49-F238E27FC236}">
                <a16:creationId xmlns:a16="http://schemas.microsoft.com/office/drawing/2014/main" id="{74FF7E63-EC15-4CBA-BC37-21961B9AF4DC}"/>
              </a:ext>
            </a:extLst>
          </p:cNvPr>
          <p:cNvSpPr/>
          <p:nvPr/>
        </p:nvSpPr>
        <p:spPr>
          <a:xfrm>
            <a:off x="7124700" y="3132160"/>
            <a:ext cx="2500952" cy="593677"/>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Test Accuracy of Classifier</a:t>
            </a:r>
          </a:p>
        </p:txBody>
      </p:sp>
      <p:pic>
        <p:nvPicPr>
          <p:cNvPr id="4" name="Picture 3">
            <a:extLst>
              <a:ext uri="{FF2B5EF4-FFF2-40B4-BE49-F238E27FC236}">
                <a16:creationId xmlns:a16="http://schemas.microsoft.com/office/drawing/2014/main" id="{D188C75B-7802-4187-BAC2-B5CFF4EF540D}"/>
              </a:ext>
            </a:extLst>
          </p:cNvPr>
          <p:cNvPicPr>
            <a:picLocks noChangeAspect="1"/>
          </p:cNvPicPr>
          <p:nvPr/>
        </p:nvPicPr>
        <p:blipFill>
          <a:blip r:embed="rId2"/>
          <a:stretch>
            <a:fillRect/>
          </a:stretch>
        </p:blipFill>
        <p:spPr>
          <a:xfrm>
            <a:off x="849144" y="1540491"/>
            <a:ext cx="3609975" cy="1143000"/>
          </a:xfrm>
          <a:prstGeom prst="rect">
            <a:avLst/>
          </a:prstGeom>
        </p:spPr>
      </p:pic>
      <p:pic>
        <p:nvPicPr>
          <p:cNvPr id="8" name="Picture 7">
            <a:extLst>
              <a:ext uri="{FF2B5EF4-FFF2-40B4-BE49-F238E27FC236}">
                <a16:creationId xmlns:a16="http://schemas.microsoft.com/office/drawing/2014/main" id="{DD406AA6-2B15-4885-84D2-A3ABC9A9E4B4}"/>
              </a:ext>
            </a:extLst>
          </p:cNvPr>
          <p:cNvPicPr>
            <a:picLocks noChangeAspect="1"/>
          </p:cNvPicPr>
          <p:nvPr/>
        </p:nvPicPr>
        <p:blipFill>
          <a:blip r:embed="rId3"/>
          <a:stretch>
            <a:fillRect/>
          </a:stretch>
        </p:blipFill>
        <p:spPr>
          <a:xfrm>
            <a:off x="6739862" y="1603967"/>
            <a:ext cx="2533650" cy="695325"/>
          </a:xfrm>
          <a:prstGeom prst="rect">
            <a:avLst/>
          </a:prstGeom>
        </p:spPr>
      </p:pic>
    </p:spTree>
    <p:extLst>
      <p:ext uri="{BB962C8B-B14F-4D97-AF65-F5344CB8AC3E}">
        <p14:creationId xmlns:p14="http://schemas.microsoft.com/office/powerpoint/2010/main" val="38571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2907</TotalTime>
  <Words>896</Words>
  <Application>Microsoft Office PowerPoint</Application>
  <PresentationFormat>Widescreen</PresentationFormat>
  <Paragraphs>160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vt:lpstr>
      <vt:lpstr>Office Theme</vt:lpstr>
      <vt:lpstr>Text Analytics Assignment 03 </vt:lpstr>
      <vt:lpstr>  OBJECTIVE/BUSINESS UNDERSTANDING </vt:lpstr>
      <vt:lpstr> DATA PIPE LINE </vt:lpstr>
      <vt:lpstr>   Node1-Reading Dataset  </vt:lpstr>
      <vt:lpstr>   Node2-Pre-Processing  </vt:lpstr>
      <vt:lpstr>   Node2-Pre-Processing  </vt:lpstr>
      <vt:lpstr>   Node3- Model  </vt:lpstr>
      <vt:lpstr>   Node3- Model  </vt:lpstr>
      <vt:lpstr>   Node 4 – Discussion    </vt:lpstr>
      <vt:lpstr>   Node 4 – Discussion    </vt:lpstr>
      <vt:lpstr>   Node 4 – Discussion    </vt:lpstr>
      <vt:lpstr>   Node 4 – Discussion    </vt:lpstr>
      <vt:lpstr>   Node 4 –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Malathi M</cp:lastModifiedBy>
  <cp:revision>536</cp:revision>
  <dcterms:created xsi:type="dcterms:W3CDTF">2016-03-16T11:15:40Z</dcterms:created>
  <dcterms:modified xsi:type="dcterms:W3CDTF">2019-03-14T16:10:47Z</dcterms:modified>
</cp:coreProperties>
</file>