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92" r:id="rId4"/>
    <p:sldId id="293" r:id="rId5"/>
    <p:sldId id="295" r:id="rId6"/>
    <p:sldId id="296" r:id="rId7"/>
    <p:sldId id="302" r:id="rId8"/>
    <p:sldId id="298" r:id="rId9"/>
    <p:sldId id="300" r:id="rId10"/>
    <p:sldId id="306" r:id="rId11"/>
    <p:sldId id="303" r:id="rId12"/>
    <p:sldId id="304" r:id="rId13"/>
    <p:sldId id="307" r:id="rId14"/>
    <p:sldId id="309" r:id="rId15"/>
    <p:sldId id="310" r:id="rId16"/>
    <p:sldId id="305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74141" autoAdjust="0"/>
  </p:normalViewPr>
  <p:slideViewPr>
    <p:cSldViewPr snapToGrid="0">
      <p:cViewPr>
        <p:scale>
          <a:sx n="93" d="100"/>
          <a:sy n="93" d="100"/>
        </p:scale>
        <p:origin x="-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stone%20Project\Erro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stone%20Project\Erro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stone%20Project\Erro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accent5">
                    <a:lumMod val="75000"/>
                  </a:schemeClr>
                </a:solidFill>
              </a:rPr>
              <a:t>PERCENTAGE VARIANCE EXPLAINED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(3)'!$A$52</c:f>
              <c:strCache>
                <c:ptCount val="1"/>
                <c:pt idx="0">
                  <c:v>BWE</c:v>
                </c:pt>
              </c:strCache>
            </c:strRef>
          </c:tx>
          <c:spPr>
            <a:ln w="22225" cap="rnd" cmpd="sng" algn="ctr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'Sheet1 (3)'!$B$50:$G$51</c:f>
              <c:multiLvlStrCache>
                <c:ptCount val="6"/>
                <c:lvl>
                  <c:pt idx="0">
                    <c:v>R2</c:v>
                  </c:pt>
                  <c:pt idx="1">
                    <c:v>R2_lag</c:v>
                  </c:pt>
                  <c:pt idx="2">
                    <c:v>R2</c:v>
                  </c:pt>
                  <c:pt idx="3">
                    <c:v>R2_lag</c:v>
                  </c:pt>
                  <c:pt idx="4">
                    <c:v>R2</c:v>
                  </c:pt>
                  <c:pt idx="5">
                    <c:v>R2_lag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(3)'!$B$52:$G$52</c:f>
              <c:numCache>
                <c:formatCode>0.00</c:formatCode>
                <c:ptCount val="6"/>
                <c:pt idx="0">
                  <c:v>19.63</c:v>
                </c:pt>
                <c:pt idx="1">
                  <c:v>38.519999999999996</c:v>
                </c:pt>
                <c:pt idx="2" formatCode="General">
                  <c:v>8.7629999999999999</c:v>
                </c:pt>
                <c:pt idx="3" formatCode="General">
                  <c:v>22.759999999999998</c:v>
                </c:pt>
                <c:pt idx="4" formatCode="0.000">
                  <c:v>61.72</c:v>
                </c:pt>
                <c:pt idx="5" formatCode="0.000">
                  <c:v>61.870000000000005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64-453D-96DB-7D36C268E09E}"/>
            </c:ext>
          </c:extLst>
        </c:ser>
        <c:ser>
          <c:idx val="1"/>
          <c:order val="1"/>
          <c:tx>
            <c:strRef>
              <c:f>'Sheet1 (3)'!$A$53</c:f>
              <c:strCache>
                <c:ptCount val="1"/>
                <c:pt idx="0">
                  <c:v>Step </c:v>
                </c:pt>
              </c:strCache>
            </c:strRef>
          </c:tx>
          <c:spPr>
            <a:ln w="22225" cap="rnd" cmpd="sng" algn="ctr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'Sheet1 (3)'!$B$50:$G$51</c:f>
              <c:multiLvlStrCache>
                <c:ptCount val="6"/>
                <c:lvl>
                  <c:pt idx="0">
                    <c:v>R2</c:v>
                  </c:pt>
                  <c:pt idx="1">
                    <c:v>R2_lag</c:v>
                  </c:pt>
                  <c:pt idx="2">
                    <c:v>R2</c:v>
                  </c:pt>
                  <c:pt idx="3">
                    <c:v>R2_lag</c:v>
                  </c:pt>
                  <c:pt idx="4">
                    <c:v>R2</c:v>
                  </c:pt>
                  <c:pt idx="5">
                    <c:v>R2_lag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(3)'!$B$53:$G$53</c:f>
              <c:numCache>
                <c:formatCode>0.00</c:formatCode>
                <c:ptCount val="6"/>
                <c:pt idx="0">
                  <c:v>19.116140000000001</c:v>
                </c:pt>
                <c:pt idx="1">
                  <c:v>37.577359999999999</c:v>
                </c:pt>
                <c:pt idx="2" formatCode="General">
                  <c:v>8.6295739999999999</c:v>
                </c:pt>
                <c:pt idx="3" formatCode="General">
                  <c:v>22.647559999999999</c:v>
                </c:pt>
                <c:pt idx="4" formatCode="0.000">
                  <c:v>58.198999999999998</c:v>
                </c:pt>
                <c:pt idx="5" formatCode="0.000">
                  <c:v>58.893390000000004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64-453D-96DB-7D36C268E09E}"/>
            </c:ext>
          </c:extLst>
        </c:ser>
        <c:ser>
          <c:idx val="2"/>
          <c:order val="2"/>
          <c:tx>
            <c:strRef>
              <c:f>'Sheet1 (3)'!$A$54</c:f>
              <c:strCache>
                <c:ptCount val="1"/>
                <c:pt idx="0">
                  <c:v>RF(n=10)</c:v>
                </c:pt>
              </c:strCache>
            </c:strRef>
          </c:tx>
          <c:spPr>
            <a:ln w="22225" cap="rnd" cmpd="sng" algn="ctr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'Sheet1 (3)'!$B$50:$G$51</c:f>
              <c:multiLvlStrCache>
                <c:ptCount val="6"/>
                <c:lvl>
                  <c:pt idx="0">
                    <c:v>R2</c:v>
                  </c:pt>
                  <c:pt idx="1">
                    <c:v>R2_lag</c:v>
                  </c:pt>
                  <c:pt idx="2">
                    <c:v>R2</c:v>
                  </c:pt>
                  <c:pt idx="3">
                    <c:v>R2_lag</c:v>
                  </c:pt>
                  <c:pt idx="4">
                    <c:v>R2</c:v>
                  </c:pt>
                  <c:pt idx="5">
                    <c:v>R2_lag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(3)'!$B$54:$G$54</c:f>
              <c:numCache>
                <c:formatCode>0.00</c:formatCode>
                <c:ptCount val="6"/>
                <c:pt idx="0">
                  <c:v>64.63</c:v>
                </c:pt>
                <c:pt idx="1">
                  <c:v>65.02</c:v>
                </c:pt>
                <c:pt idx="2" formatCode="General">
                  <c:v>27.97</c:v>
                </c:pt>
                <c:pt idx="3" formatCode="General">
                  <c:v>37.56</c:v>
                </c:pt>
                <c:pt idx="4" formatCode="0.000">
                  <c:v>73.05</c:v>
                </c:pt>
                <c:pt idx="5" formatCode="0.000">
                  <c:v>73.72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64-453D-96DB-7D36C268E09E}"/>
            </c:ext>
          </c:extLst>
        </c:ser>
        <c:ser>
          <c:idx val="3"/>
          <c:order val="3"/>
          <c:tx>
            <c:strRef>
              <c:f>'Sheet1 (3)'!$A$55</c:f>
              <c:strCache>
                <c:ptCount val="1"/>
                <c:pt idx="0">
                  <c:v>RF(n=15)</c:v>
                </c:pt>
              </c:strCache>
            </c:strRef>
          </c:tx>
          <c:spPr>
            <a:ln w="22225" cap="rnd" cmpd="sng" algn="ctr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'Sheet1 (3)'!$B$50:$G$51</c:f>
              <c:multiLvlStrCache>
                <c:ptCount val="6"/>
                <c:lvl>
                  <c:pt idx="0">
                    <c:v>R2</c:v>
                  </c:pt>
                  <c:pt idx="1">
                    <c:v>R2_lag</c:v>
                  </c:pt>
                  <c:pt idx="2">
                    <c:v>R2</c:v>
                  </c:pt>
                  <c:pt idx="3">
                    <c:v>R2_lag</c:v>
                  </c:pt>
                  <c:pt idx="4">
                    <c:v>R2</c:v>
                  </c:pt>
                  <c:pt idx="5">
                    <c:v>R2_lag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(3)'!$B$55:$G$55</c:f>
              <c:numCache>
                <c:formatCode>0.00</c:formatCode>
                <c:ptCount val="6"/>
                <c:pt idx="0">
                  <c:v>64.84</c:v>
                </c:pt>
                <c:pt idx="1">
                  <c:v>64.94</c:v>
                </c:pt>
                <c:pt idx="2" formatCode="General">
                  <c:v>28.13</c:v>
                </c:pt>
                <c:pt idx="3" formatCode="General">
                  <c:v>37.450000000000003</c:v>
                </c:pt>
                <c:pt idx="4" formatCode="0.000">
                  <c:v>73.17</c:v>
                </c:pt>
                <c:pt idx="5" formatCode="0.000">
                  <c:v>73.44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64-453D-96DB-7D36C268E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3162520"/>
        <c:axId val="480285160"/>
      </c:lineChart>
      <c:catAx>
        <c:axId val="57316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/>
                  <a:t>MODELS AND LOCATION</a:t>
                </a:r>
              </a:p>
            </c:rich>
          </c:tx>
          <c:layout>
            <c:manualLayout>
              <c:xMode val="edge"/>
              <c:yMode val="edge"/>
              <c:x val="0.41949190726159225"/>
              <c:y val="0.82009186351706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85160"/>
        <c:crosses val="autoZero"/>
        <c:auto val="1"/>
        <c:lblAlgn val="ctr"/>
        <c:lblOffset val="100"/>
        <c:noMultiLvlLbl val="0"/>
      </c:catAx>
      <c:valAx>
        <c:axId val="480285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/>
                  <a:t>VARIANCE IN PERCENTAGE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160416666666666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625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accent5">
                    <a:lumMod val="75000"/>
                  </a:schemeClr>
                </a:solidFill>
              </a:rPr>
              <a:t>MAE</a:t>
            </a:r>
            <a:r>
              <a:rPr lang="en-IN" sz="1200" baseline="0">
                <a:solidFill>
                  <a:schemeClr val="accent5">
                    <a:lumMod val="75000"/>
                  </a:schemeClr>
                </a:solidFill>
              </a:rPr>
              <a:t> for all three locations</a:t>
            </a:r>
            <a:endParaRPr lang="en-IN" sz="1200">
              <a:solidFill>
                <a:schemeClr val="accent5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(3)'!$A$17</c:f>
              <c:strCache>
                <c:ptCount val="1"/>
                <c:pt idx="0">
                  <c:v>BWE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'Sheet1 (3)'!$B$15:$G$16</c:f>
              <c:multiLvlStrCache>
                <c:ptCount val="6"/>
                <c:lvl>
                  <c:pt idx="0">
                    <c:v>mae</c:v>
                  </c:pt>
                  <c:pt idx="1">
                    <c:v>mae_lag</c:v>
                  </c:pt>
                  <c:pt idx="2">
                    <c:v>mae</c:v>
                  </c:pt>
                  <c:pt idx="3">
                    <c:v>mae_lag</c:v>
                  </c:pt>
                  <c:pt idx="4">
                    <c:v>mae</c:v>
                  </c:pt>
                  <c:pt idx="5">
                    <c:v>mae_lag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(3)'!$B$17:$G$17</c:f>
              <c:numCache>
                <c:formatCode>0.00</c:formatCode>
                <c:ptCount val="6"/>
                <c:pt idx="0">
                  <c:v>0.72109179999999995</c:v>
                </c:pt>
                <c:pt idx="1">
                  <c:v>0.59701360000000003</c:v>
                </c:pt>
                <c:pt idx="2" formatCode="0.000">
                  <c:v>0.59842229999999996</c:v>
                </c:pt>
                <c:pt idx="3" formatCode="General">
                  <c:v>0.51104879999999997</c:v>
                </c:pt>
                <c:pt idx="4" formatCode="0.000">
                  <c:v>0.2702214</c:v>
                </c:pt>
                <c:pt idx="5" formatCode="0.000">
                  <c:v>0.22525010000000001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5C-42D5-ABA6-81151119C43D}"/>
            </c:ext>
          </c:extLst>
        </c:ser>
        <c:ser>
          <c:idx val="1"/>
          <c:order val="1"/>
          <c:tx>
            <c:strRef>
              <c:f>'Sheet1 (3)'!$A$18</c:f>
              <c:strCache>
                <c:ptCount val="1"/>
                <c:pt idx="0">
                  <c:v>Step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'Sheet1 (3)'!$B$15:$G$16</c:f>
              <c:multiLvlStrCache>
                <c:ptCount val="6"/>
                <c:lvl>
                  <c:pt idx="0">
                    <c:v>mae</c:v>
                  </c:pt>
                  <c:pt idx="1">
                    <c:v>mae_lag</c:v>
                  </c:pt>
                  <c:pt idx="2">
                    <c:v>mae</c:v>
                  </c:pt>
                  <c:pt idx="3">
                    <c:v>mae_lag</c:v>
                  </c:pt>
                  <c:pt idx="4">
                    <c:v>mae</c:v>
                  </c:pt>
                  <c:pt idx="5">
                    <c:v>mae_lag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(3)'!$B$18:$G$18</c:f>
              <c:numCache>
                <c:formatCode>0.00</c:formatCode>
                <c:ptCount val="6"/>
                <c:pt idx="0">
                  <c:v>0.72112560000000003</c:v>
                </c:pt>
                <c:pt idx="1">
                  <c:v>0.59710390000000002</c:v>
                </c:pt>
                <c:pt idx="2" formatCode="General">
                  <c:v>0.59842229999999996</c:v>
                </c:pt>
                <c:pt idx="3" formatCode="General">
                  <c:v>0.51104879999999997</c:v>
                </c:pt>
                <c:pt idx="4" formatCode="0.000">
                  <c:v>0.2702214</c:v>
                </c:pt>
                <c:pt idx="5" formatCode="0.000">
                  <c:v>0.22221080000000001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5C-42D5-ABA6-81151119C43D}"/>
            </c:ext>
          </c:extLst>
        </c:ser>
        <c:ser>
          <c:idx val="2"/>
          <c:order val="2"/>
          <c:tx>
            <c:strRef>
              <c:f>'Sheet1 (3)'!$A$19</c:f>
              <c:strCache>
                <c:ptCount val="1"/>
                <c:pt idx="0">
                  <c:v>RF(n=10)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'Sheet1 (3)'!$B$15:$G$16</c:f>
              <c:multiLvlStrCache>
                <c:ptCount val="6"/>
                <c:lvl>
                  <c:pt idx="0">
                    <c:v>mae</c:v>
                  </c:pt>
                  <c:pt idx="1">
                    <c:v>mae_lag</c:v>
                  </c:pt>
                  <c:pt idx="2">
                    <c:v>mae</c:v>
                  </c:pt>
                  <c:pt idx="3">
                    <c:v>mae_lag</c:v>
                  </c:pt>
                  <c:pt idx="4">
                    <c:v>mae</c:v>
                  </c:pt>
                  <c:pt idx="5">
                    <c:v>mae_lag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(3)'!$B$19:$G$19</c:f>
              <c:numCache>
                <c:formatCode>0.00</c:formatCode>
                <c:ptCount val="6"/>
                <c:pt idx="0">
                  <c:v>0.4359751</c:v>
                </c:pt>
                <c:pt idx="1">
                  <c:v>0.44421100000000002</c:v>
                </c:pt>
                <c:pt idx="2" formatCode="General">
                  <c:v>0.51179399999999997</c:v>
                </c:pt>
                <c:pt idx="3" formatCode="General">
                  <c:v>0.4316625</c:v>
                </c:pt>
                <c:pt idx="4" formatCode="0.000">
                  <c:v>0.21801139999999999</c:v>
                </c:pt>
                <c:pt idx="5" formatCode="0.000">
                  <c:v>0.1942236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5C-42D5-ABA6-81151119C43D}"/>
            </c:ext>
          </c:extLst>
        </c:ser>
        <c:ser>
          <c:idx val="3"/>
          <c:order val="3"/>
          <c:tx>
            <c:strRef>
              <c:f>'Sheet1 (3)'!$A$20</c:f>
              <c:strCache>
                <c:ptCount val="1"/>
                <c:pt idx="0">
                  <c:v>RF(n=15)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'Sheet1 (3)'!$B$15:$G$16</c:f>
              <c:multiLvlStrCache>
                <c:ptCount val="6"/>
                <c:lvl>
                  <c:pt idx="0">
                    <c:v>mae</c:v>
                  </c:pt>
                  <c:pt idx="1">
                    <c:v>mae_lag</c:v>
                  </c:pt>
                  <c:pt idx="2">
                    <c:v>mae</c:v>
                  </c:pt>
                  <c:pt idx="3">
                    <c:v>mae_lag</c:v>
                  </c:pt>
                  <c:pt idx="4">
                    <c:v>mae</c:v>
                  </c:pt>
                  <c:pt idx="5">
                    <c:v>mae_lag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(3)'!$B$20:$G$20</c:f>
              <c:numCache>
                <c:formatCode>0.00</c:formatCode>
                <c:ptCount val="6"/>
                <c:pt idx="0">
                  <c:v>0.43751410000000002</c:v>
                </c:pt>
                <c:pt idx="1">
                  <c:v>0.44308259999999999</c:v>
                </c:pt>
                <c:pt idx="2" formatCode="General">
                  <c:v>0.51105900000000004</c:v>
                </c:pt>
                <c:pt idx="3" formatCode="General">
                  <c:v>0.43155130000000003</c:v>
                </c:pt>
                <c:pt idx="4" formatCode="0.000">
                  <c:v>0.21801960000000001</c:v>
                </c:pt>
                <c:pt idx="5" formatCode="0.000">
                  <c:v>0.19359290000000001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5C-42D5-ABA6-81151119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27048"/>
        <c:axId val="519233608"/>
      </c:barChart>
      <c:catAx>
        <c:axId val="519227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Location</a:t>
                </a:r>
                <a:r>
                  <a:rPr lang="en-IN" baseline="0"/>
                  <a:t> and Models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14234908136483"/>
              <c:y val="0.8005548264800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33608"/>
        <c:crosses val="autoZero"/>
        <c:auto val="1"/>
        <c:lblAlgn val="ctr"/>
        <c:lblOffset val="100"/>
        <c:noMultiLvlLbl val="0"/>
      </c:catAx>
      <c:valAx>
        <c:axId val="51923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Error 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32420895304753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2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79461942257212"/>
          <c:y val="0.88020778652668419"/>
          <c:w val="0.469521653543307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accent5">
                    <a:lumMod val="75000"/>
                  </a:schemeClr>
                </a:solidFill>
              </a:rPr>
              <a:t>RMSE for all three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(3)'!$A$33</c:f>
              <c:strCache>
                <c:ptCount val="1"/>
                <c:pt idx="0">
                  <c:v>BWE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'Sheet1 (3)'!$B$31:$G$32</c:f>
              <c:multiLvlStrCache>
                <c:ptCount val="6"/>
                <c:lvl>
                  <c:pt idx="0">
                    <c:v>rmse</c:v>
                  </c:pt>
                  <c:pt idx="1">
                    <c:v>rmse_lag</c:v>
                  </c:pt>
                  <c:pt idx="2">
                    <c:v>rmse</c:v>
                  </c:pt>
                  <c:pt idx="3">
                    <c:v>rmse_lag</c:v>
                  </c:pt>
                  <c:pt idx="4">
                    <c:v>rmse</c:v>
                  </c:pt>
                  <c:pt idx="5">
                    <c:v>rmse_lag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(3)'!$B$33:$G$33</c:f>
              <c:numCache>
                <c:formatCode>0.00</c:formatCode>
                <c:ptCount val="6"/>
                <c:pt idx="0">
                  <c:v>0.9603469</c:v>
                </c:pt>
                <c:pt idx="1">
                  <c:v>0.82425320000000002</c:v>
                </c:pt>
                <c:pt idx="2" formatCode="0.000">
                  <c:v>0.37910830000000001</c:v>
                </c:pt>
                <c:pt idx="3" formatCode="0.000">
                  <c:v>0.30901430000000002</c:v>
                </c:pt>
                <c:pt idx="4">
                  <c:v>0.86073999999999995</c:v>
                </c:pt>
                <c:pt idx="5">
                  <c:v>0.76441009999999998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9-49AE-AC13-8775A0A27CC1}"/>
            </c:ext>
          </c:extLst>
        </c:ser>
        <c:ser>
          <c:idx val="1"/>
          <c:order val="1"/>
          <c:tx>
            <c:strRef>
              <c:f>'Sheet1 (3)'!$A$34</c:f>
              <c:strCache>
                <c:ptCount val="1"/>
                <c:pt idx="0">
                  <c:v>Step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'Sheet1 (3)'!$B$31:$G$32</c:f>
              <c:multiLvlStrCache>
                <c:ptCount val="6"/>
                <c:lvl>
                  <c:pt idx="0">
                    <c:v>rmse</c:v>
                  </c:pt>
                  <c:pt idx="1">
                    <c:v>rmse_lag</c:v>
                  </c:pt>
                  <c:pt idx="2">
                    <c:v>rmse</c:v>
                  </c:pt>
                  <c:pt idx="3">
                    <c:v>rmse_lag</c:v>
                  </c:pt>
                  <c:pt idx="4">
                    <c:v>rmse</c:v>
                  </c:pt>
                  <c:pt idx="5">
                    <c:v>rmse_lag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(3)'!$B$34:$G$34</c:f>
              <c:numCache>
                <c:formatCode>0.00</c:formatCode>
                <c:ptCount val="6"/>
                <c:pt idx="0">
                  <c:v>0.96038679999999998</c:v>
                </c:pt>
                <c:pt idx="1">
                  <c:v>0.82438529999999999</c:v>
                </c:pt>
                <c:pt idx="2" formatCode="0.000">
                  <c:v>0.37910830000000001</c:v>
                </c:pt>
                <c:pt idx="3" formatCode="0.000">
                  <c:v>0.30834060000000002</c:v>
                </c:pt>
                <c:pt idx="4">
                  <c:v>0.86074079999999997</c:v>
                </c:pt>
                <c:pt idx="5">
                  <c:v>0.76441009999999998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9-49AE-AC13-8775A0A27CC1}"/>
            </c:ext>
          </c:extLst>
        </c:ser>
        <c:ser>
          <c:idx val="2"/>
          <c:order val="2"/>
          <c:tx>
            <c:strRef>
              <c:f>'Sheet1 (3)'!$A$35</c:f>
              <c:strCache>
                <c:ptCount val="1"/>
                <c:pt idx="0">
                  <c:v>RF(n=10)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'Sheet1 (3)'!$B$31:$G$32</c:f>
              <c:multiLvlStrCache>
                <c:ptCount val="6"/>
                <c:lvl>
                  <c:pt idx="0">
                    <c:v>rmse</c:v>
                  </c:pt>
                  <c:pt idx="1">
                    <c:v>rmse_lag</c:v>
                  </c:pt>
                  <c:pt idx="2">
                    <c:v>rmse</c:v>
                  </c:pt>
                  <c:pt idx="3">
                    <c:v>rmse_lag</c:v>
                  </c:pt>
                  <c:pt idx="4">
                    <c:v>rmse</c:v>
                  </c:pt>
                  <c:pt idx="5">
                    <c:v>rmse_lag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(3)'!$B$35:$G$35</c:f>
              <c:numCache>
                <c:formatCode>0.00</c:formatCode>
                <c:ptCount val="6"/>
                <c:pt idx="0">
                  <c:v>0.62813269999999999</c:v>
                </c:pt>
                <c:pt idx="1">
                  <c:v>0.65313739999999998</c:v>
                </c:pt>
                <c:pt idx="2" formatCode="0.000">
                  <c:v>0.33669559999999998</c:v>
                </c:pt>
                <c:pt idx="3" formatCode="0.000">
                  <c:v>0.29728359999999998</c:v>
                </c:pt>
                <c:pt idx="4">
                  <c:v>0.7660363</c:v>
                </c:pt>
                <c:pt idx="5">
                  <c:v>0.69025539999999996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9-49AE-AC13-8775A0A27CC1}"/>
            </c:ext>
          </c:extLst>
        </c:ser>
        <c:ser>
          <c:idx val="3"/>
          <c:order val="3"/>
          <c:tx>
            <c:strRef>
              <c:f>'Sheet1 (3)'!$A$36</c:f>
              <c:strCache>
                <c:ptCount val="1"/>
                <c:pt idx="0">
                  <c:v>RF(n=15)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'Sheet1 (3)'!$B$31:$G$32</c:f>
              <c:multiLvlStrCache>
                <c:ptCount val="6"/>
                <c:lvl>
                  <c:pt idx="0">
                    <c:v>rmse</c:v>
                  </c:pt>
                  <c:pt idx="1">
                    <c:v>rmse_lag</c:v>
                  </c:pt>
                  <c:pt idx="2">
                    <c:v>rmse</c:v>
                  </c:pt>
                  <c:pt idx="3">
                    <c:v>rmse_lag</c:v>
                  </c:pt>
                  <c:pt idx="4">
                    <c:v>rmse</c:v>
                  </c:pt>
                  <c:pt idx="5">
                    <c:v>rmse_lag</c:v>
                  </c:pt>
                </c:lvl>
                <c:lvl>
                  <c:pt idx="0">
                    <c:v>BTM</c:v>
                  </c:pt>
                  <c:pt idx="2">
                    <c:v>Peenya</c:v>
                  </c:pt>
                  <c:pt idx="4">
                    <c:v>KB</c:v>
                  </c:pt>
                </c:lvl>
              </c:multiLvlStrCache>
            </c:multiLvlStrRef>
          </c:cat>
          <c:val>
            <c:numRef>
              <c:f>'Sheet1 (3)'!$B$36:$G$36</c:f>
              <c:numCache>
                <c:formatCode>0.00</c:formatCode>
                <c:ptCount val="6"/>
                <c:pt idx="0">
                  <c:v>0.63119499999999995</c:v>
                </c:pt>
                <c:pt idx="1">
                  <c:v>0.65248170000000005</c:v>
                </c:pt>
                <c:pt idx="2" formatCode="0.000">
                  <c:v>0.33695900000000001</c:v>
                </c:pt>
                <c:pt idx="3" formatCode="0.000">
                  <c:v>0.29470200000000002</c:v>
                </c:pt>
                <c:pt idx="4">
                  <c:v>0.76641840000000006</c:v>
                </c:pt>
                <c:pt idx="5">
                  <c:v>0.69096820000000003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59-49AE-AC13-8775A0A27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275784"/>
        <c:axId val="479269552"/>
      </c:barChart>
      <c:catAx>
        <c:axId val="479275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layout>
            <c:manualLayout>
              <c:xMode val="edge"/>
              <c:yMode val="edge"/>
              <c:x val="0.48055446194225721"/>
              <c:y val="0.80518445610965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69552"/>
        <c:crosses val="autoZero"/>
        <c:auto val="1"/>
        <c:lblAlgn val="ctr"/>
        <c:lblOffset val="100"/>
        <c:noMultiLvlLbl val="0"/>
      </c:catAx>
      <c:valAx>
        <c:axId val="47926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ERROR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32147747156605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75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690573053368325"/>
          <c:y val="0.88483741615631384"/>
          <c:w val="0.469521653543307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86250C-7D7A-486B-B963-9E37107B7DE1}">
      <dgm:prSet phldrT="[Text]"/>
      <dgm:spPr>
        <a:noFill/>
        <a:ln w="3175"/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Problem Understanding</a:t>
          </a:r>
          <a:endParaRPr lang="en-IN" dirty="0"/>
        </a:p>
      </dgm:t>
    </dgm:pt>
    <dgm:pt modelId="{9C620882-6491-4F20-B211-FDE26BE4A35C}" type="parTrans" cxnId="{F9C973AE-A780-464E-B3C8-9B25F3DDFCA5}">
      <dgm:prSet/>
      <dgm:spPr/>
      <dgm:t>
        <a:bodyPr/>
        <a:lstStyle/>
        <a:p>
          <a:endParaRPr lang="en-IN"/>
        </a:p>
      </dgm:t>
    </dgm:pt>
    <dgm:pt modelId="{BA63F4E3-C6C1-4228-BCF8-0902B2C673E4}" type="sibTrans" cxnId="{F9C973AE-A780-464E-B3C8-9B25F3DDFCA5}">
      <dgm:prSet/>
      <dgm:spPr/>
      <dgm:t>
        <a:bodyPr/>
        <a:lstStyle/>
        <a:p>
          <a:endParaRPr lang="en-IN"/>
        </a:p>
      </dgm:t>
    </dgm:pt>
    <dgm:pt modelId="{382F4728-9C7F-48B5-8E9C-4EEF1255ED4E}">
      <dgm:prSet phldrT="[Text]" custT="1"/>
      <dgm:spPr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</a:rPr>
            <a:t>Data Gathering &amp; Understanding</a:t>
          </a:r>
          <a:endParaRPr lang="en-IN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A05C7844-12AF-4921-811C-6F8E1EA68B28}" type="parTrans" cxnId="{A2F66284-C42B-4658-A5C3-B2B18977D218}">
      <dgm:prSet/>
      <dgm:spPr/>
      <dgm:t>
        <a:bodyPr/>
        <a:lstStyle/>
        <a:p>
          <a:endParaRPr lang="en-IN"/>
        </a:p>
      </dgm:t>
    </dgm:pt>
    <dgm:pt modelId="{0E76E123-6D13-4C0F-A8F7-C2B139CD2B59}" type="sibTrans" cxnId="{A2F66284-C42B-4658-A5C3-B2B18977D218}">
      <dgm:prSet/>
      <dgm:spPr/>
      <dgm:t>
        <a:bodyPr/>
        <a:lstStyle/>
        <a:p>
          <a:endParaRPr lang="en-IN"/>
        </a:p>
      </dgm:t>
    </dgm:pt>
    <dgm:pt modelId="{D91D26A6-2988-4A21-BF7A-8EC08507E39E}">
      <dgm:prSet phldrT="[Text]" custT="1"/>
      <dgm:spPr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/>
        <a:lstStyle/>
        <a:p>
          <a:r>
            <a:rPr lang="en-IN" sz="1900" kern="1200" dirty="0">
              <a:solidFill>
                <a:prstClr val="black"/>
              </a:solidFill>
              <a:latin typeface="Calibri" panose="020F0502020204030204"/>
            </a:rPr>
            <a:t>Data Preparation</a:t>
          </a:r>
          <a:endParaRPr lang="en-IN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131260BD-ABBF-4866-AE2A-DCBF780D23F6}" type="parTrans" cxnId="{EFD4685E-C1AD-481A-B8F9-4EFE1CE51166}">
      <dgm:prSet/>
      <dgm:spPr/>
      <dgm:t>
        <a:bodyPr/>
        <a:lstStyle/>
        <a:p>
          <a:endParaRPr lang="en-IN"/>
        </a:p>
      </dgm:t>
    </dgm:pt>
    <dgm:pt modelId="{AD5D7AA3-7B02-4F55-97EF-8BF6AB2F056F}" type="sibTrans" cxnId="{EFD4685E-C1AD-481A-B8F9-4EFE1CE51166}">
      <dgm:prSet/>
      <dgm:spPr/>
      <dgm:t>
        <a:bodyPr/>
        <a:lstStyle/>
        <a:p>
          <a:endParaRPr lang="en-IN"/>
        </a:p>
      </dgm:t>
    </dgm:pt>
    <dgm:pt modelId="{D3E03E77-E52C-4394-AB37-9E7B64B9D525}">
      <dgm:prSet phldrT="[Text]" custT="1"/>
      <dgm:spPr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2390" tIns="72390" rIns="72390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Modelling</a:t>
          </a:r>
        </a:p>
      </dgm:t>
    </dgm:pt>
    <dgm:pt modelId="{A32B7F62-CCA1-4506-94CB-842B94E671AD}" type="parTrans" cxnId="{3479DFF9-581C-4959-9134-5581D81F24C3}">
      <dgm:prSet/>
      <dgm:spPr/>
      <dgm:t>
        <a:bodyPr/>
        <a:lstStyle/>
        <a:p>
          <a:endParaRPr lang="en-IN"/>
        </a:p>
      </dgm:t>
    </dgm:pt>
    <dgm:pt modelId="{A7E41AC2-70CD-4022-AF01-BC2FCFEE8825}" type="sibTrans" cxnId="{3479DFF9-581C-4959-9134-5581D81F24C3}">
      <dgm:prSet/>
      <dgm:spPr/>
      <dgm:t>
        <a:bodyPr/>
        <a:lstStyle/>
        <a:p>
          <a:endParaRPr lang="en-IN"/>
        </a:p>
      </dgm:t>
    </dgm:pt>
    <dgm:pt modelId="{165EAD1C-4876-4B73-B0D2-91D53AB396B1}">
      <dgm:prSet phldrT="[Text]" custT="1"/>
      <dgm:spPr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2390" tIns="72390" rIns="72390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Interpretation</a:t>
          </a:r>
        </a:p>
      </dgm:t>
    </dgm:pt>
    <dgm:pt modelId="{695B8D6A-6AD7-4CC4-9A7D-A5226015E92C}" type="parTrans" cxnId="{552912F4-3B65-4905-A627-D3E02A1B7FB1}">
      <dgm:prSet/>
      <dgm:spPr/>
      <dgm:t>
        <a:bodyPr/>
        <a:lstStyle/>
        <a:p>
          <a:endParaRPr lang="en-IN"/>
        </a:p>
      </dgm:t>
    </dgm:pt>
    <dgm:pt modelId="{F3A0B31B-0BFD-4495-A036-F64B56A2B932}" type="sibTrans" cxnId="{552912F4-3B65-4905-A627-D3E02A1B7FB1}">
      <dgm:prSet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  <dgm:pt modelId="{D35F2CF7-C93F-4BB1-BA0F-851A8BEC570C}" type="pres">
      <dgm:prSet presAssocID="{D986250C-7D7A-486B-B963-9E37107B7DE1}" presName="node" presStyleLbl="node1" presStyleIdx="0" presStyleCnt="5">
        <dgm:presLayoutVars>
          <dgm:bulletEnabled val="1"/>
        </dgm:presLayoutVars>
      </dgm:prSet>
      <dgm:spPr/>
    </dgm:pt>
    <dgm:pt modelId="{697E4F03-FC7A-4383-BA0D-3F2756FCA559}" type="pres">
      <dgm:prSet presAssocID="{D986250C-7D7A-486B-B963-9E37107B7DE1}" presName="spNode" presStyleCnt="0"/>
      <dgm:spPr/>
    </dgm:pt>
    <dgm:pt modelId="{5731521D-4FDE-428E-ACB6-2A9B6B1B52E0}" type="pres">
      <dgm:prSet presAssocID="{BA63F4E3-C6C1-4228-BCF8-0902B2C673E4}" presName="sibTrans" presStyleLbl="sibTrans1D1" presStyleIdx="0" presStyleCnt="5"/>
      <dgm:spPr/>
    </dgm:pt>
    <dgm:pt modelId="{5F9491A0-2EB8-4EC0-9741-F3A62E8B84AC}" type="pres">
      <dgm:prSet presAssocID="{382F4728-9C7F-48B5-8E9C-4EEF1255ED4E}" presName="node" presStyleLbl="node1" presStyleIdx="1" presStyleCnt="5">
        <dgm:presLayoutVars>
          <dgm:bulletEnabled val="1"/>
        </dgm:presLayoutVars>
      </dgm:prSet>
      <dgm:spPr>
        <a:xfrm>
          <a:off x="7174832" y="1552881"/>
          <a:ext cx="1729196" cy="1123977"/>
        </a:xfrm>
        <a:prstGeom prst="roundRect">
          <a:avLst/>
        </a:prstGeom>
      </dgm:spPr>
    </dgm:pt>
    <dgm:pt modelId="{8175ACA6-4437-4F8C-8C32-FAF0C1E32D3D}" type="pres">
      <dgm:prSet presAssocID="{382F4728-9C7F-48B5-8E9C-4EEF1255ED4E}" presName="spNode" presStyleCnt="0"/>
      <dgm:spPr/>
    </dgm:pt>
    <dgm:pt modelId="{181AC90B-C7F6-4D99-87E0-088436615C79}" type="pres">
      <dgm:prSet presAssocID="{0E76E123-6D13-4C0F-A8F7-C2B139CD2B59}" presName="sibTrans" presStyleLbl="sibTrans1D1" presStyleIdx="1" presStyleCnt="5"/>
      <dgm:spPr/>
    </dgm:pt>
    <dgm:pt modelId="{AF324AEB-686A-4DC3-A12C-DF4D9767A6EE}" type="pres">
      <dgm:prSet presAssocID="{D91D26A6-2988-4A21-BF7A-8EC08507E39E}" presName="node" presStyleLbl="node1" presStyleIdx="2" presStyleCnt="5">
        <dgm:presLayoutVars>
          <dgm:bulletEnabled val="1"/>
        </dgm:presLayoutVars>
      </dgm:prSet>
      <dgm:spPr>
        <a:xfrm>
          <a:off x="6358530" y="4065200"/>
          <a:ext cx="1729196" cy="1123977"/>
        </a:xfrm>
        <a:prstGeom prst="roundRect">
          <a:avLst/>
        </a:prstGeom>
      </dgm:spPr>
    </dgm:pt>
    <dgm:pt modelId="{DC287A3A-D6DF-462A-8D48-6D9CED6CAE86}" type="pres">
      <dgm:prSet presAssocID="{D91D26A6-2988-4A21-BF7A-8EC08507E39E}" presName="spNode" presStyleCnt="0"/>
      <dgm:spPr/>
    </dgm:pt>
    <dgm:pt modelId="{DB6FD621-5D61-4AA6-BD41-F6B307A252D2}" type="pres">
      <dgm:prSet presAssocID="{AD5D7AA3-7B02-4F55-97EF-8BF6AB2F056F}" presName="sibTrans" presStyleLbl="sibTrans1D1" presStyleIdx="2" presStyleCnt="5"/>
      <dgm:spPr/>
    </dgm:pt>
    <dgm:pt modelId="{26428AA4-766B-49A4-89F4-E40B52326EFE}" type="pres">
      <dgm:prSet presAssocID="{D3E03E77-E52C-4394-AB37-9E7B64B9D525}" presName="node" presStyleLbl="node1" presStyleIdx="3" presStyleCnt="5">
        <dgm:presLayoutVars>
          <dgm:bulletEnabled val="1"/>
        </dgm:presLayoutVars>
      </dgm:prSet>
      <dgm:spPr>
        <a:xfrm>
          <a:off x="3716922" y="4065200"/>
          <a:ext cx="1729196" cy="1123977"/>
        </a:xfrm>
        <a:prstGeom prst="roundRect">
          <a:avLst/>
        </a:prstGeom>
      </dgm:spPr>
    </dgm:pt>
    <dgm:pt modelId="{47476C5F-597F-47E7-89D0-2E264465875D}" type="pres">
      <dgm:prSet presAssocID="{D3E03E77-E52C-4394-AB37-9E7B64B9D525}" presName="spNode" presStyleCnt="0"/>
      <dgm:spPr/>
    </dgm:pt>
    <dgm:pt modelId="{7598D803-35A4-4920-A28F-C25B6C723F91}" type="pres">
      <dgm:prSet presAssocID="{A7E41AC2-70CD-4022-AF01-BC2FCFEE8825}" presName="sibTrans" presStyleLbl="sibTrans1D1" presStyleIdx="3" presStyleCnt="5"/>
      <dgm:spPr/>
    </dgm:pt>
    <dgm:pt modelId="{7FB7B94C-49C4-4CC0-B23B-1C1CADB35DBC}" type="pres">
      <dgm:prSet presAssocID="{165EAD1C-4876-4B73-B0D2-91D53AB396B1}" presName="node" presStyleLbl="node1" presStyleIdx="4" presStyleCnt="5">
        <dgm:presLayoutVars>
          <dgm:bulletEnabled val="1"/>
        </dgm:presLayoutVars>
      </dgm:prSet>
      <dgm:spPr>
        <a:xfrm>
          <a:off x="2900620" y="1552881"/>
          <a:ext cx="1729196" cy="1123977"/>
        </a:xfrm>
        <a:prstGeom prst="roundRect">
          <a:avLst/>
        </a:prstGeom>
      </dgm:spPr>
    </dgm:pt>
    <dgm:pt modelId="{9CDF9C6E-1E37-499C-9964-9C10764AFC33}" type="pres">
      <dgm:prSet presAssocID="{165EAD1C-4876-4B73-B0D2-91D53AB396B1}" presName="spNode" presStyleCnt="0"/>
      <dgm:spPr/>
    </dgm:pt>
    <dgm:pt modelId="{ABC45C5F-81F8-4B11-B703-B38EEDF4491B}" type="pres">
      <dgm:prSet presAssocID="{F3A0B31B-0BFD-4495-A036-F64B56A2B932}" presName="sibTrans" presStyleLbl="sibTrans1D1" presStyleIdx="4" presStyleCnt="5"/>
      <dgm:spPr/>
    </dgm:pt>
  </dgm:ptLst>
  <dgm:cxnLst>
    <dgm:cxn modelId="{86200403-DFA8-43F4-B1D2-7E7D50091D22}" type="presOf" srcId="{0E76E123-6D13-4C0F-A8F7-C2B139CD2B59}" destId="{181AC90B-C7F6-4D99-87E0-088436615C79}" srcOrd="0" destOrd="0" presId="urn:microsoft.com/office/officeart/2005/8/layout/cycle5"/>
    <dgm:cxn modelId="{444D6B19-D932-40F7-98E0-B9B687179CF1}" type="presOf" srcId="{AD5D7AA3-7B02-4F55-97EF-8BF6AB2F056F}" destId="{DB6FD621-5D61-4AA6-BD41-F6B307A252D2}" srcOrd="0" destOrd="0" presId="urn:microsoft.com/office/officeart/2005/8/layout/cycle5"/>
    <dgm:cxn modelId="{A13EF733-3C44-48D1-B385-8E59A57BAA92}" type="presOf" srcId="{165EAD1C-4876-4B73-B0D2-91D53AB396B1}" destId="{7FB7B94C-49C4-4CC0-B23B-1C1CADB35DBC}" srcOrd="0" destOrd="0" presId="urn:microsoft.com/office/officeart/2005/8/layout/cycle5"/>
    <dgm:cxn modelId="{092C6D3A-34D4-4760-97E6-DB887D9969ED}" type="presOf" srcId="{382F4728-9C7F-48B5-8E9C-4EEF1255ED4E}" destId="{5F9491A0-2EB8-4EC0-9741-F3A62E8B84AC}" srcOrd="0" destOrd="0" presId="urn:microsoft.com/office/officeart/2005/8/layout/cycle5"/>
    <dgm:cxn modelId="{EFD4685E-C1AD-481A-B8F9-4EFE1CE51166}" srcId="{30E39FBD-AD3D-4C25-AB1B-084D97D5FB64}" destId="{D91D26A6-2988-4A21-BF7A-8EC08507E39E}" srcOrd="2" destOrd="0" parTransId="{131260BD-ABBF-4866-AE2A-DCBF780D23F6}" sibTransId="{AD5D7AA3-7B02-4F55-97EF-8BF6AB2F056F}"/>
    <dgm:cxn modelId="{A1EAC74E-ECD8-4C7E-B40D-ECE244540904}" type="presOf" srcId="{D91D26A6-2988-4A21-BF7A-8EC08507E39E}" destId="{AF324AEB-686A-4DC3-A12C-DF4D9767A6EE}" srcOrd="0" destOrd="0" presId="urn:microsoft.com/office/officeart/2005/8/layout/cycle5"/>
    <dgm:cxn modelId="{03067071-F94F-4D80-A9B6-82E7EDB7DBF0}" type="presOf" srcId="{D3E03E77-E52C-4394-AB37-9E7B64B9D525}" destId="{26428AA4-766B-49A4-89F4-E40B52326EFE}" srcOrd="0" destOrd="0" presId="urn:microsoft.com/office/officeart/2005/8/layout/cycle5"/>
    <dgm:cxn modelId="{DF489775-6B7D-4810-9807-3A78E610112A}" type="presOf" srcId="{F3A0B31B-0BFD-4495-A036-F64B56A2B932}" destId="{ABC45C5F-81F8-4B11-B703-B38EEDF4491B}" srcOrd="0" destOrd="0" presId="urn:microsoft.com/office/officeart/2005/8/layout/cycle5"/>
    <dgm:cxn modelId="{034C2381-EDF7-41CA-B827-B37DB9576B03}" type="presOf" srcId="{BA63F4E3-C6C1-4228-BCF8-0902B2C673E4}" destId="{5731521D-4FDE-428E-ACB6-2A9B6B1B52E0}" srcOrd="0" destOrd="0" presId="urn:microsoft.com/office/officeart/2005/8/layout/cycle5"/>
    <dgm:cxn modelId="{2F728F82-E5B6-494E-865C-B88C1733D59D}" type="presOf" srcId="{D986250C-7D7A-486B-B963-9E37107B7DE1}" destId="{D35F2CF7-C93F-4BB1-BA0F-851A8BEC570C}" srcOrd="0" destOrd="0" presId="urn:microsoft.com/office/officeart/2005/8/layout/cycle5"/>
    <dgm:cxn modelId="{A2F66284-C42B-4658-A5C3-B2B18977D218}" srcId="{30E39FBD-AD3D-4C25-AB1B-084D97D5FB64}" destId="{382F4728-9C7F-48B5-8E9C-4EEF1255ED4E}" srcOrd="1" destOrd="0" parTransId="{A05C7844-12AF-4921-811C-6F8E1EA68B28}" sibTransId="{0E76E123-6D13-4C0F-A8F7-C2B139CD2B59}"/>
    <dgm:cxn modelId="{7B976D8B-2C54-4AC3-819E-95924289BC2E}" type="presOf" srcId="{A7E41AC2-70CD-4022-AF01-BC2FCFEE8825}" destId="{7598D803-35A4-4920-A28F-C25B6C723F91}" srcOrd="0" destOrd="0" presId="urn:microsoft.com/office/officeart/2005/8/layout/cycle5"/>
    <dgm:cxn modelId="{F9C973AE-A780-464E-B3C8-9B25F3DDFCA5}" srcId="{30E39FBD-AD3D-4C25-AB1B-084D97D5FB64}" destId="{D986250C-7D7A-486B-B963-9E37107B7DE1}" srcOrd="0" destOrd="0" parTransId="{9C620882-6491-4F20-B211-FDE26BE4A35C}" sibTransId="{BA63F4E3-C6C1-4228-BCF8-0902B2C673E4}"/>
    <dgm:cxn modelId="{7C6050BD-AF99-43D5-80FF-B3A39BCCAEB0}" type="presOf" srcId="{30E39FBD-AD3D-4C25-AB1B-084D97D5FB64}" destId="{AD1487F4-471E-4FC8-890C-BE1D810CE9FF}" srcOrd="0" destOrd="0" presId="urn:microsoft.com/office/officeart/2005/8/layout/cycle5"/>
    <dgm:cxn modelId="{552912F4-3B65-4905-A627-D3E02A1B7FB1}" srcId="{30E39FBD-AD3D-4C25-AB1B-084D97D5FB64}" destId="{165EAD1C-4876-4B73-B0D2-91D53AB396B1}" srcOrd="4" destOrd="0" parTransId="{695B8D6A-6AD7-4CC4-9A7D-A5226015E92C}" sibTransId="{F3A0B31B-0BFD-4495-A036-F64B56A2B932}"/>
    <dgm:cxn modelId="{3479DFF9-581C-4959-9134-5581D81F24C3}" srcId="{30E39FBD-AD3D-4C25-AB1B-084D97D5FB64}" destId="{D3E03E77-E52C-4394-AB37-9E7B64B9D525}" srcOrd="3" destOrd="0" parTransId="{A32B7F62-CCA1-4506-94CB-842B94E671AD}" sibTransId="{A7E41AC2-70CD-4022-AF01-BC2FCFEE8825}"/>
    <dgm:cxn modelId="{0A75FFAC-DDE5-44F1-9274-8A2E24CD00EC}" type="presParOf" srcId="{AD1487F4-471E-4FC8-890C-BE1D810CE9FF}" destId="{D35F2CF7-C93F-4BB1-BA0F-851A8BEC570C}" srcOrd="0" destOrd="0" presId="urn:microsoft.com/office/officeart/2005/8/layout/cycle5"/>
    <dgm:cxn modelId="{2B662ECF-6688-47C7-81F3-052C78A50644}" type="presParOf" srcId="{AD1487F4-471E-4FC8-890C-BE1D810CE9FF}" destId="{697E4F03-FC7A-4383-BA0D-3F2756FCA559}" srcOrd="1" destOrd="0" presId="urn:microsoft.com/office/officeart/2005/8/layout/cycle5"/>
    <dgm:cxn modelId="{BF75330A-399B-4817-BB7B-EF12FEC0D546}" type="presParOf" srcId="{AD1487F4-471E-4FC8-890C-BE1D810CE9FF}" destId="{5731521D-4FDE-428E-ACB6-2A9B6B1B52E0}" srcOrd="2" destOrd="0" presId="urn:microsoft.com/office/officeart/2005/8/layout/cycle5"/>
    <dgm:cxn modelId="{38CCA82F-C5B1-471E-A466-3D02DDA6DA97}" type="presParOf" srcId="{AD1487F4-471E-4FC8-890C-BE1D810CE9FF}" destId="{5F9491A0-2EB8-4EC0-9741-F3A62E8B84AC}" srcOrd="3" destOrd="0" presId="urn:microsoft.com/office/officeart/2005/8/layout/cycle5"/>
    <dgm:cxn modelId="{EF578E95-2628-4970-AE72-01EA817A7026}" type="presParOf" srcId="{AD1487F4-471E-4FC8-890C-BE1D810CE9FF}" destId="{8175ACA6-4437-4F8C-8C32-FAF0C1E32D3D}" srcOrd="4" destOrd="0" presId="urn:microsoft.com/office/officeart/2005/8/layout/cycle5"/>
    <dgm:cxn modelId="{9E8BA853-8633-4BBC-AA1D-32BA7A752BC1}" type="presParOf" srcId="{AD1487F4-471E-4FC8-890C-BE1D810CE9FF}" destId="{181AC90B-C7F6-4D99-87E0-088436615C79}" srcOrd="5" destOrd="0" presId="urn:microsoft.com/office/officeart/2005/8/layout/cycle5"/>
    <dgm:cxn modelId="{500AB53F-BEE5-41F3-BE71-0BE1DC3ABD09}" type="presParOf" srcId="{AD1487F4-471E-4FC8-890C-BE1D810CE9FF}" destId="{AF324AEB-686A-4DC3-A12C-DF4D9767A6EE}" srcOrd="6" destOrd="0" presId="urn:microsoft.com/office/officeart/2005/8/layout/cycle5"/>
    <dgm:cxn modelId="{CB21F134-C1D7-4261-A83A-F5D9D64FA35A}" type="presParOf" srcId="{AD1487F4-471E-4FC8-890C-BE1D810CE9FF}" destId="{DC287A3A-D6DF-462A-8D48-6D9CED6CAE86}" srcOrd="7" destOrd="0" presId="urn:microsoft.com/office/officeart/2005/8/layout/cycle5"/>
    <dgm:cxn modelId="{8CC9F706-AE3A-4E81-805B-F468FA1D0A70}" type="presParOf" srcId="{AD1487F4-471E-4FC8-890C-BE1D810CE9FF}" destId="{DB6FD621-5D61-4AA6-BD41-F6B307A252D2}" srcOrd="8" destOrd="0" presId="urn:microsoft.com/office/officeart/2005/8/layout/cycle5"/>
    <dgm:cxn modelId="{1B978841-6570-44F2-B9AD-340B5C397DB9}" type="presParOf" srcId="{AD1487F4-471E-4FC8-890C-BE1D810CE9FF}" destId="{26428AA4-766B-49A4-89F4-E40B52326EFE}" srcOrd="9" destOrd="0" presId="urn:microsoft.com/office/officeart/2005/8/layout/cycle5"/>
    <dgm:cxn modelId="{8D85831C-C4B1-4944-9757-F15108F84F09}" type="presParOf" srcId="{AD1487F4-471E-4FC8-890C-BE1D810CE9FF}" destId="{47476C5F-597F-47E7-89D0-2E264465875D}" srcOrd="10" destOrd="0" presId="urn:microsoft.com/office/officeart/2005/8/layout/cycle5"/>
    <dgm:cxn modelId="{9DDE7E9D-5A0F-40AA-9E36-735202055F59}" type="presParOf" srcId="{AD1487F4-471E-4FC8-890C-BE1D810CE9FF}" destId="{7598D803-35A4-4920-A28F-C25B6C723F91}" srcOrd="11" destOrd="0" presId="urn:microsoft.com/office/officeart/2005/8/layout/cycle5"/>
    <dgm:cxn modelId="{CBF8DF98-7F81-4EE4-8E5C-C8C49DC9563C}" type="presParOf" srcId="{AD1487F4-471E-4FC8-890C-BE1D810CE9FF}" destId="{7FB7B94C-49C4-4CC0-B23B-1C1CADB35DBC}" srcOrd="12" destOrd="0" presId="urn:microsoft.com/office/officeart/2005/8/layout/cycle5"/>
    <dgm:cxn modelId="{C2621A1E-201C-4999-B9F9-3621B4AA363B}" type="presParOf" srcId="{AD1487F4-471E-4FC8-890C-BE1D810CE9FF}" destId="{9CDF9C6E-1E37-499C-9964-9C10764AFC33}" srcOrd="13" destOrd="0" presId="urn:microsoft.com/office/officeart/2005/8/layout/cycle5"/>
    <dgm:cxn modelId="{8AB5779F-47E5-4B8B-A992-8DFCB0307065}" type="presParOf" srcId="{AD1487F4-471E-4FC8-890C-BE1D810CE9FF}" destId="{ABC45C5F-81F8-4B11-B703-B38EEDF4491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</dgm:ptLst>
  <dgm:cxnLst>
    <dgm:cxn modelId="{7C6050BD-AF99-43D5-80FF-B3A39BCCAEB0}" type="presOf" srcId="{30E39FBD-AD3D-4C25-AB1B-084D97D5FB64}" destId="{AD1487F4-471E-4FC8-890C-BE1D810CE9FF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</dgm:ptLst>
  <dgm:cxnLst>
    <dgm:cxn modelId="{7C6050BD-AF99-43D5-80FF-B3A39BCCAEB0}" type="presOf" srcId="{30E39FBD-AD3D-4C25-AB1B-084D97D5FB64}" destId="{AD1487F4-471E-4FC8-890C-BE1D810CE9FF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</dgm:ptLst>
  <dgm:cxnLst>
    <dgm:cxn modelId="{7C6050BD-AF99-43D5-80FF-B3A39BCCAEB0}" type="presOf" srcId="{30E39FBD-AD3D-4C25-AB1B-084D97D5FB64}" destId="{AD1487F4-471E-4FC8-890C-BE1D810CE9FF}" srcOrd="0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</dgm:ptLst>
  <dgm:cxnLst>
    <dgm:cxn modelId="{7C6050BD-AF99-43D5-80FF-B3A39BCCAEB0}" type="presOf" srcId="{30E39FBD-AD3D-4C25-AB1B-084D97D5FB64}" destId="{AD1487F4-471E-4FC8-890C-BE1D810CE9FF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</dgm:ptLst>
  <dgm:cxnLst>
    <dgm:cxn modelId="{7C6050BD-AF99-43D5-80FF-B3A39BCCAEB0}" type="presOf" srcId="{30E39FBD-AD3D-4C25-AB1B-084D97D5FB64}" destId="{AD1487F4-471E-4FC8-890C-BE1D810CE9FF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E39FBD-AD3D-4C25-AB1B-084D97D5FB6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487F4-471E-4FC8-890C-BE1D810CE9FF}" type="pres">
      <dgm:prSet presAssocID="{30E39FBD-AD3D-4C25-AB1B-084D97D5FB64}" presName="cycle" presStyleCnt="0">
        <dgm:presLayoutVars>
          <dgm:dir/>
          <dgm:resizeHandles val="exact"/>
        </dgm:presLayoutVars>
      </dgm:prSet>
      <dgm:spPr/>
    </dgm:pt>
  </dgm:ptLst>
  <dgm:cxnLst>
    <dgm:cxn modelId="{7C6050BD-AF99-43D5-80FF-B3A39BCCAEB0}" type="presOf" srcId="{30E39FBD-AD3D-4C25-AB1B-084D97D5FB64}" destId="{AD1487F4-471E-4FC8-890C-BE1D810CE9FF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1F0AEE-B8E6-47FB-B797-1FFF81341C67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8341F2EB-24D8-4A9A-9BAD-551F8F5C6B40}">
      <dgm:prSet phldrT="[Text]" custT="1"/>
      <dgm:spPr/>
      <dgm:t>
        <a:bodyPr/>
        <a:lstStyle/>
        <a:p>
          <a:pPr algn="ctr"/>
          <a:r>
            <a:rPr lang="en-IN" sz="2400" dirty="0"/>
            <a:t>Outlier Treatment</a:t>
          </a:r>
        </a:p>
        <a:p>
          <a:pPr algn="ctr"/>
          <a:r>
            <a:rPr lang="en-IN" sz="1700" dirty="0"/>
            <a:t>No specific treatment is done for outliers, dropped all the values below and above mean+/- 3*standard deviation. </a:t>
          </a:r>
        </a:p>
      </dgm:t>
    </dgm:pt>
    <dgm:pt modelId="{52BB345C-E783-4848-9217-ADA882485FA4}" type="parTrans" cxnId="{684219CF-C6A0-4FAB-9F81-AD894487925D}">
      <dgm:prSet/>
      <dgm:spPr/>
      <dgm:t>
        <a:bodyPr/>
        <a:lstStyle/>
        <a:p>
          <a:endParaRPr lang="en-IN"/>
        </a:p>
      </dgm:t>
    </dgm:pt>
    <dgm:pt modelId="{5BD3E3B2-BFDF-4093-995E-A6950FB6A4EF}" type="sibTrans" cxnId="{684219CF-C6A0-4FAB-9F81-AD894487925D}">
      <dgm:prSet/>
      <dgm:spPr/>
      <dgm:t>
        <a:bodyPr/>
        <a:lstStyle/>
        <a:p>
          <a:endParaRPr lang="en-IN"/>
        </a:p>
      </dgm:t>
    </dgm:pt>
    <dgm:pt modelId="{E84BB5FB-C702-4F66-BB6C-B184D2602B7D}">
      <dgm:prSet phldrT="[Text]" custT="1"/>
      <dgm:spPr/>
      <dgm:t>
        <a:bodyPr/>
        <a:lstStyle/>
        <a:p>
          <a:r>
            <a:rPr lang="en-IN" sz="2400" dirty="0"/>
            <a:t>Missing Value Replacement</a:t>
          </a:r>
        </a:p>
        <a:p>
          <a:r>
            <a:rPr lang="en-IN" sz="1700" dirty="0"/>
            <a:t>No specific treatment is done for missing values, dropped all the missing values.</a:t>
          </a:r>
        </a:p>
      </dgm:t>
    </dgm:pt>
    <dgm:pt modelId="{5E6A965F-4E3F-4B4B-8A82-CC41188ABD6C}" type="parTrans" cxnId="{A5C66B52-0C65-4F48-AF1A-989E0166EEC2}">
      <dgm:prSet/>
      <dgm:spPr/>
      <dgm:t>
        <a:bodyPr/>
        <a:lstStyle/>
        <a:p>
          <a:endParaRPr lang="en-IN"/>
        </a:p>
      </dgm:t>
    </dgm:pt>
    <dgm:pt modelId="{DEF943BC-5F12-4F8B-8E06-B6187DD10BF6}" type="sibTrans" cxnId="{A5C66B52-0C65-4F48-AF1A-989E0166EEC2}">
      <dgm:prSet/>
      <dgm:spPr/>
      <dgm:t>
        <a:bodyPr/>
        <a:lstStyle/>
        <a:p>
          <a:endParaRPr lang="en-IN"/>
        </a:p>
      </dgm:t>
    </dgm:pt>
    <dgm:pt modelId="{A17F75FA-1C04-46F1-9843-1DBB97CA5386}">
      <dgm:prSet phldrT="[Text]" custT="1"/>
      <dgm:spPr/>
      <dgm:t>
        <a:bodyPr/>
        <a:lstStyle/>
        <a:p>
          <a:r>
            <a:rPr lang="en-IN" sz="2400" dirty="0"/>
            <a:t>Splitting data</a:t>
          </a:r>
        </a:p>
        <a:p>
          <a:r>
            <a:rPr lang="en-IN" sz="1700" dirty="0"/>
            <a:t>Creating test and train data at 75 and 25 ratio</a:t>
          </a:r>
        </a:p>
      </dgm:t>
    </dgm:pt>
    <dgm:pt modelId="{5A302EC3-E19E-4F51-A6A6-F04D63D38D74}" type="parTrans" cxnId="{04FF6009-6B78-4838-BF5B-E64BA99462A5}">
      <dgm:prSet/>
      <dgm:spPr/>
      <dgm:t>
        <a:bodyPr/>
        <a:lstStyle/>
        <a:p>
          <a:endParaRPr lang="en-IN"/>
        </a:p>
      </dgm:t>
    </dgm:pt>
    <dgm:pt modelId="{F7B88886-A9A4-480E-B94A-DF9549B2F161}" type="sibTrans" cxnId="{04FF6009-6B78-4838-BF5B-E64BA99462A5}">
      <dgm:prSet/>
      <dgm:spPr/>
      <dgm:t>
        <a:bodyPr/>
        <a:lstStyle/>
        <a:p>
          <a:endParaRPr lang="en-IN"/>
        </a:p>
      </dgm:t>
    </dgm:pt>
    <dgm:pt modelId="{EE0663DF-AFF4-410C-B0CB-526EC716B750}" type="pres">
      <dgm:prSet presAssocID="{421F0AEE-B8E6-47FB-B797-1FFF81341C67}" presName="Name0" presStyleCnt="0">
        <dgm:presLayoutVars>
          <dgm:dir/>
          <dgm:resizeHandles val="exact"/>
        </dgm:presLayoutVars>
      </dgm:prSet>
      <dgm:spPr/>
    </dgm:pt>
    <dgm:pt modelId="{0248AE2F-D0B7-4E3C-A694-7CEC2F2C4A6B}" type="pres">
      <dgm:prSet presAssocID="{8341F2EB-24D8-4A9A-9BAD-551F8F5C6B40}" presName="node" presStyleLbl="node1" presStyleIdx="0" presStyleCnt="3" custScaleX="92676" custScaleY="81417" custLinFactNeighborX="-553" custLinFactNeighborY="251">
        <dgm:presLayoutVars>
          <dgm:bulletEnabled val="1"/>
        </dgm:presLayoutVars>
      </dgm:prSet>
      <dgm:spPr/>
    </dgm:pt>
    <dgm:pt modelId="{ED4C6369-19F8-4F76-82DB-23C2C5EE3579}" type="pres">
      <dgm:prSet presAssocID="{5BD3E3B2-BFDF-4093-995E-A6950FB6A4EF}" presName="sibTrans" presStyleLbl="sibTrans2D1" presStyleIdx="0" presStyleCnt="2"/>
      <dgm:spPr/>
    </dgm:pt>
    <dgm:pt modelId="{A582BAD1-CA85-4E1D-80EC-482D0942EE70}" type="pres">
      <dgm:prSet presAssocID="{5BD3E3B2-BFDF-4093-995E-A6950FB6A4EF}" presName="connectorText" presStyleLbl="sibTrans2D1" presStyleIdx="0" presStyleCnt="2"/>
      <dgm:spPr/>
    </dgm:pt>
    <dgm:pt modelId="{79ABD095-416F-48D7-91BD-C7DA9EABCCB6}" type="pres">
      <dgm:prSet presAssocID="{E84BB5FB-C702-4F66-BB6C-B184D2602B7D}" presName="node" presStyleLbl="node1" presStyleIdx="1" presStyleCnt="3" custScaleX="89544" custScaleY="83078" custLinFactNeighborX="-3390" custLinFactNeighborY="5630">
        <dgm:presLayoutVars>
          <dgm:bulletEnabled val="1"/>
        </dgm:presLayoutVars>
      </dgm:prSet>
      <dgm:spPr/>
    </dgm:pt>
    <dgm:pt modelId="{D6B38BAA-6896-4CA1-A0DA-D46932979C8E}" type="pres">
      <dgm:prSet presAssocID="{DEF943BC-5F12-4F8B-8E06-B6187DD10BF6}" presName="sibTrans" presStyleLbl="sibTrans2D1" presStyleIdx="1" presStyleCnt="2"/>
      <dgm:spPr/>
    </dgm:pt>
    <dgm:pt modelId="{53530A26-92FB-4EF8-9A74-697E5039C917}" type="pres">
      <dgm:prSet presAssocID="{DEF943BC-5F12-4F8B-8E06-B6187DD10BF6}" presName="connectorText" presStyleLbl="sibTrans2D1" presStyleIdx="1" presStyleCnt="2"/>
      <dgm:spPr/>
    </dgm:pt>
    <dgm:pt modelId="{FCD8F619-0E5D-49CA-B602-7E6E637D2457}" type="pres">
      <dgm:prSet presAssocID="{A17F75FA-1C04-46F1-9843-1DBB97CA5386}" presName="node" presStyleLbl="node1" presStyleIdx="2" presStyleCnt="3" custLinFactNeighborX="-3189" custLinFactNeighborY="3078">
        <dgm:presLayoutVars>
          <dgm:bulletEnabled val="1"/>
        </dgm:presLayoutVars>
      </dgm:prSet>
      <dgm:spPr/>
    </dgm:pt>
  </dgm:ptLst>
  <dgm:cxnLst>
    <dgm:cxn modelId="{742BD805-EEEA-4C63-8FD9-D430F2A607FF}" type="presOf" srcId="{DEF943BC-5F12-4F8B-8E06-B6187DD10BF6}" destId="{D6B38BAA-6896-4CA1-A0DA-D46932979C8E}" srcOrd="0" destOrd="0" presId="urn:microsoft.com/office/officeart/2005/8/layout/process1"/>
    <dgm:cxn modelId="{04FF6009-6B78-4838-BF5B-E64BA99462A5}" srcId="{421F0AEE-B8E6-47FB-B797-1FFF81341C67}" destId="{A17F75FA-1C04-46F1-9843-1DBB97CA5386}" srcOrd="2" destOrd="0" parTransId="{5A302EC3-E19E-4F51-A6A6-F04D63D38D74}" sibTransId="{F7B88886-A9A4-480E-B94A-DF9549B2F161}"/>
    <dgm:cxn modelId="{60D54013-A9A9-4239-88DA-43D670B26B9E}" type="presOf" srcId="{DEF943BC-5F12-4F8B-8E06-B6187DD10BF6}" destId="{53530A26-92FB-4EF8-9A74-697E5039C917}" srcOrd="1" destOrd="0" presId="urn:microsoft.com/office/officeart/2005/8/layout/process1"/>
    <dgm:cxn modelId="{517F6818-A03D-4127-9411-DFA98ADE5D48}" type="presOf" srcId="{5BD3E3B2-BFDF-4093-995E-A6950FB6A4EF}" destId="{A582BAD1-CA85-4E1D-80EC-482D0942EE70}" srcOrd="1" destOrd="0" presId="urn:microsoft.com/office/officeart/2005/8/layout/process1"/>
    <dgm:cxn modelId="{A3668029-B975-402E-8A10-4391ACBAB9BA}" type="presOf" srcId="{421F0AEE-B8E6-47FB-B797-1FFF81341C67}" destId="{EE0663DF-AFF4-410C-B0CB-526EC716B750}" srcOrd="0" destOrd="0" presId="urn:microsoft.com/office/officeart/2005/8/layout/process1"/>
    <dgm:cxn modelId="{C95B242A-0116-4891-B8BE-7446C40927BA}" type="presOf" srcId="{5BD3E3B2-BFDF-4093-995E-A6950FB6A4EF}" destId="{ED4C6369-19F8-4F76-82DB-23C2C5EE3579}" srcOrd="0" destOrd="0" presId="urn:microsoft.com/office/officeart/2005/8/layout/process1"/>
    <dgm:cxn modelId="{25C2A467-64E8-4448-A521-BCBC7C2984A1}" type="presOf" srcId="{E84BB5FB-C702-4F66-BB6C-B184D2602B7D}" destId="{79ABD095-416F-48D7-91BD-C7DA9EABCCB6}" srcOrd="0" destOrd="0" presId="urn:microsoft.com/office/officeart/2005/8/layout/process1"/>
    <dgm:cxn modelId="{A5C66B52-0C65-4F48-AF1A-989E0166EEC2}" srcId="{421F0AEE-B8E6-47FB-B797-1FFF81341C67}" destId="{E84BB5FB-C702-4F66-BB6C-B184D2602B7D}" srcOrd="1" destOrd="0" parTransId="{5E6A965F-4E3F-4B4B-8A82-CC41188ABD6C}" sibTransId="{DEF943BC-5F12-4F8B-8E06-B6187DD10BF6}"/>
    <dgm:cxn modelId="{684219CF-C6A0-4FAB-9F81-AD894487925D}" srcId="{421F0AEE-B8E6-47FB-B797-1FFF81341C67}" destId="{8341F2EB-24D8-4A9A-9BAD-551F8F5C6B40}" srcOrd="0" destOrd="0" parTransId="{52BB345C-E783-4848-9217-ADA882485FA4}" sibTransId="{5BD3E3B2-BFDF-4093-995E-A6950FB6A4EF}"/>
    <dgm:cxn modelId="{F4FF4CDD-6615-47AA-91DA-8525C7FBA896}" type="presOf" srcId="{8341F2EB-24D8-4A9A-9BAD-551F8F5C6B40}" destId="{0248AE2F-D0B7-4E3C-A694-7CEC2F2C4A6B}" srcOrd="0" destOrd="0" presId="urn:microsoft.com/office/officeart/2005/8/layout/process1"/>
    <dgm:cxn modelId="{A58E78F2-38DE-414D-B3F1-8894FDBC0305}" type="presOf" srcId="{A17F75FA-1C04-46F1-9843-1DBB97CA5386}" destId="{FCD8F619-0E5D-49CA-B602-7E6E637D2457}" srcOrd="0" destOrd="0" presId="urn:microsoft.com/office/officeart/2005/8/layout/process1"/>
    <dgm:cxn modelId="{57251A86-47BF-46E1-9897-7FBCEB194C9C}" type="presParOf" srcId="{EE0663DF-AFF4-410C-B0CB-526EC716B750}" destId="{0248AE2F-D0B7-4E3C-A694-7CEC2F2C4A6B}" srcOrd="0" destOrd="0" presId="urn:microsoft.com/office/officeart/2005/8/layout/process1"/>
    <dgm:cxn modelId="{B433D984-93A3-4CD3-B9DB-86023B436247}" type="presParOf" srcId="{EE0663DF-AFF4-410C-B0CB-526EC716B750}" destId="{ED4C6369-19F8-4F76-82DB-23C2C5EE3579}" srcOrd="1" destOrd="0" presId="urn:microsoft.com/office/officeart/2005/8/layout/process1"/>
    <dgm:cxn modelId="{CFFF3DC8-86B0-41F1-99C9-84D0C9B6EE1A}" type="presParOf" srcId="{ED4C6369-19F8-4F76-82DB-23C2C5EE3579}" destId="{A582BAD1-CA85-4E1D-80EC-482D0942EE70}" srcOrd="0" destOrd="0" presId="urn:microsoft.com/office/officeart/2005/8/layout/process1"/>
    <dgm:cxn modelId="{CC592789-89DD-4CF1-8A6A-46DBC9A34470}" type="presParOf" srcId="{EE0663DF-AFF4-410C-B0CB-526EC716B750}" destId="{79ABD095-416F-48D7-91BD-C7DA9EABCCB6}" srcOrd="2" destOrd="0" presId="urn:microsoft.com/office/officeart/2005/8/layout/process1"/>
    <dgm:cxn modelId="{A7B60066-4E00-411A-8BFC-75723CED748E}" type="presParOf" srcId="{EE0663DF-AFF4-410C-B0CB-526EC716B750}" destId="{D6B38BAA-6896-4CA1-A0DA-D46932979C8E}" srcOrd="3" destOrd="0" presId="urn:microsoft.com/office/officeart/2005/8/layout/process1"/>
    <dgm:cxn modelId="{A7D7B3D3-E47E-4A41-B914-ADF5ED757AE1}" type="presParOf" srcId="{D6B38BAA-6896-4CA1-A0DA-D46932979C8E}" destId="{53530A26-92FB-4EF8-9A74-697E5039C917}" srcOrd="0" destOrd="0" presId="urn:microsoft.com/office/officeart/2005/8/layout/process1"/>
    <dgm:cxn modelId="{1595AC79-D4B6-44D2-8132-DBEE13248C54}" type="presParOf" srcId="{EE0663DF-AFF4-410C-B0CB-526EC716B750}" destId="{FCD8F619-0E5D-49CA-B602-7E6E637D24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2CF7-C93F-4BB1-BA0F-851A8BEC570C}">
      <dsp:nvSpPr>
        <dsp:cNvPr id="0" name=""/>
        <dsp:cNvSpPr/>
      </dsp:nvSpPr>
      <dsp:spPr>
        <a:xfrm>
          <a:off x="5037726" y="183"/>
          <a:ext cx="1729196" cy="1123977"/>
        </a:xfrm>
        <a:prstGeom prst="roundRect">
          <a:avLst/>
        </a:pr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Problem Understanding</a:t>
          </a:r>
          <a:endParaRPr lang="en-IN" sz="1900" kern="1200" dirty="0"/>
        </a:p>
      </dsp:txBody>
      <dsp:txXfrm>
        <a:off x="5092594" y="55051"/>
        <a:ext cx="1619460" cy="1014241"/>
      </dsp:txXfrm>
    </dsp:sp>
    <dsp:sp modelId="{5731521D-4FDE-428E-ACB6-2A9B6B1B52E0}">
      <dsp:nvSpPr>
        <dsp:cNvPr id="0" name=""/>
        <dsp:cNvSpPr/>
      </dsp:nvSpPr>
      <dsp:spPr>
        <a:xfrm>
          <a:off x="3655238" y="562172"/>
          <a:ext cx="4494172" cy="4494172"/>
        </a:xfrm>
        <a:custGeom>
          <a:avLst/>
          <a:gdLst/>
          <a:ahLst/>
          <a:cxnLst/>
          <a:rect l="0" t="0" r="0" b="0"/>
          <a:pathLst>
            <a:path>
              <a:moveTo>
                <a:pt x="3343704" y="285753"/>
              </a:moveTo>
              <a:arcTo wR="2247086" hR="2247086" stAng="17952624" swAng="12128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491A0-2EB8-4EC0-9741-F3A62E8B84AC}">
      <dsp:nvSpPr>
        <dsp:cNvPr id="0" name=""/>
        <dsp:cNvSpPr/>
      </dsp:nvSpPr>
      <dsp:spPr>
        <a:xfrm>
          <a:off x="7174832" y="1552881"/>
          <a:ext cx="1729196" cy="1123977"/>
        </a:xfrm>
        <a:prstGeom prst="roundRect">
          <a:avLst/>
        </a:pr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</a:rPr>
            <a:t>Data Gathering &amp; Understanding</a:t>
          </a:r>
          <a:endParaRPr lang="en-IN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7229700" y="1607749"/>
        <a:ext cx="1619460" cy="1014241"/>
      </dsp:txXfrm>
    </dsp:sp>
    <dsp:sp modelId="{181AC90B-C7F6-4D99-87E0-088436615C79}">
      <dsp:nvSpPr>
        <dsp:cNvPr id="0" name=""/>
        <dsp:cNvSpPr/>
      </dsp:nvSpPr>
      <dsp:spPr>
        <a:xfrm>
          <a:off x="3655238" y="562172"/>
          <a:ext cx="4494172" cy="4494172"/>
        </a:xfrm>
        <a:custGeom>
          <a:avLst/>
          <a:gdLst/>
          <a:ahLst/>
          <a:cxnLst/>
          <a:rect l="0" t="0" r="0" b="0"/>
          <a:pathLst>
            <a:path>
              <a:moveTo>
                <a:pt x="4488801" y="2402360"/>
              </a:moveTo>
              <a:arcTo wR="2247086" hR="2247086" stAng="21837738" swAng="13607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AEB-686A-4DC3-A12C-DF4D9767A6EE}">
      <dsp:nvSpPr>
        <dsp:cNvPr id="0" name=""/>
        <dsp:cNvSpPr/>
      </dsp:nvSpPr>
      <dsp:spPr>
        <a:xfrm>
          <a:off x="6358530" y="4065200"/>
          <a:ext cx="1729196" cy="1123977"/>
        </a:xfrm>
        <a:prstGeom prst="roundRect">
          <a:avLst/>
        </a:pr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</a:rPr>
            <a:t>Data Preparation</a:t>
          </a:r>
          <a:endParaRPr lang="en-IN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6413398" y="4120068"/>
        <a:ext cx="1619460" cy="1014241"/>
      </dsp:txXfrm>
    </dsp:sp>
    <dsp:sp modelId="{DB6FD621-5D61-4AA6-BD41-F6B307A252D2}">
      <dsp:nvSpPr>
        <dsp:cNvPr id="0" name=""/>
        <dsp:cNvSpPr/>
      </dsp:nvSpPr>
      <dsp:spPr>
        <a:xfrm>
          <a:off x="3655238" y="562172"/>
          <a:ext cx="4494172" cy="4494172"/>
        </a:xfrm>
        <a:custGeom>
          <a:avLst/>
          <a:gdLst/>
          <a:ahLst/>
          <a:cxnLst/>
          <a:rect l="0" t="0" r="0" b="0"/>
          <a:pathLst>
            <a:path>
              <a:moveTo>
                <a:pt x="2523303" y="4477131"/>
              </a:moveTo>
              <a:arcTo wR="2247086" hR="2247086" stAng="4976353" swAng="8472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28AA4-766B-49A4-89F4-E40B52326EFE}">
      <dsp:nvSpPr>
        <dsp:cNvPr id="0" name=""/>
        <dsp:cNvSpPr/>
      </dsp:nvSpPr>
      <dsp:spPr>
        <a:xfrm>
          <a:off x="3716922" y="4065200"/>
          <a:ext cx="1729196" cy="1123977"/>
        </a:xfrm>
        <a:prstGeom prst="roundRect">
          <a:avLst/>
        </a:pr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Modelling</a:t>
          </a:r>
        </a:p>
      </dsp:txBody>
      <dsp:txXfrm>
        <a:off x="3771790" y="4120068"/>
        <a:ext cx="1619460" cy="1014241"/>
      </dsp:txXfrm>
    </dsp:sp>
    <dsp:sp modelId="{7598D803-35A4-4920-A28F-C25B6C723F91}">
      <dsp:nvSpPr>
        <dsp:cNvPr id="0" name=""/>
        <dsp:cNvSpPr/>
      </dsp:nvSpPr>
      <dsp:spPr>
        <a:xfrm>
          <a:off x="3655238" y="562172"/>
          <a:ext cx="4494172" cy="4494172"/>
        </a:xfrm>
        <a:custGeom>
          <a:avLst/>
          <a:gdLst/>
          <a:ahLst/>
          <a:cxnLst/>
          <a:rect l="0" t="0" r="0" b="0"/>
          <a:pathLst>
            <a:path>
              <a:moveTo>
                <a:pt x="238565" y="3254677"/>
              </a:moveTo>
              <a:arcTo wR="2247086" hR="2247086" stAng="9201539" swAng="13607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7B94C-49C4-4CC0-B23B-1C1CADB35DBC}">
      <dsp:nvSpPr>
        <dsp:cNvPr id="0" name=""/>
        <dsp:cNvSpPr/>
      </dsp:nvSpPr>
      <dsp:spPr>
        <a:xfrm>
          <a:off x="2900620" y="1552881"/>
          <a:ext cx="1729196" cy="1123977"/>
        </a:xfrm>
        <a:prstGeom prst="roundRect">
          <a:avLst/>
        </a:pr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Interpretation</a:t>
          </a:r>
        </a:p>
      </dsp:txBody>
      <dsp:txXfrm>
        <a:off x="2955488" y="1607749"/>
        <a:ext cx="1619460" cy="1014241"/>
      </dsp:txXfrm>
    </dsp:sp>
    <dsp:sp modelId="{ABC45C5F-81F8-4B11-B703-B38EEDF4491B}">
      <dsp:nvSpPr>
        <dsp:cNvPr id="0" name=""/>
        <dsp:cNvSpPr/>
      </dsp:nvSpPr>
      <dsp:spPr>
        <a:xfrm>
          <a:off x="3655238" y="562172"/>
          <a:ext cx="4494172" cy="4494172"/>
        </a:xfrm>
        <a:custGeom>
          <a:avLst/>
          <a:gdLst/>
          <a:ahLst/>
          <a:cxnLst/>
          <a:rect l="0" t="0" r="0" b="0"/>
          <a:pathLst>
            <a:path>
              <a:moveTo>
                <a:pt x="540321" y="785460"/>
              </a:moveTo>
              <a:arcTo wR="2247086" hR="2247086" stAng="13234549" swAng="12128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8AE2F-D0B7-4E3C-A694-7CEC2F2C4A6B}">
      <dsp:nvSpPr>
        <dsp:cNvPr id="0" name=""/>
        <dsp:cNvSpPr/>
      </dsp:nvSpPr>
      <dsp:spPr>
        <a:xfrm>
          <a:off x="2703" y="357320"/>
          <a:ext cx="2951129" cy="17012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Outlier Treatment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No specific treatment is done for outliers, dropped all the values below and above mean+/- 3*standard deviation. </a:t>
          </a:r>
        </a:p>
      </dsp:txBody>
      <dsp:txXfrm>
        <a:off x="52531" y="407148"/>
        <a:ext cx="2851473" cy="1601610"/>
      </dsp:txXfrm>
    </dsp:sp>
    <dsp:sp modelId="{ED4C6369-19F8-4F76-82DB-23C2C5EE3579}">
      <dsp:nvSpPr>
        <dsp:cNvPr id="0" name=""/>
        <dsp:cNvSpPr/>
      </dsp:nvSpPr>
      <dsp:spPr>
        <a:xfrm rot="93508">
          <a:off x="3263112" y="870581"/>
          <a:ext cx="656173" cy="789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3263148" y="1025848"/>
        <a:ext cx="459321" cy="473831"/>
      </dsp:txXfrm>
    </dsp:sp>
    <dsp:sp modelId="{79ABD095-416F-48D7-91BD-C7DA9EABCCB6}">
      <dsp:nvSpPr>
        <dsp:cNvPr id="0" name=""/>
        <dsp:cNvSpPr/>
      </dsp:nvSpPr>
      <dsp:spPr>
        <a:xfrm>
          <a:off x="4191437" y="451034"/>
          <a:ext cx="2851395" cy="1739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Missing Value Replacement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No specific treatment is done for missing values, dropped all the missing values.</a:t>
          </a:r>
        </a:p>
      </dsp:txBody>
      <dsp:txXfrm>
        <a:off x="4242372" y="501969"/>
        <a:ext cx="2749525" cy="1637182"/>
      </dsp:txXfrm>
    </dsp:sp>
    <dsp:sp modelId="{D6B38BAA-6896-4CA1-A0DA-D46932979C8E}">
      <dsp:nvSpPr>
        <dsp:cNvPr id="0" name=""/>
        <dsp:cNvSpPr/>
      </dsp:nvSpPr>
      <dsp:spPr>
        <a:xfrm rot="21557236">
          <a:off x="7361881" y="899788"/>
          <a:ext cx="676491" cy="789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7361889" y="1058994"/>
        <a:ext cx="473544" cy="473831"/>
      </dsp:txXfrm>
    </dsp:sp>
    <dsp:sp modelId="{FCD8F619-0E5D-49CA-B602-7E6E637D2457}">
      <dsp:nvSpPr>
        <dsp:cNvPr id="0" name=""/>
        <dsp:cNvSpPr/>
      </dsp:nvSpPr>
      <dsp:spPr>
        <a:xfrm>
          <a:off x="8319133" y="220501"/>
          <a:ext cx="3184351" cy="2093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Splitting data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Creating test and train data at 75 and 25 ratio</a:t>
          </a:r>
        </a:p>
      </dsp:txBody>
      <dsp:txXfrm>
        <a:off x="8380443" y="281811"/>
        <a:ext cx="3061731" cy="197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00496B6E-7B19-4F6D-8F48-8BD2787A3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10F2-C7EE-4623-9AAF-20949EF83111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HR Analytics for Building Competency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A6121D59-AF72-4BAE-AD1B-E1FA312DDF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1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B3DDA2ED-A3AD-4394-A5C3-B9DBF8CF37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2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33CAD-40FC-497F-9FB9-6FCDA32D2E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8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046124ED-DFF8-4965-8936-565CE21F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420276CF-3968-485D-B365-95B4A255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364EE-D8BA-4957-BD0B-4B4AE0DF2A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9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0CE73CFC-39A9-4FF2-8338-E5CFBEF92E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1852C5-D0BE-4F38-A19A-045308E83A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755604F3-BA2F-4E32-8F79-B6E64BEAE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3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5AA10-FAE4-465F-8DA0-35A3F7DB2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7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9AC2EDAE-30D0-43A8-8B71-382064723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2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29D58-7E57-438B-AA3E-D61716134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6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8620850F-F27C-486C-87D5-9F52CA5219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08CE246B-95B3-449A-925E-8092C9730E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47E2D272-DD1E-4D02-AE03-CF17499EB3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5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0741-923B-4D46-8BF9-D34EE57F5136}" type="datetime1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http://www.singaporexdexperience.com/application/views/public/images/orange-line-bg-inside2.png">
            <a:extLst>
              <a:ext uri="{FF2B5EF4-FFF2-40B4-BE49-F238E27FC236}">
                <a16:creationId xmlns:a16="http://schemas.microsoft.com/office/drawing/2014/main" id="{2CC7190E-9553-4158-9BB0-982AFB4092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4F624-7DDA-4CCE-992D-C62EE0C634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0.JPG"/><Relationship Id="rId4" Type="http://schemas.openxmlformats.org/officeDocument/2006/relationships/diagramLayout" Target="../diagrams/layout8.xml"/><Relationship Id="rId9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34" y="2169993"/>
            <a:ext cx="11867866" cy="750627"/>
          </a:xfrm>
        </p:spPr>
        <p:txBody>
          <a:bodyPr>
            <a:noAutofit/>
          </a:bodyPr>
          <a:lstStyle/>
          <a:p>
            <a:r>
              <a:rPr lang="en-IN" sz="4800" dirty="0"/>
              <a:t>Predicting NOx Concentration Level in 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</a:t>
            </a:r>
          </a:p>
          <a:p>
            <a:endParaRPr lang="en-IN" dirty="0"/>
          </a:p>
          <a:p>
            <a:pPr algn="r"/>
            <a:r>
              <a:rPr lang="en-IN" sz="2300" dirty="0">
                <a:ea typeface="Cambria" pitchFamily="18" charset="0"/>
              </a:rPr>
              <a:t>Malathi M</a:t>
            </a:r>
          </a:p>
          <a:p>
            <a:pPr algn="r"/>
            <a:r>
              <a:rPr lang="en-IN" sz="2300" dirty="0">
                <a:ea typeface="Cambria" pitchFamily="18" charset="0"/>
              </a:rPr>
              <a:t>PGDM in Business Analytics,</a:t>
            </a:r>
          </a:p>
          <a:p>
            <a:pPr algn="r"/>
            <a:r>
              <a:rPr lang="en-IN" sz="2300" dirty="0">
                <a:ea typeface="Cambria" pitchFamily="18" charset="0"/>
              </a:rPr>
              <a:t>REVA University, Bengaluru</a:t>
            </a:r>
          </a:p>
          <a:p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C4C4B81-F129-4EFD-ADF8-08602D80CE35}"/>
              </a:ext>
            </a:extLst>
          </p:cNvPr>
          <p:cNvSpPr txBox="1">
            <a:spLocks/>
          </p:cNvSpPr>
          <p:nvPr/>
        </p:nvSpPr>
        <p:spPr>
          <a:xfrm>
            <a:off x="9372600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Forecasting NOx  Levels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F1FEBDF-E032-43D5-BF68-AEA3E5F56C26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Processing: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 NOx  Levels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8C838BA-F14A-48B7-A7A0-257A3F026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260905"/>
              </p:ext>
            </p:extLst>
          </p:nvPr>
        </p:nvGraphicFramePr>
        <p:xfrm>
          <a:off x="283438" y="566825"/>
          <a:ext cx="11553851" cy="240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ABDA39E-9914-4D97-A450-24CCB7BF67F4}"/>
              </a:ext>
            </a:extLst>
          </p:cNvPr>
          <p:cNvSpPr txBox="1"/>
          <p:nvPr/>
        </p:nvSpPr>
        <p:spPr>
          <a:xfrm>
            <a:off x="380113" y="3015955"/>
            <a:ext cx="209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Kadubeesanahalli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77040-0F41-40A9-A16A-D90AC162ADCA}"/>
              </a:ext>
            </a:extLst>
          </p:cNvPr>
          <p:cNvSpPr txBox="1"/>
          <p:nvPr/>
        </p:nvSpPr>
        <p:spPr>
          <a:xfrm>
            <a:off x="5363791" y="3015955"/>
            <a:ext cx="209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BTM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C9E80-EF4D-49CC-BB5B-0DF9B7B5CBC5}"/>
              </a:ext>
            </a:extLst>
          </p:cNvPr>
          <p:cNvSpPr txBox="1"/>
          <p:nvPr/>
        </p:nvSpPr>
        <p:spPr>
          <a:xfrm>
            <a:off x="9380074" y="3015955"/>
            <a:ext cx="209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Peenya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90F1E1-BC6C-4AC6-9EF7-00FCC8CF22C7}"/>
              </a:ext>
            </a:extLst>
          </p:cNvPr>
          <p:cNvSpPr txBox="1">
            <a:spLocks/>
          </p:cNvSpPr>
          <p:nvPr/>
        </p:nvSpPr>
        <p:spPr>
          <a:xfrm>
            <a:off x="213530" y="2757269"/>
            <a:ext cx="2215771" cy="214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Missing Value Plot: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479C2-8C26-4224-9482-1849B05D3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96" y="3356867"/>
            <a:ext cx="3164464" cy="2701899"/>
          </a:xfrm>
          <a:prstGeom prst="rect">
            <a:avLst/>
          </a:prstGeom>
        </p:spPr>
      </p:pic>
      <p:pic>
        <p:nvPicPr>
          <p:cNvPr id="9" name="Picture 8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E8E79D70-61E9-4D35-A6F1-C20C599BB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3316671"/>
            <a:ext cx="3281150" cy="2778518"/>
          </a:xfrm>
          <a:prstGeom prst="rect">
            <a:avLst/>
          </a:prstGeom>
        </p:spPr>
      </p:pic>
      <p:pic>
        <p:nvPicPr>
          <p:cNvPr id="14" name="Picture 13" descr="A black and silver text on a white surface&#10;&#10;Description generated with high confidence">
            <a:extLst>
              <a:ext uri="{FF2B5EF4-FFF2-40B4-BE49-F238E27FC236}">
                <a16:creationId xmlns:a16="http://schemas.microsoft.com/office/drawing/2014/main" id="{70CCFC37-98B1-4BA1-A61E-2DC21E0E17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55" y="3356867"/>
            <a:ext cx="3281150" cy="28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5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Processing(Continued):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 NOx  Levels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C65CF4-8692-4871-934F-14CBDBB9F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8068"/>
              </p:ext>
            </p:extLst>
          </p:nvPr>
        </p:nvGraphicFramePr>
        <p:xfrm>
          <a:off x="122830" y="852568"/>
          <a:ext cx="11875492" cy="253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921">
                  <a:extLst>
                    <a:ext uri="{9D8B030D-6E8A-4147-A177-3AD203B41FA5}">
                      <a16:colId xmlns:a16="http://schemas.microsoft.com/office/drawing/2014/main" val="2220009074"/>
                    </a:ext>
                  </a:extLst>
                </a:gridCol>
                <a:gridCol w="1080993">
                  <a:extLst>
                    <a:ext uri="{9D8B030D-6E8A-4147-A177-3AD203B41FA5}">
                      <a16:colId xmlns:a16="http://schemas.microsoft.com/office/drawing/2014/main" val="1819598754"/>
                    </a:ext>
                  </a:extLst>
                </a:gridCol>
                <a:gridCol w="1791361">
                  <a:extLst>
                    <a:ext uri="{9D8B030D-6E8A-4147-A177-3AD203B41FA5}">
                      <a16:colId xmlns:a16="http://schemas.microsoft.com/office/drawing/2014/main" val="1288842350"/>
                    </a:ext>
                  </a:extLst>
                </a:gridCol>
                <a:gridCol w="1297193">
                  <a:extLst>
                    <a:ext uri="{9D8B030D-6E8A-4147-A177-3AD203B41FA5}">
                      <a16:colId xmlns:a16="http://schemas.microsoft.com/office/drawing/2014/main" val="1660399902"/>
                    </a:ext>
                  </a:extLst>
                </a:gridCol>
                <a:gridCol w="1019223">
                  <a:extLst>
                    <a:ext uri="{9D8B030D-6E8A-4147-A177-3AD203B41FA5}">
                      <a16:colId xmlns:a16="http://schemas.microsoft.com/office/drawing/2014/main" val="2251235494"/>
                    </a:ext>
                  </a:extLst>
                </a:gridCol>
                <a:gridCol w="1124396">
                  <a:extLst>
                    <a:ext uri="{9D8B030D-6E8A-4147-A177-3AD203B41FA5}">
                      <a16:colId xmlns:a16="http://schemas.microsoft.com/office/drawing/2014/main" val="252735291"/>
                    </a:ext>
                  </a:extLst>
                </a:gridCol>
                <a:gridCol w="1262135">
                  <a:extLst>
                    <a:ext uri="{9D8B030D-6E8A-4147-A177-3AD203B41FA5}">
                      <a16:colId xmlns:a16="http://schemas.microsoft.com/office/drawing/2014/main" val="3289549806"/>
                    </a:ext>
                  </a:extLst>
                </a:gridCol>
                <a:gridCol w="1262135">
                  <a:extLst>
                    <a:ext uri="{9D8B030D-6E8A-4147-A177-3AD203B41FA5}">
                      <a16:colId xmlns:a16="http://schemas.microsoft.com/office/drawing/2014/main" val="2279375481"/>
                    </a:ext>
                  </a:extLst>
                </a:gridCol>
                <a:gridCol w="1262135">
                  <a:extLst>
                    <a:ext uri="{9D8B030D-6E8A-4147-A177-3AD203B41FA5}">
                      <a16:colId xmlns:a16="http://schemas.microsoft.com/office/drawing/2014/main" val="3284557287"/>
                    </a:ext>
                  </a:extLst>
                </a:gridCol>
              </a:tblGrid>
              <a:tr h="326216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Data Size without 60 days lag as of NOx as independent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4250"/>
                  </a:ext>
                </a:extLst>
              </a:tr>
              <a:tr h="4771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Independent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Data size before 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size after 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Train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Test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12513"/>
                  </a:ext>
                </a:extLst>
              </a:tr>
              <a:tr h="2698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43553"/>
                  </a:ext>
                </a:extLst>
              </a:tr>
              <a:tr h="457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BP,RH,SR,Temp,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VWS,WD,WS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26553"/>
                  </a:ext>
                </a:extLst>
              </a:tr>
              <a:tr h="347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Peenya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BP,RH,SR,Temp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0"/>
                  </a:ext>
                </a:extLst>
              </a:tr>
              <a:tr h="397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Kadubeesanahalli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BP,RH,SR,Temp,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VWS,WD, 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9064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E9EF7F1-BFD4-4662-872A-9CBC00CB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3793"/>
              </p:ext>
            </p:extLst>
          </p:nvPr>
        </p:nvGraphicFramePr>
        <p:xfrm>
          <a:off x="122830" y="3473812"/>
          <a:ext cx="11875492" cy="290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921">
                  <a:extLst>
                    <a:ext uri="{9D8B030D-6E8A-4147-A177-3AD203B41FA5}">
                      <a16:colId xmlns:a16="http://schemas.microsoft.com/office/drawing/2014/main" val="2220009074"/>
                    </a:ext>
                  </a:extLst>
                </a:gridCol>
                <a:gridCol w="1080993">
                  <a:extLst>
                    <a:ext uri="{9D8B030D-6E8A-4147-A177-3AD203B41FA5}">
                      <a16:colId xmlns:a16="http://schemas.microsoft.com/office/drawing/2014/main" val="1819598754"/>
                    </a:ext>
                  </a:extLst>
                </a:gridCol>
                <a:gridCol w="1791361">
                  <a:extLst>
                    <a:ext uri="{9D8B030D-6E8A-4147-A177-3AD203B41FA5}">
                      <a16:colId xmlns:a16="http://schemas.microsoft.com/office/drawing/2014/main" val="1288842350"/>
                    </a:ext>
                  </a:extLst>
                </a:gridCol>
                <a:gridCol w="1297193">
                  <a:extLst>
                    <a:ext uri="{9D8B030D-6E8A-4147-A177-3AD203B41FA5}">
                      <a16:colId xmlns:a16="http://schemas.microsoft.com/office/drawing/2014/main" val="1660399902"/>
                    </a:ext>
                  </a:extLst>
                </a:gridCol>
                <a:gridCol w="1019223">
                  <a:extLst>
                    <a:ext uri="{9D8B030D-6E8A-4147-A177-3AD203B41FA5}">
                      <a16:colId xmlns:a16="http://schemas.microsoft.com/office/drawing/2014/main" val="2251235494"/>
                    </a:ext>
                  </a:extLst>
                </a:gridCol>
                <a:gridCol w="1124396">
                  <a:extLst>
                    <a:ext uri="{9D8B030D-6E8A-4147-A177-3AD203B41FA5}">
                      <a16:colId xmlns:a16="http://schemas.microsoft.com/office/drawing/2014/main" val="252735291"/>
                    </a:ext>
                  </a:extLst>
                </a:gridCol>
                <a:gridCol w="1262135">
                  <a:extLst>
                    <a:ext uri="{9D8B030D-6E8A-4147-A177-3AD203B41FA5}">
                      <a16:colId xmlns:a16="http://schemas.microsoft.com/office/drawing/2014/main" val="3289549806"/>
                    </a:ext>
                  </a:extLst>
                </a:gridCol>
                <a:gridCol w="1262135">
                  <a:extLst>
                    <a:ext uri="{9D8B030D-6E8A-4147-A177-3AD203B41FA5}">
                      <a16:colId xmlns:a16="http://schemas.microsoft.com/office/drawing/2014/main" val="2279375481"/>
                    </a:ext>
                  </a:extLst>
                </a:gridCol>
                <a:gridCol w="1262135">
                  <a:extLst>
                    <a:ext uri="{9D8B030D-6E8A-4147-A177-3AD203B41FA5}">
                      <a16:colId xmlns:a16="http://schemas.microsoft.com/office/drawing/2014/main" val="3284557287"/>
                    </a:ext>
                  </a:extLst>
                </a:gridCol>
              </a:tblGrid>
              <a:tr h="262887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Data Size with 60 days lag as of NOx as independent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4250"/>
                  </a:ext>
                </a:extLst>
              </a:tr>
              <a:tr h="46164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Independent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Data size before 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size after 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Train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Test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12513"/>
                  </a:ext>
                </a:extLst>
              </a:tr>
              <a:tr h="2948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43553"/>
                  </a:ext>
                </a:extLst>
              </a:tr>
              <a:tr h="501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BP,RH,SR,Temp,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VWS,WD,WS,log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26553"/>
                  </a:ext>
                </a:extLst>
              </a:tr>
              <a:tr h="501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Peenya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BP,RH,SR,Temp,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0"/>
                  </a:ext>
                </a:extLst>
              </a:tr>
              <a:tr h="707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Kadubeesanahalli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BP,RH,SR,Temp,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VWS,WD,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WS,log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9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Fitting and model Assessment: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5B6959-5BF5-4E68-9EAA-5400AE9C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42370"/>
              </p:ext>
            </p:extLst>
          </p:nvPr>
        </p:nvGraphicFramePr>
        <p:xfrm>
          <a:off x="488641" y="1215871"/>
          <a:ext cx="5524156" cy="235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732">
                  <a:extLst>
                    <a:ext uri="{9D8B030D-6E8A-4147-A177-3AD203B41FA5}">
                      <a16:colId xmlns:a16="http://schemas.microsoft.com/office/drawing/2014/main" val="2220009074"/>
                    </a:ext>
                  </a:extLst>
                </a:gridCol>
                <a:gridCol w="2938424">
                  <a:extLst>
                    <a:ext uri="{9D8B030D-6E8A-4147-A177-3AD203B41FA5}">
                      <a16:colId xmlns:a16="http://schemas.microsoft.com/office/drawing/2014/main" val="1819598754"/>
                    </a:ext>
                  </a:extLst>
                </a:gridCol>
              </a:tblGrid>
              <a:tr h="4211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Model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14250"/>
                  </a:ext>
                </a:extLst>
              </a:tr>
              <a:tr h="37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 – caret package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1000 for stepwise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26553"/>
                  </a:ext>
                </a:extLst>
              </a:tr>
              <a:tr h="523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Backward Elimination and Stepwise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0"/>
                  </a:ext>
                </a:extLst>
              </a:tr>
              <a:tr h="37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Loss/error on test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90649"/>
                  </a:ext>
                </a:extLst>
              </a:tr>
              <a:tr h="413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transformation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336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671B2E-6665-428F-8419-47774DD9DEB5}"/>
              </a:ext>
            </a:extLst>
          </p:cNvPr>
          <p:cNvSpPr txBox="1"/>
          <p:nvPr/>
        </p:nvSpPr>
        <p:spPr>
          <a:xfrm>
            <a:off x="409517" y="651577"/>
            <a:ext cx="332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Model Details: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9244FB5-EA84-474E-8319-96E908838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83992"/>
              </p:ext>
            </p:extLst>
          </p:nvPr>
        </p:nvGraphicFramePr>
        <p:xfrm>
          <a:off x="5440226" y="3717504"/>
          <a:ext cx="5524156" cy="2312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732">
                  <a:extLst>
                    <a:ext uri="{9D8B030D-6E8A-4147-A177-3AD203B41FA5}">
                      <a16:colId xmlns:a16="http://schemas.microsoft.com/office/drawing/2014/main" val="2220009074"/>
                    </a:ext>
                  </a:extLst>
                </a:gridCol>
                <a:gridCol w="2938424">
                  <a:extLst>
                    <a:ext uri="{9D8B030D-6E8A-4147-A177-3AD203B41FA5}">
                      <a16:colId xmlns:a16="http://schemas.microsoft.com/office/drawing/2014/main" val="1819598754"/>
                    </a:ext>
                  </a:extLst>
                </a:gridCol>
              </a:tblGrid>
              <a:tr h="4211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Model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14250"/>
                  </a:ext>
                </a:extLst>
              </a:tr>
              <a:tr h="37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 – caret package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(n= 10 &amp; 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26553"/>
                  </a:ext>
                </a:extLst>
              </a:tr>
              <a:tr h="391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0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Loss/error on test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90649"/>
                  </a:ext>
                </a:extLst>
              </a:tr>
              <a:tr h="413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transformation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3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5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Model Assessment(Continued):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6E2081-68F7-4A50-B955-F3640318B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085232"/>
              </p:ext>
            </p:extLst>
          </p:nvPr>
        </p:nvGraphicFramePr>
        <p:xfrm>
          <a:off x="300250" y="8061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450D465-881C-4A89-8A1A-860422730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74581"/>
              </p:ext>
            </p:extLst>
          </p:nvPr>
        </p:nvGraphicFramePr>
        <p:xfrm>
          <a:off x="5916304" y="8546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5F1571D-FD61-4D49-A3C9-A7D7C3A86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101289"/>
              </p:ext>
            </p:extLst>
          </p:nvPr>
        </p:nvGraphicFramePr>
        <p:xfrm>
          <a:off x="3480178" y="34833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307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3" y="21137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Model Interpretation: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5702-AD8B-44F8-88A4-E6498C0A9E1C}"/>
              </a:ext>
            </a:extLst>
          </p:cNvPr>
          <p:cNvSpPr txBox="1"/>
          <p:nvPr/>
        </p:nvSpPr>
        <p:spPr>
          <a:xfrm>
            <a:off x="95533" y="584060"/>
            <a:ext cx="870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Variable importance of random forest model for without and with lag variable: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68843-7D2D-486E-9EAB-8DBEE0112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03" y="904807"/>
            <a:ext cx="3107423" cy="2467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8BD9C-DA24-44D7-901B-7B47A93C2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7" y="931677"/>
            <a:ext cx="3107423" cy="2440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A1989C-6F78-4129-AAFE-D1C12BBA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69" y="943401"/>
            <a:ext cx="3289111" cy="248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B57A5-82EA-455E-A48C-4A85FA892C69}"/>
              </a:ext>
            </a:extLst>
          </p:cNvPr>
          <p:cNvSpPr txBox="1"/>
          <p:nvPr/>
        </p:nvSpPr>
        <p:spPr>
          <a:xfrm>
            <a:off x="9122527" y="3363446"/>
            <a:ext cx="8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Peenya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14DEC-6450-49D8-943A-8BBBAB8AD360}"/>
              </a:ext>
            </a:extLst>
          </p:cNvPr>
          <p:cNvSpPr txBox="1"/>
          <p:nvPr/>
        </p:nvSpPr>
        <p:spPr>
          <a:xfrm>
            <a:off x="5329096" y="3429000"/>
            <a:ext cx="8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BTM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850DA-DB26-44FE-BCF3-998A92FC9478}"/>
              </a:ext>
            </a:extLst>
          </p:cNvPr>
          <p:cNvSpPr txBox="1"/>
          <p:nvPr/>
        </p:nvSpPr>
        <p:spPr>
          <a:xfrm>
            <a:off x="987365" y="3374231"/>
            <a:ext cx="232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Kadubeesanahalli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E49CB-E982-4470-B772-80D958007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46" y="3798332"/>
            <a:ext cx="3533336" cy="23774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8DAC1-50DF-4A45-9AC5-A33BEEAF0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3" y="3732493"/>
            <a:ext cx="3433558" cy="2433350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B5ACDB-73AE-4FFD-8D1B-A997920D3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0" y="3732493"/>
            <a:ext cx="3098787" cy="24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4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3" y="21137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Model Interpretation(Continued):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5702-AD8B-44F8-88A4-E6498C0A9E1C}"/>
              </a:ext>
            </a:extLst>
          </p:cNvPr>
          <p:cNvSpPr txBox="1"/>
          <p:nvPr/>
        </p:nvSpPr>
        <p:spPr>
          <a:xfrm>
            <a:off x="95533" y="584060"/>
            <a:ext cx="870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Model fit for without and with lag variable: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B57A5-82EA-455E-A48C-4A85FA892C69}"/>
              </a:ext>
            </a:extLst>
          </p:cNvPr>
          <p:cNvSpPr txBox="1"/>
          <p:nvPr/>
        </p:nvSpPr>
        <p:spPr>
          <a:xfrm>
            <a:off x="9212679" y="3427729"/>
            <a:ext cx="8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Peenya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14DEC-6450-49D8-943A-8BBBAB8AD360}"/>
              </a:ext>
            </a:extLst>
          </p:cNvPr>
          <p:cNvSpPr txBox="1"/>
          <p:nvPr/>
        </p:nvSpPr>
        <p:spPr>
          <a:xfrm>
            <a:off x="5109017" y="3353594"/>
            <a:ext cx="8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BTM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850DA-DB26-44FE-BCF3-998A92FC9478}"/>
              </a:ext>
            </a:extLst>
          </p:cNvPr>
          <p:cNvSpPr txBox="1"/>
          <p:nvPr/>
        </p:nvSpPr>
        <p:spPr>
          <a:xfrm>
            <a:off x="926850" y="3337302"/>
            <a:ext cx="232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Kadubeesanahalli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BDBD73A-D3EB-4C2E-9284-7DECE762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5" y="1018356"/>
            <a:ext cx="2472696" cy="2374163"/>
          </a:xfrm>
          <a:prstGeom prst="rect">
            <a:avLst/>
          </a:prstGeom>
        </p:spPr>
      </p:pic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5B2BE1D-4C15-4A96-8578-22A4D092A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3" y="3690100"/>
            <a:ext cx="2607948" cy="2481207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A7C2EAF-3234-48B3-9944-656274571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2" y="909065"/>
            <a:ext cx="2656978" cy="2483481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B1036D2D-4A0E-4AD1-8E8D-F79BF3B9F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14" y="3706634"/>
            <a:ext cx="2485262" cy="2490183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A05BD6-66F3-468C-9183-F7C33F80E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87" y="857034"/>
            <a:ext cx="2854172" cy="2631870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6A0B4FC-73EC-4F5A-9217-3AA9E06E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87" y="3810617"/>
            <a:ext cx="3009766" cy="23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34" y="511562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Recommendation: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050B3-72C8-475A-9CE1-32073C37BEE5}"/>
              </a:ext>
            </a:extLst>
          </p:cNvPr>
          <p:cNvSpPr txBox="1"/>
          <p:nvPr/>
        </p:nvSpPr>
        <p:spPr>
          <a:xfrm>
            <a:off x="0" y="1166584"/>
            <a:ext cx="5649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Proper maintenance of the existing monitoring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Should increase the number of monitoring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Peak hour traffic management to reduce pollutant emission due to traffic congestion.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Framing strong policies against emission of pollutant should be based on to the particular area based on the geography of the location.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5EBAE-7CFE-4E0B-AC55-74BAD53BABC4}"/>
              </a:ext>
            </a:extLst>
          </p:cNvPr>
          <p:cNvSpPr txBox="1"/>
          <p:nvPr/>
        </p:nvSpPr>
        <p:spPr>
          <a:xfrm>
            <a:off x="7720630" y="1174069"/>
            <a:ext cx="249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Scope for improvement: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1CEDA-A19A-47EB-B714-732444A6EBB3}"/>
              </a:ext>
            </a:extLst>
          </p:cNvPr>
          <p:cNvSpPr txBox="1"/>
          <p:nvPr/>
        </p:nvSpPr>
        <p:spPr>
          <a:xfrm>
            <a:off x="7599916" y="2003154"/>
            <a:ext cx="37334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Time Series Analysis using RNN/LSTM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B5107B-70CF-4D49-A73A-4667467F9826}"/>
              </a:ext>
            </a:extLst>
          </p:cNvPr>
          <p:cNvCxnSpPr>
            <a:cxnSpLocks/>
          </p:cNvCxnSpPr>
          <p:nvPr/>
        </p:nvCxnSpPr>
        <p:spPr>
          <a:xfrm>
            <a:off x="7173533" y="650809"/>
            <a:ext cx="0" cy="517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97402B-174A-46E9-9090-25D7F1883BED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050B3-72C8-475A-9CE1-32073C37BEE5}"/>
              </a:ext>
            </a:extLst>
          </p:cNvPr>
          <p:cNvSpPr txBox="1"/>
          <p:nvPr/>
        </p:nvSpPr>
        <p:spPr>
          <a:xfrm>
            <a:off x="3822132" y="2261289"/>
            <a:ext cx="382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4"/>
                </a:solidFill>
              </a:rPr>
              <a:t>Thank You</a:t>
            </a:r>
            <a:r>
              <a:rPr lang="en-IN" sz="5400" dirty="0">
                <a:solidFill>
                  <a:schemeClr val="accent6"/>
                </a:solidFill>
              </a:rPr>
              <a:t>!!</a:t>
            </a:r>
          </a:p>
          <a:p>
            <a:endParaRPr lang="en-IN" sz="5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6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146760"/>
            <a:ext cx="2988860" cy="56292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800" u="sng" dirty="0">
                <a:ea typeface="Cambria" pitchFamily="18" charset="0"/>
              </a:rPr>
            </a:br>
            <a:br>
              <a:rPr lang="en-IN" sz="2800" u="sng" dirty="0">
                <a:ea typeface="Cambria" pitchFamily="18" charset="0"/>
              </a:rPr>
            </a:br>
            <a:r>
              <a:rPr lang="en-IN" sz="5300" dirty="0">
                <a:ea typeface="Cambria" pitchFamily="18" charset="0"/>
              </a:rPr>
              <a:t>Agenda</a:t>
            </a: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45922"/>
              </p:ext>
            </p:extLst>
          </p:nvPr>
        </p:nvGraphicFramePr>
        <p:xfrm>
          <a:off x="193675" y="573206"/>
          <a:ext cx="11804650" cy="526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43DEC5-1E65-4FC0-98EB-B59D12874CC9}"/>
              </a:ext>
            </a:extLst>
          </p:cNvPr>
          <p:cNvCxnSpPr/>
          <p:nvPr/>
        </p:nvCxnSpPr>
        <p:spPr>
          <a:xfrm>
            <a:off x="5843516" y="5403254"/>
            <a:ext cx="50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9C83A-8FBA-44CA-BAF1-88A7B43E6800}"/>
              </a:ext>
            </a:extLst>
          </p:cNvPr>
          <p:cNvCxnSpPr>
            <a:cxnSpLocks/>
          </p:cNvCxnSpPr>
          <p:nvPr/>
        </p:nvCxnSpPr>
        <p:spPr>
          <a:xfrm flipV="1">
            <a:off x="7961388" y="3548419"/>
            <a:ext cx="211015" cy="80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E3A251-3790-4782-8258-966BFA768435}"/>
              </a:ext>
            </a:extLst>
          </p:cNvPr>
          <p:cNvCxnSpPr>
            <a:cxnSpLocks/>
          </p:cNvCxnSpPr>
          <p:nvPr/>
        </p:nvCxnSpPr>
        <p:spPr>
          <a:xfrm>
            <a:off x="4053385" y="3548418"/>
            <a:ext cx="259308" cy="80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7D479C-836D-4A52-AFB1-2927CCD00513}"/>
              </a:ext>
            </a:extLst>
          </p:cNvPr>
          <p:cNvCxnSpPr/>
          <p:nvPr/>
        </p:nvCxnSpPr>
        <p:spPr>
          <a:xfrm flipH="1">
            <a:off x="4630790" y="1590803"/>
            <a:ext cx="559559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EE9CA7-F7E6-4D9E-86BC-BB789B6FF73A}"/>
              </a:ext>
            </a:extLst>
          </p:cNvPr>
          <p:cNvCxnSpPr>
            <a:cxnSpLocks/>
          </p:cNvCxnSpPr>
          <p:nvPr/>
        </p:nvCxnSpPr>
        <p:spPr>
          <a:xfrm flipH="1" flipV="1">
            <a:off x="7100128" y="1590803"/>
            <a:ext cx="566764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AED33A73-D504-4C77-9477-15752B5E0536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075116-1E71-44F3-A215-70A7C8DAF662}"/>
              </a:ext>
            </a:extLst>
          </p:cNvPr>
          <p:cNvSpPr txBox="1">
            <a:spLocks/>
          </p:cNvSpPr>
          <p:nvPr/>
        </p:nvSpPr>
        <p:spPr>
          <a:xfrm>
            <a:off x="9372600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310533"/>
            <a:ext cx="7069541" cy="562923"/>
          </a:xfrm>
        </p:spPr>
        <p:txBody>
          <a:bodyPr>
            <a:noAutofit/>
          </a:bodyPr>
          <a:lstStyle/>
          <a:p>
            <a:br>
              <a:rPr lang="en-IN" sz="1600" u="sng" dirty="0">
                <a:ea typeface="Cambria" pitchFamily="18" charset="0"/>
              </a:rPr>
            </a:br>
            <a:br>
              <a:rPr lang="en-IN" sz="1600" u="sng" dirty="0">
                <a:ea typeface="Cambria" pitchFamily="18" charset="0"/>
              </a:rPr>
            </a:br>
            <a:r>
              <a:rPr lang="en-IN" dirty="0">
                <a:ea typeface="Cambria" pitchFamily="18" charset="0"/>
              </a:rPr>
              <a:t>Problem Understanding:</a:t>
            </a:r>
            <a:br>
              <a:rPr lang="en-IN" sz="2400" b="1" u="sng" dirty="0">
                <a:latin typeface="Cambria" pitchFamily="18" charset="0"/>
                <a:ea typeface="Cambria" pitchFamily="18" charset="0"/>
              </a:rPr>
            </a:br>
            <a:endParaRPr lang="en-IN" sz="2400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203343"/>
              </p:ext>
            </p:extLst>
          </p:nvPr>
        </p:nvGraphicFramePr>
        <p:xfrm>
          <a:off x="193675" y="873456"/>
          <a:ext cx="11804650" cy="496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E3ADF-FB10-4CC3-9793-9C9068A5C75A}"/>
              </a:ext>
            </a:extLst>
          </p:cNvPr>
          <p:cNvSpPr txBox="1"/>
          <p:nvPr/>
        </p:nvSpPr>
        <p:spPr>
          <a:xfrm>
            <a:off x="406825" y="1246784"/>
            <a:ext cx="4722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Overview on Air Pollution :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Air Pollution is one  of the major  environmental issues and becoming major health problem that are effecting millions of people worldwide. Exposure to pollutants for a long time can lead to premature deaths, asthma, lung cancer, heart attack.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54B3A1-CFA6-48A8-837A-6654B2016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42" y="2689570"/>
            <a:ext cx="4837066" cy="296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957F42-9874-4C98-A6F9-690BA603AE4F}"/>
              </a:ext>
            </a:extLst>
          </p:cNvPr>
          <p:cNvSpPr txBox="1"/>
          <p:nvPr/>
        </p:nvSpPr>
        <p:spPr>
          <a:xfrm>
            <a:off x="6595115" y="2100331"/>
            <a:ext cx="545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Death by Contamination(</a:t>
            </a:r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Reported by THE STRAITSTIMES</a:t>
            </a:r>
            <a:r>
              <a:rPr lang="en-IN" sz="1600" dirty="0"/>
              <a:t>)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1A05D21-FA60-41B8-BE23-602DCFF5AFE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64E1913-BE2E-49C5-B7D1-92E0CC74B24F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</p:spTree>
    <p:extLst>
      <p:ext uri="{BB962C8B-B14F-4D97-AF65-F5344CB8AC3E}">
        <p14:creationId xmlns:p14="http://schemas.microsoft.com/office/powerpoint/2010/main" val="29285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38907"/>
              </p:ext>
            </p:extLst>
          </p:nvPr>
        </p:nvGraphicFramePr>
        <p:xfrm>
          <a:off x="193675" y="873456"/>
          <a:ext cx="1180465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D12C8-3D57-41B1-9044-31C67ACD06A2}"/>
              </a:ext>
            </a:extLst>
          </p:cNvPr>
          <p:cNvSpPr txBox="1"/>
          <p:nvPr/>
        </p:nvSpPr>
        <p:spPr>
          <a:xfrm>
            <a:off x="300250" y="1137105"/>
            <a:ext cx="4258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Impact of Air Pollution on economy: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As per OECD impact of outdoor pollution are projected to lead to global economic cost that gradually increase to 1% of global GDP by 2060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 World Bank Study shows that welfare costs and lost labour income due to air pollution amounted to 8.5% of India’s GDP in 2013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3FC13-2AD6-417F-A195-3EB711A9DBCE}"/>
              </a:ext>
            </a:extLst>
          </p:cNvPr>
          <p:cNvSpPr/>
          <p:nvPr/>
        </p:nvSpPr>
        <p:spPr>
          <a:xfrm>
            <a:off x="193675" y="873457"/>
            <a:ext cx="11804650" cy="370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419BB-F136-4946-83D8-DB0041690359}"/>
              </a:ext>
            </a:extLst>
          </p:cNvPr>
          <p:cNvSpPr/>
          <p:nvPr/>
        </p:nvSpPr>
        <p:spPr>
          <a:xfrm>
            <a:off x="193675" y="4721433"/>
            <a:ext cx="11769725" cy="1433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F2890-266F-4AE1-808E-FA3FE8A33E63}"/>
              </a:ext>
            </a:extLst>
          </p:cNvPr>
          <p:cNvSpPr txBox="1"/>
          <p:nvPr/>
        </p:nvSpPr>
        <p:spPr>
          <a:xfrm>
            <a:off x="4189530" y="4823263"/>
            <a:ext cx="538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Problem Statement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B5969-3B7F-4714-ADC1-2896E6994BF1}"/>
              </a:ext>
            </a:extLst>
          </p:cNvPr>
          <p:cNvSpPr txBox="1"/>
          <p:nvPr/>
        </p:nvSpPr>
        <p:spPr>
          <a:xfrm>
            <a:off x="325840" y="5300364"/>
            <a:ext cx="115403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identify the pattern NOx of levels in air and building a predictive model to predict concentration levels of </a:t>
            </a:r>
          </a:p>
          <a:p>
            <a:r>
              <a:rPr lang="en-IN" dirty="0"/>
              <a:t>NOx (Oxides of Nitrogen) and to know NOx levels are within AQI Index.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C2E26D01-8F8C-481F-BC64-5C37EA8ECBD1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623B0-0A17-479C-9AF7-3B8F9F185B4E}"/>
              </a:ext>
            </a:extLst>
          </p:cNvPr>
          <p:cNvSpPr txBox="1"/>
          <p:nvPr/>
        </p:nvSpPr>
        <p:spPr>
          <a:xfrm>
            <a:off x="6389093" y="1077456"/>
            <a:ext cx="53237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Emission Projection over time  (</a:t>
            </a:r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Reported by OECD</a:t>
            </a:r>
            <a:r>
              <a:rPr lang="en-IN" sz="1600" dirty="0"/>
              <a:t>) </a:t>
            </a:r>
          </a:p>
          <a:p>
            <a:endParaRPr lang="en-IN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1794E2B-8E08-466C-A7AF-791203E3ED42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20F90B-06A9-4638-A530-8954CE97DDD2}"/>
              </a:ext>
            </a:extLst>
          </p:cNvPr>
          <p:cNvSpPr txBox="1">
            <a:spLocks/>
          </p:cNvSpPr>
          <p:nvPr/>
        </p:nvSpPr>
        <p:spPr>
          <a:xfrm>
            <a:off x="300249" y="310533"/>
            <a:ext cx="8420669" cy="450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1400" u="sng" dirty="0">
                <a:ea typeface="Cambria" pitchFamily="18" charset="0"/>
              </a:rPr>
            </a:br>
            <a:br>
              <a:rPr lang="en-IN" sz="1400" u="sng" dirty="0">
                <a:ea typeface="Cambria" pitchFamily="18" charset="0"/>
              </a:rPr>
            </a:br>
            <a:r>
              <a:rPr lang="en-IN" sz="4000" dirty="0">
                <a:ea typeface="Cambria" pitchFamily="18" charset="0"/>
              </a:rPr>
              <a:t>Problem Understanding (Continued):</a:t>
            </a:r>
            <a:br>
              <a:rPr lang="en-IN" sz="2000" b="1" u="sng" dirty="0">
                <a:latin typeface="Cambria" pitchFamily="18" charset="0"/>
                <a:ea typeface="Cambria" pitchFamily="18" charset="0"/>
              </a:rPr>
            </a:br>
            <a:endParaRPr lang="en-IN" sz="2000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25003A7-4473-4CB6-905E-F7A492486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37" y="1466952"/>
            <a:ext cx="5581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Gathering: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D12C8-3D57-41B1-9044-31C67ACD06A2}"/>
              </a:ext>
            </a:extLst>
          </p:cNvPr>
          <p:cNvSpPr txBox="1"/>
          <p:nvPr/>
        </p:nvSpPr>
        <p:spPr>
          <a:xfrm>
            <a:off x="4586133" y="552916"/>
            <a:ext cx="272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Data Description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74F97-9D9E-4A6A-B993-D68E0B8A859F}"/>
              </a:ext>
            </a:extLst>
          </p:cNvPr>
          <p:cNvSpPr txBox="1"/>
          <p:nvPr/>
        </p:nvSpPr>
        <p:spPr>
          <a:xfrm>
            <a:off x="231464" y="980312"/>
            <a:ext cx="537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Data Source </a:t>
            </a:r>
            <a:r>
              <a:rPr lang="en-IN" dirty="0"/>
              <a:t>: Central Pollution Control Board of India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744F9-9F45-4304-B24A-47477914A27C}"/>
              </a:ext>
            </a:extLst>
          </p:cNvPr>
          <p:cNvSpPr txBox="1"/>
          <p:nvPr/>
        </p:nvSpPr>
        <p:spPr>
          <a:xfrm>
            <a:off x="6719757" y="910935"/>
            <a:ext cx="486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Time Period </a:t>
            </a:r>
            <a:r>
              <a:rPr lang="en-IN" dirty="0"/>
              <a:t>: February 2009 to September 2018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Method : </a:t>
            </a:r>
            <a:r>
              <a:rPr lang="en-IN" dirty="0"/>
              <a:t>4 hour Sampling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C2CBD2-1DBA-4462-B8B6-4FCA63E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36065"/>
              </p:ext>
            </p:extLst>
          </p:nvPr>
        </p:nvGraphicFramePr>
        <p:xfrm>
          <a:off x="4527679" y="2421926"/>
          <a:ext cx="7416018" cy="352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67">
                  <a:extLst>
                    <a:ext uri="{9D8B030D-6E8A-4147-A177-3AD203B41FA5}">
                      <a16:colId xmlns:a16="http://schemas.microsoft.com/office/drawing/2014/main" val="4111611871"/>
                    </a:ext>
                  </a:extLst>
                </a:gridCol>
                <a:gridCol w="2753197">
                  <a:extLst>
                    <a:ext uri="{9D8B030D-6E8A-4147-A177-3AD203B41FA5}">
                      <a16:colId xmlns:a16="http://schemas.microsoft.com/office/drawing/2014/main" val="3031568392"/>
                    </a:ext>
                  </a:extLst>
                </a:gridCol>
                <a:gridCol w="2085754">
                  <a:extLst>
                    <a:ext uri="{9D8B030D-6E8A-4147-A177-3AD203B41FA5}">
                      <a16:colId xmlns:a16="http://schemas.microsoft.com/office/drawing/2014/main" val="127673028"/>
                    </a:ext>
                  </a:extLst>
                </a:gridCol>
              </a:tblGrid>
              <a:tr h="794866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of Measurement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07829"/>
                  </a:ext>
                </a:extLst>
              </a:tr>
              <a:tr h="323408">
                <a:tc>
                  <a:txBody>
                    <a:bodyPr/>
                    <a:lstStyle/>
                    <a:p>
                      <a:r>
                        <a:rPr lang="en-IN" sz="1600" dirty="0"/>
                        <a:t>NOx (Oxide of Nitrogen)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Pollutant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µg/m3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287478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IN" sz="1600" dirty="0"/>
                        <a:t>WS(Wind Speed)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m/s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147320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WD(Wind Direction)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Degrees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25047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r>
                        <a:rPr lang="en-IN" sz="1600" dirty="0"/>
                        <a:t>VWS(Vertical Wind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m/s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850663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BP(Bar Pressure)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mmHg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73484"/>
                  </a:ext>
                </a:extLst>
              </a:tr>
              <a:tr h="344669">
                <a:tc>
                  <a:txBody>
                    <a:bodyPr/>
                    <a:lstStyle/>
                    <a:p>
                      <a:r>
                        <a:rPr lang="en-IN" sz="1600" dirty="0"/>
                        <a:t>Temp(Temperature)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Degree centigrade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068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n-IN" sz="1600" dirty="0"/>
                        <a:t>RH(Relative Humidity)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53550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IN" sz="1600" dirty="0"/>
                        <a:t>SR(Solar Radiation)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Meteorological factor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W/m2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582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3614B5-D7F2-4FF0-B25D-0E31DB01C2A2}"/>
              </a:ext>
            </a:extLst>
          </p:cNvPr>
          <p:cNvSpPr txBox="1"/>
          <p:nvPr/>
        </p:nvSpPr>
        <p:spPr>
          <a:xfrm>
            <a:off x="432823" y="1535651"/>
            <a:ext cx="33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Location and shape of the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E9BC69-D0E6-43BC-957D-18DC5430C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63194"/>
              </p:ext>
            </p:extLst>
          </p:nvPr>
        </p:nvGraphicFramePr>
        <p:xfrm>
          <a:off x="231464" y="2071965"/>
          <a:ext cx="3846063" cy="193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67">
                  <a:extLst>
                    <a:ext uri="{9D8B030D-6E8A-4147-A177-3AD203B41FA5}">
                      <a16:colId xmlns:a16="http://schemas.microsoft.com/office/drawing/2014/main" val="560049292"/>
                    </a:ext>
                  </a:extLst>
                </a:gridCol>
                <a:gridCol w="2276896">
                  <a:extLst>
                    <a:ext uri="{9D8B030D-6E8A-4147-A177-3AD203B41FA5}">
                      <a16:colId xmlns:a16="http://schemas.microsoft.com/office/drawing/2014/main" val="21017164"/>
                    </a:ext>
                  </a:extLst>
                </a:gridCol>
              </a:tblGrid>
              <a:tr h="3850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Shape of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34231"/>
                  </a:ext>
                </a:extLst>
              </a:tr>
              <a:tr h="5030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Kadubeesanahalli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21126 observations &amp; 9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18722"/>
                  </a:ext>
                </a:extLst>
              </a:tr>
              <a:tr h="5030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Peenya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21360 observations &amp; 6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59875"/>
                  </a:ext>
                </a:extLst>
              </a:tr>
              <a:tr h="5030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BTM Layout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21006 observations &amp; 9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987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7E1639-58F7-4DD5-803F-193FFC342D8D}"/>
              </a:ext>
            </a:extLst>
          </p:cNvPr>
          <p:cNvSpPr txBox="1"/>
          <p:nvPr/>
        </p:nvSpPr>
        <p:spPr>
          <a:xfrm>
            <a:off x="6523241" y="1904983"/>
            <a:ext cx="33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 of the variables 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6CFE08A-93AC-493B-9714-13ABE2C09D37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B4F8791-A8DC-4E00-B0BA-A497BBED5CEA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</p:spTree>
    <p:extLst>
      <p:ext uri="{BB962C8B-B14F-4D97-AF65-F5344CB8AC3E}">
        <p14:creationId xmlns:p14="http://schemas.microsoft.com/office/powerpoint/2010/main" val="122543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Understanding: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44314"/>
              </p:ext>
            </p:extLst>
          </p:nvPr>
        </p:nvGraphicFramePr>
        <p:xfrm>
          <a:off x="171126" y="76035"/>
          <a:ext cx="11717819" cy="650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CA5DE-052E-47C4-94D7-6C42C2EAFABC}"/>
              </a:ext>
            </a:extLst>
          </p:cNvPr>
          <p:cNvSpPr txBox="1"/>
          <p:nvPr/>
        </p:nvSpPr>
        <p:spPr>
          <a:xfrm>
            <a:off x="267391" y="635200"/>
            <a:ext cx="828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Distribution NOx at three locations :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FA1B689-AFD0-4325-8E7C-927FCEF94ECB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02185-414F-4200-A006-F7B56B181AF8}"/>
              </a:ext>
            </a:extLst>
          </p:cNvPr>
          <p:cNvSpPr txBox="1"/>
          <p:nvPr/>
        </p:nvSpPr>
        <p:spPr>
          <a:xfrm>
            <a:off x="361510" y="5572525"/>
            <a:ext cx="116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 since ten years the </a:t>
            </a:r>
            <a:r>
              <a:rPr lang="en-US" dirty="0" err="1"/>
              <a:t>Nox</a:t>
            </a:r>
            <a:r>
              <a:rPr lang="en-US" dirty="0"/>
              <a:t> levels are within the range of the AQI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C95E2F8-CD47-43AA-B534-EBBCDAE69EE6}"/>
              </a:ext>
            </a:extLst>
          </p:cNvPr>
          <p:cNvSpPr txBox="1">
            <a:spLocks/>
          </p:cNvSpPr>
          <p:nvPr/>
        </p:nvSpPr>
        <p:spPr>
          <a:xfrm>
            <a:off x="9430074" y="6276267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 NOx  Levels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1B0E8-5DA1-479D-94C5-E1647DA8C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4483" y="374383"/>
            <a:ext cx="1966268" cy="3554734"/>
          </a:xfrm>
          <a:prstGeom prst="rect">
            <a:avLst/>
          </a:prstGeom>
        </p:spPr>
      </p:pic>
      <p:pic>
        <p:nvPicPr>
          <p:cNvPr id="10" name="Picture 9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862DFF07-7DA0-4DDF-B32C-A0FB4908AF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3" y="3216559"/>
            <a:ext cx="3499271" cy="2249532"/>
          </a:xfrm>
          <a:prstGeom prst="rect">
            <a:avLst/>
          </a:prstGeom>
        </p:spPr>
      </p:pic>
      <p:pic>
        <p:nvPicPr>
          <p:cNvPr id="16" name="Picture 1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18971EE9-9436-4BBF-9437-2891EEA14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66559" y="133822"/>
            <a:ext cx="1966270" cy="3906087"/>
          </a:xfrm>
          <a:prstGeom prst="rect">
            <a:avLst/>
          </a:prstGeom>
        </p:spPr>
      </p:pic>
      <p:pic>
        <p:nvPicPr>
          <p:cNvPr id="18" name="Picture 17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7896B87D-978D-420A-9EFF-B46C6E0FD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6" y="3206451"/>
            <a:ext cx="4049862" cy="2229623"/>
          </a:xfrm>
          <a:prstGeom prst="rect">
            <a:avLst/>
          </a:prstGeom>
        </p:spPr>
      </p:pic>
      <p:pic>
        <p:nvPicPr>
          <p:cNvPr id="21" name="Picture 2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D56EEE-DB49-4802-90E2-1D1EA2963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68568" y="249625"/>
            <a:ext cx="1954111" cy="3686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56A3F-5514-48E6-91AD-809144F6F5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3122888"/>
            <a:ext cx="3790693" cy="23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76035"/>
            <a:ext cx="7902054" cy="562923"/>
          </a:xfrm>
        </p:spPr>
        <p:txBody>
          <a:bodyPr>
            <a:noAutofit/>
          </a:bodyPr>
          <a:lstStyle/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Understanding(continued):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3675" y="1198122"/>
          <a:ext cx="11804650" cy="495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CA5DE-052E-47C4-94D7-6C42C2EAFABC}"/>
              </a:ext>
            </a:extLst>
          </p:cNvPr>
          <p:cNvSpPr txBox="1"/>
          <p:nvPr/>
        </p:nvSpPr>
        <p:spPr>
          <a:xfrm>
            <a:off x="696345" y="3988164"/>
            <a:ext cx="3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Classification of Concentrations levels as per AQI Index at three places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FA1B689-AFD0-4325-8E7C-927FCEF94ECB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EB43B45-7BAA-4C01-8CD2-9C1D0A804F42}"/>
              </a:ext>
            </a:extLst>
          </p:cNvPr>
          <p:cNvSpPr txBox="1">
            <a:spLocks/>
          </p:cNvSpPr>
          <p:nvPr/>
        </p:nvSpPr>
        <p:spPr>
          <a:xfrm>
            <a:off x="9559119" y="6309261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D83C1-A141-478F-BE0B-EB78538DEDE3}"/>
              </a:ext>
            </a:extLst>
          </p:cNvPr>
          <p:cNvSpPr txBox="1"/>
          <p:nvPr/>
        </p:nvSpPr>
        <p:spPr>
          <a:xfrm>
            <a:off x="6924583" y="1556436"/>
            <a:ext cx="3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Yearly average concentration levels at the three places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2" name="Picture 21" descr="A close up of a map&#10;&#10;Description generated with high confidence">
            <a:extLst>
              <a:ext uri="{FF2B5EF4-FFF2-40B4-BE49-F238E27FC236}">
                <a16:creationId xmlns:a16="http://schemas.microsoft.com/office/drawing/2014/main" id="{DD19D195-5A2E-4B7B-9A13-B5C232941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1852"/>
            <a:ext cx="5258937" cy="3380745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45C0A3-9948-4D42-9B3B-08C879CFB2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8" y="638958"/>
            <a:ext cx="4865184" cy="31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3675" y="873456"/>
          <a:ext cx="1180465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7047D5-F70E-444B-9A61-D474873024FA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33A7EE-5E0F-4919-A489-ACE7D580EB8D}"/>
              </a:ext>
            </a:extLst>
          </p:cNvPr>
          <p:cNvSpPr txBox="1">
            <a:spLocks/>
          </p:cNvSpPr>
          <p:nvPr/>
        </p:nvSpPr>
        <p:spPr>
          <a:xfrm>
            <a:off x="300250" y="201297"/>
            <a:ext cx="7902054" cy="562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Understanding(continued):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1A29E3C-31FF-4077-BD59-D9AB1F1FC8AF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A5DA2-279D-4C2E-89F2-3A3D3CA6F382}"/>
              </a:ext>
            </a:extLst>
          </p:cNvPr>
          <p:cNvSpPr txBox="1"/>
          <p:nvPr/>
        </p:nvSpPr>
        <p:spPr>
          <a:xfrm>
            <a:off x="1018283" y="4195595"/>
            <a:ext cx="3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Average concentration levels over weekdays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6AD77A-0D43-44BD-965D-77DC49B1B3E2}"/>
              </a:ext>
            </a:extLst>
          </p:cNvPr>
          <p:cNvSpPr txBox="1"/>
          <p:nvPr/>
        </p:nvSpPr>
        <p:spPr>
          <a:xfrm>
            <a:off x="6747165" y="1579960"/>
            <a:ext cx="3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Hourly average concentration levels at every four hour time interval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3B7D61A-54B5-4584-94A6-03A9394EE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5" y="846400"/>
            <a:ext cx="4923172" cy="3164896"/>
          </a:xfrm>
          <a:prstGeom prst="rect">
            <a:avLst/>
          </a:prstGeom>
        </p:spPr>
      </p:pic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47194797-1B0F-4685-BF1E-7239C9E5DE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71" y="2811985"/>
            <a:ext cx="4923172" cy="31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FEDCBEA-930F-4C9C-9760-7382B5227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3675" y="873456"/>
          <a:ext cx="1180465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3963F3-A76A-4388-8166-3ED081054317}"/>
              </a:ext>
            </a:extLst>
          </p:cNvPr>
          <p:cNvSpPr/>
          <p:nvPr/>
        </p:nvSpPr>
        <p:spPr>
          <a:xfrm>
            <a:off x="300250" y="1023582"/>
            <a:ext cx="4722126" cy="240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9AA47-D1C7-481F-846F-DB2236571909}"/>
              </a:ext>
            </a:extLst>
          </p:cNvPr>
          <p:cNvSpPr txBox="1"/>
          <p:nvPr/>
        </p:nvSpPr>
        <p:spPr>
          <a:xfrm>
            <a:off x="4704929" y="789407"/>
            <a:ext cx="332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Seasonal Trend: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EBC56-A6ED-4F95-9F52-48BAFF99D94F}"/>
              </a:ext>
            </a:extLst>
          </p:cNvPr>
          <p:cNvSpPr txBox="1"/>
          <p:nvPr/>
        </p:nvSpPr>
        <p:spPr>
          <a:xfrm>
            <a:off x="1681362" y="5099288"/>
            <a:ext cx="99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Peenya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45C09-3725-40BF-8C3C-562695EE4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61615"/>
            <a:ext cx="3996207" cy="3766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99B53-5AAF-491D-B11B-DABEE85E7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6207" y="1307513"/>
            <a:ext cx="3842237" cy="3689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A7302-2F69-4829-83A6-D568C17D05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8423" y="974073"/>
            <a:ext cx="4319924" cy="4176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4F0EAF-82D7-40C8-99BF-AB24EFE23B6C}"/>
              </a:ext>
            </a:extLst>
          </p:cNvPr>
          <p:cNvSpPr txBox="1"/>
          <p:nvPr/>
        </p:nvSpPr>
        <p:spPr>
          <a:xfrm>
            <a:off x="5149289" y="5084708"/>
            <a:ext cx="1893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Kadubeesanahalli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D726E-E6E7-466D-A8A0-4992B3112366}"/>
              </a:ext>
            </a:extLst>
          </p:cNvPr>
          <p:cNvSpPr txBox="1"/>
          <p:nvPr/>
        </p:nvSpPr>
        <p:spPr>
          <a:xfrm>
            <a:off x="9692867" y="5119383"/>
            <a:ext cx="99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BTM</a:t>
            </a:r>
            <a:endParaRPr lang="en-IN" sz="1600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1B90F83-BC0A-433C-A1A1-9A4736843C85}"/>
              </a:ext>
            </a:extLst>
          </p:cNvPr>
          <p:cNvSpPr txBox="1">
            <a:spLocks/>
          </p:cNvSpPr>
          <p:nvPr/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2019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2E53328-3365-40E7-9EAF-17B873BD6DB0}"/>
              </a:ext>
            </a:extLst>
          </p:cNvPr>
          <p:cNvSpPr txBox="1">
            <a:spLocks/>
          </p:cNvSpPr>
          <p:nvPr/>
        </p:nvSpPr>
        <p:spPr>
          <a:xfrm>
            <a:off x="300250" y="201297"/>
            <a:ext cx="7902054" cy="562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1100" u="sng" dirty="0">
                <a:ea typeface="Cambria" pitchFamily="18" charset="0"/>
              </a:rPr>
            </a:br>
            <a:br>
              <a:rPr lang="en-IN" sz="1100" u="sng" dirty="0">
                <a:ea typeface="Cambria" pitchFamily="18" charset="0"/>
              </a:rPr>
            </a:br>
            <a:r>
              <a:rPr lang="en-IN" sz="3200" dirty="0">
                <a:ea typeface="Cambria" pitchFamily="18" charset="0"/>
              </a:rPr>
              <a:t>Data Understanding(continued):</a:t>
            </a:r>
            <a:br>
              <a:rPr lang="en-IN" sz="1600" b="1" u="sng" dirty="0">
                <a:latin typeface="Cambria" pitchFamily="18" charset="0"/>
                <a:ea typeface="Cambria" pitchFamily="18" charset="0"/>
              </a:rPr>
            </a:br>
            <a:endParaRPr lang="en-IN" sz="1600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FFF0CB0-7B35-4C20-940B-EBF61081516B}"/>
              </a:ext>
            </a:extLst>
          </p:cNvPr>
          <p:cNvSpPr txBox="1">
            <a:spLocks/>
          </p:cNvSpPr>
          <p:nvPr/>
        </p:nvSpPr>
        <p:spPr>
          <a:xfrm>
            <a:off x="9407525" y="6339438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NOx  Levels</a:t>
            </a:r>
          </a:p>
        </p:txBody>
      </p:sp>
    </p:spTree>
    <p:extLst>
      <p:ext uri="{BB962C8B-B14F-4D97-AF65-F5344CB8AC3E}">
        <p14:creationId xmlns:p14="http://schemas.microsoft.com/office/powerpoint/2010/main" val="69326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4866</TotalTime>
  <Words>956</Words>
  <Application>Microsoft Office PowerPoint</Application>
  <PresentationFormat>Widescreen</PresentationFormat>
  <Paragraphs>281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Office Theme</vt:lpstr>
      <vt:lpstr>Predicting NOx Concentration Level in Air</vt:lpstr>
      <vt:lpstr>  Agenda </vt:lpstr>
      <vt:lpstr>  Problem Understanding: </vt:lpstr>
      <vt:lpstr>PowerPoint Presentation</vt:lpstr>
      <vt:lpstr>  Data Gathering: </vt:lpstr>
      <vt:lpstr>  Data Understanding: </vt:lpstr>
      <vt:lpstr>  Data Understanding(continued): </vt:lpstr>
      <vt:lpstr>PowerPoint Presentation</vt:lpstr>
      <vt:lpstr>PowerPoint Presentation</vt:lpstr>
      <vt:lpstr>  Data Processing: </vt:lpstr>
      <vt:lpstr>  Data Processing(Continued): </vt:lpstr>
      <vt:lpstr>  Fitting and model Assessment: </vt:lpstr>
      <vt:lpstr>  Model Assessment(Continued): </vt:lpstr>
      <vt:lpstr>  Model Interpretation: </vt:lpstr>
      <vt:lpstr>  Model Interpretation(Continued): </vt:lpstr>
      <vt:lpstr>  Recommendation: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Malathi M</cp:lastModifiedBy>
  <cp:revision>663</cp:revision>
  <dcterms:created xsi:type="dcterms:W3CDTF">2016-03-16T11:15:40Z</dcterms:created>
  <dcterms:modified xsi:type="dcterms:W3CDTF">2019-05-25T06:51:22Z</dcterms:modified>
</cp:coreProperties>
</file>