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80" r:id="rId6"/>
    <p:sldId id="281" r:id="rId7"/>
    <p:sldId id="282" r:id="rId8"/>
    <p:sldId id="283" r:id="rId9"/>
    <p:sldId id="284" r:id="rId10"/>
    <p:sldId id="285" r:id="rId11"/>
    <p:sldId id="286" r:id="rId12"/>
    <p:sldId id="287" r:id="rId13"/>
    <p:sldId id="288" r:id="rId14"/>
    <p:sldId id="289" r:id="rId15"/>
    <p:sldId id="290" r:id="rId16"/>
    <p:sldId id="29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3/2/2019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2</a:t>
            </a:fld>
            <a:endParaRPr lang="en-US"/>
          </a:p>
        </p:txBody>
      </p:sp>
    </p:spTree>
    <p:extLst>
      <p:ext uri="{BB962C8B-B14F-4D97-AF65-F5344CB8AC3E}">
        <p14:creationId xmlns:p14="http://schemas.microsoft.com/office/powerpoint/2010/main" val="119051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3/2/2019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3/2/2019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ea typeface="Cambria" pitchFamily="18" charset="0"/>
              </a:rPr>
              <a:t>Text Analytics</a:t>
            </a:r>
            <a:br>
              <a:rPr lang="en-IN" dirty="0">
                <a:ea typeface="Cambria" pitchFamily="18" charset="0"/>
              </a:rPr>
            </a:br>
            <a:r>
              <a:rPr lang="en-IN" dirty="0">
                <a:ea typeface="Cambria" pitchFamily="18" charset="0"/>
              </a:rPr>
              <a:t>Assignment 02 </a:t>
            </a:r>
            <a:endParaRPr lang="en-IN" dirty="0"/>
          </a:p>
        </p:txBody>
      </p:sp>
      <p:sp>
        <p:nvSpPr>
          <p:cNvPr id="3" name="Subtitle 2"/>
          <p:cNvSpPr>
            <a:spLocks noGrp="1"/>
          </p:cNvSpPr>
          <p:nvPr>
            <p:ph type="subTitle" idx="1"/>
          </p:nvPr>
        </p:nvSpPr>
        <p:spPr/>
        <p:txBody>
          <a:bodyPr>
            <a:normAutofit fontScale="77500" lnSpcReduction="20000"/>
          </a:bodyPr>
          <a:lstStyle/>
          <a:p>
            <a:r>
              <a:rPr lang="en-IN" dirty="0">
                <a:latin typeface="Cambria" pitchFamily="18" charset="0"/>
                <a:ea typeface="Cambria" pitchFamily="18" charset="0"/>
              </a:rPr>
              <a:t>Lexicon  and Naïve - Bayesian Spam Filter</a:t>
            </a:r>
          </a:p>
          <a:p>
            <a:r>
              <a:rPr lang="en-IN" dirty="0"/>
              <a:t>       </a:t>
            </a:r>
          </a:p>
          <a:p>
            <a:endParaRPr lang="en-IN" dirty="0"/>
          </a:p>
          <a:p>
            <a:pPr algn="r"/>
            <a:r>
              <a:rPr lang="en-IN" dirty="0">
                <a:ea typeface="Cambria" pitchFamily="18" charset="0"/>
              </a:rPr>
              <a:t>Submitted by</a:t>
            </a:r>
          </a:p>
          <a:p>
            <a:pPr algn="r"/>
            <a:r>
              <a:rPr lang="en-IN" dirty="0">
                <a:ea typeface="Cambria" pitchFamily="18" charset="0"/>
              </a:rPr>
              <a:t>Malathi M</a:t>
            </a:r>
          </a:p>
          <a:p>
            <a:endParaRPr lang="en-IN" dirty="0"/>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Outcome of Naïve Bayes from </a:t>
            </a:r>
            <a:r>
              <a:rPr lang="en-IN" sz="2000" b="1" dirty="0" err="1">
                <a:ea typeface="Cambria" pitchFamily="18" charset="0"/>
              </a:rPr>
              <a:t>scikit</a:t>
            </a:r>
            <a:r>
              <a:rPr lang="en-IN" sz="2000" b="1" dirty="0">
                <a:ea typeface="Cambria" pitchFamily="18" charset="0"/>
              </a:rPr>
              <a:t>-learn(1):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both the models are almost same, but recall value for classification of spam is grater for Messages(33%) dataset where the ration for test and train is 70:30. Here t is clearly know that the randomness in sample and number of documents for test plays an important role for producing results.</a:t>
            </a:r>
          </a:p>
          <a:p>
            <a:pPr>
              <a:lnSpc>
                <a:spcPct val="100000"/>
              </a:lnSpc>
              <a:buNone/>
            </a:pPr>
            <a:r>
              <a:rPr lang="en-IN" sz="1800" dirty="0">
                <a:ea typeface="Cambria" pitchFamily="18" charset="0"/>
              </a:rPr>
              <a:t>2.Area Under Curve value is also high for Messages dataset. i.e.,64.70%</a:t>
            </a:r>
          </a:p>
          <a:p>
            <a:pPr marL="0" indent="0">
              <a:lnSpc>
                <a:spcPct val="100000"/>
              </a:lnSpc>
              <a:buNone/>
            </a:pPr>
            <a:r>
              <a:rPr lang="en-IN" sz="1800" dirty="0">
                <a:ea typeface="Cambria" pitchFamily="18" charset="0"/>
              </a:rPr>
              <a:t>	</a:t>
            </a:r>
          </a:p>
        </p:txBody>
      </p:sp>
      <p:pic>
        <p:nvPicPr>
          <p:cNvPr id="4" name="Picture 3">
            <a:extLst>
              <a:ext uri="{FF2B5EF4-FFF2-40B4-BE49-F238E27FC236}">
                <a16:creationId xmlns:a16="http://schemas.microsoft.com/office/drawing/2014/main" id="{DE8BEB1C-9588-47D3-87F2-7AFD0502D312}"/>
              </a:ext>
            </a:extLst>
          </p:cNvPr>
          <p:cNvPicPr>
            <a:picLocks noChangeAspect="1"/>
          </p:cNvPicPr>
          <p:nvPr/>
        </p:nvPicPr>
        <p:blipFill>
          <a:blip r:embed="rId2"/>
          <a:stretch>
            <a:fillRect/>
          </a:stretch>
        </p:blipFill>
        <p:spPr>
          <a:xfrm>
            <a:off x="55158" y="1235691"/>
            <a:ext cx="5219700" cy="2247900"/>
          </a:xfrm>
          <a:prstGeom prst="rect">
            <a:avLst/>
          </a:prstGeom>
        </p:spPr>
      </p:pic>
      <p:sp>
        <p:nvSpPr>
          <p:cNvPr id="7" name="Rectangle 6">
            <a:extLst>
              <a:ext uri="{FF2B5EF4-FFF2-40B4-BE49-F238E27FC236}">
                <a16:creationId xmlns:a16="http://schemas.microsoft.com/office/drawing/2014/main" id="{CA37B46D-8CEA-4DC6-BD7B-7DF804F70BB6}"/>
              </a:ext>
            </a:extLst>
          </p:cNvPr>
          <p:cNvSpPr/>
          <p:nvPr/>
        </p:nvSpPr>
        <p:spPr>
          <a:xfrm>
            <a:off x="337782" y="348359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Precision and Recall Values for Messages2 dataset</a:t>
            </a:r>
          </a:p>
        </p:txBody>
      </p:sp>
      <p:pic>
        <p:nvPicPr>
          <p:cNvPr id="8" name="Picture 7">
            <a:extLst>
              <a:ext uri="{FF2B5EF4-FFF2-40B4-BE49-F238E27FC236}">
                <a16:creationId xmlns:a16="http://schemas.microsoft.com/office/drawing/2014/main" id="{BA8B7BA7-0AFA-4235-9C0A-E9086F00AAE9}"/>
              </a:ext>
            </a:extLst>
          </p:cNvPr>
          <p:cNvPicPr>
            <a:picLocks noChangeAspect="1"/>
          </p:cNvPicPr>
          <p:nvPr/>
        </p:nvPicPr>
        <p:blipFill>
          <a:blip r:embed="rId3"/>
          <a:stretch>
            <a:fillRect/>
          </a:stretch>
        </p:blipFill>
        <p:spPr>
          <a:xfrm>
            <a:off x="5979922" y="1085850"/>
            <a:ext cx="4981575" cy="2343150"/>
          </a:xfrm>
          <a:prstGeom prst="rect">
            <a:avLst/>
          </a:prstGeom>
        </p:spPr>
      </p:pic>
      <p:sp>
        <p:nvSpPr>
          <p:cNvPr id="9" name="Rectangle 8">
            <a:extLst>
              <a:ext uri="{FF2B5EF4-FFF2-40B4-BE49-F238E27FC236}">
                <a16:creationId xmlns:a16="http://schemas.microsoft.com/office/drawing/2014/main" id="{BD38FBCE-379C-4D35-BC3D-B2722320D5E5}"/>
              </a:ext>
            </a:extLst>
          </p:cNvPr>
          <p:cNvSpPr/>
          <p:nvPr/>
        </p:nvSpPr>
        <p:spPr>
          <a:xfrm>
            <a:off x="7367445" y="3429000"/>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Precision and Recall Values for Messages dataset</a:t>
            </a:r>
          </a:p>
        </p:txBody>
      </p:sp>
    </p:spTree>
    <p:extLst>
      <p:ext uri="{BB962C8B-B14F-4D97-AF65-F5344CB8AC3E}">
        <p14:creationId xmlns:p14="http://schemas.microsoft.com/office/powerpoint/2010/main" val="267303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Outcome of Naïve Bayes from </a:t>
            </a:r>
            <a:r>
              <a:rPr lang="en-IN" sz="2000" b="1" dirty="0" err="1">
                <a:ea typeface="Cambria" pitchFamily="18" charset="0"/>
              </a:rPr>
              <a:t>scikit</a:t>
            </a:r>
            <a:r>
              <a:rPr lang="en-IN" sz="2000" b="1" dirty="0">
                <a:ea typeface="Cambria" pitchFamily="18" charset="0"/>
              </a:rPr>
              <a:t>-learn(2):</a:t>
            </a:r>
          </a:p>
          <a:p>
            <a:pPr marL="0" indent="0">
              <a:lnSpc>
                <a:spcPct val="100000"/>
              </a:lnSpc>
              <a:buNone/>
            </a:pPr>
            <a:r>
              <a:rPr lang="en-IN" sz="1800" dirty="0">
                <a:ea typeface="Cambria" pitchFamily="18" charset="0"/>
              </a:rPr>
              <a:t>	</a:t>
            </a:r>
          </a:p>
        </p:txBody>
      </p:sp>
      <p:pic>
        <p:nvPicPr>
          <p:cNvPr id="6" name="Picture 5">
            <a:extLst>
              <a:ext uri="{FF2B5EF4-FFF2-40B4-BE49-F238E27FC236}">
                <a16:creationId xmlns:a16="http://schemas.microsoft.com/office/drawing/2014/main" id="{4F038A88-443F-4D53-8667-F16E7DAE9F7A}"/>
              </a:ext>
            </a:extLst>
          </p:cNvPr>
          <p:cNvPicPr>
            <a:picLocks noChangeAspect="1"/>
          </p:cNvPicPr>
          <p:nvPr/>
        </p:nvPicPr>
        <p:blipFill>
          <a:blip r:embed="rId2"/>
          <a:stretch>
            <a:fillRect/>
          </a:stretch>
        </p:blipFill>
        <p:spPr>
          <a:xfrm>
            <a:off x="411022" y="1110302"/>
            <a:ext cx="3606992" cy="2820505"/>
          </a:xfrm>
          <a:prstGeom prst="rect">
            <a:avLst/>
          </a:prstGeom>
        </p:spPr>
      </p:pic>
      <p:pic>
        <p:nvPicPr>
          <p:cNvPr id="7" name="Picture 6">
            <a:extLst>
              <a:ext uri="{FF2B5EF4-FFF2-40B4-BE49-F238E27FC236}">
                <a16:creationId xmlns:a16="http://schemas.microsoft.com/office/drawing/2014/main" id="{86C67E45-A10D-4D22-8A66-75AA9F201FBD}"/>
              </a:ext>
            </a:extLst>
          </p:cNvPr>
          <p:cNvPicPr>
            <a:picLocks noChangeAspect="1"/>
          </p:cNvPicPr>
          <p:nvPr/>
        </p:nvPicPr>
        <p:blipFill>
          <a:blip r:embed="rId3"/>
          <a:stretch>
            <a:fillRect/>
          </a:stretch>
        </p:blipFill>
        <p:spPr>
          <a:xfrm>
            <a:off x="592475" y="3830485"/>
            <a:ext cx="3211207" cy="2430538"/>
          </a:xfrm>
          <a:prstGeom prst="rect">
            <a:avLst/>
          </a:prstGeom>
        </p:spPr>
      </p:pic>
      <p:sp>
        <p:nvSpPr>
          <p:cNvPr id="8" name="Rectangle 7">
            <a:extLst>
              <a:ext uri="{FF2B5EF4-FFF2-40B4-BE49-F238E27FC236}">
                <a16:creationId xmlns:a16="http://schemas.microsoft.com/office/drawing/2014/main" id="{00859AE6-15E0-444F-9747-658B7BED913C}"/>
              </a:ext>
            </a:extLst>
          </p:cNvPr>
          <p:cNvSpPr/>
          <p:nvPr/>
        </p:nvSpPr>
        <p:spPr>
          <a:xfrm>
            <a:off x="4228300" y="4630732"/>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Confusion Matrix  and ROC curve for Messages dataset</a:t>
            </a:r>
          </a:p>
        </p:txBody>
      </p:sp>
      <p:sp>
        <p:nvSpPr>
          <p:cNvPr id="10" name="Rectangle 9">
            <a:extLst>
              <a:ext uri="{FF2B5EF4-FFF2-40B4-BE49-F238E27FC236}">
                <a16:creationId xmlns:a16="http://schemas.microsoft.com/office/drawing/2014/main" id="{1CC278A1-C7FE-4D3D-A29C-0969D5DB4C0A}"/>
              </a:ext>
            </a:extLst>
          </p:cNvPr>
          <p:cNvSpPr/>
          <p:nvPr/>
        </p:nvSpPr>
        <p:spPr>
          <a:xfrm>
            <a:off x="4228300" y="2038742"/>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Confusion Matrix and ROC curve  for Messages2 dataset</a:t>
            </a:r>
          </a:p>
        </p:txBody>
      </p:sp>
      <p:pic>
        <p:nvPicPr>
          <p:cNvPr id="11" name="Picture 10">
            <a:extLst>
              <a:ext uri="{FF2B5EF4-FFF2-40B4-BE49-F238E27FC236}">
                <a16:creationId xmlns:a16="http://schemas.microsoft.com/office/drawing/2014/main" id="{FD32243A-C611-4AB1-8BAE-B2F53C46A9DA}"/>
              </a:ext>
            </a:extLst>
          </p:cNvPr>
          <p:cNvPicPr>
            <a:picLocks noChangeAspect="1"/>
          </p:cNvPicPr>
          <p:nvPr/>
        </p:nvPicPr>
        <p:blipFill>
          <a:blip r:embed="rId4"/>
          <a:stretch>
            <a:fillRect/>
          </a:stretch>
        </p:blipFill>
        <p:spPr>
          <a:xfrm>
            <a:off x="7428777" y="913780"/>
            <a:ext cx="3862962" cy="2620990"/>
          </a:xfrm>
          <a:prstGeom prst="rect">
            <a:avLst/>
          </a:prstGeom>
        </p:spPr>
      </p:pic>
      <p:pic>
        <p:nvPicPr>
          <p:cNvPr id="12" name="Picture 11">
            <a:extLst>
              <a:ext uri="{FF2B5EF4-FFF2-40B4-BE49-F238E27FC236}">
                <a16:creationId xmlns:a16="http://schemas.microsoft.com/office/drawing/2014/main" id="{B0E34F02-3980-4D0C-BE6C-73B356495386}"/>
              </a:ext>
            </a:extLst>
          </p:cNvPr>
          <p:cNvPicPr>
            <a:picLocks noChangeAspect="1"/>
          </p:cNvPicPr>
          <p:nvPr/>
        </p:nvPicPr>
        <p:blipFill>
          <a:blip r:embed="rId5"/>
          <a:stretch>
            <a:fillRect/>
          </a:stretch>
        </p:blipFill>
        <p:spPr>
          <a:xfrm>
            <a:off x="7406630" y="3534770"/>
            <a:ext cx="3862962" cy="2726253"/>
          </a:xfrm>
          <a:prstGeom prst="rect">
            <a:avLst/>
          </a:prstGeom>
        </p:spPr>
      </p:pic>
    </p:spTree>
    <p:extLst>
      <p:ext uri="{BB962C8B-B14F-4D97-AF65-F5344CB8AC3E}">
        <p14:creationId xmlns:p14="http://schemas.microsoft.com/office/powerpoint/2010/main" val="128500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 (1):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1.Above picture is a </a:t>
            </a:r>
            <a:r>
              <a:rPr lang="en-IN" sz="1800" dirty="0" err="1">
                <a:ea typeface="Cambria" pitchFamily="18" charset="0"/>
              </a:rPr>
              <a:t>dataframe</a:t>
            </a:r>
            <a:r>
              <a:rPr lang="en-IN" sz="1800" dirty="0">
                <a:ea typeface="Cambria" pitchFamily="18" charset="0"/>
              </a:rPr>
              <a:t> with strength for each sentence on first column and prediction of each sentence last column.</a:t>
            </a:r>
          </a:p>
          <a:p>
            <a:pPr marL="0" indent="0">
              <a:lnSpc>
                <a:spcPct val="100000"/>
              </a:lnSpc>
              <a:buNone/>
            </a:pPr>
            <a:r>
              <a:rPr lang="en-IN" sz="1800" dirty="0">
                <a:ea typeface="Cambria" pitchFamily="18" charset="0"/>
              </a:rPr>
              <a:t>	</a:t>
            </a:r>
          </a:p>
        </p:txBody>
      </p:sp>
      <p:sp>
        <p:nvSpPr>
          <p:cNvPr id="7" name="Rectangle 6">
            <a:extLst>
              <a:ext uri="{FF2B5EF4-FFF2-40B4-BE49-F238E27FC236}">
                <a16:creationId xmlns:a16="http://schemas.microsoft.com/office/drawing/2014/main" id="{CA37B46D-8CEA-4DC6-BD7B-7DF804F70BB6}"/>
              </a:ext>
            </a:extLst>
          </p:cNvPr>
          <p:cNvSpPr/>
          <p:nvPr/>
        </p:nvSpPr>
        <p:spPr>
          <a:xfrm>
            <a:off x="1811740" y="3186752"/>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Outcome </a:t>
            </a:r>
            <a:r>
              <a:rPr lang="en-IN" sz="1400" dirty="0" err="1">
                <a:solidFill>
                  <a:schemeClr val="tx1"/>
                </a:solidFill>
                <a:latin typeface="Arial" panose="020B0604020202020204" pitchFamily="34" charset="0"/>
                <a:cs typeface="Arial" panose="020B0604020202020204" pitchFamily="34" charset="0"/>
              </a:rPr>
              <a:t>Dataframe</a:t>
            </a:r>
            <a:r>
              <a:rPr lang="en-IN" sz="1400" dirty="0">
                <a:solidFill>
                  <a:schemeClr val="tx1"/>
                </a:solidFill>
                <a:latin typeface="Arial" panose="020B0604020202020204" pitchFamily="34" charset="0"/>
                <a:cs typeface="Arial" panose="020B0604020202020204" pitchFamily="34" charset="0"/>
              </a:rPr>
              <a:t> for Messages2 dataset</a:t>
            </a:r>
          </a:p>
        </p:txBody>
      </p:sp>
      <p:pic>
        <p:nvPicPr>
          <p:cNvPr id="5" name="Picture 4">
            <a:extLst>
              <a:ext uri="{FF2B5EF4-FFF2-40B4-BE49-F238E27FC236}">
                <a16:creationId xmlns:a16="http://schemas.microsoft.com/office/drawing/2014/main" id="{F8660F9B-4477-44C2-997E-936BB9D77E52}"/>
              </a:ext>
            </a:extLst>
          </p:cNvPr>
          <p:cNvPicPr>
            <a:picLocks noChangeAspect="1"/>
          </p:cNvPicPr>
          <p:nvPr/>
        </p:nvPicPr>
        <p:blipFill>
          <a:blip r:embed="rId2"/>
          <a:stretch>
            <a:fillRect/>
          </a:stretch>
        </p:blipFill>
        <p:spPr>
          <a:xfrm>
            <a:off x="200309" y="1180887"/>
            <a:ext cx="5276850" cy="1838325"/>
          </a:xfrm>
          <a:prstGeom prst="rect">
            <a:avLst/>
          </a:prstGeom>
        </p:spPr>
      </p:pic>
      <p:pic>
        <p:nvPicPr>
          <p:cNvPr id="6" name="Picture 5">
            <a:extLst>
              <a:ext uri="{FF2B5EF4-FFF2-40B4-BE49-F238E27FC236}">
                <a16:creationId xmlns:a16="http://schemas.microsoft.com/office/drawing/2014/main" id="{D21E2774-D736-47FC-A20E-0678E1D36F81}"/>
              </a:ext>
            </a:extLst>
          </p:cNvPr>
          <p:cNvPicPr>
            <a:picLocks noChangeAspect="1"/>
          </p:cNvPicPr>
          <p:nvPr/>
        </p:nvPicPr>
        <p:blipFill>
          <a:blip r:embed="rId3"/>
          <a:stretch>
            <a:fillRect/>
          </a:stretch>
        </p:blipFill>
        <p:spPr>
          <a:xfrm>
            <a:off x="6220216" y="1338902"/>
            <a:ext cx="4838700" cy="1847850"/>
          </a:xfrm>
          <a:prstGeom prst="rect">
            <a:avLst/>
          </a:prstGeom>
        </p:spPr>
      </p:pic>
      <p:sp>
        <p:nvSpPr>
          <p:cNvPr id="10" name="Rectangle 9">
            <a:extLst>
              <a:ext uri="{FF2B5EF4-FFF2-40B4-BE49-F238E27FC236}">
                <a16:creationId xmlns:a16="http://schemas.microsoft.com/office/drawing/2014/main" id="{74FF7E63-EC15-4CBA-BC37-21961B9AF4DC}"/>
              </a:ext>
            </a:extLst>
          </p:cNvPr>
          <p:cNvSpPr/>
          <p:nvPr/>
        </p:nvSpPr>
        <p:spPr>
          <a:xfrm>
            <a:off x="7723495" y="3246177"/>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Outcome </a:t>
            </a:r>
            <a:r>
              <a:rPr lang="en-IN" sz="1400" dirty="0" err="1">
                <a:solidFill>
                  <a:schemeClr val="tx1"/>
                </a:solidFill>
                <a:latin typeface="Arial" panose="020B0604020202020204" pitchFamily="34" charset="0"/>
                <a:cs typeface="Arial" panose="020B0604020202020204" pitchFamily="34" charset="0"/>
              </a:rPr>
              <a:t>Dataframe</a:t>
            </a:r>
            <a:r>
              <a:rPr lang="en-IN" sz="1400" dirty="0">
                <a:solidFill>
                  <a:schemeClr val="tx1"/>
                </a:solidFill>
                <a:latin typeface="Arial" panose="020B0604020202020204" pitchFamily="34" charset="0"/>
                <a:cs typeface="Arial" panose="020B0604020202020204" pitchFamily="34" charset="0"/>
              </a:rPr>
              <a:t> for Messages dataset</a:t>
            </a:r>
          </a:p>
        </p:txBody>
      </p:sp>
    </p:spTree>
    <p:extLst>
      <p:ext uri="{BB962C8B-B14F-4D97-AF65-F5344CB8AC3E}">
        <p14:creationId xmlns:p14="http://schemas.microsoft.com/office/powerpoint/2010/main" val="5762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Messages2 dataset is 68% and for Messages is 80%.</a:t>
            </a:r>
          </a:p>
          <a:p>
            <a:pPr>
              <a:lnSpc>
                <a:spcPct val="100000"/>
              </a:lnSpc>
              <a:buNone/>
            </a:pPr>
            <a:r>
              <a:rPr lang="en-IN" sz="1800" dirty="0">
                <a:ea typeface="Cambria" pitchFamily="18" charset="0"/>
              </a:rPr>
              <a:t>2.True negative value i.e., Model able to detect spam message in Messages2 dataset is “</a:t>
            </a:r>
            <a:r>
              <a:rPr lang="en-IN" sz="1800" b="1" dirty="0">
                <a:ea typeface="Cambria" pitchFamily="18" charset="0"/>
              </a:rPr>
              <a:t>Zero</a:t>
            </a:r>
            <a:r>
              <a:rPr lang="en-IN" sz="1800" dirty="0">
                <a:ea typeface="Cambria" pitchFamily="18" charset="0"/>
              </a:rPr>
              <a:t>” and for Messages is </a:t>
            </a:r>
            <a:r>
              <a:rPr lang="en-IN" sz="1800" b="1" dirty="0">
                <a:ea typeface="Cambria" pitchFamily="18" charset="0"/>
              </a:rPr>
              <a:t>20%.</a:t>
            </a:r>
          </a:p>
        </p:txBody>
      </p:sp>
      <p:sp>
        <p:nvSpPr>
          <p:cNvPr id="7" name="Rectangle 6">
            <a:extLst>
              <a:ext uri="{FF2B5EF4-FFF2-40B4-BE49-F238E27FC236}">
                <a16:creationId xmlns:a16="http://schemas.microsoft.com/office/drawing/2014/main" id="{CA37B46D-8CEA-4DC6-BD7B-7DF804F70BB6}"/>
              </a:ext>
            </a:extLst>
          </p:cNvPr>
          <p:cNvSpPr/>
          <p:nvPr/>
        </p:nvSpPr>
        <p:spPr>
          <a:xfrm>
            <a:off x="1403656" y="313216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Pivot Table for Messages2 dataset</a:t>
            </a:r>
          </a:p>
        </p:txBody>
      </p:sp>
      <p:sp>
        <p:nvSpPr>
          <p:cNvPr id="10" name="Rectangle 9">
            <a:extLst>
              <a:ext uri="{FF2B5EF4-FFF2-40B4-BE49-F238E27FC236}">
                <a16:creationId xmlns:a16="http://schemas.microsoft.com/office/drawing/2014/main" id="{74FF7E63-EC15-4CBA-BC37-21961B9AF4DC}"/>
              </a:ext>
            </a:extLst>
          </p:cNvPr>
          <p:cNvSpPr/>
          <p:nvPr/>
        </p:nvSpPr>
        <p:spPr>
          <a:xfrm>
            <a:off x="7723495" y="3246177"/>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Pivot Table for Messages dataset</a:t>
            </a:r>
          </a:p>
        </p:txBody>
      </p:sp>
      <p:pic>
        <p:nvPicPr>
          <p:cNvPr id="4" name="Picture 3">
            <a:extLst>
              <a:ext uri="{FF2B5EF4-FFF2-40B4-BE49-F238E27FC236}">
                <a16:creationId xmlns:a16="http://schemas.microsoft.com/office/drawing/2014/main" id="{7E9BE8A7-AE65-4A32-AB22-BD9BC8F7654C}"/>
              </a:ext>
            </a:extLst>
          </p:cNvPr>
          <p:cNvPicPr>
            <a:picLocks noChangeAspect="1"/>
          </p:cNvPicPr>
          <p:nvPr/>
        </p:nvPicPr>
        <p:blipFill>
          <a:blip r:embed="rId2"/>
          <a:stretch>
            <a:fillRect/>
          </a:stretch>
        </p:blipFill>
        <p:spPr>
          <a:xfrm>
            <a:off x="881487" y="1151388"/>
            <a:ext cx="3095625" cy="1714500"/>
          </a:xfrm>
          <a:prstGeom prst="rect">
            <a:avLst/>
          </a:prstGeom>
        </p:spPr>
      </p:pic>
      <p:pic>
        <p:nvPicPr>
          <p:cNvPr id="8" name="Picture 7">
            <a:extLst>
              <a:ext uri="{FF2B5EF4-FFF2-40B4-BE49-F238E27FC236}">
                <a16:creationId xmlns:a16="http://schemas.microsoft.com/office/drawing/2014/main" id="{133845A5-C314-4ACE-9ABC-DF16031D1780}"/>
              </a:ext>
            </a:extLst>
          </p:cNvPr>
          <p:cNvPicPr>
            <a:picLocks noChangeAspect="1"/>
          </p:cNvPicPr>
          <p:nvPr/>
        </p:nvPicPr>
        <p:blipFill>
          <a:blip r:embed="rId3"/>
          <a:stretch>
            <a:fillRect/>
          </a:stretch>
        </p:blipFill>
        <p:spPr>
          <a:xfrm>
            <a:off x="7093993" y="1084713"/>
            <a:ext cx="2971800" cy="1847850"/>
          </a:xfrm>
          <a:prstGeom prst="rect">
            <a:avLst/>
          </a:prstGeom>
        </p:spPr>
      </p:pic>
    </p:spTree>
    <p:extLst>
      <p:ext uri="{BB962C8B-B14F-4D97-AF65-F5344CB8AC3E}">
        <p14:creationId xmlns:p14="http://schemas.microsoft.com/office/powerpoint/2010/main" val="86503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Model-3 Textblob Naïve Bayes Classifier(1):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of test dataset for Messages id greater than Messages2.</a:t>
            </a:r>
          </a:p>
        </p:txBody>
      </p:sp>
      <p:sp>
        <p:nvSpPr>
          <p:cNvPr id="7" name="Rectangle 6">
            <a:extLst>
              <a:ext uri="{FF2B5EF4-FFF2-40B4-BE49-F238E27FC236}">
                <a16:creationId xmlns:a16="http://schemas.microsoft.com/office/drawing/2014/main" id="{CA37B46D-8CEA-4DC6-BD7B-7DF804F70BB6}"/>
              </a:ext>
            </a:extLst>
          </p:cNvPr>
          <p:cNvSpPr/>
          <p:nvPr/>
        </p:nvSpPr>
        <p:spPr>
          <a:xfrm>
            <a:off x="1403656" y="313216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and Train Accuracy for Messages2 dataset</a:t>
            </a:r>
          </a:p>
        </p:txBody>
      </p:sp>
      <p:sp>
        <p:nvSpPr>
          <p:cNvPr id="10" name="Rectangle 9">
            <a:extLst>
              <a:ext uri="{FF2B5EF4-FFF2-40B4-BE49-F238E27FC236}">
                <a16:creationId xmlns:a16="http://schemas.microsoft.com/office/drawing/2014/main" id="{74FF7E63-EC15-4CBA-BC37-21961B9AF4DC}"/>
              </a:ext>
            </a:extLst>
          </p:cNvPr>
          <p:cNvSpPr/>
          <p:nvPr/>
        </p:nvSpPr>
        <p:spPr>
          <a:xfrm>
            <a:off x="7124700" y="3132160"/>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and Train for Messages dataset</a:t>
            </a:r>
          </a:p>
        </p:txBody>
      </p:sp>
      <p:pic>
        <p:nvPicPr>
          <p:cNvPr id="5" name="Picture 4">
            <a:extLst>
              <a:ext uri="{FF2B5EF4-FFF2-40B4-BE49-F238E27FC236}">
                <a16:creationId xmlns:a16="http://schemas.microsoft.com/office/drawing/2014/main" id="{77BEA51C-7054-41D8-954B-B6DD8CECB98D}"/>
              </a:ext>
            </a:extLst>
          </p:cNvPr>
          <p:cNvPicPr>
            <a:picLocks noChangeAspect="1"/>
          </p:cNvPicPr>
          <p:nvPr/>
        </p:nvPicPr>
        <p:blipFill>
          <a:blip r:embed="rId2"/>
          <a:stretch>
            <a:fillRect/>
          </a:stretch>
        </p:blipFill>
        <p:spPr>
          <a:xfrm>
            <a:off x="757662" y="1433492"/>
            <a:ext cx="3343275" cy="1323975"/>
          </a:xfrm>
          <a:prstGeom prst="rect">
            <a:avLst/>
          </a:prstGeom>
        </p:spPr>
      </p:pic>
      <p:pic>
        <p:nvPicPr>
          <p:cNvPr id="6" name="Picture 5">
            <a:extLst>
              <a:ext uri="{FF2B5EF4-FFF2-40B4-BE49-F238E27FC236}">
                <a16:creationId xmlns:a16="http://schemas.microsoft.com/office/drawing/2014/main" id="{E8F31BC1-4474-4CD5-B35D-D005172C7BB9}"/>
              </a:ext>
            </a:extLst>
          </p:cNvPr>
          <p:cNvPicPr>
            <a:picLocks noChangeAspect="1"/>
          </p:cNvPicPr>
          <p:nvPr/>
        </p:nvPicPr>
        <p:blipFill>
          <a:blip r:embed="rId3"/>
          <a:stretch>
            <a:fillRect/>
          </a:stretch>
        </p:blipFill>
        <p:spPr>
          <a:xfrm>
            <a:off x="6908326" y="1426191"/>
            <a:ext cx="2933700" cy="1371600"/>
          </a:xfrm>
          <a:prstGeom prst="rect">
            <a:avLst/>
          </a:prstGeom>
        </p:spPr>
      </p:pic>
    </p:spTree>
    <p:extLst>
      <p:ext uri="{BB962C8B-B14F-4D97-AF65-F5344CB8AC3E}">
        <p14:creationId xmlns:p14="http://schemas.microsoft.com/office/powerpoint/2010/main" val="38571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Model-3 Textblob Naïve Bayes Classifier(2):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1.Informative Features give the idea that the sentence having word free may be spam cause the weightage for this word is high.</a:t>
            </a:r>
          </a:p>
          <a:p>
            <a:pPr>
              <a:lnSpc>
                <a:spcPct val="100000"/>
              </a:lnSpc>
              <a:buNone/>
            </a:pPr>
            <a:r>
              <a:rPr lang="en-IN" sz="1800" dirty="0">
                <a:ea typeface="Cambria" pitchFamily="18" charset="0"/>
              </a:rPr>
              <a:t>2.Similary if the weightage for the given word is high for ham the sentence is most likely to be classified as ham.</a:t>
            </a:r>
          </a:p>
          <a:p>
            <a:pPr>
              <a:lnSpc>
                <a:spcPct val="100000"/>
              </a:lnSpc>
              <a:buNone/>
            </a:pPr>
            <a:endParaRPr lang="en-IN" sz="1800" dirty="0">
              <a:ea typeface="Cambria" pitchFamily="18" charset="0"/>
            </a:endParaRPr>
          </a:p>
        </p:txBody>
      </p:sp>
      <p:pic>
        <p:nvPicPr>
          <p:cNvPr id="4" name="Picture 3">
            <a:extLst>
              <a:ext uri="{FF2B5EF4-FFF2-40B4-BE49-F238E27FC236}">
                <a16:creationId xmlns:a16="http://schemas.microsoft.com/office/drawing/2014/main" id="{A5557ABA-21D5-4716-870B-B0B528DC05A6}"/>
              </a:ext>
            </a:extLst>
          </p:cNvPr>
          <p:cNvPicPr>
            <a:picLocks noChangeAspect="1"/>
          </p:cNvPicPr>
          <p:nvPr/>
        </p:nvPicPr>
        <p:blipFill>
          <a:blip r:embed="rId2"/>
          <a:stretch>
            <a:fillRect/>
          </a:stretch>
        </p:blipFill>
        <p:spPr>
          <a:xfrm>
            <a:off x="200735" y="1357431"/>
            <a:ext cx="6498469" cy="2552700"/>
          </a:xfrm>
          <a:prstGeom prst="rect">
            <a:avLst/>
          </a:prstGeom>
        </p:spPr>
      </p:pic>
      <p:sp>
        <p:nvSpPr>
          <p:cNvPr id="11" name="Rectangle 10">
            <a:extLst>
              <a:ext uri="{FF2B5EF4-FFF2-40B4-BE49-F238E27FC236}">
                <a16:creationId xmlns:a16="http://schemas.microsoft.com/office/drawing/2014/main" id="{F2C4F3DB-11D5-48EE-A1A3-01CCA7A03B28}"/>
              </a:ext>
            </a:extLst>
          </p:cNvPr>
          <p:cNvSpPr/>
          <p:nvPr/>
        </p:nvSpPr>
        <p:spPr>
          <a:xfrm>
            <a:off x="7848031" y="2040104"/>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Informative Features for Messages dataset</a:t>
            </a:r>
          </a:p>
        </p:txBody>
      </p:sp>
    </p:spTree>
    <p:extLst>
      <p:ext uri="{BB962C8B-B14F-4D97-AF65-F5344CB8AC3E}">
        <p14:creationId xmlns:p14="http://schemas.microsoft.com/office/powerpoint/2010/main" val="128421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Conclusion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b="1" u="sng" dirty="0">
                <a:ea typeface="Cambria" pitchFamily="18" charset="0"/>
              </a:rPr>
              <a:t>Conclusion of Models:</a:t>
            </a:r>
          </a:p>
          <a:p>
            <a:pPr>
              <a:lnSpc>
                <a:spcPct val="100000"/>
              </a:lnSpc>
              <a:buNone/>
            </a:pPr>
            <a:r>
              <a:rPr lang="en-IN" sz="1800" dirty="0">
                <a:ea typeface="Cambria" pitchFamily="18" charset="0"/>
              </a:rPr>
              <a:t>1.If the accuracy is taken into account then the Textblob naïve Bayes classifier  is most likely to be a good model to classify or to create a spam filter.</a:t>
            </a:r>
          </a:p>
          <a:p>
            <a:pPr>
              <a:lnSpc>
                <a:spcPct val="100000"/>
              </a:lnSpc>
              <a:buNone/>
            </a:pPr>
            <a:r>
              <a:rPr lang="en-IN" sz="1800" dirty="0">
                <a:ea typeface="Cambria" pitchFamily="18" charset="0"/>
              </a:rPr>
              <a:t>2.And also Textblob Classifier gives weightage for each word likely to be ham or spam.</a:t>
            </a:r>
          </a:p>
          <a:p>
            <a:pPr>
              <a:lnSpc>
                <a:spcPct val="100000"/>
              </a:lnSpc>
              <a:buNone/>
            </a:pPr>
            <a:r>
              <a:rPr lang="en-IN" sz="1800" dirty="0">
                <a:ea typeface="Cambria" pitchFamily="18" charset="0"/>
              </a:rPr>
              <a:t>3.Naïve Bayes from </a:t>
            </a:r>
            <a:r>
              <a:rPr lang="en-IN" sz="1800" dirty="0" err="1">
                <a:ea typeface="Cambria" pitchFamily="18" charset="0"/>
              </a:rPr>
              <a:t>scikit</a:t>
            </a:r>
            <a:r>
              <a:rPr lang="en-IN" sz="1800" dirty="0">
                <a:ea typeface="Cambria" pitchFamily="18" charset="0"/>
              </a:rPr>
              <a:t> learn and Lexicon based models were able to filter spam messages by 33% and 20% respectively for Messages dataset and 25% and 0% for Messages2 dataset.</a:t>
            </a:r>
          </a:p>
          <a:p>
            <a:pPr>
              <a:lnSpc>
                <a:spcPct val="100000"/>
              </a:lnSpc>
              <a:buNone/>
            </a:pPr>
            <a:r>
              <a:rPr lang="en-IN" sz="1800" dirty="0">
                <a:ea typeface="Cambria" pitchFamily="18" charset="0"/>
              </a:rPr>
              <a:t>4.Instead of </a:t>
            </a:r>
            <a:r>
              <a:rPr lang="en-IN" sz="1800" dirty="0" err="1">
                <a:ea typeface="Cambria" pitchFamily="18" charset="0"/>
              </a:rPr>
              <a:t>Tfidf</a:t>
            </a:r>
            <a:r>
              <a:rPr lang="en-IN" sz="1800" dirty="0">
                <a:ea typeface="Cambria" pitchFamily="18" charset="0"/>
              </a:rPr>
              <a:t>, Bag of words model for Naïve Bayes from </a:t>
            </a:r>
            <a:r>
              <a:rPr lang="en-IN" sz="1800" dirty="0" err="1">
                <a:ea typeface="Cambria" pitchFamily="18" charset="0"/>
              </a:rPr>
              <a:t>scikit</a:t>
            </a:r>
            <a:r>
              <a:rPr lang="en-IN" sz="1800" dirty="0">
                <a:ea typeface="Cambria" pitchFamily="18" charset="0"/>
              </a:rPr>
              <a:t> learn can be built.</a:t>
            </a:r>
          </a:p>
          <a:p>
            <a:pPr>
              <a:lnSpc>
                <a:spcPct val="100000"/>
              </a:lnSpc>
              <a:buNone/>
            </a:pPr>
            <a:endParaRPr lang="en-IN" sz="1800" dirty="0">
              <a:ea typeface="Cambria" pitchFamily="18" charset="0"/>
            </a:endParaRPr>
          </a:p>
          <a:p>
            <a:pPr>
              <a:lnSpc>
                <a:spcPct val="100000"/>
              </a:lnSpc>
              <a:buNone/>
            </a:pPr>
            <a:r>
              <a:rPr lang="en-IN" sz="1800" b="1" u="sng" dirty="0">
                <a:ea typeface="Cambria" pitchFamily="18" charset="0"/>
              </a:rPr>
              <a:t>Demerits of Textblob classifier:</a:t>
            </a:r>
          </a:p>
          <a:p>
            <a:pPr>
              <a:lnSpc>
                <a:spcPct val="100000"/>
              </a:lnSpc>
              <a:buNone/>
            </a:pPr>
            <a:r>
              <a:rPr lang="en-IN" sz="1800" dirty="0">
                <a:ea typeface="Cambria" pitchFamily="18" charset="0"/>
              </a:rPr>
              <a:t>1.Draw back of the </a:t>
            </a:r>
            <a:r>
              <a:rPr lang="en-IN" sz="1800" dirty="0" err="1">
                <a:ea typeface="Cambria" pitchFamily="18" charset="0"/>
              </a:rPr>
              <a:t>texblob</a:t>
            </a:r>
            <a:r>
              <a:rPr lang="en-IN" sz="1800" dirty="0">
                <a:ea typeface="Cambria" pitchFamily="18" charset="0"/>
              </a:rPr>
              <a:t> classifier is that, we can know the recall value and true negative rate for the model build.</a:t>
            </a:r>
          </a:p>
          <a:p>
            <a:pPr>
              <a:lnSpc>
                <a:spcPct val="100000"/>
              </a:lnSpc>
              <a:buNone/>
            </a:pPr>
            <a:endParaRPr lang="en-IN" sz="1800" dirty="0">
              <a:ea typeface="Cambria" pitchFamily="18" charset="0"/>
            </a:endParaRPr>
          </a:p>
          <a:p>
            <a:pPr>
              <a:lnSpc>
                <a:spcPct val="100000"/>
              </a:lnSpc>
              <a:buNone/>
            </a:pPr>
            <a:r>
              <a:rPr lang="en-IN" sz="1800" b="1" u="sng" dirty="0">
                <a:ea typeface="Cambria" pitchFamily="18" charset="0"/>
              </a:rPr>
              <a:t>Other Points:</a:t>
            </a:r>
          </a:p>
          <a:p>
            <a:pPr>
              <a:lnSpc>
                <a:spcPct val="100000"/>
              </a:lnSpc>
              <a:buNone/>
            </a:pPr>
            <a:r>
              <a:rPr lang="en-IN" sz="1800" dirty="0">
                <a:ea typeface="Cambria" pitchFamily="18" charset="0"/>
              </a:rPr>
              <a:t>1. Outcome are likely to be affected by random sampling and ratio of test and train datasets.</a:t>
            </a:r>
          </a:p>
          <a:p>
            <a:pPr>
              <a:lnSpc>
                <a:spcPct val="100000"/>
              </a:lnSpc>
              <a:buNone/>
            </a:pPr>
            <a:endParaRPr lang="en-IN" sz="1800" dirty="0">
              <a:ea typeface="Cambria" pitchFamily="18" charset="0"/>
            </a:endParaRPr>
          </a:p>
        </p:txBody>
      </p:sp>
    </p:spTree>
    <p:extLst>
      <p:ext uri="{BB962C8B-B14F-4D97-AF65-F5344CB8AC3E}">
        <p14:creationId xmlns:p14="http://schemas.microsoft.com/office/powerpoint/2010/main" val="405212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35" y="909856"/>
            <a:ext cx="11790529" cy="5269216"/>
          </a:xfrm>
        </p:spPr>
        <p:txBody>
          <a:bodyPr>
            <a:normAutofit/>
          </a:bodyPr>
          <a:lstStyle/>
          <a:p>
            <a:pPr>
              <a:buNone/>
            </a:pPr>
            <a:r>
              <a:rPr lang="en-IN" sz="2000" b="1" u="sng" dirty="0">
                <a:ea typeface="Cambria" pitchFamily="18" charset="0"/>
              </a:rPr>
              <a:t>GitHub Link:</a:t>
            </a:r>
          </a:p>
          <a:p>
            <a:pPr>
              <a:buNone/>
            </a:pPr>
            <a:r>
              <a:rPr lang="en-IN" sz="1800" dirty="0">
                <a:latin typeface="Cambria" pitchFamily="18" charset="0"/>
                <a:ea typeface="Cambria" pitchFamily="18" charset="0"/>
              </a:rPr>
              <a:t>https://github.com/MalathiMuniraju/hello-world/blob/master/Text%20Analytics.pptx</a:t>
            </a:r>
          </a:p>
        </p:txBody>
      </p:sp>
      <p:sp>
        <p:nvSpPr>
          <p:cNvPr id="2" name="Rectangle 1">
            <a:extLst>
              <a:ext uri="{FF2B5EF4-FFF2-40B4-BE49-F238E27FC236}">
                <a16:creationId xmlns:a16="http://schemas.microsoft.com/office/drawing/2014/main" id="{573BE024-FAF0-4505-86A7-F6FCFBA23B3D}"/>
              </a:ext>
            </a:extLst>
          </p:cNvPr>
          <p:cNvSpPr/>
          <p:nvPr/>
        </p:nvSpPr>
        <p:spPr>
          <a:xfrm>
            <a:off x="8293265" y="4554519"/>
            <a:ext cx="2920671" cy="646331"/>
          </a:xfrm>
          <a:prstGeom prst="rect">
            <a:avLst/>
          </a:prstGeom>
        </p:spPr>
        <p:txBody>
          <a:bodyPr wrap="none">
            <a:spAutoFit/>
          </a:bodyPr>
          <a:lstStyle/>
          <a:p>
            <a:pPr algn="ctr">
              <a:buNone/>
            </a:pPr>
            <a:r>
              <a:rPr lang="en-IN" sz="3600" b="1" u="sng" dirty="0">
                <a:latin typeface="Arial" panose="020B0604020202020204" pitchFamily="34" charset="0"/>
                <a:ea typeface="Cambria" pitchFamily="18" charset="0"/>
                <a:cs typeface="Arial" panose="020B0604020202020204" pitchFamily="34" charset="0"/>
              </a:rPr>
              <a:t>THANK YOU</a:t>
            </a:r>
          </a:p>
        </p:txBody>
      </p:sp>
    </p:spTree>
    <p:extLst>
      <p:ext uri="{BB962C8B-B14F-4D97-AF65-F5344CB8AC3E}">
        <p14:creationId xmlns:p14="http://schemas.microsoft.com/office/powerpoint/2010/main" val="264536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u="sng" dirty="0">
                <a:ea typeface="Cambria" pitchFamily="18" charset="0"/>
              </a:rPr>
              <a:t>OBJECTIVE</a:t>
            </a: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838200" y="1253331"/>
            <a:ext cx="10515600" cy="4351338"/>
          </a:xfrm>
        </p:spPr>
        <p:txBody>
          <a:bodyPr/>
          <a:lstStyle/>
          <a:p>
            <a:pPr marL="0" indent="0">
              <a:buNone/>
            </a:pPr>
            <a:r>
              <a:rPr lang="en-IN" sz="2400" dirty="0">
                <a:ea typeface="Cambria" pitchFamily="18" charset="0"/>
              </a:rPr>
              <a:t>To build a “Spam Filter” using given lexicons(</a:t>
            </a:r>
            <a:r>
              <a:rPr lang="en-IN" sz="2400" dirty="0" err="1">
                <a:ea typeface="Cambria" pitchFamily="18" charset="0"/>
              </a:rPr>
              <a:t>Affin</a:t>
            </a:r>
            <a:r>
              <a:rPr lang="en-IN" sz="2400" dirty="0">
                <a:ea typeface="Cambria" pitchFamily="18" charset="0"/>
              </a:rPr>
              <a:t> dataset) and also Naïve Bayesian model for the same.</a:t>
            </a:r>
            <a:endParaRPr lang="en-IN" dirty="0"/>
          </a:p>
        </p:txBody>
      </p:sp>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577" y="109183"/>
            <a:ext cx="4981433" cy="818867"/>
          </a:xfrm>
        </p:spPr>
        <p:txBody>
          <a:bodyPr>
            <a:normAutofit fontScale="90000"/>
          </a:bodyPr>
          <a:lstStyle/>
          <a:p>
            <a:pPr algn="ctr"/>
            <a:br>
              <a:rPr lang="en-IN" sz="3200" b="1" u="sng" dirty="0">
                <a:latin typeface="Cambria" pitchFamily="18" charset="0"/>
                <a:ea typeface="Cambria" pitchFamily="18" charset="0"/>
              </a:rPr>
            </a:br>
            <a:r>
              <a:rPr lang="en-IN" b="1" u="sng" dirty="0">
                <a:ea typeface="Cambria" pitchFamily="18" charset="0"/>
              </a:rPr>
              <a:t>DATA PIPE LINE</a:t>
            </a:r>
            <a:br>
              <a:rPr lang="en-IN" b="1" u="sng" dirty="0">
                <a:latin typeface="Cambria" pitchFamily="18" charset="0"/>
                <a:ea typeface="Cambria" pitchFamily="18" charset="0"/>
              </a:rPr>
            </a:br>
            <a:endParaRPr lang="en-IN" dirty="0"/>
          </a:p>
        </p:txBody>
      </p:sp>
      <p:sp>
        <p:nvSpPr>
          <p:cNvPr id="4" name="Rectangle: Rounded Corners 3">
            <a:extLst>
              <a:ext uri="{FF2B5EF4-FFF2-40B4-BE49-F238E27FC236}">
                <a16:creationId xmlns:a16="http://schemas.microsoft.com/office/drawing/2014/main" id="{0F2F2A49-20A9-4AB5-B367-9211B4102B08}"/>
              </a:ext>
            </a:extLst>
          </p:cNvPr>
          <p:cNvSpPr/>
          <p:nvPr/>
        </p:nvSpPr>
        <p:spPr>
          <a:xfrm>
            <a:off x="259308" y="1337481"/>
            <a:ext cx="1937982" cy="29615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8" name="TextBox 7">
            <a:extLst>
              <a:ext uri="{FF2B5EF4-FFF2-40B4-BE49-F238E27FC236}">
                <a16:creationId xmlns:a16="http://schemas.microsoft.com/office/drawing/2014/main" id="{9CC5C4AD-F9F7-4E23-9CAE-F0A22569C82A}"/>
              </a:ext>
            </a:extLst>
          </p:cNvPr>
          <p:cNvSpPr txBox="1"/>
          <p:nvPr/>
        </p:nvSpPr>
        <p:spPr>
          <a:xfrm>
            <a:off x="368490" y="1583140"/>
            <a:ext cx="1705971" cy="1600438"/>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Reading Datasets</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1.Explore</a:t>
            </a:r>
          </a:p>
          <a:p>
            <a:r>
              <a:rPr lang="en-IN" sz="1400" dirty="0">
                <a:latin typeface="Arial" panose="020B0604020202020204" pitchFamily="34" charset="0"/>
                <a:cs typeface="Arial" panose="020B0604020202020204" pitchFamily="34" charset="0"/>
              </a:rPr>
              <a:t>2.Head </a:t>
            </a:r>
          </a:p>
          <a:p>
            <a:r>
              <a:rPr lang="en-IN" sz="1400" dirty="0">
                <a:latin typeface="Arial" panose="020B0604020202020204" pitchFamily="34" charset="0"/>
                <a:cs typeface="Arial" panose="020B0604020202020204" pitchFamily="34" charset="0"/>
              </a:rPr>
              <a:t>3.Tail</a:t>
            </a:r>
          </a:p>
          <a:p>
            <a:r>
              <a:rPr lang="en-IN" sz="1400" dirty="0">
                <a:latin typeface="Arial" panose="020B0604020202020204" pitchFamily="34" charset="0"/>
                <a:cs typeface="Arial" panose="020B0604020202020204" pitchFamily="34" charset="0"/>
              </a:rPr>
              <a:t>4.Info of the given dataset</a:t>
            </a:r>
          </a:p>
        </p:txBody>
      </p:sp>
      <p:sp>
        <p:nvSpPr>
          <p:cNvPr id="9" name="Arrow: Right 8">
            <a:extLst>
              <a:ext uri="{FF2B5EF4-FFF2-40B4-BE49-F238E27FC236}">
                <a16:creationId xmlns:a16="http://schemas.microsoft.com/office/drawing/2014/main" id="{1F95DF5B-60EC-4AF6-B1A5-FED5EAF68ED8}"/>
              </a:ext>
            </a:extLst>
          </p:cNvPr>
          <p:cNvSpPr/>
          <p:nvPr/>
        </p:nvSpPr>
        <p:spPr>
          <a:xfrm>
            <a:off x="2381537" y="2339915"/>
            <a:ext cx="464023" cy="33254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C0F3BDBD-709A-4F41-9117-5F7CF83F0267}"/>
              </a:ext>
            </a:extLst>
          </p:cNvPr>
          <p:cNvSpPr/>
          <p:nvPr/>
        </p:nvSpPr>
        <p:spPr>
          <a:xfrm>
            <a:off x="2917211" y="1337480"/>
            <a:ext cx="2088107" cy="29615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1" name="TextBox 10">
            <a:extLst>
              <a:ext uri="{FF2B5EF4-FFF2-40B4-BE49-F238E27FC236}">
                <a16:creationId xmlns:a16="http://schemas.microsoft.com/office/drawing/2014/main" id="{027A0B95-7EFB-4976-BF8B-33F6055EBD76}"/>
              </a:ext>
            </a:extLst>
          </p:cNvPr>
          <p:cNvSpPr txBox="1"/>
          <p:nvPr/>
        </p:nvSpPr>
        <p:spPr>
          <a:xfrm>
            <a:off x="3109987" y="1479434"/>
            <a:ext cx="1917511" cy="2677656"/>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Pre-Processing</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1.Stop Word Removal</a:t>
            </a:r>
          </a:p>
          <a:p>
            <a:r>
              <a:rPr lang="en-IN" sz="1400" dirty="0">
                <a:latin typeface="Arial" panose="020B0604020202020204" pitchFamily="34" charset="0"/>
                <a:cs typeface="Arial" panose="020B0604020202020204" pitchFamily="34" charset="0"/>
              </a:rPr>
              <a:t>2.Normalization</a:t>
            </a:r>
          </a:p>
          <a:p>
            <a:r>
              <a:rPr lang="en-IN" sz="1400" dirty="0">
                <a:latin typeface="Arial" panose="020B0604020202020204" pitchFamily="34" charset="0"/>
                <a:cs typeface="Arial" panose="020B0604020202020204" pitchFamily="34" charset="0"/>
              </a:rPr>
              <a:t>3. Dummy Coding</a:t>
            </a:r>
          </a:p>
          <a:p>
            <a:r>
              <a:rPr lang="en-IN" sz="1400" dirty="0">
                <a:latin typeface="Arial" panose="020B0604020202020204" pitchFamily="34" charset="0"/>
                <a:cs typeface="Arial" panose="020B0604020202020204" pitchFamily="34" charset="0"/>
              </a:rPr>
              <a:t>4. Shuffling of rows in Data Frame.</a:t>
            </a:r>
          </a:p>
          <a:p>
            <a:r>
              <a:rPr lang="en-IN" sz="1400" dirty="0">
                <a:latin typeface="Arial" panose="020B0604020202020204" pitchFamily="34" charset="0"/>
                <a:cs typeface="Arial" panose="020B0604020202020204" pitchFamily="34" charset="0"/>
              </a:rPr>
              <a:t>5.Splitting data into Test and Train</a:t>
            </a:r>
          </a:p>
          <a:p>
            <a:r>
              <a:rPr lang="en-IN" sz="1400" dirty="0">
                <a:latin typeface="Arial" panose="020B0604020202020204" pitchFamily="34" charset="0"/>
                <a:cs typeface="Arial" panose="020B0604020202020204" pitchFamily="34" charset="0"/>
              </a:rPr>
              <a:t>6. Tokenization of Test and Train dataset</a:t>
            </a:r>
          </a:p>
        </p:txBody>
      </p:sp>
      <p:sp>
        <p:nvSpPr>
          <p:cNvPr id="12" name="Arrow: Right 11">
            <a:extLst>
              <a:ext uri="{FF2B5EF4-FFF2-40B4-BE49-F238E27FC236}">
                <a16:creationId xmlns:a16="http://schemas.microsoft.com/office/drawing/2014/main" id="{5F83620D-0423-4390-91B7-0B1AA498F2DB}"/>
              </a:ext>
            </a:extLst>
          </p:cNvPr>
          <p:cNvSpPr/>
          <p:nvPr/>
        </p:nvSpPr>
        <p:spPr>
          <a:xfrm>
            <a:off x="5076969"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87F30066-1D81-4C83-9641-E24CB59B4BFB}"/>
              </a:ext>
            </a:extLst>
          </p:cNvPr>
          <p:cNvSpPr/>
          <p:nvPr/>
        </p:nvSpPr>
        <p:spPr>
          <a:xfrm>
            <a:off x="5684293" y="1337480"/>
            <a:ext cx="2088107" cy="29615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4" name="TextBox 13">
            <a:extLst>
              <a:ext uri="{FF2B5EF4-FFF2-40B4-BE49-F238E27FC236}">
                <a16:creationId xmlns:a16="http://schemas.microsoft.com/office/drawing/2014/main" id="{C87CFD80-9B64-4EA2-99AD-B106933F17BC}"/>
              </a:ext>
            </a:extLst>
          </p:cNvPr>
          <p:cNvSpPr txBox="1"/>
          <p:nvPr/>
        </p:nvSpPr>
        <p:spPr>
          <a:xfrm>
            <a:off x="5769590" y="1583140"/>
            <a:ext cx="1917511" cy="2246769"/>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Model</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1.Naïve Bayes Spam Filter Model using </a:t>
            </a:r>
            <a:r>
              <a:rPr lang="en-IN" sz="1400" dirty="0" err="1">
                <a:latin typeface="Arial" panose="020B0604020202020204" pitchFamily="34" charset="0"/>
                <a:cs typeface="Arial" panose="020B0604020202020204" pitchFamily="34" charset="0"/>
              </a:rPr>
              <a:t>scikit</a:t>
            </a:r>
            <a:r>
              <a:rPr lang="en-IN" sz="1400" dirty="0">
                <a:latin typeface="Arial" panose="020B0604020202020204" pitchFamily="34" charset="0"/>
                <a:cs typeface="Arial" panose="020B0604020202020204" pitchFamily="34" charset="0"/>
              </a:rPr>
              <a:t>-learn</a:t>
            </a:r>
          </a:p>
          <a:p>
            <a:r>
              <a:rPr lang="en-IN" sz="1400" dirty="0">
                <a:latin typeface="Arial" panose="020B0604020202020204" pitchFamily="34" charset="0"/>
                <a:cs typeface="Arial" panose="020B0604020202020204" pitchFamily="34" charset="0"/>
              </a:rPr>
              <a:t>2.Lexicon based model</a:t>
            </a:r>
          </a:p>
          <a:p>
            <a:r>
              <a:rPr lang="en-IN" sz="1400" dirty="0">
                <a:latin typeface="Arial" panose="020B0604020202020204" pitchFamily="34" charset="0"/>
                <a:cs typeface="Arial" panose="020B0604020202020204" pitchFamily="34" charset="0"/>
              </a:rPr>
              <a:t>3.Model build using </a:t>
            </a:r>
            <a:r>
              <a:rPr lang="en-IN" sz="1400" dirty="0" err="1">
                <a:latin typeface="Arial" panose="020B0604020202020204" pitchFamily="34" charset="0"/>
                <a:cs typeface="Arial" panose="020B0604020202020204" pitchFamily="34" charset="0"/>
              </a:rPr>
              <a:t>TextBlob</a:t>
            </a:r>
            <a:r>
              <a:rPr lang="en-IN" sz="1400" dirty="0">
                <a:latin typeface="Arial" panose="020B0604020202020204" pitchFamily="34" charset="0"/>
                <a:cs typeface="Arial" panose="020B0604020202020204" pitchFamily="34" charset="0"/>
              </a:rPr>
              <a:t> Naïve Bayes Classifier</a:t>
            </a:r>
          </a:p>
        </p:txBody>
      </p:sp>
      <p:sp>
        <p:nvSpPr>
          <p:cNvPr id="15" name="Rectangle: Rounded Corners 14">
            <a:extLst>
              <a:ext uri="{FF2B5EF4-FFF2-40B4-BE49-F238E27FC236}">
                <a16:creationId xmlns:a16="http://schemas.microsoft.com/office/drawing/2014/main" id="{0E0D124D-5DAC-40BC-83F3-D39EC54A163F}"/>
              </a:ext>
            </a:extLst>
          </p:cNvPr>
          <p:cNvSpPr/>
          <p:nvPr/>
        </p:nvSpPr>
        <p:spPr>
          <a:xfrm>
            <a:off x="8527574" y="1337480"/>
            <a:ext cx="2088107" cy="296156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6" name="TextBox 15">
            <a:extLst>
              <a:ext uri="{FF2B5EF4-FFF2-40B4-BE49-F238E27FC236}">
                <a16:creationId xmlns:a16="http://schemas.microsoft.com/office/drawing/2014/main" id="{4B4671A0-3828-45AD-AFBC-9B2EA9F71EAF}"/>
              </a:ext>
            </a:extLst>
          </p:cNvPr>
          <p:cNvSpPr txBox="1"/>
          <p:nvPr/>
        </p:nvSpPr>
        <p:spPr>
          <a:xfrm>
            <a:off x="8612871" y="1596787"/>
            <a:ext cx="1917511" cy="1384995"/>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Conclusion</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1.Discussion and Conclusion of  outcomes from each model.</a:t>
            </a:r>
          </a:p>
        </p:txBody>
      </p:sp>
      <p:sp>
        <p:nvSpPr>
          <p:cNvPr id="19" name="Arrow: Right 18">
            <a:extLst>
              <a:ext uri="{FF2B5EF4-FFF2-40B4-BE49-F238E27FC236}">
                <a16:creationId xmlns:a16="http://schemas.microsoft.com/office/drawing/2014/main" id="{F674B08E-082C-443F-9DB8-E6561B50AA87}"/>
              </a:ext>
            </a:extLst>
          </p:cNvPr>
          <p:cNvSpPr/>
          <p:nvPr/>
        </p:nvSpPr>
        <p:spPr>
          <a:xfrm>
            <a:off x="7959487"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9387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Node1-Reading Dataset</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4931385"/>
          </a:xfrm>
        </p:spPr>
        <p:txBody>
          <a:bodyPr>
            <a:normAutofit/>
          </a:bodyPr>
          <a:lstStyle/>
          <a:p>
            <a:pPr>
              <a:lnSpc>
                <a:spcPct val="100000"/>
              </a:lnSpc>
              <a:buNone/>
            </a:pPr>
            <a:r>
              <a:rPr lang="en-IN" sz="1800" dirty="0">
                <a:ea typeface="Cambria" pitchFamily="18" charset="0"/>
              </a:rPr>
              <a:t>1.Given Datasets[‘SMS-Messages2’ and ‘SMS-Messages’] are set of message with class label attached with them as ‘Ham’ or ‘spam’ . Total number of messages were 200 and two datasets are similar.</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2.Each Class count in the given sets are :</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pic>
        <p:nvPicPr>
          <p:cNvPr id="4" name="Picture 3">
            <a:extLst>
              <a:ext uri="{FF2B5EF4-FFF2-40B4-BE49-F238E27FC236}">
                <a16:creationId xmlns:a16="http://schemas.microsoft.com/office/drawing/2014/main" id="{0DC84368-4863-4B87-9076-AC3CCBA03E3B}"/>
              </a:ext>
            </a:extLst>
          </p:cNvPr>
          <p:cNvPicPr>
            <a:picLocks noChangeAspect="1"/>
          </p:cNvPicPr>
          <p:nvPr/>
        </p:nvPicPr>
        <p:blipFill>
          <a:blip r:embed="rId2"/>
          <a:stretch>
            <a:fillRect/>
          </a:stretch>
        </p:blipFill>
        <p:spPr>
          <a:xfrm>
            <a:off x="728163" y="1362055"/>
            <a:ext cx="3402274" cy="2432237"/>
          </a:xfrm>
          <a:prstGeom prst="rect">
            <a:avLst/>
          </a:prstGeom>
        </p:spPr>
      </p:pic>
      <p:pic>
        <p:nvPicPr>
          <p:cNvPr id="5" name="Picture 4">
            <a:extLst>
              <a:ext uri="{FF2B5EF4-FFF2-40B4-BE49-F238E27FC236}">
                <a16:creationId xmlns:a16="http://schemas.microsoft.com/office/drawing/2014/main" id="{9A3589B8-4CD1-4A7A-A45F-6067B64157BD}"/>
              </a:ext>
            </a:extLst>
          </p:cNvPr>
          <p:cNvPicPr>
            <a:picLocks noChangeAspect="1"/>
          </p:cNvPicPr>
          <p:nvPr/>
        </p:nvPicPr>
        <p:blipFill>
          <a:blip r:embed="rId3"/>
          <a:stretch>
            <a:fillRect/>
          </a:stretch>
        </p:blipFill>
        <p:spPr>
          <a:xfrm>
            <a:off x="4981652" y="1431760"/>
            <a:ext cx="4649035" cy="2432237"/>
          </a:xfrm>
          <a:prstGeom prst="rect">
            <a:avLst/>
          </a:prstGeom>
        </p:spPr>
      </p:pic>
      <p:pic>
        <p:nvPicPr>
          <p:cNvPr id="6" name="Picture 5">
            <a:extLst>
              <a:ext uri="{FF2B5EF4-FFF2-40B4-BE49-F238E27FC236}">
                <a16:creationId xmlns:a16="http://schemas.microsoft.com/office/drawing/2014/main" id="{0C81D86D-B314-4828-9F0E-EC2E8BC37212}"/>
              </a:ext>
            </a:extLst>
          </p:cNvPr>
          <p:cNvPicPr>
            <a:picLocks noChangeAspect="1"/>
          </p:cNvPicPr>
          <p:nvPr/>
        </p:nvPicPr>
        <p:blipFill>
          <a:blip r:embed="rId4"/>
          <a:stretch>
            <a:fillRect/>
          </a:stretch>
        </p:blipFill>
        <p:spPr>
          <a:xfrm>
            <a:off x="5843654" y="4210121"/>
            <a:ext cx="3552825" cy="1685925"/>
          </a:xfrm>
          <a:prstGeom prst="rect">
            <a:avLst/>
          </a:prstGeom>
        </p:spPr>
      </p:pic>
    </p:spTree>
    <p:extLst>
      <p:ext uri="{BB962C8B-B14F-4D97-AF65-F5344CB8AC3E}">
        <p14:creationId xmlns:p14="http://schemas.microsoft.com/office/powerpoint/2010/main" val="415662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4931385"/>
          </a:xfrm>
        </p:spPr>
        <p:txBody>
          <a:bodyPr>
            <a:normAutofit/>
          </a:bodyPr>
          <a:lstStyle/>
          <a:p>
            <a:pPr>
              <a:lnSpc>
                <a:spcPct val="100000"/>
              </a:lnSpc>
              <a:buNone/>
            </a:pPr>
            <a:r>
              <a:rPr lang="en-IN" sz="1800" dirty="0">
                <a:ea typeface="Cambria" pitchFamily="18" charset="0"/>
              </a:rPr>
              <a:t>1.Stop Word removal is done, words which are having letters less than or equal to three are removed and normalization(converting all words to lower case to make words case insensitive) of each sentences are done. </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2.Dumming coding for class labels are done as “Ham= 0” and “Spam = 1” for modelling purpose.</a:t>
            </a:r>
          </a:p>
          <a:p>
            <a:pPr>
              <a:lnSpc>
                <a:spcPct val="100000"/>
              </a:lnSpc>
              <a:buNone/>
            </a:pPr>
            <a:r>
              <a:rPr lang="en-IN" sz="1800" dirty="0">
                <a:ea typeface="Cambria" pitchFamily="18" charset="0"/>
              </a:rPr>
              <a:t>3.Shuffling of the rows in the data frame are done for reducing bias in the outcome if there are any.</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pic>
        <p:nvPicPr>
          <p:cNvPr id="7" name="Picture 6">
            <a:extLst>
              <a:ext uri="{FF2B5EF4-FFF2-40B4-BE49-F238E27FC236}">
                <a16:creationId xmlns:a16="http://schemas.microsoft.com/office/drawing/2014/main" id="{EE539CD4-BEE9-4B17-8E7C-29041C57D56A}"/>
              </a:ext>
            </a:extLst>
          </p:cNvPr>
          <p:cNvPicPr>
            <a:picLocks noChangeAspect="1"/>
          </p:cNvPicPr>
          <p:nvPr/>
        </p:nvPicPr>
        <p:blipFill>
          <a:blip r:embed="rId2"/>
          <a:stretch>
            <a:fillRect/>
          </a:stretch>
        </p:blipFill>
        <p:spPr>
          <a:xfrm>
            <a:off x="474258" y="1451405"/>
            <a:ext cx="4800600" cy="2400300"/>
          </a:xfrm>
          <a:prstGeom prst="rect">
            <a:avLst/>
          </a:prstGeom>
        </p:spPr>
      </p:pic>
      <p:pic>
        <p:nvPicPr>
          <p:cNvPr id="8" name="Picture 7">
            <a:extLst>
              <a:ext uri="{FF2B5EF4-FFF2-40B4-BE49-F238E27FC236}">
                <a16:creationId xmlns:a16="http://schemas.microsoft.com/office/drawing/2014/main" id="{1A651ED9-5B8E-446E-87D4-87049EA99FAA}"/>
              </a:ext>
            </a:extLst>
          </p:cNvPr>
          <p:cNvPicPr>
            <a:picLocks noChangeAspect="1"/>
          </p:cNvPicPr>
          <p:nvPr/>
        </p:nvPicPr>
        <p:blipFill>
          <a:blip r:embed="rId3"/>
          <a:stretch>
            <a:fillRect/>
          </a:stretch>
        </p:blipFill>
        <p:spPr>
          <a:xfrm>
            <a:off x="6186391" y="1482488"/>
            <a:ext cx="4800600" cy="2114549"/>
          </a:xfrm>
          <a:prstGeom prst="rect">
            <a:avLst/>
          </a:prstGeom>
        </p:spPr>
      </p:pic>
      <p:sp>
        <p:nvSpPr>
          <p:cNvPr id="9" name="Rectangle 8">
            <a:extLst>
              <a:ext uri="{FF2B5EF4-FFF2-40B4-BE49-F238E27FC236}">
                <a16:creationId xmlns:a16="http://schemas.microsoft.com/office/drawing/2014/main" id="{8B9EA411-9899-47FD-90AB-A83FAF863F63}"/>
              </a:ext>
            </a:extLst>
          </p:cNvPr>
          <p:cNvSpPr/>
          <p:nvPr/>
        </p:nvSpPr>
        <p:spPr>
          <a:xfrm>
            <a:off x="1140155" y="3882788"/>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After Normalization and Stop Word Removal</a:t>
            </a:r>
          </a:p>
        </p:txBody>
      </p:sp>
      <p:sp>
        <p:nvSpPr>
          <p:cNvPr id="11" name="Rectangle 10">
            <a:extLst>
              <a:ext uri="{FF2B5EF4-FFF2-40B4-BE49-F238E27FC236}">
                <a16:creationId xmlns:a16="http://schemas.microsoft.com/office/drawing/2014/main" id="{DA3679D6-F8AA-4020-A82C-865FE124FA63}"/>
              </a:ext>
            </a:extLst>
          </p:cNvPr>
          <p:cNvSpPr/>
          <p:nvPr/>
        </p:nvSpPr>
        <p:spPr>
          <a:xfrm>
            <a:off x="6386014" y="3882788"/>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Before Normalization and Stop Word Removal</a:t>
            </a:r>
          </a:p>
        </p:txBody>
      </p:sp>
    </p:spTree>
    <p:extLst>
      <p:ext uri="{BB962C8B-B14F-4D97-AF65-F5344CB8AC3E}">
        <p14:creationId xmlns:p14="http://schemas.microsoft.com/office/powerpoint/2010/main" val="81579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dirty="0">
                <a:ea typeface="Cambria" pitchFamily="18" charset="0"/>
              </a:rPr>
              <a:t>4.Splitting the data frame into test and train with 70:30 ratio for SMS-Messages data and 75:25 ratio for SMS-Messages2 data.</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5.Finally, Tokenization of each sentence is done at word level for test and train datasets.</a:t>
            </a:r>
          </a:p>
        </p:txBody>
      </p:sp>
      <p:pic>
        <p:nvPicPr>
          <p:cNvPr id="12" name="Picture 11">
            <a:extLst>
              <a:ext uri="{FF2B5EF4-FFF2-40B4-BE49-F238E27FC236}">
                <a16:creationId xmlns:a16="http://schemas.microsoft.com/office/drawing/2014/main" id="{13B33630-5BC9-46A9-AD09-3A2309804920}"/>
              </a:ext>
            </a:extLst>
          </p:cNvPr>
          <p:cNvPicPr>
            <a:picLocks noChangeAspect="1"/>
          </p:cNvPicPr>
          <p:nvPr/>
        </p:nvPicPr>
        <p:blipFill>
          <a:blip r:embed="rId2"/>
          <a:stretch>
            <a:fillRect/>
          </a:stretch>
        </p:blipFill>
        <p:spPr>
          <a:xfrm>
            <a:off x="7272338" y="1636538"/>
            <a:ext cx="2190750" cy="1219200"/>
          </a:xfrm>
          <a:prstGeom prst="rect">
            <a:avLst/>
          </a:prstGeom>
        </p:spPr>
      </p:pic>
      <p:sp>
        <p:nvSpPr>
          <p:cNvPr id="10" name="Rectangle 9">
            <a:extLst>
              <a:ext uri="{FF2B5EF4-FFF2-40B4-BE49-F238E27FC236}">
                <a16:creationId xmlns:a16="http://schemas.microsoft.com/office/drawing/2014/main" id="{8221B014-B675-4C23-8284-A31BB9B9731E}"/>
              </a:ext>
            </a:extLst>
          </p:cNvPr>
          <p:cNvSpPr/>
          <p:nvPr/>
        </p:nvSpPr>
        <p:spPr>
          <a:xfrm>
            <a:off x="6880176" y="299302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Size of test and train dataset for SMS-Messages2 data.</a:t>
            </a:r>
          </a:p>
        </p:txBody>
      </p:sp>
      <p:pic>
        <p:nvPicPr>
          <p:cNvPr id="4" name="Picture 3">
            <a:extLst>
              <a:ext uri="{FF2B5EF4-FFF2-40B4-BE49-F238E27FC236}">
                <a16:creationId xmlns:a16="http://schemas.microsoft.com/office/drawing/2014/main" id="{7E5DFD80-7A97-4840-9722-D0D3F62F7F2E}"/>
              </a:ext>
            </a:extLst>
          </p:cNvPr>
          <p:cNvPicPr>
            <a:picLocks noChangeAspect="1"/>
          </p:cNvPicPr>
          <p:nvPr/>
        </p:nvPicPr>
        <p:blipFill>
          <a:blip r:embed="rId3"/>
          <a:stretch>
            <a:fillRect/>
          </a:stretch>
        </p:blipFill>
        <p:spPr>
          <a:xfrm>
            <a:off x="2640272" y="1617488"/>
            <a:ext cx="1790700" cy="1238250"/>
          </a:xfrm>
          <a:prstGeom prst="rect">
            <a:avLst/>
          </a:prstGeom>
        </p:spPr>
      </p:pic>
      <p:sp>
        <p:nvSpPr>
          <p:cNvPr id="13" name="Rectangle 12">
            <a:extLst>
              <a:ext uri="{FF2B5EF4-FFF2-40B4-BE49-F238E27FC236}">
                <a16:creationId xmlns:a16="http://schemas.microsoft.com/office/drawing/2014/main" id="{AD29B4C5-A80C-4871-9AFC-695910B9FA4F}"/>
              </a:ext>
            </a:extLst>
          </p:cNvPr>
          <p:cNvSpPr/>
          <p:nvPr/>
        </p:nvSpPr>
        <p:spPr>
          <a:xfrm>
            <a:off x="1806053" y="299302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Size of test and train dataset for SMS-Messages data.</a:t>
            </a:r>
          </a:p>
        </p:txBody>
      </p:sp>
      <p:pic>
        <p:nvPicPr>
          <p:cNvPr id="5" name="Picture 4">
            <a:extLst>
              <a:ext uri="{FF2B5EF4-FFF2-40B4-BE49-F238E27FC236}">
                <a16:creationId xmlns:a16="http://schemas.microsoft.com/office/drawing/2014/main" id="{2EAEF3BD-1D78-4E01-B5E6-BBEE7A8C3009}"/>
              </a:ext>
            </a:extLst>
          </p:cNvPr>
          <p:cNvPicPr>
            <a:picLocks noChangeAspect="1"/>
          </p:cNvPicPr>
          <p:nvPr/>
        </p:nvPicPr>
        <p:blipFill>
          <a:blip r:embed="rId4"/>
          <a:stretch>
            <a:fillRect/>
          </a:stretch>
        </p:blipFill>
        <p:spPr>
          <a:xfrm>
            <a:off x="1621097" y="4214884"/>
            <a:ext cx="5619750" cy="1981200"/>
          </a:xfrm>
          <a:prstGeom prst="rect">
            <a:avLst/>
          </a:prstGeom>
        </p:spPr>
      </p:pic>
      <p:sp>
        <p:nvSpPr>
          <p:cNvPr id="14" name="Rectangle 13">
            <a:extLst>
              <a:ext uri="{FF2B5EF4-FFF2-40B4-BE49-F238E27FC236}">
                <a16:creationId xmlns:a16="http://schemas.microsoft.com/office/drawing/2014/main" id="{FD139D24-0CA9-4785-A6D1-0059C6F8549B}"/>
              </a:ext>
            </a:extLst>
          </p:cNvPr>
          <p:cNvSpPr/>
          <p:nvPr/>
        </p:nvSpPr>
        <p:spPr>
          <a:xfrm>
            <a:off x="7881653" y="4715150"/>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Tokenized sentence at word level.</a:t>
            </a:r>
          </a:p>
        </p:txBody>
      </p:sp>
    </p:spTree>
    <p:extLst>
      <p:ext uri="{BB962C8B-B14F-4D97-AF65-F5344CB8AC3E}">
        <p14:creationId xmlns:p14="http://schemas.microsoft.com/office/powerpoint/2010/main" val="11584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Naïve Bayes from </a:t>
            </a:r>
            <a:r>
              <a:rPr lang="en-IN" sz="2000" b="1" dirty="0" err="1">
                <a:ea typeface="Cambria" pitchFamily="18" charset="0"/>
              </a:rPr>
              <a:t>scikit</a:t>
            </a:r>
            <a:r>
              <a:rPr lang="en-IN" sz="2000" b="1" dirty="0">
                <a:ea typeface="Cambria" pitchFamily="18" charset="0"/>
              </a:rPr>
              <a:t>-learn:</a:t>
            </a:r>
          </a:p>
          <a:p>
            <a:pPr marL="342900" indent="-342900">
              <a:lnSpc>
                <a:spcPct val="100000"/>
              </a:lnSpc>
              <a:buAutoNum type="arabicPeriod"/>
            </a:pPr>
            <a:r>
              <a:rPr lang="en-IN" sz="1800" dirty="0">
                <a:ea typeface="Cambria" pitchFamily="18" charset="0"/>
              </a:rPr>
              <a:t>Creating </a:t>
            </a:r>
            <a:r>
              <a:rPr lang="en-IN" sz="1800" dirty="0" err="1">
                <a:ea typeface="Cambria" pitchFamily="18" charset="0"/>
              </a:rPr>
              <a:t>Tfidf</a:t>
            </a:r>
            <a:r>
              <a:rPr lang="en-IN" sz="1800" dirty="0">
                <a:ea typeface="Cambria" pitchFamily="18" charset="0"/>
              </a:rPr>
              <a:t> vectors for each test and train dataset with </a:t>
            </a:r>
            <a:r>
              <a:rPr lang="en-IN" sz="1800" dirty="0" err="1">
                <a:ea typeface="Cambria" pitchFamily="18" charset="0"/>
              </a:rPr>
              <a:t>max_df</a:t>
            </a:r>
            <a:r>
              <a:rPr lang="en-IN" sz="1800" dirty="0">
                <a:ea typeface="Cambria" pitchFamily="18" charset="0"/>
              </a:rPr>
              <a:t> =90%, </a:t>
            </a:r>
            <a:r>
              <a:rPr lang="en-IN" sz="1800" dirty="0" err="1">
                <a:ea typeface="Cambria" pitchFamily="18" charset="0"/>
              </a:rPr>
              <a:t>min_df</a:t>
            </a:r>
            <a:r>
              <a:rPr lang="en-IN" sz="1800" dirty="0">
                <a:ea typeface="Cambria" pitchFamily="18" charset="0"/>
              </a:rPr>
              <a:t> = 2 and </a:t>
            </a:r>
            <a:r>
              <a:rPr lang="en-IN" sz="1800" dirty="0" err="1">
                <a:ea typeface="Cambria" pitchFamily="18" charset="0"/>
              </a:rPr>
              <a:t>max_features</a:t>
            </a:r>
            <a:r>
              <a:rPr lang="en-IN" sz="1800" dirty="0">
                <a:ea typeface="Cambria" pitchFamily="18" charset="0"/>
              </a:rPr>
              <a:t> = 33 for Messages2 data and </a:t>
            </a:r>
            <a:r>
              <a:rPr lang="en-IN" sz="1800" dirty="0" err="1">
                <a:ea typeface="Cambria" pitchFamily="18" charset="0"/>
              </a:rPr>
              <a:t>max_features</a:t>
            </a:r>
            <a:r>
              <a:rPr lang="en-IN" sz="1800" dirty="0">
                <a:ea typeface="Cambria" pitchFamily="18" charset="0"/>
              </a:rPr>
              <a:t> = 32 for Messages data.</a:t>
            </a:r>
          </a:p>
          <a:p>
            <a:pPr marL="342900" indent="-342900">
              <a:lnSpc>
                <a:spcPct val="100000"/>
              </a:lnSpc>
              <a:buAutoNum type="arabicPeriod"/>
            </a:pPr>
            <a:r>
              <a:rPr lang="en-IN" sz="1800" dirty="0" err="1">
                <a:ea typeface="Cambria" pitchFamily="18" charset="0"/>
              </a:rPr>
              <a:t>max_df</a:t>
            </a:r>
            <a:r>
              <a:rPr lang="en-IN" sz="1800" dirty="0">
                <a:ea typeface="Cambria" pitchFamily="18" charset="0"/>
              </a:rPr>
              <a:t> and </a:t>
            </a:r>
            <a:r>
              <a:rPr lang="en-IN" sz="1800" dirty="0" err="1">
                <a:ea typeface="Cambria" pitchFamily="18" charset="0"/>
              </a:rPr>
              <a:t>min_df</a:t>
            </a:r>
            <a:r>
              <a:rPr lang="en-IN" sz="1800" dirty="0">
                <a:ea typeface="Cambria" pitchFamily="18" charset="0"/>
              </a:rPr>
              <a:t> = ignores the terms which appears more and less respectively according to the given value.</a:t>
            </a:r>
          </a:p>
          <a:p>
            <a:pPr marL="342900" indent="-342900">
              <a:lnSpc>
                <a:spcPct val="100000"/>
              </a:lnSpc>
              <a:buAutoNum type="arabicPeriod"/>
            </a:pPr>
            <a:r>
              <a:rPr lang="en-IN" sz="1800" dirty="0" err="1">
                <a:ea typeface="Cambria" pitchFamily="18" charset="0"/>
              </a:rPr>
              <a:t>Max_features</a:t>
            </a:r>
            <a:r>
              <a:rPr lang="en-IN" sz="1800" dirty="0">
                <a:ea typeface="Cambria" pitchFamily="18" charset="0"/>
              </a:rPr>
              <a:t> are the </a:t>
            </a:r>
            <a:r>
              <a:rPr lang="en-IN" sz="1800" dirty="0" err="1">
                <a:ea typeface="Cambria" pitchFamily="18" charset="0"/>
              </a:rPr>
              <a:t>maximun</a:t>
            </a:r>
            <a:r>
              <a:rPr lang="en-IN" sz="1800" dirty="0">
                <a:ea typeface="Cambria" pitchFamily="18" charset="0"/>
              </a:rPr>
              <a:t> features selected for modelling, here the numbers are selected based on the maximum features available in the test dataset as it will always have less features than train dataset.</a:t>
            </a:r>
          </a:p>
        </p:txBody>
      </p:sp>
      <p:sp>
        <p:nvSpPr>
          <p:cNvPr id="10" name="Rectangle 9">
            <a:extLst>
              <a:ext uri="{FF2B5EF4-FFF2-40B4-BE49-F238E27FC236}">
                <a16:creationId xmlns:a16="http://schemas.microsoft.com/office/drawing/2014/main" id="{8221B014-B675-4C23-8284-A31BB9B9731E}"/>
              </a:ext>
            </a:extLst>
          </p:cNvPr>
          <p:cNvSpPr/>
          <p:nvPr/>
        </p:nvSpPr>
        <p:spPr>
          <a:xfrm>
            <a:off x="7576212" y="318735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Tfidf</a:t>
            </a:r>
            <a:r>
              <a:rPr lang="en-IN" sz="1400" dirty="0">
                <a:solidFill>
                  <a:schemeClr val="tx1"/>
                </a:solidFill>
                <a:latin typeface="Arial" panose="020B0604020202020204" pitchFamily="34" charset="0"/>
                <a:cs typeface="Arial" panose="020B0604020202020204" pitchFamily="34" charset="0"/>
              </a:rPr>
              <a:t> Vectorization</a:t>
            </a:r>
          </a:p>
        </p:txBody>
      </p:sp>
      <p:sp>
        <p:nvSpPr>
          <p:cNvPr id="13" name="Rectangle 12">
            <a:extLst>
              <a:ext uri="{FF2B5EF4-FFF2-40B4-BE49-F238E27FC236}">
                <a16:creationId xmlns:a16="http://schemas.microsoft.com/office/drawing/2014/main" id="{AD29B4C5-A80C-4871-9AFC-695910B9FA4F}"/>
              </a:ext>
            </a:extLst>
          </p:cNvPr>
          <p:cNvSpPr/>
          <p:nvPr/>
        </p:nvSpPr>
        <p:spPr>
          <a:xfrm>
            <a:off x="7701886" y="5218699"/>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Fitting and Predicting on test and train dataset respectively.</a:t>
            </a:r>
          </a:p>
        </p:txBody>
      </p:sp>
      <p:pic>
        <p:nvPicPr>
          <p:cNvPr id="6" name="Picture 5">
            <a:extLst>
              <a:ext uri="{FF2B5EF4-FFF2-40B4-BE49-F238E27FC236}">
                <a16:creationId xmlns:a16="http://schemas.microsoft.com/office/drawing/2014/main" id="{A8C9CDBB-0575-4869-A2F3-3ECDBEC04757}"/>
              </a:ext>
            </a:extLst>
          </p:cNvPr>
          <p:cNvPicPr>
            <a:picLocks noChangeAspect="1"/>
          </p:cNvPicPr>
          <p:nvPr/>
        </p:nvPicPr>
        <p:blipFill>
          <a:blip r:embed="rId2"/>
          <a:stretch>
            <a:fillRect/>
          </a:stretch>
        </p:blipFill>
        <p:spPr>
          <a:xfrm>
            <a:off x="200736" y="3044999"/>
            <a:ext cx="7182704" cy="1190625"/>
          </a:xfrm>
          <a:prstGeom prst="rect">
            <a:avLst/>
          </a:prstGeom>
        </p:spPr>
      </p:pic>
      <p:pic>
        <p:nvPicPr>
          <p:cNvPr id="7" name="Picture 6">
            <a:extLst>
              <a:ext uri="{FF2B5EF4-FFF2-40B4-BE49-F238E27FC236}">
                <a16:creationId xmlns:a16="http://schemas.microsoft.com/office/drawing/2014/main" id="{E9B28F8B-B406-4835-8FAC-A61D338F6C3A}"/>
              </a:ext>
            </a:extLst>
          </p:cNvPr>
          <p:cNvPicPr>
            <a:picLocks noChangeAspect="1"/>
          </p:cNvPicPr>
          <p:nvPr/>
        </p:nvPicPr>
        <p:blipFill>
          <a:blip r:embed="rId3"/>
          <a:stretch>
            <a:fillRect/>
          </a:stretch>
        </p:blipFill>
        <p:spPr>
          <a:xfrm>
            <a:off x="200734" y="4366724"/>
            <a:ext cx="6200775" cy="1495425"/>
          </a:xfrm>
          <a:prstGeom prst="rect">
            <a:avLst/>
          </a:prstGeom>
        </p:spPr>
      </p:pic>
    </p:spTree>
    <p:extLst>
      <p:ext uri="{BB962C8B-B14F-4D97-AF65-F5344CB8AC3E}">
        <p14:creationId xmlns:p14="http://schemas.microsoft.com/office/powerpoint/2010/main" val="132658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Lexicon Based Model:</a:t>
            </a:r>
          </a:p>
          <a:p>
            <a:pPr marL="342900" indent="-342900">
              <a:lnSpc>
                <a:spcPct val="100000"/>
              </a:lnSpc>
              <a:buAutoNum type="arabicPeriod"/>
            </a:pPr>
            <a:r>
              <a:rPr lang="en-IN" sz="1800" dirty="0">
                <a:ea typeface="Cambria" pitchFamily="18" charset="0"/>
              </a:rPr>
              <a:t>Importing and creating as a standard lexicon file (</a:t>
            </a:r>
            <a:r>
              <a:rPr lang="en-IN" sz="1800" dirty="0" err="1">
                <a:ea typeface="Cambria" pitchFamily="18" charset="0"/>
              </a:rPr>
              <a:t>Affin</a:t>
            </a:r>
            <a:r>
              <a:rPr lang="en-IN" sz="1800" dirty="0">
                <a:ea typeface="Cambria" pitchFamily="18" charset="0"/>
              </a:rPr>
              <a:t> Dataset).</a:t>
            </a:r>
          </a:p>
          <a:p>
            <a:pPr marL="342900" indent="-342900">
              <a:lnSpc>
                <a:spcPct val="100000"/>
              </a:lnSpc>
              <a:buAutoNum type="arabicPeriod"/>
            </a:pPr>
            <a:r>
              <a:rPr lang="en-IN" sz="1800" dirty="0">
                <a:ea typeface="Cambria" pitchFamily="18" charset="0"/>
              </a:rPr>
              <a:t>Scoring each sentence(Tokenized list of each sentence) of test datasets by words using the lexicon file.</a:t>
            </a:r>
          </a:p>
          <a:p>
            <a:pPr marL="342900" indent="-342900">
              <a:lnSpc>
                <a:spcPct val="100000"/>
              </a:lnSpc>
              <a:buAutoNum type="arabicPeriod"/>
            </a:pPr>
            <a:r>
              <a:rPr lang="en-IN" sz="1800" dirty="0">
                <a:ea typeface="Cambria" pitchFamily="18" charset="0"/>
              </a:rPr>
              <a:t>If the score is greater than or equal to zero then the message is considered as ham or else spam.</a:t>
            </a:r>
          </a:p>
          <a:p>
            <a:pPr marL="342900" indent="-342900">
              <a:lnSpc>
                <a:spcPct val="100000"/>
              </a:lnSpc>
              <a:buAutoNum type="arabicPeriod"/>
            </a:pPr>
            <a:r>
              <a:rPr lang="en-IN" sz="1800" dirty="0">
                <a:ea typeface="Cambria" pitchFamily="18" charset="0"/>
              </a:rPr>
              <a:t>Here we can train the dataset and then test, directly we are modelling on test dataset and comparing the accuracy with other models.</a:t>
            </a:r>
          </a:p>
          <a:p>
            <a:pPr marL="0" indent="0">
              <a:lnSpc>
                <a:spcPct val="100000"/>
              </a:lnSpc>
              <a:buNone/>
            </a:pPr>
            <a:r>
              <a:rPr lang="en-IN" sz="1800" dirty="0">
                <a:ea typeface="Cambria" pitchFamily="18" charset="0"/>
              </a:rPr>
              <a:t>	</a:t>
            </a:r>
          </a:p>
        </p:txBody>
      </p:sp>
      <p:sp>
        <p:nvSpPr>
          <p:cNvPr id="10" name="Rectangle 9">
            <a:extLst>
              <a:ext uri="{FF2B5EF4-FFF2-40B4-BE49-F238E27FC236}">
                <a16:creationId xmlns:a16="http://schemas.microsoft.com/office/drawing/2014/main" id="{8221B014-B675-4C23-8284-A31BB9B9731E}"/>
              </a:ext>
            </a:extLst>
          </p:cNvPr>
          <p:cNvSpPr/>
          <p:nvPr/>
        </p:nvSpPr>
        <p:spPr>
          <a:xfrm>
            <a:off x="7303683" y="549322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Dictionary</a:t>
            </a:r>
          </a:p>
        </p:txBody>
      </p:sp>
      <p:pic>
        <p:nvPicPr>
          <p:cNvPr id="4" name="Picture 3">
            <a:extLst>
              <a:ext uri="{FF2B5EF4-FFF2-40B4-BE49-F238E27FC236}">
                <a16:creationId xmlns:a16="http://schemas.microsoft.com/office/drawing/2014/main" id="{C2E1B97E-C115-4E7B-8358-C80FA06333BB}"/>
              </a:ext>
            </a:extLst>
          </p:cNvPr>
          <p:cNvPicPr>
            <a:picLocks noChangeAspect="1"/>
          </p:cNvPicPr>
          <p:nvPr/>
        </p:nvPicPr>
        <p:blipFill>
          <a:blip r:embed="rId2"/>
          <a:stretch>
            <a:fillRect/>
          </a:stretch>
        </p:blipFill>
        <p:spPr>
          <a:xfrm>
            <a:off x="1037370" y="3056957"/>
            <a:ext cx="3629025" cy="2466975"/>
          </a:xfrm>
          <a:prstGeom prst="rect">
            <a:avLst/>
          </a:prstGeom>
        </p:spPr>
      </p:pic>
      <p:pic>
        <p:nvPicPr>
          <p:cNvPr id="5" name="Picture 4">
            <a:extLst>
              <a:ext uri="{FF2B5EF4-FFF2-40B4-BE49-F238E27FC236}">
                <a16:creationId xmlns:a16="http://schemas.microsoft.com/office/drawing/2014/main" id="{44800557-CE63-4B64-8E72-49E3A672706E}"/>
              </a:ext>
            </a:extLst>
          </p:cNvPr>
          <p:cNvPicPr>
            <a:picLocks noChangeAspect="1"/>
          </p:cNvPicPr>
          <p:nvPr/>
        </p:nvPicPr>
        <p:blipFill>
          <a:blip r:embed="rId3"/>
          <a:stretch>
            <a:fillRect/>
          </a:stretch>
        </p:blipFill>
        <p:spPr>
          <a:xfrm>
            <a:off x="6714838" y="3250301"/>
            <a:ext cx="4057650" cy="2000250"/>
          </a:xfrm>
          <a:prstGeom prst="rect">
            <a:avLst/>
          </a:prstGeom>
        </p:spPr>
      </p:pic>
      <p:sp>
        <p:nvSpPr>
          <p:cNvPr id="11" name="Rectangle 10">
            <a:extLst>
              <a:ext uri="{FF2B5EF4-FFF2-40B4-BE49-F238E27FC236}">
                <a16:creationId xmlns:a16="http://schemas.microsoft.com/office/drawing/2014/main" id="{0B1F7650-344C-4884-89C1-C9372D84F798}"/>
              </a:ext>
            </a:extLst>
          </p:cNvPr>
          <p:cNvSpPr/>
          <p:nvPr/>
        </p:nvSpPr>
        <p:spPr>
          <a:xfrm>
            <a:off x="1320420" y="5602407"/>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a:t>
            </a:r>
            <a:r>
              <a:rPr lang="en-IN" sz="1400" dirty="0" err="1">
                <a:solidFill>
                  <a:schemeClr val="tx1"/>
                </a:solidFill>
                <a:latin typeface="Arial" panose="020B0604020202020204" pitchFamily="34" charset="0"/>
                <a:cs typeface="Arial" panose="020B0604020202020204" pitchFamily="34" charset="0"/>
              </a:rPr>
              <a:t>Dataframe</a:t>
            </a: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15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Model-3  Textblob Naïve Bayes Classifier:</a:t>
            </a:r>
          </a:p>
          <a:p>
            <a:pPr marL="342900" indent="-342900">
              <a:lnSpc>
                <a:spcPct val="100000"/>
              </a:lnSpc>
              <a:buAutoNum type="arabicPeriod"/>
            </a:pPr>
            <a:r>
              <a:rPr lang="en-IN" sz="1800" dirty="0">
                <a:ea typeface="Cambria" pitchFamily="18" charset="0"/>
              </a:rPr>
              <a:t>Textblob Classifier is a simple classifier where the train dataset(list of tuples) is fitted to train the model and accuracy of the classification can be obtained.</a:t>
            </a:r>
          </a:p>
          <a:p>
            <a:pPr marL="342900" indent="-342900">
              <a:lnSpc>
                <a:spcPct val="100000"/>
              </a:lnSpc>
              <a:buAutoNum type="arabicPeriod"/>
            </a:pPr>
            <a:r>
              <a:rPr lang="en-IN" sz="1800" dirty="0">
                <a:ea typeface="Cambria" pitchFamily="18" charset="0"/>
              </a:rPr>
              <a:t>Then the test dataset is passed to into </a:t>
            </a:r>
            <a:r>
              <a:rPr lang="en-IN" sz="1800" dirty="0" err="1">
                <a:ea typeface="Cambria" pitchFamily="18" charset="0"/>
              </a:rPr>
              <a:t>textblob</a:t>
            </a:r>
            <a:r>
              <a:rPr lang="en-IN" sz="1800" dirty="0">
                <a:ea typeface="Cambria" pitchFamily="18" charset="0"/>
              </a:rPr>
              <a:t> classifier and can obtain the accuracy of the classification.</a:t>
            </a:r>
          </a:p>
          <a:p>
            <a:pPr marL="342900" indent="-342900">
              <a:lnSpc>
                <a:spcPct val="100000"/>
              </a:lnSpc>
              <a:buAutoNum type="arabicPeriod"/>
            </a:pPr>
            <a:r>
              <a:rPr lang="en-IN" sz="1800" dirty="0">
                <a:ea typeface="Cambria" pitchFamily="18" charset="0"/>
              </a:rPr>
              <a:t>Textblob classifier will also show the informative features where the each word is scored  and the occurrence of the word in a sentence will help in classification of the sentence based on the weightage given to the word.</a:t>
            </a:r>
          </a:p>
          <a:p>
            <a:pPr marL="0" indent="0">
              <a:lnSpc>
                <a:spcPct val="100000"/>
              </a:lnSpc>
              <a:buNone/>
            </a:pPr>
            <a:r>
              <a:rPr lang="en-IN" sz="1800" dirty="0">
                <a:ea typeface="Cambria" pitchFamily="18" charset="0"/>
              </a:rPr>
              <a:t>	</a:t>
            </a:r>
          </a:p>
        </p:txBody>
      </p:sp>
    </p:spTree>
    <p:extLst>
      <p:ext uri="{BB962C8B-B14F-4D97-AF65-F5344CB8AC3E}">
        <p14:creationId xmlns:p14="http://schemas.microsoft.com/office/powerpoint/2010/main" val="2882914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1183</Words>
  <Application>Microsoft Office PowerPoint</Application>
  <PresentationFormat>Widescreen</PresentationFormat>
  <Paragraphs>187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vt:lpstr>
      <vt:lpstr>Office Theme</vt:lpstr>
      <vt:lpstr>Text Analytics Assignment 02 </vt:lpstr>
      <vt:lpstr>OBJECTIVE </vt:lpstr>
      <vt:lpstr> DATA PIPE LINE </vt:lpstr>
      <vt:lpstr>   Node1-Reading Dataset  </vt:lpstr>
      <vt:lpstr>   Node2-Pre-Processing  </vt:lpstr>
      <vt:lpstr>   Node2-Pre-Processing  </vt:lpstr>
      <vt:lpstr>   Node3- Model  </vt:lpstr>
      <vt:lpstr>   Node3- Model  </vt:lpstr>
      <vt:lpstr>   Node3- Model  </vt:lpstr>
      <vt:lpstr>   Node 4 – Discussion   </vt:lpstr>
      <vt:lpstr>   Node 4 – Discussion    </vt:lpstr>
      <vt:lpstr>   Node 4 – Discussion    </vt:lpstr>
      <vt:lpstr>   Node 4 – Discussion    </vt:lpstr>
      <vt:lpstr>   Node 4 – Discussion    </vt:lpstr>
      <vt:lpstr>   Node 4 – Discussion    </vt:lpstr>
      <vt:lpstr>   Node 4 –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Malathi M</cp:lastModifiedBy>
  <cp:revision>486</cp:revision>
  <dcterms:created xsi:type="dcterms:W3CDTF">2016-03-16T11:15:40Z</dcterms:created>
  <dcterms:modified xsi:type="dcterms:W3CDTF">2019-03-02T13:31:51Z</dcterms:modified>
</cp:coreProperties>
</file>