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Applied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/>
              <a:t>Home Loan Analytics</a:t>
            </a:r>
          </a:p>
          <a:p>
            <a:endParaRPr lang="en-IN" sz="1800" dirty="0"/>
          </a:p>
          <a:p>
            <a:endParaRPr lang="en-IN" sz="1800" dirty="0"/>
          </a:p>
          <a:p>
            <a:pPr algn="r"/>
            <a:r>
              <a:rPr lang="en-IN" sz="1800" dirty="0"/>
              <a:t>Submitted By:</a:t>
            </a:r>
          </a:p>
          <a:p>
            <a:pPr algn="l"/>
            <a:r>
              <a:rPr lang="en-IN" sz="1800" dirty="0"/>
              <a:t> 								      Malathi M</a:t>
            </a:r>
          </a:p>
          <a:p>
            <a:pPr algn="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637"/>
            <a:ext cx="10515600" cy="849526"/>
          </a:xfrm>
        </p:spPr>
        <p:txBody>
          <a:bodyPr>
            <a:normAutofit/>
          </a:bodyPr>
          <a:lstStyle/>
          <a:p>
            <a:r>
              <a:rPr lang="en-IN" sz="3200" u="sng" dirty="0"/>
              <a:t>To predict the probability of loan getting sanctioned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Using ‘Logistic Regression’ to predict the probability of customer getting loan</a:t>
            </a:r>
          </a:p>
          <a:p>
            <a:r>
              <a:rPr lang="en-IN" sz="2000" dirty="0"/>
              <a:t>Minimum optimal cut off considered is 51% for class probability</a:t>
            </a:r>
          </a:p>
          <a:p>
            <a:r>
              <a:rPr lang="en-IN" sz="2000" dirty="0"/>
              <a:t>Instead of probability each class id predicted for final outcome with accuracy of 85.4% and AUC of 77.94%</a:t>
            </a:r>
          </a:p>
          <a:p>
            <a:r>
              <a:rPr lang="en-IN" sz="2000" dirty="0"/>
              <a:t>Confusion Matrix and ROC Curve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38F67F-194A-45FC-9EC3-CE9E53BD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3E00937-7462-4CCB-A85D-F223116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3" y="2691713"/>
            <a:ext cx="5185779" cy="3206302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D19C8FF-1CCA-4C58-9F32-8CCA7F34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60" y="1997639"/>
            <a:ext cx="4790667" cy="40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A538F67F-194A-45FC-9EC3-CE9E53BD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31F745A-8A83-4AFF-99E0-87FAA616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2103437"/>
            <a:ext cx="11696131" cy="1325563"/>
          </a:xfrm>
        </p:spPr>
        <p:txBody>
          <a:bodyPr>
            <a:normAutofit/>
          </a:bodyPr>
          <a:lstStyle/>
          <a:p>
            <a:r>
              <a:rPr lang="en-IN" sz="2000" dirty="0"/>
              <a:t>GitHub Link: </a:t>
            </a:r>
            <a:br>
              <a:rPr lang="en-IN" sz="2000" dirty="0"/>
            </a:br>
            <a:r>
              <a:rPr lang="en-IN" sz="2000" dirty="0"/>
              <a:t>https://github.com/MalathiMuniraju/hello-world/blob/master/Appplied%20Stats%20Assignment.pptx</a:t>
            </a:r>
          </a:p>
        </p:txBody>
      </p:sp>
    </p:spTree>
    <p:extLst>
      <p:ext uri="{BB962C8B-B14F-4D97-AF65-F5344CB8AC3E}">
        <p14:creationId xmlns:p14="http://schemas.microsoft.com/office/powerpoint/2010/main" val="5745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A538F67F-194A-45FC-9EC3-CE9E53BD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00BDF00-07DD-4C1F-8059-412B7245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210343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95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u="sng" dirty="0"/>
              <a:t>Objectives of assignment: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identify the important factors which led sanctioning home loan for customer.</a:t>
            </a:r>
          </a:p>
          <a:p>
            <a:r>
              <a:rPr lang="en-IN" sz="2000" dirty="0"/>
              <a:t>To check and validate statistically that the average loan amount across the gender and between people who are married and unmarried.</a:t>
            </a:r>
          </a:p>
          <a:p>
            <a:r>
              <a:rPr lang="en-IN" sz="2000" dirty="0"/>
              <a:t>To identify any trend in properties for whom the loan has been sanctioned </a:t>
            </a:r>
          </a:p>
          <a:p>
            <a:r>
              <a:rPr lang="en-IN" sz="2000" dirty="0"/>
              <a:t>To identify the probability of the customer getting loan amount.</a:t>
            </a:r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/>
              <a:t>Data Set and Tool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12" y="1115941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Tool used to achieve the objective is ‘R’.</a:t>
            </a:r>
          </a:p>
          <a:p>
            <a:r>
              <a:rPr lang="en-IN" sz="2000" dirty="0"/>
              <a:t>The given data was in a form of “Data Frame”, having 614 observations and 13 variables.</a:t>
            </a:r>
          </a:p>
          <a:p>
            <a:r>
              <a:rPr lang="en-IN" sz="2000" dirty="0"/>
              <a:t>The independent variable in the data is “Loan Status”.</a:t>
            </a:r>
          </a:p>
          <a:p>
            <a:r>
              <a:rPr lang="en-IN" sz="2000" dirty="0"/>
              <a:t>Data has eight factor variables, four integer variables and on numeric variable.</a:t>
            </a:r>
          </a:p>
          <a:p>
            <a:r>
              <a:rPr lang="en-IN" sz="2000" dirty="0"/>
              <a:t>Structure of the data :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AA42F-5273-457C-974E-40164A1D3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04" y="3150430"/>
            <a:ext cx="93916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9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/>
              <a:t>Data Set and Tool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Number of missing values of each variable in each variable: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Number of unique values of each variable: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041FA-70DA-426A-ABBB-67178371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52" y="1469432"/>
            <a:ext cx="6524625" cy="237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F563B-FEAD-47A5-9392-4C8DF462D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60" y="3768713"/>
            <a:ext cx="6089958" cy="23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12" y="1115941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Replacing the missing values for the variable ‘Gender’ , ‘Married’ and ‘Dependent’ by mode of respective variable as these variables are categorical.</a:t>
            </a:r>
          </a:p>
          <a:p>
            <a:r>
              <a:rPr lang="en-IN" sz="2000" dirty="0"/>
              <a:t>Replacing missing value of ‘self-employed’ based on the ‘education’ level of that person.</a:t>
            </a:r>
          </a:p>
          <a:p>
            <a:r>
              <a:rPr lang="en-IN" sz="2000" dirty="0"/>
              <a:t>Replacing missing value of ‘loan amount’ and ‘loan amount term’ by median of respective variable as these are numerical variables.</a:t>
            </a:r>
          </a:p>
          <a:p>
            <a:r>
              <a:rPr lang="en-IN" sz="2000" dirty="0"/>
              <a:t>Replacing missing ‘credit history’ based on ‘loan status’.</a:t>
            </a:r>
          </a:p>
          <a:p>
            <a:r>
              <a:rPr lang="en-IN" sz="2000" dirty="0"/>
              <a:t>Applying log transformation for variables ‘Loan Amount’, ‘Applicant Income’ and ‘Co-applicant Income’ to create normal distribution of the variable.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495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367"/>
            <a:ext cx="10515600" cy="849526"/>
          </a:xfrm>
        </p:spPr>
        <p:txBody>
          <a:bodyPr>
            <a:normAutofit/>
          </a:bodyPr>
          <a:lstStyle/>
          <a:p>
            <a:r>
              <a:rPr lang="en-IN" sz="3200" u="sng" dirty="0"/>
              <a:t>To know the factors for sanctioning loan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Factors for sanctioning loan for the given customer based on Chi-Square Value are:</a:t>
            </a:r>
          </a:p>
          <a:p>
            <a:pPr marL="0" indent="0">
              <a:buNone/>
            </a:pPr>
            <a:r>
              <a:rPr lang="en-IN" sz="1700" dirty="0"/>
              <a:t>a. Credit History</a:t>
            </a:r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0" indent="0">
              <a:buNone/>
            </a:pPr>
            <a:r>
              <a:rPr lang="en-IN" sz="1700" dirty="0"/>
              <a:t>b. Property Area</a:t>
            </a:r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0" indent="0">
              <a:buNone/>
            </a:pPr>
            <a:r>
              <a:rPr lang="en-IN" sz="1700" dirty="0"/>
              <a:t>c. Education 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 descr="Chisq test Credit history and loan status.JPG">
            <a:extLst>
              <a:ext uri="{FF2B5EF4-FFF2-40B4-BE49-F238E27FC236}">
                <a16:creationId xmlns:a16="http://schemas.microsoft.com/office/drawing/2014/main" id="{A4B231FC-D3F6-439E-B11E-A036214AEC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6296" y="1586815"/>
            <a:ext cx="5126809" cy="1366876"/>
          </a:xfrm>
          <a:prstGeom prst="rect">
            <a:avLst/>
          </a:prstGeom>
        </p:spPr>
      </p:pic>
      <p:pic>
        <p:nvPicPr>
          <p:cNvPr id="5" name="Picture 4" descr="plot credot history and Loan status.JPG">
            <a:extLst>
              <a:ext uri="{FF2B5EF4-FFF2-40B4-BE49-F238E27FC236}">
                <a16:creationId xmlns:a16="http://schemas.microsoft.com/office/drawing/2014/main" id="{E48545F4-5DCE-4D4C-82A3-DFD8BFD7DE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3105" y="1586815"/>
            <a:ext cx="4622514" cy="1366876"/>
          </a:xfrm>
          <a:prstGeom prst="rect">
            <a:avLst/>
          </a:prstGeom>
        </p:spPr>
      </p:pic>
      <p:pic>
        <p:nvPicPr>
          <p:cNvPr id="6" name="Picture 5" descr="Chisq property area and loan status.JPG">
            <a:extLst>
              <a:ext uri="{FF2B5EF4-FFF2-40B4-BE49-F238E27FC236}">
                <a16:creationId xmlns:a16="http://schemas.microsoft.com/office/drawing/2014/main" id="{62CE1166-FEAF-4269-8F52-C3B7933E65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4976" y="3166122"/>
            <a:ext cx="3971925" cy="1476375"/>
          </a:xfrm>
          <a:prstGeom prst="rect">
            <a:avLst/>
          </a:prstGeom>
        </p:spPr>
      </p:pic>
      <p:pic>
        <p:nvPicPr>
          <p:cNvPr id="7" name="Picture 6" descr="plot property vs loanstatus.JPG">
            <a:extLst>
              <a:ext uri="{FF2B5EF4-FFF2-40B4-BE49-F238E27FC236}">
                <a16:creationId xmlns:a16="http://schemas.microsoft.com/office/drawing/2014/main" id="{273CD5E5-5A51-4DB0-9C45-2E9CBA9B71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19456" y="2982424"/>
            <a:ext cx="5181476" cy="1631340"/>
          </a:xfrm>
          <a:prstGeom prst="rect">
            <a:avLst/>
          </a:prstGeom>
        </p:spPr>
      </p:pic>
      <p:pic>
        <p:nvPicPr>
          <p:cNvPr id="23" name="Picture 22" descr="Chisq Education and Loan Status.JPG">
            <a:extLst>
              <a:ext uri="{FF2B5EF4-FFF2-40B4-BE49-F238E27FC236}">
                <a16:creationId xmlns:a16="http://schemas.microsoft.com/office/drawing/2014/main" id="{525721F2-BD10-4806-9BAF-2840600616C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633768" y="4767984"/>
            <a:ext cx="5143500" cy="1366876"/>
          </a:xfrm>
          <a:prstGeom prst="rect">
            <a:avLst/>
          </a:prstGeom>
        </p:spPr>
      </p:pic>
      <p:pic>
        <p:nvPicPr>
          <p:cNvPr id="28" name="Picture 27" descr="plot education vs loanstatus.JPG">
            <a:extLst>
              <a:ext uri="{FF2B5EF4-FFF2-40B4-BE49-F238E27FC236}">
                <a16:creationId xmlns:a16="http://schemas.microsoft.com/office/drawing/2014/main" id="{92FB4CC4-1692-493C-9AD3-682998A8567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983105" y="4642497"/>
            <a:ext cx="4822208" cy="14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0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69" y="89132"/>
            <a:ext cx="10515600" cy="849526"/>
          </a:xfrm>
        </p:spPr>
        <p:txBody>
          <a:bodyPr>
            <a:normAutofit fontScale="90000"/>
          </a:bodyPr>
          <a:lstStyle/>
          <a:p>
            <a:r>
              <a:rPr lang="en-IN" sz="3200" u="sng" dirty="0"/>
              <a:t>To check average loan amount across gender and </a:t>
            </a:r>
            <a:br>
              <a:rPr lang="en-IN" sz="3200" u="sng" dirty="0"/>
            </a:br>
            <a:r>
              <a:rPr lang="en-IN" sz="3200" u="sng" dirty="0"/>
              <a:t>marriage and validate statistically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To check whether the average loan amount is same across the gender by performing Two Sample Students' T-Test</a:t>
            </a:r>
          </a:p>
          <a:p>
            <a:pPr marL="0" indent="0">
              <a:buNone/>
            </a:pPr>
            <a:r>
              <a:rPr lang="en-IN" sz="2000" dirty="0"/>
              <a:t>a. Q-Q plot for loan amount for both genders</a:t>
            </a:r>
          </a:p>
          <a:p>
            <a:pPr marL="0" indent="0">
              <a:buNone/>
            </a:pPr>
            <a:r>
              <a:rPr lang="en-IN" sz="2000" dirty="0"/>
              <a:t>To check the normality.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b. Leven’s Test to check the homogeneity </a:t>
            </a:r>
          </a:p>
          <a:p>
            <a:pPr marL="0" indent="0">
              <a:buNone/>
            </a:pPr>
            <a:r>
              <a:rPr lang="en-IN" sz="2000" dirty="0"/>
              <a:t>in variance p value is 0.8434 which is greater than 0.05.Hence homogeneity in variance is assumed.</a:t>
            </a:r>
          </a:p>
          <a:p>
            <a:pPr marL="0" indent="0">
              <a:buNone/>
            </a:pPr>
            <a:r>
              <a:rPr lang="en-IN" sz="2000" dirty="0"/>
              <a:t>c. Performing Two  Sample Student’s T Test to check the average loan amount; p value = 0.0003649 ,p-value is less than 0.05. Hence there is significant difference between the average loan across the gender.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304E9196-0117-45E1-885E-85885BE7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72" y="1220659"/>
            <a:ext cx="2744948" cy="2208341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88EE7C8-6AAE-427C-A535-084353079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654" y="1220659"/>
            <a:ext cx="2442515" cy="19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7" y="7108"/>
            <a:ext cx="10515600" cy="849526"/>
          </a:xfrm>
        </p:spPr>
        <p:txBody>
          <a:bodyPr>
            <a:normAutofit fontScale="90000"/>
          </a:bodyPr>
          <a:lstStyle/>
          <a:p>
            <a:r>
              <a:rPr lang="en-IN" sz="3200" u="sng" dirty="0"/>
              <a:t>To check average loan amount across gender and </a:t>
            </a:r>
            <a:br>
              <a:rPr lang="en-IN" sz="3200" u="sng" dirty="0"/>
            </a:br>
            <a:r>
              <a:rPr lang="en-IN" sz="3200" u="sng" dirty="0"/>
              <a:t>marriage and validate statistically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To check whether the average loan amount is same between married and unmarried people by performing Two Sample Students' T-Test</a:t>
            </a:r>
          </a:p>
          <a:p>
            <a:pPr marL="457200" indent="-457200">
              <a:buAutoNum type="alphaLcPeriod"/>
            </a:pPr>
            <a:r>
              <a:rPr lang="en-IN" sz="2000" dirty="0"/>
              <a:t>Q-Q plot for loan amount for married and </a:t>
            </a:r>
          </a:p>
          <a:p>
            <a:pPr marL="0" indent="0">
              <a:buNone/>
            </a:pPr>
            <a:r>
              <a:rPr lang="en-IN" sz="2000" dirty="0"/>
              <a:t>Unmarried to check the normality.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b. Leven’s Test to check the homogeneity </a:t>
            </a:r>
          </a:p>
          <a:p>
            <a:pPr marL="0" indent="0">
              <a:buNone/>
            </a:pPr>
            <a:r>
              <a:rPr lang="en-IN" sz="2000" dirty="0"/>
              <a:t>in variance p value is 0.5819 which is greater than 0.05.Hence homogeneity in variance is assumed.</a:t>
            </a:r>
          </a:p>
          <a:p>
            <a:pPr marL="0" indent="0">
              <a:buNone/>
            </a:pPr>
            <a:r>
              <a:rPr lang="en-IN" sz="2000" dirty="0"/>
              <a:t>c. Performing Two  Sample Student’s T Test to check the average loan amount; p value = 7.366 x e^-6 ,p-value is less than 0.05. Hence there is significant difference between the average loan between married and unmarried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4BFE3E5-7B0D-4898-8AF8-105BA73F4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1247578"/>
            <a:ext cx="2700997" cy="2181422"/>
          </a:xfrm>
          <a:prstGeom prst="rect">
            <a:avLst/>
          </a:prstGeom>
        </p:spPr>
      </p:pic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6F3DD8CF-5751-437F-85E4-6E6349791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36" y="1247578"/>
            <a:ext cx="2816983" cy="21568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538F67F-194A-45FC-9EC3-CE9E53BD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1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7" y="7108"/>
            <a:ext cx="10515600" cy="849526"/>
          </a:xfrm>
        </p:spPr>
        <p:txBody>
          <a:bodyPr>
            <a:normAutofit/>
          </a:bodyPr>
          <a:lstStyle/>
          <a:p>
            <a:r>
              <a:rPr lang="en-IN" sz="3200" u="sng" dirty="0"/>
              <a:t>To know if there is any trend in property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Loan have been sanctioned more for semi urban property and also the number of applicants are more from semi urban property holders.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38F67F-194A-45FC-9EC3-CE9E53BD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237B9A-2307-475D-BB78-AC9043B8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58087"/>
            <a:ext cx="5385336" cy="2451206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481954-525A-487F-8875-FEA878AD0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90" y="2002900"/>
            <a:ext cx="6618455" cy="36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627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Applied Statistics</vt:lpstr>
      <vt:lpstr>Objectives of assignment: </vt:lpstr>
      <vt:lpstr>Data Set and Tool used</vt:lpstr>
      <vt:lpstr>Data Set and Tool used</vt:lpstr>
      <vt:lpstr>Data Preparation</vt:lpstr>
      <vt:lpstr>To know the factors for sanctioning loan</vt:lpstr>
      <vt:lpstr>To check average loan amount across gender and  marriage and validate statistically</vt:lpstr>
      <vt:lpstr>To check average loan amount across gender and  marriage and validate statistically</vt:lpstr>
      <vt:lpstr>To know if there is any trend in property area</vt:lpstr>
      <vt:lpstr>To predict the probability of loan getting sanctioned</vt:lpstr>
      <vt:lpstr>GitHub Link:  https://github.com/MalathiMuniraju/hello-world/blob/master/Appplied%20Stats%20Assignment.pptx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Malathi M</cp:lastModifiedBy>
  <cp:revision>395</cp:revision>
  <dcterms:created xsi:type="dcterms:W3CDTF">2016-03-16T11:15:40Z</dcterms:created>
  <dcterms:modified xsi:type="dcterms:W3CDTF">2019-02-13T17:43:55Z</dcterms:modified>
</cp:coreProperties>
</file>