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6680-072E-C69D-4E88-E246FFF2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71F4-BFD4-2A88-2000-AC996A588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BA9F-0258-AD50-CDD6-943741E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9E68-83A3-504D-3195-4D97F88D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5B62-93CC-BE77-21B2-CEA18B0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5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FC72-B746-1937-2B55-7003FD76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60E95-5AAB-69A0-C022-59E872B8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C979-590B-3D61-C4BA-8FB27FD7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C906-8BBD-E21F-1615-36C878CB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4850-FC56-5C4E-9C41-AF2E60E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74F93-8A5D-FCA6-98BE-B8D78EA7B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CCA66-2986-41E9-EE24-6B2D064A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1158-0EAA-AB3C-A4B2-1B56D7FD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7CA-41BC-C6F1-B57B-57E4D89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95B0-833C-239A-B439-AF3BB7DD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5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AC-AE3D-9EB6-60D8-7D5B84AD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778E-20BC-B549-06D8-0B95D099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14AC-E35C-5E75-F59F-AE57537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2530-866B-9615-7AEE-43E9A98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E747-7EA6-2BEE-B058-115AE90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0C93-674C-C408-BD1D-F34DB1BB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4BA5-2E47-8BEC-AF14-D8084D5F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AA29-CDDB-6257-E7E4-BEE7750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55A2-2D9E-6808-68F7-E174398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090C-CD8A-7849-3A8E-A2A3D06E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F16F-2994-9DC7-1C98-6CF0AD5C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6DD9-E99D-DB15-A816-62315745B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31C6-A880-2B5A-98CE-2E1B23F4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FB39-3F0C-66FD-DE5C-94D8124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42D7-378E-1F86-D0D5-FD0896E6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E52C0-7331-5DCD-BAB4-99928299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59CD-56C3-CC01-2165-4E229DC5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B621-CCF5-159A-51D0-9DDBB993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CB97A-50CA-0A35-B505-A102D9F5A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FFC35-3D66-10AF-AA2A-F672E4743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31CA6-219D-1904-4F44-37723F89B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AB5CA-C4CC-0360-4413-EC9F72CC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33F7A-5EF0-EB51-F08E-E160BEAC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0C21-3282-A70B-26B9-F5C8F218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9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5724-7580-A41C-1F50-BCD317F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51B73-F1A5-0C74-4358-FA81F33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2846-1692-1D6A-F337-199757BC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6DC3D-D181-4EDE-E4BA-D7E84E17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10B4-17AB-BA02-88F1-E135EBDF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3BA4-C413-140A-9BE9-C80D111D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02282-1627-F6C4-F559-E04EF161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CBED-D5A0-AC86-DDA9-CBD9AFA7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4F24-5D79-D336-9192-2C29CF4C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D3D38-CA88-BB8D-C464-4F6DBD32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FC37-9A19-8B01-3D3D-43E5AE19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A717-845F-B954-30B6-32B53AE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CCAAB-667D-5ECD-F680-A6D32BB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5177-15F2-CFF6-BE04-82AEDEC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5FC7B-50EB-0E54-69C2-36ACBFB86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14A1-10CF-3A1F-CF64-01C58CFB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F794-87C4-2896-6952-F39D2A15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33F6-42AD-33FA-878B-9DB49C0E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50C-3625-6362-E4C4-7C95D9A8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6F8AB-BC91-85F3-0C5D-1D2F201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3F51-BA4D-1D38-7C3A-BA734BCC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E0C0-B886-6947-DF95-F35BA0909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E879-4489-4822-AFEF-6B0F6998DBB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E291-03A5-A1AF-46E3-4F23C5895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59EC-9289-AD56-2943-A7582225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DC2B-3087-4CFE-84DE-BAAD74B21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n_Bernardino,_California" TargetMode="External"/><Relationship Id="rId3" Type="http://schemas.openxmlformats.org/officeDocument/2006/relationships/hyperlink" Target="https://en.wikipedia.org/wiki/Multinational_corporation" TargetMode="External"/><Relationship Id="rId7" Type="http://schemas.openxmlformats.org/officeDocument/2006/relationships/hyperlink" Target="https://en.wikipedia.org/wiki/Richard_and_Maurice_McDona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Restaurant" TargetMode="External"/><Relationship Id="rId5" Type="http://schemas.openxmlformats.org/officeDocument/2006/relationships/hyperlink" Target="https://en.wikipedia.org/wiki/Chain_store" TargetMode="External"/><Relationship Id="rId4" Type="http://schemas.openxmlformats.org/officeDocument/2006/relationships/hyperlink" Target="https://en.wikipedia.org/wiki/Fast_foo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1871-3516-BA9A-5F02-BE2517D1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kern="1200" dirty="0">
                <a:latin typeface="+mj-lt"/>
                <a:ea typeface="+mj-ea"/>
                <a:cs typeface="+mj-cs"/>
              </a:rPr>
              <a:t>McDonald's</a:t>
            </a:r>
          </a:p>
        </p:txBody>
      </p:sp>
    </p:spTree>
    <p:extLst>
      <p:ext uri="{BB962C8B-B14F-4D97-AF65-F5344CB8AC3E}">
        <p14:creationId xmlns:p14="http://schemas.microsoft.com/office/powerpoint/2010/main" val="99960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B7C5D-5BF3-0419-4963-B251E80A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SwarmPlot for Cholesterol and Sugar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CE31E98-3233-DCBE-5846-EAAD50DF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6" y="2181426"/>
            <a:ext cx="3837730" cy="399763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D34B085-1FB4-C25C-3149-A98676B5B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837917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E34D30-C64F-ADA1-FD45-8FE923D0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5" y="457200"/>
            <a:ext cx="98055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429A-EBD3-FDC6-2EDD-BD1CB56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3EE1-E3C9-FA36-464E-AD726F75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4" y="299509"/>
            <a:ext cx="5193263" cy="6258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15A4B-F160-34E0-02E5-1C7B8D7321A1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</a:rPr>
              <a:t>McDonald's Corporation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is an American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3" tooltip="Multinational corpo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multinational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4" tooltip="Fast foo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 food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5" tooltip="Chain sto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chain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founded in 1940 as a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6" tooltip="Restaur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restaurant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operated by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7" tooltip="Richard and Maurice McDona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 and Maurice McDonald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in 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hlinkClick r:id="rId8" tooltip="San Bernardino,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 Bernardino, California</a:t>
            </a:r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United States. 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7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A3DE-62E0-DC40-9D30-2DDB095E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3600" b="1" i="0" dirty="0">
                <a:solidFill>
                  <a:schemeClr val="bg1"/>
                </a:solidFill>
                <a:effectLst/>
              </a:rPr>
              <a:t>Information about the dataset , useful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61A206-D7A5-1FA9-CE94-F47CDF4CB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94370"/>
              </p:ext>
            </p:extLst>
          </p:nvPr>
        </p:nvGraphicFramePr>
        <p:xfrm>
          <a:off x="690774" y="1966293"/>
          <a:ext cx="10810455" cy="44521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95765">
                  <a:extLst>
                    <a:ext uri="{9D8B030D-6E8A-4147-A177-3AD203B41FA5}">
                      <a16:colId xmlns:a16="http://schemas.microsoft.com/office/drawing/2014/main" val="3882298458"/>
                    </a:ext>
                  </a:extLst>
                </a:gridCol>
                <a:gridCol w="789936">
                  <a:extLst>
                    <a:ext uri="{9D8B030D-6E8A-4147-A177-3AD203B41FA5}">
                      <a16:colId xmlns:a16="http://schemas.microsoft.com/office/drawing/2014/main" val="2998302301"/>
                    </a:ext>
                  </a:extLst>
                </a:gridCol>
                <a:gridCol w="1359450">
                  <a:extLst>
                    <a:ext uri="{9D8B030D-6E8A-4147-A177-3AD203B41FA5}">
                      <a16:colId xmlns:a16="http://schemas.microsoft.com/office/drawing/2014/main" val="2646279462"/>
                    </a:ext>
                  </a:extLst>
                </a:gridCol>
                <a:gridCol w="1359450">
                  <a:extLst>
                    <a:ext uri="{9D8B030D-6E8A-4147-A177-3AD203B41FA5}">
                      <a16:colId xmlns:a16="http://schemas.microsoft.com/office/drawing/2014/main" val="2834931232"/>
                    </a:ext>
                  </a:extLst>
                </a:gridCol>
                <a:gridCol w="664922">
                  <a:extLst>
                    <a:ext uri="{9D8B030D-6E8A-4147-A177-3AD203B41FA5}">
                      <a16:colId xmlns:a16="http://schemas.microsoft.com/office/drawing/2014/main" val="3937584101"/>
                    </a:ext>
                  </a:extLst>
                </a:gridCol>
                <a:gridCol w="1017741">
                  <a:extLst>
                    <a:ext uri="{9D8B030D-6E8A-4147-A177-3AD203B41FA5}">
                      <a16:colId xmlns:a16="http://schemas.microsoft.com/office/drawing/2014/main" val="1992703267"/>
                    </a:ext>
                  </a:extLst>
                </a:gridCol>
                <a:gridCol w="789936">
                  <a:extLst>
                    <a:ext uri="{9D8B030D-6E8A-4147-A177-3AD203B41FA5}">
                      <a16:colId xmlns:a16="http://schemas.microsoft.com/office/drawing/2014/main" val="1213764734"/>
                    </a:ext>
                  </a:extLst>
                </a:gridCol>
                <a:gridCol w="903839">
                  <a:extLst>
                    <a:ext uri="{9D8B030D-6E8A-4147-A177-3AD203B41FA5}">
                      <a16:colId xmlns:a16="http://schemas.microsoft.com/office/drawing/2014/main" val="2298208237"/>
                    </a:ext>
                  </a:extLst>
                </a:gridCol>
                <a:gridCol w="929416">
                  <a:extLst>
                    <a:ext uri="{9D8B030D-6E8A-4147-A177-3AD203B41FA5}">
                      <a16:colId xmlns:a16="http://schemas.microsoft.com/office/drawing/2014/main" val="1195418119"/>
                    </a:ext>
                  </a:extLst>
                </a:gridCol>
              </a:tblGrid>
              <a:tr h="342893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000" b="0">
                          <a:effectLst/>
                        </a:rPr>
                      </a:br>
                      <a:r>
                        <a:rPr lang="en-IN" sz="1000" b="0">
                          <a:effectLst/>
                        </a:rPr>
                        <a:t>count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mean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std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min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25%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50%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75%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max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 marL="23644" marR="23644" marT="11822" marB="11822"/>
                </a:tc>
                <a:extLst>
                  <a:ext uri="{0D108BD9-81ED-4DB2-BD59-A6C34878D82A}">
                    <a16:rowId xmlns:a16="http://schemas.microsoft.com/office/drawing/2014/main" val="752985502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Calories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368.269231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240.269886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210.000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340.0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500.00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1880.0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812219670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Calories from Fat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127.096154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127.875914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1060.0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61760110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Total Fat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14.165385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14.205998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2.375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11.0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22.25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118.0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78435616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Total Fat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21.815385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21.885199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3.750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17.0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35.00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182.0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4249887144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Saturated Fat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6.007692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5.321873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688714420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Saturated Fat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29.965385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26.639209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4.750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24.0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48.00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102.0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2459754542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Trans Fat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0.203846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0.429133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2.5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83952134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Cholesterol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54.942308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87.269257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35.0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65.00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575.0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214445048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Cholesterol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18.392308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29.091653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11.0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21.25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192.0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704094326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Sodium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495.750000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577.026323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107.500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190.0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865.00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3600.0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096066974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Sodium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20.676923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24.034954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4.750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36.25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150.0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957299661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Carbohydrates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47.346154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28.252232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44.0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141.0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2271586370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Carbohydrates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15.780769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9.419544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15.0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47.0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89089878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Dietary Fiber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1.630769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1.567717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7.0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697987045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Dietary Fiber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6.530769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6.307057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28.0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931327445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Sugars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29.423077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28.679797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5.750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17.5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48.00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128.0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698884821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Protein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13.338462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11.426146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12.0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19.00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87.0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275457673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Vitamin A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13.426923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24.366381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15.00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170.0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1103161599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Vitamin C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8.534615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26.345542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240.0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2348310995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Calcium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20.973077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17.019953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6.000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30.00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70.0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3886068283"/>
                  </a:ext>
                </a:extLst>
              </a:tr>
              <a:tr h="195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Iron (% Daily Value)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260.0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7.734615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8.723263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0.000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4.0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15.00</a:t>
                      </a:r>
                    </a:p>
                  </a:txBody>
                  <a:tcPr marL="13136" marR="13136" marT="6568" marB="656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</a:rPr>
                        <a:t>40.0</a:t>
                      </a:r>
                    </a:p>
                  </a:txBody>
                  <a:tcPr marL="13136" marR="13136" marT="6568" marB="6568" anchor="ctr"/>
                </a:tc>
                <a:extLst>
                  <a:ext uri="{0D108BD9-81ED-4DB2-BD59-A6C34878D82A}">
                    <a16:rowId xmlns:a16="http://schemas.microsoft.com/office/drawing/2014/main" val="79162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2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F6FD8-8553-270A-D79E-C718D98B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Heatmap of McDonald’s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C032044D-93CB-C34F-3A17-45D6346B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F243FD-8A9A-1731-39B8-3A1ADD22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pie chart that includes the relative proportions of each cateogry of food (Pie chart for the "Category" column using the value_counts() method.</a:t>
            </a:r>
            <a:r>
              <a:rPr kumimoji="0" lang="en-US" altLang="en-US" sz="1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5A44AC5-E479-97EB-504D-DDDA6626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93152"/>
            <a:ext cx="7188199" cy="34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C0F24B-E367-E900-2D71-B2B6D39D9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77975" y="590550"/>
            <a:ext cx="5308600" cy="2838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500" b="0" i="1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purpose of the code below is to group all of the foods by category and to plot the</a:t>
            </a:r>
            <a:r>
              <a:rPr kumimoji="0" lang="en-US" altLang="en-US" sz="35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500" b="0" i="1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#average </a:t>
            </a:r>
            <a:r>
              <a:rPr kumimoji="0" lang="en-US" altLang="en-US" sz="3500" b="0" i="1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calary</a:t>
            </a:r>
            <a:r>
              <a:rPr kumimoji="0" lang="en-US" altLang="en-US" sz="3500" b="0" i="1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count of items in the group.</a:t>
            </a:r>
            <a:r>
              <a:rPr kumimoji="0" lang="en-US" altLang="en-US" sz="35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7746DE8-FCC2-4536-DA5D-1FC82E63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1" y="2935402"/>
            <a:ext cx="4038624" cy="2806843"/>
          </a:xfrm>
          <a:prstGeom prst="rect">
            <a:avLst/>
          </a:prstGeom>
        </p:spPr>
      </p:pic>
      <p:sp>
        <p:nvSpPr>
          <p:cNvPr id="4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1D93D3-01B0-03B9-5CE4-9DF815092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358141"/>
            <a:ext cx="10515600" cy="94266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sz="2900" i="1"/>
              <a:t>T</a:t>
            </a:r>
            <a:r>
              <a:rPr kumimoji="0" lang="en-US" altLang="en-US" sz="2900" b="0" i="1" u="none" strike="noStrike" kern="1200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he most dangerous for your heart breakfasts.It can be your last ...Cholesterol is a cause of heart attacks</a:t>
            </a:r>
            <a:r>
              <a:rPr kumimoji="0" lang="en-US" altLang="en-US" sz="2900" b="0" i="0" u="none" strike="noStrike" kern="1200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A7A321-08CE-4771-C3B0-3EF09596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44747"/>
              </p:ext>
            </p:extLst>
          </p:nvPr>
        </p:nvGraphicFramePr>
        <p:xfrm>
          <a:off x="643467" y="1747520"/>
          <a:ext cx="10905077" cy="252984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486554">
                  <a:extLst>
                    <a:ext uri="{9D8B030D-6E8A-4147-A177-3AD203B41FA5}">
                      <a16:colId xmlns:a16="http://schemas.microsoft.com/office/drawing/2014/main" val="539306770"/>
                    </a:ext>
                  </a:extLst>
                </a:gridCol>
                <a:gridCol w="430013">
                  <a:extLst>
                    <a:ext uri="{9D8B030D-6E8A-4147-A177-3AD203B41FA5}">
                      <a16:colId xmlns:a16="http://schemas.microsoft.com/office/drawing/2014/main" val="2281823572"/>
                    </a:ext>
                  </a:extLst>
                </a:gridCol>
                <a:gridCol w="744577">
                  <a:extLst>
                    <a:ext uri="{9D8B030D-6E8A-4147-A177-3AD203B41FA5}">
                      <a16:colId xmlns:a16="http://schemas.microsoft.com/office/drawing/2014/main" val="1245011208"/>
                    </a:ext>
                  </a:extLst>
                </a:gridCol>
                <a:gridCol w="518611">
                  <a:extLst>
                    <a:ext uri="{9D8B030D-6E8A-4147-A177-3AD203B41FA5}">
                      <a16:colId xmlns:a16="http://schemas.microsoft.com/office/drawing/2014/main" val="3185904791"/>
                    </a:ext>
                  </a:extLst>
                </a:gridCol>
                <a:gridCol w="525114">
                  <a:extLst>
                    <a:ext uri="{9D8B030D-6E8A-4147-A177-3AD203B41FA5}">
                      <a16:colId xmlns:a16="http://schemas.microsoft.com/office/drawing/2014/main" val="219492833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815948295"/>
                    </a:ext>
                  </a:extLst>
                </a:gridCol>
                <a:gridCol w="421073">
                  <a:extLst>
                    <a:ext uri="{9D8B030D-6E8A-4147-A177-3AD203B41FA5}">
                      <a16:colId xmlns:a16="http://schemas.microsoft.com/office/drawing/2014/main" val="2074686345"/>
                    </a:ext>
                  </a:extLst>
                </a:gridCol>
                <a:gridCol w="587701">
                  <a:extLst>
                    <a:ext uri="{9D8B030D-6E8A-4147-A177-3AD203B41FA5}">
                      <a16:colId xmlns:a16="http://schemas.microsoft.com/office/drawing/2014/main" val="2976010706"/>
                    </a:ext>
                  </a:extLst>
                </a:gridCol>
                <a:gridCol w="587701">
                  <a:extLst>
                    <a:ext uri="{9D8B030D-6E8A-4147-A177-3AD203B41FA5}">
                      <a16:colId xmlns:a16="http://schemas.microsoft.com/office/drawing/2014/main" val="3232692796"/>
                    </a:ext>
                  </a:extLst>
                </a:gridCol>
                <a:gridCol w="390998">
                  <a:extLst>
                    <a:ext uri="{9D8B030D-6E8A-4147-A177-3AD203B41FA5}">
                      <a16:colId xmlns:a16="http://schemas.microsoft.com/office/drawing/2014/main" val="2505727200"/>
                    </a:ext>
                  </a:extLst>
                </a:gridCol>
                <a:gridCol w="208925">
                  <a:extLst>
                    <a:ext uri="{9D8B030D-6E8A-4147-A177-3AD203B41FA5}">
                      <a16:colId xmlns:a16="http://schemas.microsoft.com/office/drawing/2014/main" val="1746411787"/>
                    </a:ext>
                  </a:extLst>
                </a:gridCol>
                <a:gridCol w="730498">
                  <a:extLst>
                    <a:ext uri="{9D8B030D-6E8A-4147-A177-3AD203B41FA5}">
                      <a16:colId xmlns:a16="http://schemas.microsoft.com/office/drawing/2014/main" val="1086067991"/>
                    </a:ext>
                  </a:extLst>
                </a:gridCol>
                <a:gridCol w="855121">
                  <a:extLst>
                    <a:ext uri="{9D8B030D-6E8A-4147-A177-3AD203B41FA5}">
                      <a16:colId xmlns:a16="http://schemas.microsoft.com/office/drawing/2014/main" val="353862423"/>
                    </a:ext>
                  </a:extLst>
                </a:gridCol>
                <a:gridCol w="460901">
                  <a:extLst>
                    <a:ext uri="{9D8B030D-6E8A-4147-A177-3AD203B41FA5}">
                      <a16:colId xmlns:a16="http://schemas.microsoft.com/office/drawing/2014/main" val="1818733830"/>
                    </a:ext>
                  </a:extLst>
                </a:gridCol>
                <a:gridCol w="513735">
                  <a:extLst>
                    <a:ext uri="{9D8B030D-6E8A-4147-A177-3AD203B41FA5}">
                      <a16:colId xmlns:a16="http://schemas.microsoft.com/office/drawing/2014/main" val="1452343836"/>
                    </a:ext>
                  </a:extLst>
                </a:gridCol>
                <a:gridCol w="384690">
                  <a:extLst>
                    <a:ext uri="{9D8B030D-6E8A-4147-A177-3AD203B41FA5}">
                      <a16:colId xmlns:a16="http://schemas.microsoft.com/office/drawing/2014/main" val="1064101803"/>
                    </a:ext>
                  </a:extLst>
                </a:gridCol>
                <a:gridCol w="466591">
                  <a:extLst>
                    <a:ext uri="{9D8B030D-6E8A-4147-A177-3AD203B41FA5}">
                      <a16:colId xmlns:a16="http://schemas.microsoft.com/office/drawing/2014/main" val="573581570"/>
                    </a:ext>
                  </a:extLst>
                </a:gridCol>
                <a:gridCol w="588514">
                  <a:extLst>
                    <a:ext uri="{9D8B030D-6E8A-4147-A177-3AD203B41FA5}">
                      <a16:colId xmlns:a16="http://schemas.microsoft.com/office/drawing/2014/main" val="2872662866"/>
                    </a:ext>
                  </a:extLst>
                </a:gridCol>
                <a:gridCol w="484473">
                  <a:extLst>
                    <a:ext uri="{9D8B030D-6E8A-4147-A177-3AD203B41FA5}">
                      <a16:colId xmlns:a16="http://schemas.microsoft.com/office/drawing/2014/main" val="3408624771"/>
                    </a:ext>
                  </a:extLst>
                </a:gridCol>
                <a:gridCol w="513735">
                  <a:extLst>
                    <a:ext uri="{9D8B030D-6E8A-4147-A177-3AD203B41FA5}">
                      <a16:colId xmlns:a16="http://schemas.microsoft.com/office/drawing/2014/main" val="3633703073"/>
                    </a:ext>
                  </a:extLst>
                </a:gridCol>
                <a:gridCol w="461714">
                  <a:extLst>
                    <a:ext uri="{9D8B030D-6E8A-4147-A177-3AD203B41FA5}">
                      <a16:colId xmlns:a16="http://schemas.microsoft.com/office/drawing/2014/main" val="1750742946"/>
                    </a:ext>
                  </a:extLst>
                </a:gridCol>
                <a:gridCol w="186979">
                  <a:extLst>
                    <a:ext uri="{9D8B030D-6E8A-4147-A177-3AD203B41FA5}">
                      <a16:colId xmlns:a16="http://schemas.microsoft.com/office/drawing/2014/main" val="1720859627"/>
                    </a:ext>
                  </a:extLst>
                </a:gridCol>
              </a:tblGrid>
              <a:tr h="11149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Serving Size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Calories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Calories from Fat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Total Fat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Total Fat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Saturated Fat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Saturated Fat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Trans Fat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Carbohydrates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Carbohydrates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Dietary Fiber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Dietary Fiber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Sugars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Vitamin A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Vitamin C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Calcium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cap="none" spc="0">
                          <a:solidFill>
                            <a:schemeClr val="bg1"/>
                          </a:solidFill>
                          <a:effectLst/>
                        </a:rPr>
                        <a:t>Iron (% Daily Value)</a:t>
                      </a:r>
                    </a:p>
                  </a:txBody>
                  <a:tcPr marL="32773" marR="10986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32773" marR="19775" marT="9364" marB="702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78641"/>
                  </a:ext>
                </a:extLst>
              </a:tr>
              <a:tr h="7074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cap="none" spc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32773" marR="10986" marT="9364" marB="70228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Breakfast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Big Breakfast with Hotcakes (Regular Biscuit)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14.8 oz (420 g)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1090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510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56.0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87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19.0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1911"/>
                  </a:ext>
                </a:extLst>
              </a:tr>
              <a:tr h="7074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cap="none" spc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32773" marR="10986" marT="9364" marB="70228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Breakfast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Big Breakfast with Hotcakes (Large Biscuit)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15.3 oz (434 g)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1150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540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60.0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20.0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cap="none" spc="0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32773" marR="10986" marT="9364" marB="702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2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4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D2454-8836-FFA7-CAAF-546B41D8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Checking the Vitamins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B1CEB85-B009-A199-1FAE-D197908E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68" y="2181426"/>
            <a:ext cx="3607867" cy="399763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E8FBEA2-3471-C9DB-EC44-428537E42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50809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17DE31-3D25-FA02-7B9B-FD0E863B5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8881" y="390525"/>
            <a:ext cx="10909640" cy="15103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6600" b="0" i="1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Distribution Calories</a:t>
            </a:r>
            <a:endParaRPr kumimoji="0" lang="en-US" altLang="en-US" sz="66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09AD53A-5B97-38D2-85F7-F3513E4E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4" y="3067050"/>
            <a:ext cx="6458903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519</Words>
  <Application>Microsoft Office PowerPoint</Application>
  <PresentationFormat>Widescreen</PresentationFormat>
  <Paragraphs>273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McDonald's</vt:lpstr>
      <vt:lpstr>Introduction </vt:lpstr>
      <vt:lpstr>Information about the dataset , useful analysis</vt:lpstr>
      <vt:lpstr>Heatmap of McDonald’s</vt:lpstr>
      <vt:lpstr>pie chart that includes the relative proportions of each cateogry of food (Pie chart for the "Category" column using the value_counts() method. </vt:lpstr>
      <vt:lpstr>The purpose of the code below is to group all of the foods by category and to plot the #average calary count of items in the group. </vt:lpstr>
      <vt:lpstr>The most dangerous for your heart breakfasts.It can be your last ...Cholesterol is a cause of heart attacks </vt:lpstr>
      <vt:lpstr>Checking the Vitamins</vt:lpstr>
      <vt:lpstr>Distribution Calories</vt:lpstr>
      <vt:lpstr>SwarmPlot for Cholesterol and Sugar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McDonald's</dc:title>
  <dc:creator>V, Malathi</dc:creator>
  <cp:lastModifiedBy>V, Malathi</cp:lastModifiedBy>
  <cp:revision>2</cp:revision>
  <dcterms:created xsi:type="dcterms:W3CDTF">2023-03-16T11:30:35Z</dcterms:created>
  <dcterms:modified xsi:type="dcterms:W3CDTF">2023-03-20T10:24:42Z</dcterms:modified>
</cp:coreProperties>
</file>