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54" r:id="rId1"/>
  </p:sldMasterIdLst>
  <p:notesMasterIdLst>
    <p:notesMasterId r:id="rId14"/>
  </p:notesMasterIdLst>
  <p:sldIdLst>
    <p:sldId id="271" r:id="rId2"/>
    <p:sldId id="272" r:id="rId3"/>
    <p:sldId id="273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2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498" y="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y%20pc\Desktop\NM%20Project\NEW%205\4\Employee%20Data%20Analysis%20Excel%204.xlsx" TargetMode="External" /><Relationship Id="rId2" Type="http://schemas.microsoft.com/office/2011/relationships/chartColorStyle" Target="colors1.xml" /><Relationship Id="rId1" Type="http://schemas.microsoft.com/office/2011/relationships/chartStyle" Target="style1.xm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[1]Rank!$A$1</c:f>
              <c:strCache>
                <c:ptCount val="1"/>
                <c:pt idx="0">
                  <c:v>Rank 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EDC-4DDB-AC61-A974ACE6EBEC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EDC-4DDB-AC61-A974ACE6EBEC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BEDC-4DDB-AC61-A974ACE6EBEC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BEDC-4DDB-AC61-A974ACE6EBEC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BEDC-4DDB-AC61-A974ACE6EBEC}"/>
              </c:ext>
            </c:extLst>
          </c:dPt>
          <c:val>
            <c:numRef>
              <c:f>[1]Rank!$A$2:$A$6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BEDC-4DDB-AC61-A974ACE6EBEC}"/>
            </c:ext>
          </c:extLst>
        </c:ser>
        <c:ser>
          <c:idx val="1"/>
          <c:order val="1"/>
          <c:tx>
            <c:strRef>
              <c:f>[1]Rank!$B$1</c:f>
              <c:strCache>
                <c:ptCount val="1"/>
                <c:pt idx="0">
                  <c:v>Count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C-BEDC-4DDB-AC61-A974ACE6EBEC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E-BEDC-4DDB-AC61-A974ACE6EBEC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0-BEDC-4DDB-AC61-A974ACE6EBEC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2-BEDC-4DDB-AC61-A974ACE6EBEC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4-BEDC-4DDB-AC61-A974ACE6EBEC}"/>
              </c:ext>
            </c:extLst>
          </c:dPt>
          <c:val>
            <c:numRef>
              <c:f>[1]Rank!$B$2:$B$6</c:f>
              <c:numCache>
                <c:formatCode>General</c:formatCode>
                <c:ptCount val="5"/>
                <c:pt idx="0">
                  <c:v>14</c:v>
                </c:pt>
                <c:pt idx="1">
                  <c:v>18</c:v>
                </c:pt>
                <c:pt idx="2">
                  <c:v>31</c:v>
                </c:pt>
                <c:pt idx="3">
                  <c:v>89</c:v>
                </c:pt>
                <c:pt idx="4">
                  <c:v>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5-BEDC-4DDB-AC61-A974ACE6EBE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5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6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1048707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1048708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9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0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31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048632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0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0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0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9/4/2024</a:t>
            </a:fld>
            <a:endParaRPr lang="en-US"/>
          </a:p>
        </p:txBody>
      </p:sp>
      <p:sp>
        <p:nvSpPr>
          <p:cNvPr id="104860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92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1048693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94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9/4/2024</a:t>
            </a:fld>
            <a:endParaRPr lang="en-US"/>
          </a:p>
        </p:txBody>
      </p:sp>
      <p:sp>
        <p:nvSpPr>
          <p:cNvPr id="1048695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97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98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99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700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9/4/2024</a:t>
            </a:fld>
            <a:endParaRPr lang="en-US"/>
          </a:p>
        </p:txBody>
      </p:sp>
      <p:sp>
        <p:nvSpPr>
          <p:cNvPr id="1048701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592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593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9/4/2024</a:t>
            </a:fld>
            <a:endParaRPr lang="en-US"/>
          </a:p>
        </p:txBody>
      </p:sp>
      <p:sp>
        <p:nvSpPr>
          <p:cNvPr id="1048594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70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9/4/2024</a:t>
            </a:fld>
            <a:endParaRPr lang="en-US"/>
          </a:p>
        </p:txBody>
      </p:sp>
      <p:sp>
        <p:nvSpPr>
          <p:cNvPr id="104870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 /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e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62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2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62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2097155" name="object 9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28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048629" name="TextBox 13"/>
          <p:cNvSpPr txBox="1"/>
          <p:nvPr/>
        </p:nvSpPr>
        <p:spPr>
          <a:xfrm>
            <a:off x="676275" y="3053716"/>
            <a:ext cx="953452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	:  MALATHY V</a:t>
            </a:r>
          </a:p>
          <a:p>
            <a:r>
              <a:rPr lang="en-US" sz="2400" dirty="0"/>
              <a:t>REGISTER NO		: 312213523, UNM1455312213523</a:t>
            </a:r>
            <a:endParaRPr lang="zh-CN" altLang="en-US" dirty="0"/>
          </a:p>
          <a:p>
            <a:r>
              <a:rPr lang="en-US" sz="2400" dirty="0"/>
              <a:t>DEPARTMENT		: B. COM( GENERAL) </a:t>
            </a:r>
          </a:p>
          <a:p>
            <a:r>
              <a:rPr lang="en-US" altLang="zh-CN" sz="2400" dirty="0"/>
              <a:t>NM ID 			: 3E2484E6AC2A1309751484FCC4360AA3</a:t>
            </a:r>
            <a:endParaRPr lang="zh-CN" altLang="en-US" dirty="0"/>
          </a:p>
          <a:p>
            <a:r>
              <a:rPr lang="en-US" sz="2400" dirty="0"/>
              <a:t>COLLEGE		: TAGORE  COLLEGE OF ARTS &amp; SCIENCE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53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608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09" name="object 8"/>
          <p:cNvSpPr txBox="1"/>
          <p:nvPr/>
        </p:nvSpPr>
        <p:spPr>
          <a:xfrm>
            <a:off x="739775" y="291147"/>
            <a:ext cx="3303904" cy="14611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048610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11" name="TextBox 1048610"/>
          <p:cNvSpPr txBox="1"/>
          <p:nvPr/>
        </p:nvSpPr>
        <p:spPr>
          <a:xfrm>
            <a:off x="1447800" y="1600200"/>
            <a:ext cx="7019926" cy="397031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GB" sz="2800" b="1" dirty="0"/>
              <a:t>Methodology:</a:t>
            </a:r>
            <a:endParaRPr lang="en-GB" sz="2800" dirty="0"/>
          </a:p>
          <a:p>
            <a:r>
              <a:rPr lang="en-GB" sz="2800" b="1" dirty="0"/>
              <a:t>Data Analysis:</a:t>
            </a:r>
            <a:r>
              <a:rPr lang="en-GB" sz="2800" dirty="0"/>
              <a:t> Assess the distribution of ranks and identify any patterns or anomalies.</a:t>
            </a:r>
          </a:p>
          <a:p>
            <a:r>
              <a:rPr lang="en-GB" sz="2800" b="1" dirty="0"/>
              <a:t>Impact Evaluation:</a:t>
            </a:r>
            <a:r>
              <a:rPr lang="en-GB" sz="2800" dirty="0"/>
              <a:t> Determine how the distribution affects organizational performance and employee satisfaction.</a:t>
            </a:r>
          </a:p>
          <a:p>
            <a:r>
              <a:rPr lang="en-GB" sz="2800" b="1" dirty="0"/>
              <a:t>Optimization:</a:t>
            </a:r>
            <a:r>
              <a:rPr lang="en-GB" sz="2800" dirty="0"/>
              <a:t> Suggest adjustments or initiatives to balance the rank distribution and improve organizational outcomes.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96" name="object 4"/>
          <p:cNvSpPr/>
          <p:nvPr/>
        </p:nvSpPr>
        <p:spPr>
          <a:xfrm>
            <a:off x="7772400" y="368687"/>
            <a:ext cx="304800" cy="164713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9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52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598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14611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104859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C618FC8B-1D04-4887-806F-9E4194B3795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18535176"/>
              </p:ext>
            </p:extLst>
          </p:nvPr>
        </p:nvGraphicFramePr>
        <p:xfrm>
          <a:off x="1819275" y="1371600"/>
          <a:ext cx="6562725" cy="3886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Title 1"/>
          <p:cNvSpPr>
            <a:spLocks noGrp="1"/>
          </p:cNvSpPr>
          <p:nvPr>
            <p:ph type="title"/>
          </p:nvPr>
        </p:nvSpPr>
        <p:spPr>
          <a:xfrm>
            <a:off x="609600" y="685800"/>
            <a:ext cx="10681335" cy="723901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01" name="TextBox 1048600"/>
          <p:cNvSpPr txBox="1"/>
          <p:nvPr/>
        </p:nvSpPr>
        <p:spPr>
          <a:xfrm>
            <a:off x="1219200" y="2305615"/>
            <a:ext cx="8050605" cy="267765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GB" sz="2800" b="1" dirty="0"/>
              <a:t>Summary:</a:t>
            </a:r>
            <a:r>
              <a:rPr lang="en-GB" sz="2800" dirty="0"/>
              <a:t> The current rank distribution shows a concentration in Rank 4 with fewer employees in the lower ranks. Addressing any identified imbalances and providing support for rank progression can enhance organizational effectiveness and employee satisfaction.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3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2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3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4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4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4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64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33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1048648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1048649" name="TextBox 22"/>
          <p:cNvSpPr txBox="1"/>
          <p:nvPr/>
        </p:nvSpPr>
        <p:spPr>
          <a:xfrm>
            <a:off x="1217522" y="2123271"/>
            <a:ext cx="8593228" cy="1412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 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0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5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5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66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1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62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3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58" name="object 17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36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9" name="object 19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97160" name="object 20"/>
            <p:cNvPicPr>
              <a:picLocks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1048664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1048665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1048666" name="TextBox 22"/>
          <p:cNvSpPr txBox="1"/>
          <p:nvPr/>
        </p:nvSpPr>
        <p:spPr>
          <a:xfrm>
            <a:off x="2509807" y="1041533"/>
            <a:ext cx="5029200" cy="4282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67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68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161" name="object 5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1048669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70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2097162" name="object 8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71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048672" name="TextBox 1048671"/>
          <p:cNvSpPr txBox="1"/>
          <p:nvPr/>
        </p:nvSpPr>
        <p:spPr>
          <a:xfrm>
            <a:off x="963556" y="1897684"/>
            <a:ext cx="6473940" cy="267765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GB" sz="2800" b="1" dirty="0"/>
              <a:t>Challenge:</a:t>
            </a:r>
            <a:r>
              <a:rPr lang="en-GB" sz="2800" dirty="0"/>
              <a:t> The organization has nearly equal numbers of male and female employees. Understanding the implications of this balance on organizational dynamics, inclusivity, and potential areas for improvement is essential.</a:t>
            </a:r>
            <a:endParaRPr lang="en-IN" sz="28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7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7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163" name="object 5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1048675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76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2097164" name="object 8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77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048678" name="TextBox 10"/>
          <p:cNvSpPr txBox="1"/>
          <p:nvPr/>
        </p:nvSpPr>
        <p:spPr>
          <a:xfrm>
            <a:off x="990600" y="2133600"/>
            <a:ext cx="7924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400" b="1" dirty="0"/>
              <a:t>Objective:</a:t>
            </a:r>
          </a:p>
          <a:p>
            <a:pPr>
              <a:buFont typeface="Arial" panose="020B0604020202020204" pitchFamily="34" charset="0"/>
              <a:buChar char="•"/>
            </a:pPr>
            <a:endParaRPr lang="en-GB" sz="24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/>
              <a:t> </a:t>
            </a:r>
            <a:r>
              <a:rPr lang="en-GB" sz="2400" dirty="0" err="1"/>
              <a:t>Analyze</a:t>
            </a:r>
            <a:r>
              <a:rPr lang="en-GB" sz="2400" dirty="0"/>
              <a:t> the distribution of employee ranks to evaluate its impact on the organization and propose strategies for optimizing rank distribution and addressing potential imbalances.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0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1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2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2097165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1048683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1048684" name="TextBox 1048683"/>
          <p:cNvSpPr txBox="1"/>
          <p:nvPr/>
        </p:nvSpPr>
        <p:spPr>
          <a:xfrm rot="21600000">
            <a:off x="598467" y="1973443"/>
            <a:ext cx="8991600" cy="353943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GB" sz="2800" b="1" dirty="0"/>
              <a:t>Who Benefits:</a:t>
            </a:r>
          </a:p>
          <a:p>
            <a:endParaRPr lang="en-GB" sz="2800" dirty="0"/>
          </a:p>
          <a:p>
            <a:r>
              <a:rPr lang="en-GB" sz="2800" b="1" dirty="0"/>
              <a:t>Management:</a:t>
            </a:r>
            <a:r>
              <a:rPr lang="en-GB" sz="2800" dirty="0"/>
              <a:t> To make informed decisions on rank distribution and its effects on performance.</a:t>
            </a:r>
          </a:p>
          <a:p>
            <a:r>
              <a:rPr lang="en-GB" sz="2800" b="1" dirty="0"/>
              <a:t>HR:</a:t>
            </a:r>
            <a:r>
              <a:rPr lang="en-GB" sz="2800" dirty="0"/>
              <a:t> For optimizing employee development programs and career progression strategies.</a:t>
            </a:r>
          </a:p>
          <a:p>
            <a:r>
              <a:rPr lang="en-GB" sz="2800" b="1" dirty="0"/>
              <a:t>Employees:</a:t>
            </a:r>
            <a:r>
              <a:rPr lang="en-GB" sz="2800" dirty="0"/>
              <a:t> For understanding the impact of rank distribution on career development and opportunities.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6" name="object 2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1048685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6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8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2097167" name="object 7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8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48690" name="TextBox 1048689"/>
          <p:cNvSpPr txBox="1"/>
          <p:nvPr/>
        </p:nvSpPr>
        <p:spPr>
          <a:xfrm rot="21600000">
            <a:off x="3097847" y="1823146"/>
            <a:ext cx="6704986" cy="353943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GB" sz="2800" b="1" dirty="0"/>
              <a:t>Approach:</a:t>
            </a:r>
          </a:p>
          <a:p>
            <a:endParaRPr lang="en-GB" sz="2800" dirty="0"/>
          </a:p>
          <a:p>
            <a:r>
              <a:rPr lang="en-GB" sz="2800" b="1" dirty="0"/>
              <a:t>Analysis:</a:t>
            </a:r>
            <a:r>
              <a:rPr lang="en-GB" sz="2800" dirty="0"/>
              <a:t> Review the current rank distribution and its implications for organizational effectiveness.</a:t>
            </a:r>
          </a:p>
          <a:p>
            <a:r>
              <a:rPr lang="en-GB" sz="2800" b="1" dirty="0"/>
              <a:t>Recommendations:</a:t>
            </a:r>
            <a:r>
              <a:rPr lang="en-GB" sz="2800" dirty="0"/>
              <a:t> Propose strategies to balance rank distribution and enhance overall performance.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9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1048620" name="TextBox 1048619"/>
          <p:cNvSpPr txBox="1"/>
          <p:nvPr/>
        </p:nvSpPr>
        <p:spPr>
          <a:xfrm>
            <a:off x="1385994" y="7625319"/>
            <a:ext cx="3740967" cy="5105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en-IN" sz="2800">
              <a:solidFill>
                <a:srgbClr val="000000"/>
              </a:solidFill>
            </a:endParaRPr>
          </a:p>
        </p:txBody>
      </p:sp>
      <p:sp>
        <p:nvSpPr>
          <p:cNvPr id="1048622" name="TextBox 1048621"/>
          <p:cNvSpPr txBox="1"/>
          <p:nvPr/>
        </p:nvSpPr>
        <p:spPr>
          <a:xfrm>
            <a:off x="1385994" y="2133600"/>
            <a:ext cx="7543800" cy="3108543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GB" sz="2800" b="1" dirty="0"/>
              <a:t>Rank Distribution:</a:t>
            </a:r>
          </a:p>
          <a:p>
            <a:endParaRPr lang="en-GB" sz="2800" b="1" dirty="0"/>
          </a:p>
          <a:p>
            <a:r>
              <a:rPr lang="en-GB" sz="2800" b="1" dirty="0"/>
              <a:t>Rank 1:</a:t>
            </a:r>
            <a:r>
              <a:rPr lang="en-GB" sz="2800" dirty="0"/>
              <a:t> 14 employees</a:t>
            </a:r>
          </a:p>
          <a:p>
            <a:r>
              <a:rPr lang="en-GB" sz="2800" b="1" dirty="0"/>
              <a:t>Rank 2:</a:t>
            </a:r>
            <a:r>
              <a:rPr lang="en-GB" sz="2800" dirty="0"/>
              <a:t> 18 employees</a:t>
            </a:r>
          </a:p>
          <a:p>
            <a:r>
              <a:rPr lang="en-GB" sz="2800" b="1" dirty="0"/>
              <a:t>Rank 3:</a:t>
            </a:r>
            <a:r>
              <a:rPr lang="en-GB" sz="2800" dirty="0"/>
              <a:t> 31 employees</a:t>
            </a:r>
          </a:p>
          <a:p>
            <a:r>
              <a:rPr lang="en-GB" sz="2800" b="1" dirty="0"/>
              <a:t>Rank 4:</a:t>
            </a:r>
            <a:r>
              <a:rPr lang="en-GB" sz="2800" dirty="0"/>
              <a:t> 89 employees</a:t>
            </a:r>
          </a:p>
          <a:p>
            <a:r>
              <a:rPr lang="en-GB" sz="2800" b="1" dirty="0"/>
              <a:t>Rank 5:</a:t>
            </a:r>
            <a:r>
              <a:rPr lang="en-GB" sz="2800" dirty="0"/>
              <a:t> 44 employees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1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1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1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54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1048616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1048617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18" name="TextBox 8"/>
          <p:cNvSpPr txBox="1"/>
          <p:nvPr/>
        </p:nvSpPr>
        <p:spPr>
          <a:xfrm>
            <a:off x="2209800" y="2095500"/>
            <a:ext cx="85340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30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main feature is identify top performance</a:t>
            </a:r>
            <a:endParaRPr lang="en-IN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333</Words>
  <Application>Microsoft Office PowerPoint</Application>
  <PresentationFormat>Widescreen</PresentationFormat>
  <Paragraphs>68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Malathy V</cp:lastModifiedBy>
  <cp:revision>7</cp:revision>
  <dcterms:created xsi:type="dcterms:W3CDTF">2024-03-27T08:07:22Z</dcterms:created>
  <dcterms:modified xsi:type="dcterms:W3CDTF">2024-09-04T12:01:23Z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fbc3bbe61107442998017d33f2871dcb</vt:lpwstr>
  </property>
</Properties>
</file>