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d75fa8b1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d75fa8b1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d75fa8b1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d75fa8b1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d75fa8b1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d75fa8b1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d75fa8b1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d75fa8b1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3d75fa8b1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3d75fa8b1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d75fa8b1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d75fa8b1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d75fa8b1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d75fa8b1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d75fa8b1e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d75fa8b1e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3d75fa8b1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3d75fa8b1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d75fa8b1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d75fa8b1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2803cabcd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2803cabc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3d75fa8b1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d75fa8b1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3d75fa8b1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3d75fa8b1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d75fa8b1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d75fa8b1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d75fa8b1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d75fa8b1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2803cabcd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2803cabcd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17ff82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17ff82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71f438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71f438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d75fa8b1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d75fa8b1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d75fa8b1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d75fa8b1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d75fa8b1e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d75fa8b1e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d75fa8b1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d75fa8b1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taging.secretmindtech.com/" TargetMode="External"/><Relationship Id="rId4" Type="http://schemas.openxmlformats.org/officeDocument/2006/relationships/image" Target="../media/image8.png"/><Relationship Id="rId5" Type="http://schemas.openxmlformats.org/officeDocument/2006/relationships/hyperlink" Target="https://staging.secretmindtech.com/services/" TargetMode="External"/><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hyperlink" Target="https://staging.secretmindtech.com/services/" TargetMode="External"/><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freetools.seobility.net/en/seocheck/staging.secretmindtech.com" TargetMode="External"/><Relationship Id="rId4" Type="http://schemas.openxmlformats.org/officeDocument/2006/relationships/hyperlink" Target="https://ads.google.com/intl/en_in/home/tools/keyword-planner/" TargetMode="External"/><Relationship Id="rId5" Type="http://schemas.openxmlformats.org/officeDocument/2006/relationships/hyperlink" Target="https://neilpatel.com/blog/seo-essentials/" TargetMode="External"/><Relationship Id="rId6" Type="http://schemas.openxmlformats.org/officeDocument/2006/relationships/hyperlink" Target="https://www.wscubetech.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998600" y="404950"/>
            <a:ext cx="5755200" cy="104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800">
                <a:latin typeface="Times New Roman"/>
                <a:ea typeface="Times New Roman"/>
                <a:cs typeface="Times New Roman"/>
                <a:sym typeface="Times New Roman"/>
              </a:rPr>
              <a:t>UKA TARSADIA UNIVERSITY</a:t>
            </a:r>
            <a:endParaRPr sz="2800">
              <a:latin typeface="Times New Roman"/>
              <a:ea typeface="Times New Roman"/>
              <a:cs typeface="Times New Roman"/>
              <a:sym typeface="Times New Roman"/>
            </a:endParaRPr>
          </a:p>
          <a:p>
            <a:pPr indent="0" lvl="0" marL="0" rtl="0" algn="l">
              <a:spcBef>
                <a:spcPts val="0"/>
              </a:spcBef>
              <a:spcAft>
                <a:spcPts val="0"/>
              </a:spcAft>
              <a:buSzPts val="990"/>
              <a:buNone/>
            </a:pPr>
            <a:r>
              <a:rPr lang="en-GB" sz="2800">
                <a:latin typeface="Times New Roman"/>
                <a:ea typeface="Times New Roman"/>
                <a:cs typeface="Times New Roman"/>
                <a:sym typeface="Times New Roman"/>
              </a:rPr>
              <a:t>DIWALIBA POLYTECHNIC</a:t>
            </a:r>
            <a:endParaRPr sz="2900">
              <a:latin typeface="Times New Roman"/>
              <a:ea typeface="Times New Roman"/>
              <a:cs typeface="Times New Roman"/>
              <a:sym typeface="Times New Roman"/>
            </a:endParaRPr>
          </a:p>
        </p:txBody>
      </p:sp>
      <p:sp>
        <p:nvSpPr>
          <p:cNvPr id="129" name="Google Shape;129;p13"/>
          <p:cNvSpPr txBox="1"/>
          <p:nvPr>
            <p:ph idx="1" type="body"/>
          </p:nvPr>
        </p:nvSpPr>
        <p:spPr>
          <a:xfrm>
            <a:off x="201700" y="2337300"/>
            <a:ext cx="4303500" cy="2569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800">
                <a:latin typeface="Times New Roman"/>
                <a:ea typeface="Times New Roman"/>
                <a:cs typeface="Times New Roman"/>
                <a:sym typeface="Times New Roman"/>
              </a:rPr>
              <a:t>Presented by:-</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800">
                <a:latin typeface="Times New Roman"/>
                <a:ea typeface="Times New Roman"/>
                <a:cs typeface="Times New Roman"/>
                <a:sym typeface="Times New Roman"/>
              </a:rPr>
              <a:t>Raj Lad	                (</a:t>
            </a:r>
            <a:r>
              <a:rPr lang="en-GB" sz="1800">
                <a:latin typeface="Times New Roman"/>
                <a:ea typeface="Times New Roman"/>
                <a:cs typeface="Times New Roman"/>
                <a:sym typeface="Times New Roman"/>
              </a:rPr>
              <a:t>202002100710003</a:t>
            </a:r>
            <a:r>
              <a:rPr lang="en-GB"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800">
                <a:latin typeface="Times New Roman"/>
                <a:ea typeface="Times New Roman"/>
                <a:cs typeface="Times New Roman"/>
                <a:sym typeface="Times New Roman"/>
              </a:rPr>
              <a:t>Harsh Patel</a:t>
            </a:r>
            <a:r>
              <a:rPr lang="en-GB" sz="1800">
                <a:latin typeface="Times New Roman"/>
                <a:ea typeface="Times New Roman"/>
                <a:cs typeface="Times New Roman"/>
                <a:sym typeface="Times New Roman"/>
              </a:rPr>
              <a:t>             (202002100710012)</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800">
                <a:latin typeface="Times New Roman"/>
                <a:ea typeface="Times New Roman"/>
                <a:cs typeface="Times New Roman"/>
                <a:sym typeface="Times New Roman"/>
              </a:rPr>
              <a:t>Malav Pancholi	(202002100710016)</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sz="1800">
                <a:latin typeface="Times New Roman"/>
                <a:ea typeface="Times New Roman"/>
                <a:cs typeface="Times New Roman"/>
                <a:sym typeface="Times New Roman"/>
              </a:rPr>
              <a:t>Kashish Rajyaguru (202002100710034)</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GB" sz="1800">
                <a:latin typeface="Times New Roman"/>
                <a:ea typeface="Times New Roman"/>
                <a:cs typeface="Times New Roman"/>
                <a:sym typeface="Times New Roman"/>
              </a:rPr>
              <a:t>IT 5th sem</a:t>
            </a:r>
            <a:endParaRPr b="1" sz="1800">
              <a:latin typeface="Times New Roman"/>
              <a:ea typeface="Times New Roman"/>
              <a:cs typeface="Times New Roman"/>
              <a:sym typeface="Times New Roman"/>
            </a:endParaRPr>
          </a:p>
        </p:txBody>
      </p:sp>
      <p:sp>
        <p:nvSpPr>
          <p:cNvPr id="130" name="Google Shape;130;p13"/>
          <p:cNvSpPr txBox="1"/>
          <p:nvPr>
            <p:ph idx="2" type="body"/>
          </p:nvPr>
        </p:nvSpPr>
        <p:spPr>
          <a:xfrm>
            <a:off x="4638675" y="2337250"/>
            <a:ext cx="4280100" cy="25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latin typeface="Times New Roman"/>
                <a:ea typeface="Times New Roman"/>
                <a:cs typeface="Times New Roman"/>
                <a:sym typeface="Times New Roman"/>
              </a:rPr>
              <a:t>Guide By:-</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GB" sz="1800">
                <a:latin typeface="Times New Roman"/>
                <a:ea typeface="Times New Roman"/>
                <a:cs typeface="Times New Roman"/>
                <a:sym typeface="Times New Roman"/>
              </a:rPr>
              <a:t>Ms. Jayshree Patil</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GB" sz="1800">
                <a:latin typeface="Times New Roman"/>
                <a:ea typeface="Times New Roman"/>
                <a:cs typeface="Times New Roman"/>
                <a:sym typeface="Times New Roman"/>
              </a:rPr>
              <a:t>Assistant Professor </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GB" sz="1800">
                <a:latin typeface="Times New Roman"/>
                <a:ea typeface="Times New Roman"/>
                <a:cs typeface="Times New Roman"/>
                <a:sym typeface="Times New Roman"/>
              </a:rPr>
              <a:t>IT &amp; CE Department</a:t>
            </a:r>
            <a:endParaRPr sz="1800">
              <a:latin typeface="Times New Roman"/>
              <a:ea typeface="Times New Roman"/>
              <a:cs typeface="Times New Roman"/>
              <a:sym typeface="Times New Roman"/>
            </a:endParaRPr>
          </a:p>
          <a:p>
            <a:pPr indent="457200" lvl="0" marL="0" rtl="0" algn="l">
              <a:spcBef>
                <a:spcPts val="0"/>
              </a:spcBef>
              <a:spcAft>
                <a:spcPts val="0"/>
              </a:spcAft>
              <a:buNone/>
            </a:pPr>
            <a:r>
              <a:rPr lang="en-GB" sz="1800">
                <a:latin typeface="Times New Roman"/>
                <a:ea typeface="Times New Roman"/>
                <a:cs typeface="Times New Roman"/>
                <a:sym typeface="Times New Roman"/>
              </a:rPr>
              <a:t>Diwaliba Polytechnic,UTU</a:t>
            </a:r>
            <a:endParaRPr sz="1800">
              <a:latin typeface="Times New Roman"/>
              <a:ea typeface="Times New Roman"/>
              <a:cs typeface="Times New Roman"/>
              <a:sym typeface="Times New Roman"/>
            </a:endParaRPr>
          </a:p>
        </p:txBody>
      </p:sp>
      <p:pic>
        <p:nvPicPr>
          <p:cNvPr id="131" name="Google Shape;131;p13"/>
          <p:cNvPicPr preferRelativeResize="0"/>
          <p:nvPr/>
        </p:nvPicPr>
        <p:blipFill>
          <a:blip r:embed="rId3">
            <a:alphaModFix/>
          </a:blip>
          <a:stretch>
            <a:fillRect/>
          </a:stretch>
        </p:blipFill>
        <p:spPr>
          <a:xfrm>
            <a:off x="277900" y="228775"/>
            <a:ext cx="1592562" cy="1399000"/>
          </a:xfrm>
          <a:prstGeom prst="rect">
            <a:avLst/>
          </a:prstGeom>
          <a:noFill/>
          <a:ln>
            <a:noFill/>
          </a:ln>
        </p:spPr>
      </p:pic>
      <p:pic>
        <p:nvPicPr>
          <p:cNvPr id="132" name="Google Shape;132;p13"/>
          <p:cNvPicPr preferRelativeResize="0"/>
          <p:nvPr/>
        </p:nvPicPr>
        <p:blipFill>
          <a:blip r:embed="rId4">
            <a:alphaModFix/>
          </a:blip>
          <a:stretch>
            <a:fillRect/>
          </a:stretch>
        </p:blipFill>
        <p:spPr>
          <a:xfrm>
            <a:off x="7544901" y="228775"/>
            <a:ext cx="1297500" cy="1399004"/>
          </a:xfrm>
          <a:prstGeom prst="rect">
            <a:avLst/>
          </a:prstGeom>
          <a:noFill/>
          <a:ln>
            <a:noFill/>
          </a:ln>
        </p:spPr>
      </p:pic>
      <p:sp>
        <p:nvSpPr>
          <p:cNvPr id="133" name="Google Shape;133;p13"/>
          <p:cNvSpPr txBox="1"/>
          <p:nvPr/>
        </p:nvSpPr>
        <p:spPr>
          <a:xfrm>
            <a:off x="213450" y="1594288"/>
            <a:ext cx="871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700">
                <a:latin typeface="Times New Roman"/>
                <a:ea typeface="Times New Roman"/>
                <a:cs typeface="Times New Roman"/>
                <a:sym typeface="Times New Roman"/>
              </a:rPr>
              <a:t>Summer Internship</a:t>
            </a:r>
            <a:endParaRPr sz="2700">
              <a:latin typeface="Times New Roman"/>
              <a:ea typeface="Times New Roman"/>
              <a:cs typeface="Times New Roman"/>
              <a:sym typeface="Times New Roman"/>
            </a:endParaRPr>
          </a:p>
        </p:txBody>
      </p:sp>
      <p:sp>
        <p:nvSpPr>
          <p:cNvPr id="134" name="Google Shape;134;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1 cont..</a:t>
            </a:r>
            <a:endParaRPr sz="2900"/>
          </a:p>
        </p:txBody>
      </p:sp>
      <p:sp>
        <p:nvSpPr>
          <p:cNvPr id="235" name="Google Shape;235;p22"/>
          <p:cNvSpPr txBox="1"/>
          <p:nvPr>
            <p:ph idx="1" type="body"/>
          </p:nvPr>
        </p:nvSpPr>
        <p:spPr>
          <a:xfrm>
            <a:off x="279350" y="865750"/>
            <a:ext cx="8537700" cy="3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Crawler:-</a:t>
            </a:r>
            <a:endParaRPr b="1" sz="1400">
              <a:solidFill>
                <a:srgbClr val="000000"/>
              </a:solidFill>
              <a:highlight>
                <a:srgbClr val="FFFFFF"/>
              </a:highlight>
              <a:latin typeface="Times New Roman"/>
              <a:ea typeface="Times New Roman"/>
              <a:cs typeface="Times New Roman"/>
              <a:sym typeface="Times New Roman"/>
            </a:endParaRPr>
          </a:p>
          <a:p>
            <a:pPr indent="-317500" lvl="1" marL="51435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Scan the Website </a:t>
            </a:r>
            <a:r>
              <a:rPr b="1" lang="en-GB" sz="1400">
                <a:solidFill>
                  <a:srgbClr val="000000"/>
                </a:solidFill>
                <a:highlight>
                  <a:srgbClr val="FFFFFF"/>
                </a:highlight>
                <a:latin typeface="Times New Roman"/>
                <a:ea typeface="Times New Roman"/>
                <a:cs typeface="Times New Roman"/>
                <a:sym typeface="Times New Roman"/>
              </a:rPr>
              <a:t>Word by Word </a:t>
            </a:r>
            <a:r>
              <a:rPr lang="en-GB" sz="1400">
                <a:solidFill>
                  <a:srgbClr val="000000"/>
                </a:solidFill>
                <a:highlight>
                  <a:srgbClr val="FFFFFF"/>
                </a:highlight>
                <a:latin typeface="Times New Roman"/>
                <a:ea typeface="Times New Roman"/>
                <a:cs typeface="Times New Roman"/>
                <a:sym typeface="Times New Roman"/>
              </a:rPr>
              <a:t>if it finds any back link then the crawler follows the link and goes to that particular website then checks it.</a:t>
            </a:r>
            <a:endParaRPr sz="1400">
              <a:solidFill>
                <a:srgbClr val="000000"/>
              </a:solidFill>
              <a:highlight>
                <a:srgbClr val="FFFFFF"/>
              </a:highlight>
              <a:latin typeface="Times New Roman"/>
              <a:ea typeface="Times New Roman"/>
              <a:cs typeface="Times New Roman"/>
              <a:sym typeface="Times New Roman"/>
            </a:endParaRPr>
          </a:p>
          <a:p>
            <a:pPr indent="-317500" lvl="1" marL="51435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This process is a very time taking process.to overcome this situation just go to </a:t>
            </a:r>
            <a:r>
              <a:rPr b="1" lang="en-GB" sz="1400">
                <a:solidFill>
                  <a:srgbClr val="000000"/>
                </a:solidFill>
                <a:highlight>
                  <a:srgbClr val="FFFFFF"/>
                </a:highlight>
                <a:latin typeface="Times New Roman"/>
                <a:ea typeface="Times New Roman"/>
                <a:cs typeface="Times New Roman"/>
                <a:sym typeface="Times New Roman"/>
              </a:rPr>
              <a:t>GSC </a:t>
            </a:r>
            <a:r>
              <a:rPr lang="en-GB" sz="1400">
                <a:solidFill>
                  <a:srgbClr val="000000"/>
                </a:solidFill>
                <a:highlight>
                  <a:srgbClr val="FFFFFF"/>
                </a:highlight>
                <a:latin typeface="Times New Roman"/>
                <a:ea typeface="Times New Roman"/>
                <a:cs typeface="Times New Roman"/>
                <a:sym typeface="Times New Roman"/>
              </a:rPr>
              <a:t>(Google Search console) and submit your website.</a:t>
            </a:r>
            <a:endParaRPr sz="1400">
              <a:solidFill>
                <a:srgbClr val="000000"/>
              </a:solidFill>
              <a:highlight>
                <a:srgbClr val="FFFFFF"/>
              </a:highlight>
              <a:latin typeface="Times New Roman"/>
              <a:ea typeface="Times New Roman"/>
              <a:cs typeface="Times New Roman"/>
              <a:sym typeface="Times New Roman"/>
            </a:endParaRPr>
          </a:p>
          <a:p>
            <a:pPr indent="-317500" lvl="1" marL="51435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All the crawled information will be stored in Local Server. There is no structure available in Local Server.</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Keywords for on-page</a:t>
            </a:r>
            <a:endParaRPr b="1" sz="12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Title Tag ( Page Title) (20-40 %)</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Description (first 50%)</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H1 tag  ( for giving structure to website ) (giving information about content )</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Formatted text ( formatting text (bold,italic,underline) )</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Outgoing links (links for other pages mentioned in website)</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URL -&gt; ( domain,subdomain,folder name or page name)</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Alt tag ( graphics )</a:t>
            </a:r>
            <a:endParaRPr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Content.</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b="1" sz="1310">
              <a:latin typeface="Times New Roman"/>
              <a:ea typeface="Times New Roman"/>
              <a:cs typeface="Times New Roman"/>
              <a:sym typeface="Times New Roman"/>
            </a:endParaRPr>
          </a:p>
        </p:txBody>
      </p:sp>
      <p:sp>
        <p:nvSpPr>
          <p:cNvPr id="236" name="Google Shape;236;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1 cont..</a:t>
            </a:r>
            <a:endParaRPr sz="2900"/>
          </a:p>
        </p:txBody>
      </p:sp>
      <p:sp>
        <p:nvSpPr>
          <p:cNvPr id="242" name="Google Shape;242;p23"/>
          <p:cNvSpPr txBox="1"/>
          <p:nvPr>
            <p:ph idx="1" type="body"/>
          </p:nvPr>
        </p:nvSpPr>
        <p:spPr>
          <a:xfrm>
            <a:off x="279350" y="865750"/>
            <a:ext cx="8537700" cy="3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Sitemaps:-</a:t>
            </a:r>
            <a:endParaRPr b="1" sz="14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Makes crawling &amp; indexing easy for crawlers.</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Sitemaps are hierarchical forms of your website.</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It shows which page is connected with the other page.</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Site maps can be in two ways.</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Simple way and hierarchical way.</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In a simple way crawler will go to another page through inlinks. It is a very complex and time consuming process. In this process maybe some pages remain crawling.</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Hierarchical way is easier than the simple way it shows hierarchically where to go next</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XML Sitemaps:-</a:t>
            </a:r>
            <a:endParaRPr b="1"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XML Sitemaps are basically written for search engine spiders. </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Using XML sitemap a search engine spiders can easily and quickly extract all important pieces of information about your site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HTML Sitemap:-</a:t>
            </a:r>
            <a:endParaRPr b="1"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HTML site map helps lost users to find a particular page on your website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b="1" sz="1400">
              <a:solidFill>
                <a:srgbClr val="000000"/>
              </a:solidFill>
              <a:highlight>
                <a:srgbClr val="FFFFFF"/>
              </a:highlight>
              <a:latin typeface="Times New Roman"/>
              <a:ea typeface="Times New Roman"/>
              <a:cs typeface="Times New Roman"/>
              <a:sym typeface="Times New Roman"/>
            </a:endParaRPr>
          </a:p>
        </p:txBody>
      </p:sp>
      <p:sp>
        <p:nvSpPr>
          <p:cNvPr id="243" name="Google Shape;243;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a:t>
            </a:r>
            <a:r>
              <a:rPr lang="en-GB" sz="2900"/>
              <a:t>1 cont</a:t>
            </a:r>
            <a:r>
              <a:rPr lang="en-GB" sz="2900"/>
              <a:t>..</a:t>
            </a:r>
            <a:endParaRPr sz="2900"/>
          </a:p>
        </p:txBody>
      </p:sp>
      <p:sp>
        <p:nvSpPr>
          <p:cNvPr id="249" name="Google Shape;249;p24"/>
          <p:cNvSpPr txBox="1"/>
          <p:nvPr>
            <p:ph idx="1" type="body"/>
          </p:nvPr>
        </p:nvSpPr>
        <p:spPr>
          <a:xfrm>
            <a:off x="279350" y="712950"/>
            <a:ext cx="8537700" cy="39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highlight>
                  <a:srgbClr val="FFFFFF"/>
                </a:highlight>
                <a:latin typeface="Times New Roman"/>
                <a:ea typeface="Times New Roman"/>
                <a:cs typeface="Times New Roman"/>
                <a:sym typeface="Times New Roman"/>
              </a:rPr>
              <a:t>SSL certificates:-</a:t>
            </a:r>
            <a:endParaRPr b="1">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On 6 August 2014, Google said that the Website with an SSL certificate (https://) will get more advantage in the Search Engine Result Pages </a:t>
            </a:r>
            <a:r>
              <a:rPr b="1" lang="en-GB" sz="1200">
                <a:solidFill>
                  <a:srgbClr val="000000"/>
                </a:solidFill>
                <a:highlight>
                  <a:srgbClr val="FFFFFF"/>
                </a:highlight>
                <a:latin typeface="Times New Roman"/>
                <a:ea typeface="Times New Roman"/>
                <a:cs typeface="Times New Roman"/>
                <a:sym typeface="Times New Roman"/>
              </a:rPr>
              <a:t>(SERPs).</a:t>
            </a:r>
            <a:endParaRPr b="1"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If your website is SSL certified then the user will feel more secure and feel free to make any transaction or give details about themselves.</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This is indirect factor to rank of website</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SSL Certificate will be more effective to rank higher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a:solidFill>
                  <a:srgbClr val="000000"/>
                </a:solidFill>
                <a:highlight>
                  <a:srgbClr val="FFFFFF"/>
                </a:highlight>
                <a:latin typeface="Times New Roman"/>
                <a:ea typeface="Times New Roman"/>
                <a:cs typeface="Times New Roman"/>
                <a:sym typeface="Times New Roman"/>
              </a:rPr>
              <a:t>Types of SSL certificate:-</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Single domain SSL Certificate</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Not work on any subdomain.</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Only for the main domain. </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Multi domain SSL Certificate</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Applicable for multiple domains.</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Wildcard SSL Certificate</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Cover all domain on single root domain</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Organisation SSL Certificate</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Works as a single domain, authenticating details of organisation.</a:t>
            </a:r>
            <a:endParaRPr sz="1200">
              <a:solidFill>
                <a:srgbClr val="000000"/>
              </a:solidFill>
              <a:highlight>
                <a:srgbClr val="FFFFFF"/>
              </a:highlight>
              <a:latin typeface="Times New Roman"/>
              <a:ea typeface="Times New Roman"/>
              <a:cs typeface="Times New Roman"/>
              <a:sym typeface="Times New Roman"/>
            </a:endParaRPr>
          </a:p>
          <a:p>
            <a:pPr indent="-304800" lvl="1" marL="9144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Extended SSL Certificate </a:t>
            </a:r>
            <a:endParaRPr sz="1200">
              <a:solidFill>
                <a:srgbClr val="000000"/>
              </a:solidFill>
              <a:highlight>
                <a:srgbClr val="FFFFFF"/>
              </a:highlight>
              <a:latin typeface="Times New Roman"/>
              <a:ea typeface="Times New Roman"/>
              <a:cs typeface="Times New Roman"/>
              <a:sym typeface="Times New Roman"/>
            </a:endParaRPr>
          </a:p>
          <a:p>
            <a:pPr indent="-304800" lvl="2" marL="12573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Big websites use this type of Certificate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None/>
            </a:pPr>
            <a:r>
              <a:t/>
            </a:r>
            <a:endParaRPr b="1" sz="1400">
              <a:solidFill>
                <a:srgbClr val="000000"/>
              </a:solidFill>
              <a:highlight>
                <a:srgbClr val="FFFFFF"/>
              </a:highlight>
              <a:latin typeface="Times New Roman"/>
              <a:ea typeface="Times New Roman"/>
              <a:cs typeface="Times New Roman"/>
              <a:sym typeface="Times New Roman"/>
            </a:endParaRPr>
          </a:p>
        </p:txBody>
      </p:sp>
      <p:sp>
        <p:nvSpPr>
          <p:cNvPr id="250" name="Google Shape;250;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2</a:t>
            </a:r>
            <a:endParaRPr sz="2900"/>
          </a:p>
        </p:txBody>
      </p:sp>
      <p:sp>
        <p:nvSpPr>
          <p:cNvPr id="256" name="Google Shape;256;p25"/>
          <p:cNvSpPr txBox="1"/>
          <p:nvPr>
            <p:ph idx="1" type="body"/>
          </p:nvPr>
        </p:nvSpPr>
        <p:spPr>
          <a:xfrm>
            <a:off x="279350" y="712950"/>
            <a:ext cx="8537700" cy="3941700"/>
          </a:xfrm>
          <a:prstGeom prst="rect">
            <a:avLst/>
          </a:prstGeom>
        </p:spPr>
        <p:txBody>
          <a:bodyPr anchorCtr="0" anchor="t" bIns="91425" lIns="91425" spcFirstLastPara="1" rIns="91425" wrap="square" tIns="91425">
            <a:noAutofit/>
          </a:bodyPr>
          <a:lstStyle/>
          <a:p>
            <a:pPr indent="0" lvl="0" marL="0" rtl="0" algn="l">
              <a:lnSpc>
                <a:spcPct val="106666"/>
              </a:lnSpc>
              <a:spcBef>
                <a:spcPts val="0"/>
              </a:spcBef>
              <a:spcAft>
                <a:spcPts val="0"/>
              </a:spcAft>
              <a:buNone/>
            </a:pPr>
            <a:r>
              <a:rPr lang="en-GB" sz="1400">
                <a:solidFill>
                  <a:srgbClr val="000000"/>
                </a:solidFill>
                <a:highlight>
                  <a:srgbClr val="FFFFFF"/>
                </a:highlight>
                <a:latin typeface="Times New Roman"/>
                <a:ea typeface="Times New Roman"/>
                <a:cs typeface="Times New Roman"/>
                <a:sym typeface="Times New Roman"/>
              </a:rPr>
              <a:t>In the second week we have learned about Searcher’s Intent, Difference Between Keyword  &amp; Query, Understanding SEOquake, Multiple Keywords in a single post,Bounce Rate, That I have learned in this week also done  Keyword planning and sorting &amp; Also made An Excel sheet of keywords Using different tools.</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Searcher’s Intent</a:t>
            </a:r>
            <a:endParaRPr b="1" sz="1200">
              <a:solidFill>
                <a:srgbClr val="000000"/>
              </a:solidFill>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Searcher’s intent is needed to increase the ranking of a website.</a:t>
            </a:r>
            <a:endParaRPr sz="1200">
              <a:solidFill>
                <a:srgbClr val="000000"/>
              </a:solidFill>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Type of searches</a:t>
            </a:r>
            <a:endParaRPr sz="1200">
              <a:solidFill>
                <a:srgbClr val="000000"/>
              </a:solidFill>
              <a:latin typeface="Times New Roman"/>
              <a:ea typeface="Times New Roman"/>
              <a:cs typeface="Times New Roman"/>
              <a:sym typeface="Times New Roman"/>
            </a:endParaRPr>
          </a:p>
          <a:p>
            <a:pPr indent="-304800" lvl="2" marL="8572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Informational (detailed information about query) ( more important for SEO)</a:t>
            </a:r>
            <a:endParaRPr sz="1200">
              <a:solidFill>
                <a:srgbClr val="000000"/>
              </a:solidFill>
              <a:latin typeface="Times New Roman"/>
              <a:ea typeface="Times New Roman"/>
              <a:cs typeface="Times New Roman"/>
              <a:sym typeface="Times New Roman"/>
            </a:endParaRPr>
          </a:p>
          <a:p>
            <a:pPr indent="-304800" lvl="2" marL="8572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Navigational (search page direct )</a:t>
            </a:r>
            <a:endParaRPr sz="1200">
              <a:solidFill>
                <a:srgbClr val="000000"/>
              </a:solidFill>
              <a:latin typeface="Times New Roman"/>
              <a:ea typeface="Times New Roman"/>
              <a:cs typeface="Times New Roman"/>
              <a:sym typeface="Times New Roman"/>
            </a:endParaRPr>
          </a:p>
          <a:p>
            <a:pPr indent="-304800" lvl="2" marL="8572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Transactional ( for buying something )</a:t>
            </a:r>
            <a:endParaRPr sz="1200">
              <a:solidFill>
                <a:srgbClr val="000000"/>
              </a:solidFill>
              <a:latin typeface="Times New Roman"/>
              <a:ea typeface="Times New Roman"/>
              <a:cs typeface="Times New Roman"/>
              <a:sym typeface="Times New Roman"/>
            </a:endParaRPr>
          </a:p>
          <a:p>
            <a:pPr indent="-304800" lvl="2" marL="8572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Commercial ( for selling something )</a:t>
            </a:r>
            <a:endParaRPr sz="1200">
              <a:solidFill>
                <a:srgbClr val="000000"/>
              </a:solidFill>
              <a:latin typeface="Times New Roman"/>
              <a:ea typeface="Times New Roman"/>
              <a:cs typeface="Times New Roman"/>
              <a:sym typeface="Times New Roman"/>
            </a:endParaRPr>
          </a:p>
          <a:p>
            <a:pPr indent="-304800" lvl="2" marL="857250" rtl="0" algn="l">
              <a:spcBef>
                <a:spcPts val="0"/>
              </a:spcBef>
              <a:spcAft>
                <a:spcPts val="0"/>
              </a:spcAft>
              <a:buClr>
                <a:srgbClr val="000000"/>
              </a:buClr>
              <a:buSzPts val="1200"/>
              <a:buFont typeface="Times New Roman"/>
              <a:buChar char="■"/>
            </a:pPr>
            <a:r>
              <a:rPr lang="en-GB" sz="1200">
                <a:solidFill>
                  <a:srgbClr val="000000"/>
                </a:solidFill>
                <a:latin typeface="Times New Roman"/>
                <a:ea typeface="Times New Roman"/>
                <a:cs typeface="Times New Roman"/>
                <a:sym typeface="Times New Roman"/>
              </a:rPr>
              <a:t>Local searches ( nearby searches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Query &amp; Keyword:-</a:t>
            </a:r>
            <a:endParaRPr b="1" sz="14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Query is for Users</a:t>
            </a:r>
            <a:endParaRPr sz="12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Keyword is for marketer</a:t>
            </a:r>
            <a:endParaRPr sz="12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User searches query</a:t>
            </a:r>
            <a:endParaRPr sz="12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Marketers use keywords to rank websites.</a:t>
            </a:r>
            <a:endParaRPr sz="1200">
              <a:solidFill>
                <a:srgbClr val="000000"/>
              </a:solidFill>
              <a:highlight>
                <a:srgbClr val="FFFFFF"/>
              </a:highlight>
              <a:latin typeface="Times New Roman"/>
              <a:ea typeface="Times New Roman"/>
              <a:cs typeface="Times New Roman"/>
              <a:sym typeface="Times New Roman"/>
            </a:endParaRPr>
          </a:p>
          <a:p>
            <a:pPr indent="-304800" lvl="1" marL="5143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Query can be used to derive keywords from GSC (Google Search Console).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6666"/>
              </a:lnSpc>
              <a:spcBef>
                <a:spcPts val="0"/>
              </a:spcBef>
              <a:spcAft>
                <a:spcPts val="800"/>
              </a:spcAft>
              <a:buNone/>
            </a:pPr>
            <a:r>
              <a:t/>
            </a:r>
            <a:endParaRPr sz="1400">
              <a:solidFill>
                <a:srgbClr val="000000"/>
              </a:solidFill>
              <a:highlight>
                <a:srgbClr val="FFFFFF"/>
              </a:highlight>
              <a:latin typeface="Times New Roman"/>
              <a:ea typeface="Times New Roman"/>
              <a:cs typeface="Times New Roman"/>
              <a:sym typeface="Times New Roman"/>
            </a:endParaRPr>
          </a:p>
        </p:txBody>
      </p:sp>
      <p:sp>
        <p:nvSpPr>
          <p:cNvPr id="257" name="Google Shape;257;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2 cont…</a:t>
            </a:r>
            <a:endParaRPr sz="2900"/>
          </a:p>
        </p:txBody>
      </p:sp>
      <p:sp>
        <p:nvSpPr>
          <p:cNvPr id="263" name="Google Shape;263;p26"/>
          <p:cNvSpPr txBox="1"/>
          <p:nvPr>
            <p:ph idx="1" type="body"/>
          </p:nvPr>
        </p:nvSpPr>
        <p:spPr>
          <a:xfrm>
            <a:off x="279350" y="692600"/>
            <a:ext cx="8537700" cy="39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Link Building &amp; link Earning:-</a:t>
            </a:r>
            <a:endParaRPr b="1" sz="1200">
              <a:solidFill>
                <a:srgbClr val="000000"/>
              </a:solidFill>
              <a:highlight>
                <a:srgbClr val="FFFFFF"/>
              </a:highlight>
              <a:latin typeface="Times New Roman"/>
              <a:ea typeface="Times New Roman"/>
              <a:cs typeface="Times New Roman"/>
              <a:sym typeface="Times New Roman"/>
            </a:endParaRPr>
          </a:p>
          <a:p>
            <a:pPr indent="-304800" lvl="1" marL="5715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During 1995 - 2000 google considered link building and link earning same.</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Link Building (Banned )</a:t>
            </a:r>
            <a:endParaRPr b="1"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Creating links theself like paid links, fake links, resi broker link etc.</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Building links</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Article submission	</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Spam emails</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Reciprocal linking</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Link Earning </a:t>
            </a:r>
            <a:endParaRPr b="1"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Post anything on internet and people like that , then it gaining backlinks automatically is called link earning</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Content curation</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Guest blogging</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Personalised email outreach</a:t>
            </a:r>
            <a:endParaRPr sz="1200">
              <a:solidFill>
                <a:srgbClr val="000000"/>
              </a:solidFill>
              <a:highlight>
                <a:srgbClr val="FFFFFF"/>
              </a:highlight>
              <a:latin typeface="Times New Roman"/>
              <a:ea typeface="Times New Roman"/>
              <a:cs typeface="Times New Roman"/>
              <a:sym typeface="Times New Roman"/>
            </a:endParaRPr>
          </a:p>
          <a:p>
            <a:pPr indent="-304800" lvl="2" marL="9715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Building partnership</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rgbClr val="000000"/>
                </a:solidFill>
                <a:highlight>
                  <a:srgbClr val="FFFFFF"/>
                </a:highlight>
                <a:latin typeface="Times New Roman"/>
                <a:ea typeface="Times New Roman"/>
                <a:cs typeface="Times New Roman"/>
                <a:sym typeface="Times New Roman"/>
              </a:rPr>
              <a:t>Bounce Rate:-</a:t>
            </a:r>
            <a:endParaRPr b="1" sz="1200">
              <a:solidFill>
                <a:srgbClr val="000000"/>
              </a:solidFill>
              <a:highlight>
                <a:srgbClr val="FFFFFF"/>
              </a:highlight>
              <a:latin typeface="Times New Roman"/>
              <a:ea typeface="Times New Roman"/>
              <a:cs typeface="Times New Roman"/>
              <a:sym typeface="Times New Roman"/>
            </a:endParaRPr>
          </a:p>
          <a:p>
            <a:pPr indent="-304800" lvl="1" marL="5715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If any user comes on your website and gets some information and does not go deep and not go to any external links and go back to SERP then it'll be known as </a:t>
            </a:r>
            <a:r>
              <a:rPr b="1" lang="en-GB" sz="1200">
                <a:solidFill>
                  <a:srgbClr val="000000"/>
                </a:solidFill>
                <a:highlight>
                  <a:srgbClr val="FFFFFF"/>
                </a:highlight>
                <a:latin typeface="Times New Roman"/>
                <a:ea typeface="Times New Roman"/>
                <a:cs typeface="Times New Roman"/>
                <a:sym typeface="Times New Roman"/>
              </a:rPr>
              <a:t>Bounce Rate.</a:t>
            </a:r>
            <a:endParaRPr b="1" sz="1200">
              <a:solidFill>
                <a:srgbClr val="000000"/>
              </a:solidFill>
              <a:highlight>
                <a:srgbClr val="FFFFFF"/>
              </a:highlight>
              <a:latin typeface="Times New Roman"/>
              <a:ea typeface="Times New Roman"/>
              <a:cs typeface="Times New Roman"/>
              <a:sym typeface="Times New Roman"/>
            </a:endParaRPr>
          </a:p>
          <a:p>
            <a:pPr indent="0" lvl="0" marL="0" rtl="0" algn="l">
              <a:lnSpc>
                <a:spcPct val="106666"/>
              </a:lnSpc>
              <a:spcBef>
                <a:spcPts val="0"/>
              </a:spcBef>
              <a:spcAft>
                <a:spcPts val="800"/>
              </a:spcAft>
              <a:buNone/>
            </a:pPr>
            <a:r>
              <a:t/>
            </a:r>
            <a:endParaRPr b="1" sz="1200">
              <a:solidFill>
                <a:srgbClr val="000000"/>
              </a:solidFill>
              <a:highlight>
                <a:srgbClr val="FFFFFF"/>
              </a:highlight>
              <a:latin typeface="Times New Roman"/>
              <a:ea typeface="Times New Roman"/>
              <a:cs typeface="Times New Roman"/>
              <a:sym typeface="Times New Roman"/>
            </a:endParaRPr>
          </a:p>
        </p:txBody>
      </p:sp>
      <p:sp>
        <p:nvSpPr>
          <p:cNvPr id="264" name="Google Shape;264;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2 cont…</a:t>
            </a:r>
            <a:endParaRPr sz="2900"/>
          </a:p>
        </p:txBody>
      </p:sp>
      <p:sp>
        <p:nvSpPr>
          <p:cNvPr id="270" name="Google Shape;270;p27"/>
          <p:cNvSpPr txBox="1"/>
          <p:nvPr>
            <p:ph idx="1" type="body"/>
          </p:nvPr>
        </p:nvSpPr>
        <p:spPr>
          <a:xfrm>
            <a:off x="303150" y="906475"/>
            <a:ext cx="8537700" cy="39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highlight>
                  <a:srgbClr val="FFFFFF"/>
                </a:highlight>
                <a:latin typeface="Times New Roman"/>
                <a:ea typeface="Times New Roman"/>
                <a:cs typeface="Times New Roman"/>
                <a:sym typeface="Times New Roman"/>
              </a:rPr>
              <a:t>E-A-T in SEO (Expertise, Authority, Trust):-</a:t>
            </a:r>
            <a:endParaRPr b="1">
              <a:solidFill>
                <a:srgbClr val="000000"/>
              </a:solidFill>
              <a:highlight>
                <a:srgbClr val="FFFFFF"/>
              </a:highlight>
              <a:latin typeface="Times New Roman"/>
              <a:ea typeface="Times New Roman"/>
              <a:cs typeface="Times New Roman"/>
              <a:sym typeface="Times New Roman"/>
            </a:endParaRPr>
          </a:p>
          <a:p>
            <a:pPr indent="-311150" lvl="1" marL="571500" rtl="0" algn="l">
              <a:spcBef>
                <a:spcPts val="0"/>
              </a:spcBef>
              <a:spcAft>
                <a:spcPts val="0"/>
              </a:spcAft>
              <a:buClr>
                <a:srgbClr val="000000"/>
              </a:buClr>
              <a:buSzPts val="1300"/>
              <a:buFont typeface="Times New Roman"/>
              <a:buChar char="○"/>
            </a:pPr>
            <a:r>
              <a:rPr lang="en-GB" sz="1300">
                <a:solidFill>
                  <a:srgbClr val="000000"/>
                </a:solidFill>
                <a:highlight>
                  <a:srgbClr val="FFFFFF"/>
                </a:highlight>
                <a:latin typeface="Times New Roman"/>
                <a:ea typeface="Times New Roman"/>
                <a:cs typeface="Times New Roman"/>
                <a:sym typeface="Times New Roman"/>
              </a:rPr>
              <a:t> </a:t>
            </a:r>
            <a:r>
              <a:rPr b="1" lang="en-GB" sz="1300">
                <a:solidFill>
                  <a:srgbClr val="000000"/>
                </a:solidFill>
                <a:highlight>
                  <a:srgbClr val="FFFFFF"/>
                </a:highlight>
                <a:latin typeface="Times New Roman"/>
                <a:ea typeface="Times New Roman"/>
                <a:cs typeface="Times New Roman"/>
                <a:sym typeface="Times New Roman"/>
              </a:rPr>
              <a:t>Expertise:</a:t>
            </a:r>
            <a:endParaRPr b="1" sz="1300">
              <a:solidFill>
                <a:srgbClr val="000000"/>
              </a:solidFill>
              <a:highlight>
                <a:srgbClr val="FFFFFF"/>
              </a:highlight>
              <a:latin typeface="Times New Roman"/>
              <a:ea typeface="Times New Roman"/>
              <a:cs typeface="Times New Roman"/>
              <a:sym typeface="Times New Roman"/>
            </a:endParaRPr>
          </a:p>
          <a:p>
            <a:pPr indent="-311150" lvl="2" marL="971550" rtl="0" algn="l">
              <a:spcBef>
                <a:spcPts val="0"/>
              </a:spcBef>
              <a:spcAft>
                <a:spcPts val="0"/>
              </a:spcAft>
              <a:buClr>
                <a:srgbClr val="000000"/>
              </a:buClr>
              <a:buSzPts val="1300"/>
              <a:buFont typeface="Times New Roman"/>
              <a:buChar char="■"/>
            </a:pPr>
            <a:r>
              <a:rPr lang="en-GB" sz="1300">
                <a:solidFill>
                  <a:srgbClr val="000000"/>
                </a:solidFill>
                <a:highlight>
                  <a:srgbClr val="FFFFFF"/>
                </a:highlight>
                <a:latin typeface="Times New Roman"/>
                <a:ea typeface="Times New Roman"/>
                <a:cs typeface="Times New Roman"/>
                <a:sym typeface="Times New Roman"/>
              </a:rPr>
              <a:t>Search engines will check the bio and background of the author with the presence of particular data.</a:t>
            </a:r>
            <a:endParaRPr sz="1300">
              <a:solidFill>
                <a:srgbClr val="000000"/>
              </a:solidFill>
              <a:highlight>
                <a:srgbClr val="FFFFFF"/>
              </a:highlight>
              <a:latin typeface="Times New Roman"/>
              <a:ea typeface="Times New Roman"/>
              <a:cs typeface="Times New Roman"/>
              <a:sym typeface="Times New Roman"/>
            </a:endParaRPr>
          </a:p>
          <a:p>
            <a:pPr indent="-311150" lvl="1" marL="571500" rtl="0" algn="l">
              <a:spcBef>
                <a:spcPts val="0"/>
              </a:spcBef>
              <a:spcAft>
                <a:spcPts val="0"/>
              </a:spcAft>
              <a:buClr>
                <a:srgbClr val="000000"/>
              </a:buClr>
              <a:buSzPts val="1300"/>
              <a:buFont typeface="Times New Roman"/>
              <a:buChar char="○"/>
            </a:pPr>
            <a:r>
              <a:rPr b="1" lang="en-GB" sz="1300">
                <a:solidFill>
                  <a:srgbClr val="000000"/>
                </a:solidFill>
                <a:highlight>
                  <a:srgbClr val="FFFFFF"/>
                </a:highlight>
                <a:latin typeface="Times New Roman"/>
                <a:ea typeface="Times New Roman"/>
                <a:cs typeface="Times New Roman"/>
                <a:sym typeface="Times New Roman"/>
              </a:rPr>
              <a:t>Authority:</a:t>
            </a:r>
            <a:endParaRPr b="1" sz="1300">
              <a:solidFill>
                <a:srgbClr val="000000"/>
              </a:solidFill>
              <a:highlight>
                <a:srgbClr val="FFFFFF"/>
              </a:highlight>
              <a:latin typeface="Times New Roman"/>
              <a:ea typeface="Times New Roman"/>
              <a:cs typeface="Times New Roman"/>
              <a:sym typeface="Times New Roman"/>
            </a:endParaRPr>
          </a:p>
          <a:p>
            <a:pPr indent="-311150" lvl="2" marL="971550" rtl="0" algn="l">
              <a:spcBef>
                <a:spcPts val="0"/>
              </a:spcBef>
              <a:spcAft>
                <a:spcPts val="0"/>
              </a:spcAft>
              <a:buClr>
                <a:srgbClr val="000000"/>
              </a:buClr>
              <a:buSzPts val="1300"/>
              <a:buFont typeface="Times New Roman"/>
              <a:buChar char="■"/>
            </a:pPr>
            <a:r>
              <a:rPr lang="en-GB" sz="1300">
                <a:solidFill>
                  <a:srgbClr val="000000"/>
                </a:solidFill>
                <a:highlight>
                  <a:srgbClr val="FFFFFF"/>
                </a:highlight>
                <a:latin typeface="Times New Roman"/>
                <a:ea typeface="Times New Roman"/>
                <a:cs typeface="Times New Roman"/>
                <a:sym typeface="Times New Roman"/>
              </a:rPr>
              <a:t>Links given in blog posts for confirmation of numeric data, those links will give Google a signal that the given numeric data is true.   </a:t>
            </a:r>
            <a:endParaRPr sz="1300">
              <a:solidFill>
                <a:srgbClr val="000000"/>
              </a:solidFill>
              <a:highlight>
                <a:srgbClr val="FFFFFF"/>
              </a:highlight>
              <a:latin typeface="Times New Roman"/>
              <a:ea typeface="Times New Roman"/>
              <a:cs typeface="Times New Roman"/>
              <a:sym typeface="Times New Roman"/>
            </a:endParaRPr>
          </a:p>
          <a:p>
            <a:pPr indent="-311150" lvl="1" marL="571500" rtl="0" algn="l">
              <a:spcBef>
                <a:spcPts val="0"/>
              </a:spcBef>
              <a:spcAft>
                <a:spcPts val="0"/>
              </a:spcAft>
              <a:buClr>
                <a:srgbClr val="000000"/>
              </a:buClr>
              <a:buSzPts val="1300"/>
              <a:buFont typeface="Times New Roman"/>
              <a:buChar char="○"/>
            </a:pPr>
            <a:r>
              <a:rPr b="1" lang="en-GB" sz="1300">
                <a:solidFill>
                  <a:srgbClr val="000000"/>
                </a:solidFill>
                <a:highlight>
                  <a:srgbClr val="FFFFFF"/>
                </a:highlight>
                <a:latin typeface="Times New Roman"/>
                <a:ea typeface="Times New Roman"/>
                <a:cs typeface="Times New Roman"/>
                <a:sym typeface="Times New Roman"/>
              </a:rPr>
              <a:t>Trust:-</a:t>
            </a:r>
            <a:endParaRPr b="1" sz="1300">
              <a:solidFill>
                <a:srgbClr val="000000"/>
              </a:solidFill>
              <a:highlight>
                <a:srgbClr val="FFFFFF"/>
              </a:highlight>
              <a:latin typeface="Times New Roman"/>
              <a:ea typeface="Times New Roman"/>
              <a:cs typeface="Times New Roman"/>
              <a:sym typeface="Times New Roman"/>
            </a:endParaRPr>
          </a:p>
          <a:p>
            <a:pPr indent="-311150" lvl="2" marL="971550" rtl="0" algn="l">
              <a:spcBef>
                <a:spcPts val="0"/>
              </a:spcBef>
              <a:spcAft>
                <a:spcPts val="0"/>
              </a:spcAft>
              <a:buClr>
                <a:srgbClr val="000000"/>
              </a:buClr>
              <a:buSzPts val="1300"/>
              <a:buFont typeface="Times New Roman"/>
              <a:buChar char="■"/>
            </a:pPr>
            <a:r>
              <a:rPr lang="en-GB" sz="1300">
                <a:solidFill>
                  <a:srgbClr val="000000"/>
                </a:solidFill>
                <a:highlight>
                  <a:srgbClr val="FFFFFF"/>
                </a:highlight>
                <a:latin typeface="Times New Roman"/>
                <a:ea typeface="Times New Roman"/>
                <a:cs typeface="Times New Roman"/>
                <a:sym typeface="Times New Roman"/>
              </a:rPr>
              <a:t>The search engine will check the interaction with your blog post</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000000"/>
                </a:solidFill>
                <a:highlight>
                  <a:srgbClr val="FFFFFF"/>
                </a:highlight>
                <a:latin typeface="Times New Roman"/>
                <a:ea typeface="Times New Roman"/>
                <a:cs typeface="Times New Roman"/>
                <a:sym typeface="Times New Roman"/>
              </a:rPr>
              <a:t>We have created report on negative points of company’s website individually and also we analise keywords and sort them by search rate &amp; traffic.</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6666"/>
              </a:lnSpc>
              <a:spcBef>
                <a:spcPts val="0"/>
              </a:spcBef>
              <a:spcAft>
                <a:spcPts val="800"/>
              </a:spcAft>
              <a:buNone/>
            </a:pPr>
            <a:r>
              <a:t/>
            </a:r>
            <a:endParaRPr b="1" sz="1200">
              <a:solidFill>
                <a:srgbClr val="000000"/>
              </a:solidFill>
              <a:highlight>
                <a:srgbClr val="FFFFFF"/>
              </a:highlight>
              <a:latin typeface="Times New Roman"/>
              <a:ea typeface="Times New Roman"/>
              <a:cs typeface="Times New Roman"/>
              <a:sym typeface="Times New Roman"/>
            </a:endParaRPr>
          </a:p>
        </p:txBody>
      </p:sp>
      <p:sp>
        <p:nvSpPr>
          <p:cNvPr id="271" name="Google Shape;271;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3</a:t>
            </a:r>
            <a:endParaRPr sz="2900"/>
          </a:p>
        </p:txBody>
      </p:sp>
      <p:sp>
        <p:nvSpPr>
          <p:cNvPr id="277" name="Google Shape;277;p28"/>
          <p:cNvSpPr txBox="1"/>
          <p:nvPr>
            <p:ph idx="1" type="body"/>
          </p:nvPr>
        </p:nvSpPr>
        <p:spPr>
          <a:xfrm>
            <a:off x="303150" y="814800"/>
            <a:ext cx="8537700" cy="4053900"/>
          </a:xfrm>
          <a:prstGeom prst="rect">
            <a:avLst/>
          </a:prstGeom>
        </p:spPr>
        <p:txBody>
          <a:bodyPr anchorCtr="0" anchor="t" bIns="91425" lIns="91425" spcFirstLastPara="1" rIns="91425" wrap="square" tIns="91425">
            <a:noAutofit/>
          </a:bodyPr>
          <a:lstStyle/>
          <a:p>
            <a:pPr indent="0" lvl="0" marL="0" rtl="0" algn="just">
              <a:lnSpc>
                <a:spcPct val="106666"/>
              </a:lnSpc>
              <a:spcBef>
                <a:spcPts val="0"/>
              </a:spcBef>
              <a:spcAft>
                <a:spcPts val="0"/>
              </a:spcAft>
              <a:buNone/>
            </a:pPr>
            <a:r>
              <a:rPr lang="en-GB">
                <a:solidFill>
                  <a:srgbClr val="000000"/>
                </a:solidFill>
                <a:highlight>
                  <a:srgbClr val="FFFFFF"/>
                </a:highlight>
                <a:latin typeface="Times New Roman"/>
                <a:ea typeface="Times New Roman"/>
                <a:cs typeface="Times New Roman"/>
                <a:sym typeface="Times New Roman"/>
              </a:rPr>
              <a:t>In the Third week we have Completed  Keyword planning and sorting &amp; started working on the website of Secret MindTech to Improve SEO rate of the website. In order to improve the SEO Firstly we have Listed out all the negative points of the website which we have already done in second week and started Designing title Tag and Description of Service page &amp; Home page also found content for those pages, made description about Web designing , Mobile app development, Digital marketing &amp; product Development for service page, SERP for service page, About us section planning, wrote blog on : Web designing/software &amp; Software engineering/ Requirement Engineering/software development life cycle.</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b="1" lang="en-GB">
                <a:solidFill>
                  <a:srgbClr val="000000"/>
                </a:solidFill>
                <a:latin typeface="Times New Roman"/>
                <a:ea typeface="Times New Roman"/>
                <a:cs typeface="Times New Roman"/>
                <a:sym typeface="Times New Roman"/>
              </a:rPr>
              <a:t>Negative points of the website:</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Description is missing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Title is missing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Keywords are missing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Website does not have any structure</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Heading Tag is missing.</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No Keyword in details</a:t>
            </a:r>
            <a:endParaRPr>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AutoNum type="arabicPeriod"/>
            </a:pPr>
            <a:r>
              <a:rPr lang="en-GB">
                <a:latin typeface="Times New Roman"/>
                <a:ea typeface="Times New Roman"/>
                <a:cs typeface="Times New Roman"/>
                <a:sym typeface="Times New Roman"/>
              </a:rPr>
              <a:t>Redirecting button over specified</a:t>
            </a:r>
            <a:endParaRPr>
              <a:solidFill>
                <a:srgbClr val="000000"/>
              </a:solidFill>
              <a:latin typeface="Times New Roman"/>
              <a:ea typeface="Times New Roman"/>
              <a:cs typeface="Times New Roman"/>
              <a:sym typeface="Times New Roman"/>
            </a:endParaRPr>
          </a:p>
          <a:p>
            <a:pPr indent="0" lvl="0" marL="0" rtl="0" algn="l">
              <a:lnSpc>
                <a:spcPct val="106666"/>
              </a:lnSpc>
              <a:spcBef>
                <a:spcPts val="1200"/>
              </a:spcBef>
              <a:spcAft>
                <a:spcPts val="800"/>
              </a:spcAft>
              <a:buNone/>
            </a:pPr>
            <a:r>
              <a:t/>
            </a:r>
            <a:endParaRPr b="1">
              <a:solidFill>
                <a:srgbClr val="000000"/>
              </a:solidFill>
              <a:highlight>
                <a:srgbClr val="FFFFFF"/>
              </a:highlight>
              <a:latin typeface="Times New Roman"/>
              <a:ea typeface="Times New Roman"/>
              <a:cs typeface="Times New Roman"/>
              <a:sym typeface="Times New Roman"/>
            </a:endParaRPr>
          </a:p>
        </p:txBody>
      </p:sp>
      <p:sp>
        <p:nvSpPr>
          <p:cNvPr id="278" name="Google Shape;278;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79" name="Google Shape;279;p28"/>
          <p:cNvSpPr txBox="1"/>
          <p:nvPr/>
        </p:nvSpPr>
        <p:spPr>
          <a:xfrm>
            <a:off x="3707250" y="2668700"/>
            <a:ext cx="51336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latin typeface="Times New Roman"/>
                <a:ea typeface="Times New Roman"/>
                <a:cs typeface="Times New Roman"/>
                <a:sym typeface="Times New Roman"/>
              </a:rPr>
              <a:t>8. Same detail specified in 2 different pages</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9. This is mobile friendly website but taking longer time for loading (missing AMP)</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10. Some keywords are used in about us section </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11. Contact us button not working</a:t>
            </a:r>
            <a:endParaRPr sz="1300">
              <a:latin typeface="Times New Roman"/>
              <a:ea typeface="Times New Roman"/>
              <a:cs typeface="Times New Roman"/>
              <a:sym typeface="Times New Roman"/>
            </a:endParaRPr>
          </a:p>
          <a:p>
            <a:pPr indent="0" lvl="0" marL="0" rtl="0" algn="l">
              <a:spcBef>
                <a:spcPts val="0"/>
              </a:spcBef>
              <a:spcAft>
                <a:spcPts val="0"/>
              </a:spcAft>
              <a:buNone/>
            </a:pPr>
            <a:r>
              <a:rPr lang="en-GB" sz="1300">
                <a:latin typeface="Times New Roman"/>
                <a:ea typeface="Times New Roman"/>
                <a:cs typeface="Times New Roman"/>
                <a:sym typeface="Times New Roman"/>
              </a:rPr>
              <a:t>12. Proper ALT Text not used (34 image pending)</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300">
                <a:latin typeface="Times New Roman"/>
                <a:ea typeface="Times New Roman"/>
                <a:cs typeface="Times New Roman"/>
                <a:sym typeface="Times New Roman"/>
              </a:rPr>
              <a:t>13. Lack of backlink (only 2)</a:t>
            </a:r>
            <a:endParaRPr sz="13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GB" sz="1300">
                <a:latin typeface="Times New Roman"/>
                <a:ea typeface="Times New Roman"/>
                <a:cs typeface="Times New Roman"/>
                <a:sym typeface="Times New Roman"/>
              </a:rPr>
              <a:t>14. Lack of Keywords (Only 4 (India))</a:t>
            </a:r>
            <a:endParaRPr sz="13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3 cont…</a:t>
            </a:r>
            <a:endParaRPr sz="2900"/>
          </a:p>
        </p:txBody>
      </p:sp>
      <p:sp>
        <p:nvSpPr>
          <p:cNvPr id="285" name="Google Shape;285;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86" name="Google Shape;286;p29"/>
          <p:cNvPicPr preferRelativeResize="0"/>
          <p:nvPr/>
        </p:nvPicPr>
        <p:blipFill rotWithShape="1">
          <a:blip r:embed="rId3">
            <a:alphaModFix/>
          </a:blip>
          <a:srcRect b="7580" l="0" r="20318" t="18175"/>
          <a:stretch/>
        </p:blipFill>
        <p:spPr>
          <a:xfrm>
            <a:off x="986825" y="827175"/>
            <a:ext cx="7202027" cy="3625600"/>
          </a:xfrm>
          <a:prstGeom prst="rect">
            <a:avLst/>
          </a:prstGeom>
          <a:noFill/>
          <a:ln cap="flat" cmpd="sng" w="25400">
            <a:solidFill>
              <a:srgbClr val="3D3D3D"/>
            </a:solidFill>
            <a:prstDash val="solid"/>
            <a:miter lim="8000"/>
            <a:headEnd len="sm" w="sm" type="none"/>
            <a:tailEnd len="sm" w="sm" type="none"/>
          </a:ln>
        </p:spPr>
      </p:pic>
      <p:sp>
        <p:nvSpPr>
          <p:cNvPr id="287" name="Google Shape;287;p29"/>
          <p:cNvSpPr txBox="1"/>
          <p:nvPr/>
        </p:nvSpPr>
        <p:spPr>
          <a:xfrm>
            <a:off x="2601150" y="4429050"/>
            <a:ext cx="394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Keyword planning</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3 cont…</a:t>
            </a:r>
            <a:endParaRPr sz="2900"/>
          </a:p>
        </p:txBody>
      </p:sp>
      <p:sp>
        <p:nvSpPr>
          <p:cNvPr id="293" name="Google Shape;293;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94" name="Google Shape;294;p30">
            <a:hlinkClick r:id="rId3"/>
          </p:cNvPr>
          <p:cNvPicPr preferRelativeResize="0"/>
          <p:nvPr/>
        </p:nvPicPr>
        <p:blipFill rotWithShape="1">
          <a:blip r:embed="rId4">
            <a:alphaModFix/>
          </a:blip>
          <a:srcRect b="0" l="0" r="7407" t="0"/>
          <a:stretch/>
        </p:blipFill>
        <p:spPr>
          <a:xfrm>
            <a:off x="279350" y="845375"/>
            <a:ext cx="3794699" cy="2455375"/>
          </a:xfrm>
          <a:prstGeom prst="rect">
            <a:avLst/>
          </a:prstGeom>
          <a:noFill/>
          <a:ln cap="flat" cmpd="sng" w="9525">
            <a:solidFill>
              <a:srgbClr val="000000"/>
            </a:solidFill>
            <a:prstDash val="solid"/>
            <a:round/>
            <a:headEnd len="sm" w="sm" type="none"/>
            <a:tailEnd len="sm" w="sm" type="none"/>
          </a:ln>
        </p:spPr>
      </p:pic>
      <p:pic>
        <p:nvPicPr>
          <p:cNvPr id="295" name="Google Shape;295;p30">
            <a:hlinkClick r:id="rId5"/>
          </p:cNvPr>
          <p:cNvPicPr preferRelativeResize="0"/>
          <p:nvPr/>
        </p:nvPicPr>
        <p:blipFill>
          <a:blip r:embed="rId6">
            <a:alphaModFix/>
          </a:blip>
          <a:stretch>
            <a:fillRect/>
          </a:stretch>
        </p:blipFill>
        <p:spPr>
          <a:xfrm>
            <a:off x="4469775" y="879125"/>
            <a:ext cx="4267201" cy="2387864"/>
          </a:xfrm>
          <a:prstGeom prst="rect">
            <a:avLst/>
          </a:prstGeom>
          <a:noFill/>
          <a:ln cap="flat" cmpd="sng" w="9525">
            <a:solidFill>
              <a:srgbClr val="202124"/>
            </a:solidFill>
            <a:prstDash val="solid"/>
            <a:round/>
            <a:headEnd len="sm" w="sm" type="none"/>
            <a:tailEnd len="sm" w="sm" type="none"/>
          </a:ln>
        </p:spPr>
      </p:pic>
      <p:sp>
        <p:nvSpPr>
          <p:cNvPr id="296" name="Google Shape;296;p30"/>
          <p:cNvSpPr txBox="1"/>
          <p:nvPr/>
        </p:nvSpPr>
        <p:spPr>
          <a:xfrm>
            <a:off x="796550" y="3300750"/>
            <a:ext cx="276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Fig: content writing home page </a:t>
            </a:r>
            <a:endParaRPr>
              <a:latin typeface="Times New Roman"/>
              <a:ea typeface="Times New Roman"/>
              <a:cs typeface="Times New Roman"/>
              <a:sym typeface="Times New Roman"/>
            </a:endParaRPr>
          </a:p>
        </p:txBody>
      </p:sp>
      <p:sp>
        <p:nvSpPr>
          <p:cNvPr id="297" name="Google Shape;297;p30"/>
          <p:cNvSpPr txBox="1"/>
          <p:nvPr/>
        </p:nvSpPr>
        <p:spPr>
          <a:xfrm>
            <a:off x="5336925" y="3421850"/>
            <a:ext cx="253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imes New Roman"/>
                <a:ea typeface="Times New Roman"/>
                <a:cs typeface="Times New Roman"/>
                <a:sym typeface="Times New Roman"/>
              </a:rPr>
              <a:t>Fig: content writing service page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4</a:t>
            </a:r>
            <a:endParaRPr sz="2900"/>
          </a:p>
        </p:txBody>
      </p:sp>
      <p:sp>
        <p:nvSpPr>
          <p:cNvPr id="303" name="Google Shape;303;p31"/>
          <p:cNvSpPr txBox="1"/>
          <p:nvPr>
            <p:ph idx="1" type="body"/>
          </p:nvPr>
        </p:nvSpPr>
        <p:spPr>
          <a:xfrm>
            <a:off x="303150" y="814800"/>
            <a:ext cx="8537700" cy="927000"/>
          </a:xfrm>
          <a:prstGeom prst="rect">
            <a:avLst/>
          </a:prstGeom>
        </p:spPr>
        <p:txBody>
          <a:bodyPr anchorCtr="0" anchor="t" bIns="91425" lIns="91425" spcFirstLastPara="1" rIns="91425" wrap="square" tIns="91425">
            <a:noAutofit/>
          </a:bodyPr>
          <a:lstStyle/>
          <a:p>
            <a:pPr indent="0" lvl="0" marL="0" rtl="0" algn="l">
              <a:lnSpc>
                <a:spcPct val="106666"/>
              </a:lnSpc>
              <a:spcBef>
                <a:spcPts val="0"/>
              </a:spcBef>
              <a:spcAft>
                <a:spcPts val="0"/>
              </a:spcAft>
              <a:buNone/>
            </a:pPr>
            <a:r>
              <a:rPr lang="en-GB" sz="1400">
                <a:solidFill>
                  <a:srgbClr val="000000"/>
                </a:solidFill>
                <a:highlight>
                  <a:srgbClr val="FFFFFF"/>
                </a:highlight>
                <a:latin typeface="Times New Roman"/>
                <a:ea typeface="Times New Roman"/>
                <a:cs typeface="Times New Roman"/>
                <a:sym typeface="Times New Roman"/>
              </a:rPr>
              <a:t>Completed content making about E-commerce, </a:t>
            </a:r>
            <a:r>
              <a:rPr lang="en-GB" sz="1400">
                <a:solidFill>
                  <a:srgbClr val="202124"/>
                </a:solidFill>
                <a:latin typeface="Times New Roman"/>
                <a:ea typeface="Times New Roman"/>
                <a:cs typeface="Times New Roman"/>
                <a:sym typeface="Times New Roman"/>
              </a:rPr>
              <a:t>DevOps Consulting</a:t>
            </a:r>
            <a:r>
              <a:rPr b="1" lang="en-GB" sz="1400">
                <a:solidFill>
                  <a:srgbClr val="202124"/>
                </a:solidFill>
                <a:latin typeface="Times New Roman"/>
                <a:ea typeface="Times New Roman"/>
                <a:cs typeface="Times New Roman"/>
                <a:sym typeface="Times New Roman"/>
              </a:rPr>
              <a:t>, </a:t>
            </a:r>
            <a:r>
              <a:rPr lang="en-GB" sz="1400">
                <a:solidFill>
                  <a:srgbClr val="202124"/>
                </a:solidFill>
                <a:latin typeface="Times New Roman"/>
                <a:ea typeface="Times New Roman"/>
                <a:cs typeface="Times New Roman"/>
                <a:sym typeface="Times New Roman"/>
              </a:rPr>
              <a:t>UI/UX Developer</a:t>
            </a:r>
            <a:r>
              <a:rPr b="1" lang="en-GB" sz="1400">
                <a:solidFill>
                  <a:srgbClr val="202124"/>
                </a:solidFill>
                <a:latin typeface="Times New Roman"/>
                <a:ea typeface="Times New Roman"/>
                <a:cs typeface="Times New Roman"/>
                <a:sym typeface="Times New Roman"/>
              </a:rPr>
              <a:t>, </a:t>
            </a:r>
            <a:r>
              <a:rPr lang="en-GB" sz="1400">
                <a:solidFill>
                  <a:srgbClr val="000000"/>
                </a:solidFill>
                <a:highlight>
                  <a:srgbClr val="FFFFFF"/>
                </a:highlight>
                <a:latin typeface="Times New Roman"/>
                <a:ea typeface="Times New Roman"/>
                <a:cs typeface="Times New Roman"/>
                <a:sym typeface="Times New Roman"/>
              </a:rPr>
              <a:t>Blog Making for the blog section of the Website. wrote blog on : Digital marketing with basic SEO/Importance of graphic design./product development by Secret MindTech/E-commerce.</a:t>
            </a:r>
            <a:endParaRPr sz="1400">
              <a:solidFill>
                <a:srgbClr val="000000"/>
              </a:solidFill>
              <a:highlight>
                <a:srgbClr val="FFFFFF"/>
              </a:highlight>
              <a:latin typeface="Times New Roman"/>
              <a:ea typeface="Times New Roman"/>
              <a:cs typeface="Times New Roman"/>
              <a:sym typeface="Times New Roman"/>
            </a:endParaRPr>
          </a:p>
          <a:p>
            <a:pPr indent="0" lvl="0" marL="0" rtl="0" algn="l">
              <a:lnSpc>
                <a:spcPct val="106666"/>
              </a:lnSpc>
              <a:spcBef>
                <a:spcPts val="800"/>
              </a:spcBef>
              <a:spcAft>
                <a:spcPts val="800"/>
              </a:spcAft>
              <a:buNone/>
            </a:pPr>
            <a:r>
              <a:t/>
            </a:r>
            <a:endParaRPr sz="1400">
              <a:solidFill>
                <a:srgbClr val="000000"/>
              </a:solidFill>
              <a:highlight>
                <a:srgbClr val="FFFFFF"/>
              </a:highlight>
              <a:latin typeface="Times New Roman"/>
              <a:ea typeface="Times New Roman"/>
              <a:cs typeface="Times New Roman"/>
              <a:sym typeface="Times New Roman"/>
            </a:endParaRPr>
          </a:p>
        </p:txBody>
      </p:sp>
      <p:sp>
        <p:nvSpPr>
          <p:cNvPr id="304" name="Google Shape;304;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05" name="Google Shape;305;p31"/>
          <p:cNvPicPr preferRelativeResize="0"/>
          <p:nvPr/>
        </p:nvPicPr>
        <p:blipFill>
          <a:blip r:embed="rId3">
            <a:alphaModFix/>
          </a:blip>
          <a:stretch>
            <a:fillRect/>
          </a:stretch>
        </p:blipFill>
        <p:spPr>
          <a:xfrm>
            <a:off x="356100" y="1589398"/>
            <a:ext cx="4419599" cy="1758126"/>
          </a:xfrm>
          <a:prstGeom prst="rect">
            <a:avLst/>
          </a:prstGeom>
          <a:noFill/>
          <a:ln>
            <a:noFill/>
          </a:ln>
        </p:spPr>
      </p:pic>
      <p:pic>
        <p:nvPicPr>
          <p:cNvPr id="306" name="Google Shape;306;p31"/>
          <p:cNvPicPr preferRelativeResize="0"/>
          <p:nvPr/>
        </p:nvPicPr>
        <p:blipFill>
          <a:blip r:embed="rId4">
            <a:alphaModFix/>
          </a:blip>
          <a:stretch>
            <a:fillRect/>
          </a:stretch>
        </p:blipFill>
        <p:spPr>
          <a:xfrm>
            <a:off x="4775699" y="1625787"/>
            <a:ext cx="3974425" cy="1587125"/>
          </a:xfrm>
          <a:prstGeom prst="rect">
            <a:avLst/>
          </a:prstGeom>
          <a:noFill/>
          <a:ln>
            <a:noFill/>
          </a:ln>
        </p:spPr>
      </p:pic>
      <p:pic>
        <p:nvPicPr>
          <p:cNvPr id="307" name="Google Shape;307;p31">
            <a:hlinkClick r:id="rId5"/>
          </p:cNvPr>
          <p:cNvPicPr preferRelativeResize="0"/>
          <p:nvPr/>
        </p:nvPicPr>
        <p:blipFill>
          <a:blip r:embed="rId6">
            <a:alphaModFix/>
          </a:blip>
          <a:stretch>
            <a:fillRect/>
          </a:stretch>
        </p:blipFill>
        <p:spPr>
          <a:xfrm>
            <a:off x="2607400" y="3212900"/>
            <a:ext cx="4246484" cy="158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783425" y="363400"/>
            <a:ext cx="3788700" cy="8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Outlines:-</a:t>
            </a:r>
            <a:endParaRPr/>
          </a:p>
        </p:txBody>
      </p:sp>
      <p:sp>
        <p:nvSpPr>
          <p:cNvPr id="140" name="Google Shape;140;p14"/>
          <p:cNvSpPr txBox="1"/>
          <p:nvPr>
            <p:ph idx="1" type="body"/>
          </p:nvPr>
        </p:nvSpPr>
        <p:spPr>
          <a:xfrm>
            <a:off x="830700" y="960075"/>
            <a:ext cx="4360200" cy="34791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Company Profile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Week wise timeline chart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Area of internship</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Technologies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Week wise learning</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GB"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
        <p:nvSpPr>
          <p:cNvPr id="141" name="Google Shape;141;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279350" y="265050"/>
            <a:ext cx="3112200" cy="54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00"/>
              <a:t>Week 4 cont..</a:t>
            </a:r>
            <a:endParaRPr sz="2900"/>
          </a:p>
        </p:txBody>
      </p:sp>
      <p:sp>
        <p:nvSpPr>
          <p:cNvPr id="313" name="Google Shape;313;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314" name="Google Shape;314;p32"/>
          <p:cNvPicPr preferRelativeResize="0"/>
          <p:nvPr/>
        </p:nvPicPr>
        <p:blipFill>
          <a:blip r:embed="rId3">
            <a:alphaModFix/>
          </a:blip>
          <a:stretch>
            <a:fillRect/>
          </a:stretch>
        </p:blipFill>
        <p:spPr>
          <a:xfrm>
            <a:off x="279350" y="889200"/>
            <a:ext cx="3854225" cy="3937426"/>
          </a:xfrm>
          <a:prstGeom prst="rect">
            <a:avLst/>
          </a:prstGeom>
          <a:noFill/>
          <a:ln cap="flat" cmpd="sng" w="9525">
            <a:solidFill>
              <a:srgbClr val="000000"/>
            </a:solidFill>
            <a:prstDash val="solid"/>
            <a:round/>
            <a:headEnd len="sm" w="sm" type="none"/>
            <a:tailEnd len="sm" w="sm" type="none"/>
          </a:ln>
        </p:spPr>
      </p:pic>
      <p:pic>
        <p:nvPicPr>
          <p:cNvPr id="315" name="Google Shape;315;p32"/>
          <p:cNvPicPr preferRelativeResize="0"/>
          <p:nvPr/>
        </p:nvPicPr>
        <p:blipFill>
          <a:blip r:embed="rId4">
            <a:alphaModFix/>
          </a:blip>
          <a:stretch>
            <a:fillRect/>
          </a:stretch>
        </p:blipFill>
        <p:spPr>
          <a:xfrm>
            <a:off x="4266525" y="988275"/>
            <a:ext cx="4705624" cy="391455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txBox="1"/>
          <p:nvPr>
            <p:ph type="title"/>
          </p:nvPr>
        </p:nvSpPr>
        <p:spPr>
          <a:xfrm>
            <a:off x="279350" y="265050"/>
            <a:ext cx="3112200" cy="549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00"/>
              <a:t>Week 5</a:t>
            </a:r>
            <a:endParaRPr sz="2900"/>
          </a:p>
        </p:txBody>
      </p:sp>
      <p:sp>
        <p:nvSpPr>
          <p:cNvPr id="321" name="Google Shape;321;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22" name="Google Shape;322;p33"/>
          <p:cNvSpPr txBox="1"/>
          <p:nvPr/>
        </p:nvSpPr>
        <p:spPr>
          <a:xfrm>
            <a:off x="279350" y="676350"/>
            <a:ext cx="8513400" cy="723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300">
                <a:highlight>
                  <a:srgbClr val="FFFFFF"/>
                </a:highlight>
                <a:latin typeface="Times New Roman"/>
                <a:ea typeface="Times New Roman"/>
                <a:cs typeface="Times New Roman"/>
                <a:sym typeface="Times New Roman"/>
              </a:rPr>
              <a:t>In the last week we have found various social media platforms for social media optimization and Learned how actual social media optimization is  &amp; sorted the list of various social media platforms for organic marketing and Started making accounts on those various platforms, At last we learned about social media marketing  Which is paid, not Organic &amp; completed the theory content.</a:t>
            </a:r>
            <a:endParaRPr sz="1500">
              <a:latin typeface="Calibri"/>
              <a:ea typeface="Calibri"/>
              <a:cs typeface="Calibri"/>
              <a:sym typeface="Calibri"/>
            </a:endParaRPr>
          </a:p>
        </p:txBody>
      </p:sp>
      <p:pic>
        <p:nvPicPr>
          <p:cNvPr id="323" name="Google Shape;323;p33"/>
          <p:cNvPicPr preferRelativeResize="0"/>
          <p:nvPr/>
        </p:nvPicPr>
        <p:blipFill>
          <a:blip r:embed="rId3">
            <a:alphaModFix/>
          </a:blip>
          <a:stretch>
            <a:fillRect/>
          </a:stretch>
        </p:blipFill>
        <p:spPr>
          <a:xfrm>
            <a:off x="1662900" y="1494225"/>
            <a:ext cx="6332750" cy="33668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279350" y="265050"/>
            <a:ext cx="31734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29" name="Google Shape;329;p34"/>
          <p:cNvSpPr txBox="1"/>
          <p:nvPr>
            <p:ph idx="1" type="body"/>
          </p:nvPr>
        </p:nvSpPr>
        <p:spPr>
          <a:xfrm>
            <a:off x="279350" y="1008450"/>
            <a:ext cx="8205000" cy="362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AutoNum type="arabicPeriod"/>
            </a:pPr>
            <a:r>
              <a:rPr lang="en-GB" sz="1800" u="sng">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https://freetools.seobility.net/en/seocheck/staging.secretmindtech.com</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sz="1800" u="sng">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https://ads.google.com/intl/en_in/home/tools/keyword-planner/</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sz="18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https://neilpatel.com/blog/seo-essentials/</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AutoNum type="arabicPeriod"/>
            </a:pPr>
            <a:r>
              <a:rPr lang="en-GB" sz="1800" u="sng">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https://www.wscubetech.com</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
        <p:nvSpPr>
          <p:cNvPr id="330" name="Google Shape;330;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5"/>
          <p:cNvSpPr txBox="1"/>
          <p:nvPr>
            <p:ph type="ctrTitle"/>
          </p:nvPr>
        </p:nvSpPr>
        <p:spPr>
          <a:xfrm>
            <a:off x="1858700" y="1822823"/>
            <a:ext cx="5800500" cy="1792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700">
                <a:latin typeface="Times New Roman"/>
                <a:ea typeface="Times New Roman"/>
                <a:cs typeface="Times New Roman"/>
                <a:sym typeface="Times New Roman"/>
              </a:rPr>
              <a:t>Thank You !</a:t>
            </a:r>
            <a:endParaRPr sz="4700">
              <a:latin typeface="Times New Roman"/>
              <a:ea typeface="Times New Roman"/>
              <a:cs typeface="Times New Roman"/>
              <a:sym typeface="Times New Roman"/>
            </a:endParaRPr>
          </a:p>
        </p:txBody>
      </p:sp>
      <p:sp>
        <p:nvSpPr>
          <p:cNvPr id="336" name="Google Shape;336;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2" type="body"/>
          </p:nvPr>
        </p:nvSpPr>
        <p:spPr>
          <a:xfrm>
            <a:off x="283050" y="2204575"/>
            <a:ext cx="8577900" cy="2339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Company Name: Secret MindTech.</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Secret MindTech is the best software company, which provides better customer service with the right team of experienced Employees and experts to fully meet your requirements.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GB" sz="1700">
                <a:latin typeface="Times New Roman"/>
                <a:ea typeface="Times New Roman"/>
                <a:cs typeface="Times New Roman"/>
                <a:sym typeface="Times New Roman"/>
              </a:rPr>
              <a:t>At Secret MindTech, they provide the best IT solutions which allow you to work smarter. Here they provide the best customer services and IT solutions to make your work easy and effective with an Experienced Employee team.</a:t>
            </a:r>
            <a:endParaRPr sz="1700">
              <a:solidFill>
                <a:srgbClr val="000000"/>
              </a:solidFill>
              <a:highlight>
                <a:srgbClr val="FFFFFF"/>
              </a:highlight>
              <a:latin typeface="Times New Roman"/>
              <a:ea typeface="Times New Roman"/>
              <a:cs typeface="Times New Roman"/>
              <a:sym typeface="Times New Roman"/>
            </a:endParaRPr>
          </a:p>
        </p:txBody>
      </p:sp>
      <p:sp>
        <p:nvSpPr>
          <p:cNvPr id="147" name="Google Shape;147;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48" name="Google Shape;148;p15"/>
          <p:cNvSpPr txBox="1"/>
          <p:nvPr>
            <p:ph idx="1" type="subTitle"/>
          </p:nvPr>
        </p:nvSpPr>
        <p:spPr>
          <a:xfrm>
            <a:off x="383225" y="262225"/>
            <a:ext cx="3840600" cy="12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500"/>
              <a:t>Company Profile</a:t>
            </a:r>
            <a:endParaRPr sz="3500"/>
          </a:p>
        </p:txBody>
      </p:sp>
      <p:pic>
        <p:nvPicPr>
          <p:cNvPr id="149" name="Google Shape;149;p15"/>
          <p:cNvPicPr preferRelativeResize="0"/>
          <p:nvPr/>
        </p:nvPicPr>
        <p:blipFill rotWithShape="1">
          <a:blip r:embed="rId3">
            <a:alphaModFix/>
          </a:blip>
          <a:srcRect b="16253" l="43208" r="42890" t="19042"/>
          <a:stretch/>
        </p:blipFill>
        <p:spPr>
          <a:xfrm>
            <a:off x="6431025" y="606750"/>
            <a:ext cx="2429929" cy="191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cxnSp>
        <p:nvCxnSpPr>
          <p:cNvPr id="155" name="Google Shape;155;p16"/>
          <p:cNvCxnSpPr/>
          <p:nvPr/>
        </p:nvCxnSpPr>
        <p:spPr>
          <a:xfrm>
            <a:off x="3691083" y="2698069"/>
            <a:ext cx="0" cy="1086900"/>
          </a:xfrm>
          <a:prstGeom prst="straightConnector1">
            <a:avLst/>
          </a:prstGeom>
          <a:noFill/>
          <a:ln cap="flat" cmpd="sng" w="9525">
            <a:solidFill>
              <a:srgbClr val="96D642">
                <a:alpha val="49410"/>
              </a:srgbClr>
            </a:solidFill>
            <a:prstDash val="solid"/>
            <a:miter lim="800000"/>
            <a:headEnd len="med" w="med" type="none"/>
            <a:tailEnd len="med" w="med" type="none"/>
          </a:ln>
        </p:spPr>
      </p:cxnSp>
      <p:sp>
        <p:nvSpPr>
          <p:cNvPr id="156" name="Google Shape;156;p16"/>
          <p:cNvSpPr/>
          <p:nvPr/>
        </p:nvSpPr>
        <p:spPr>
          <a:xfrm>
            <a:off x="1093875" y="2301575"/>
            <a:ext cx="5211900" cy="366900"/>
          </a:xfrm>
          <a:prstGeom prst="snip2DiagRect">
            <a:avLst>
              <a:gd fmla="val 100000" name="adj1"/>
              <a:gd fmla="val 16667" name="adj2"/>
            </a:avLst>
          </a:prstGeom>
          <a:gradFill>
            <a:gsLst>
              <a:gs pos="0">
                <a:srgbClr val="B24F29"/>
              </a:gs>
              <a:gs pos="100000">
                <a:srgbClr val="7F381E"/>
              </a:gs>
            </a:gsLst>
            <a:lin ang="5400012" scaled="0"/>
          </a:gradFill>
          <a:ln>
            <a:noFill/>
          </a:ln>
          <a:effectLst>
            <a:reflection blurRad="0" dir="5400000" dist="50800" endA="300" endPos="55500" fadeDir="5400012" kx="0" rotWithShape="0" algn="bl" stA="50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57" name="Google Shape;157;p16"/>
          <p:cNvSpPr txBox="1"/>
          <p:nvPr/>
        </p:nvSpPr>
        <p:spPr>
          <a:xfrm>
            <a:off x="1443545" y="2383178"/>
            <a:ext cx="65100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200"/>
              <a:buFont typeface="Calibri"/>
              <a:buNone/>
            </a:pPr>
            <a:r>
              <a:rPr b="0" i="0" lang="en-GB" sz="1200" u="none">
                <a:solidFill>
                  <a:srgbClr val="FFFFFF"/>
                </a:solidFill>
                <a:latin typeface="Calibri"/>
                <a:ea typeface="Calibri"/>
                <a:cs typeface="Calibri"/>
                <a:sym typeface="Calibri"/>
              </a:rPr>
              <a:t>Week 1</a:t>
            </a:r>
            <a:endParaRPr/>
          </a:p>
        </p:txBody>
      </p:sp>
      <p:cxnSp>
        <p:nvCxnSpPr>
          <p:cNvPr id="158" name="Google Shape;158;p16"/>
          <p:cNvCxnSpPr/>
          <p:nvPr/>
        </p:nvCxnSpPr>
        <p:spPr>
          <a:xfrm>
            <a:off x="2343001" y="2351078"/>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sp>
        <p:nvSpPr>
          <p:cNvPr id="159" name="Google Shape;159;p16"/>
          <p:cNvSpPr txBox="1"/>
          <p:nvPr/>
        </p:nvSpPr>
        <p:spPr>
          <a:xfrm>
            <a:off x="2430967" y="2383178"/>
            <a:ext cx="10320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200"/>
              <a:buFont typeface="Calibri"/>
              <a:buNone/>
            </a:pPr>
            <a:r>
              <a:rPr b="0" i="0" lang="en-GB" sz="1200" u="none">
                <a:solidFill>
                  <a:srgbClr val="FFFFFF"/>
                </a:solidFill>
                <a:latin typeface="Calibri"/>
                <a:ea typeface="Calibri"/>
                <a:cs typeface="Calibri"/>
                <a:sym typeface="Calibri"/>
              </a:rPr>
              <a:t>2</a:t>
            </a:r>
            <a:endParaRPr/>
          </a:p>
        </p:txBody>
      </p:sp>
      <p:cxnSp>
        <p:nvCxnSpPr>
          <p:cNvPr id="160" name="Google Shape;160;p16"/>
          <p:cNvCxnSpPr/>
          <p:nvPr/>
        </p:nvCxnSpPr>
        <p:spPr>
          <a:xfrm>
            <a:off x="3330422" y="2351078"/>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sp>
        <p:nvSpPr>
          <p:cNvPr id="161" name="Google Shape;161;p16"/>
          <p:cNvSpPr txBox="1"/>
          <p:nvPr/>
        </p:nvSpPr>
        <p:spPr>
          <a:xfrm>
            <a:off x="3418388" y="2383178"/>
            <a:ext cx="10320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200"/>
              <a:buFont typeface="Calibri"/>
              <a:buNone/>
            </a:pPr>
            <a:r>
              <a:rPr b="0" i="0" lang="en-GB" sz="1200" u="none">
                <a:solidFill>
                  <a:srgbClr val="FFFFFF"/>
                </a:solidFill>
                <a:latin typeface="Calibri"/>
                <a:ea typeface="Calibri"/>
                <a:cs typeface="Calibri"/>
                <a:sym typeface="Calibri"/>
              </a:rPr>
              <a:t>3</a:t>
            </a:r>
            <a:endParaRPr/>
          </a:p>
        </p:txBody>
      </p:sp>
      <p:cxnSp>
        <p:nvCxnSpPr>
          <p:cNvPr id="162" name="Google Shape;162;p16"/>
          <p:cNvCxnSpPr/>
          <p:nvPr/>
        </p:nvCxnSpPr>
        <p:spPr>
          <a:xfrm>
            <a:off x="4315644" y="2351078"/>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sp>
        <p:nvSpPr>
          <p:cNvPr id="163" name="Google Shape;163;p16"/>
          <p:cNvSpPr txBox="1"/>
          <p:nvPr/>
        </p:nvSpPr>
        <p:spPr>
          <a:xfrm>
            <a:off x="4403610" y="2383178"/>
            <a:ext cx="10530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200"/>
              <a:buFont typeface="Calibri"/>
              <a:buNone/>
            </a:pPr>
            <a:r>
              <a:rPr b="0" i="0" lang="en-GB" sz="1200" u="none">
                <a:solidFill>
                  <a:srgbClr val="FFFFFF"/>
                </a:solidFill>
                <a:latin typeface="Calibri"/>
                <a:ea typeface="Calibri"/>
                <a:cs typeface="Calibri"/>
                <a:sym typeface="Calibri"/>
              </a:rPr>
              <a:t>4</a:t>
            </a:r>
            <a:endParaRPr/>
          </a:p>
        </p:txBody>
      </p:sp>
      <p:cxnSp>
        <p:nvCxnSpPr>
          <p:cNvPr id="164" name="Google Shape;164;p16"/>
          <p:cNvCxnSpPr/>
          <p:nvPr/>
        </p:nvCxnSpPr>
        <p:spPr>
          <a:xfrm>
            <a:off x="5303066" y="2351078"/>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sp>
        <p:nvSpPr>
          <p:cNvPr id="165" name="Google Shape;165;p16"/>
          <p:cNvSpPr txBox="1"/>
          <p:nvPr/>
        </p:nvSpPr>
        <p:spPr>
          <a:xfrm>
            <a:off x="5391033" y="2383178"/>
            <a:ext cx="105300" cy="180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FFFFFF"/>
              </a:buClr>
              <a:buSzPts val="1200"/>
              <a:buFont typeface="Calibri"/>
              <a:buNone/>
            </a:pPr>
            <a:r>
              <a:rPr b="0" i="0" lang="en-GB" sz="1200" u="none">
                <a:solidFill>
                  <a:srgbClr val="FFFFFF"/>
                </a:solidFill>
                <a:latin typeface="Calibri"/>
                <a:ea typeface="Calibri"/>
                <a:cs typeface="Calibri"/>
                <a:sym typeface="Calibri"/>
              </a:rPr>
              <a:t>5</a:t>
            </a:r>
            <a:endParaRPr/>
          </a:p>
        </p:txBody>
      </p:sp>
      <p:cxnSp>
        <p:nvCxnSpPr>
          <p:cNvPr id="166" name="Google Shape;166;p16"/>
          <p:cNvCxnSpPr/>
          <p:nvPr/>
        </p:nvCxnSpPr>
        <p:spPr>
          <a:xfrm>
            <a:off x="6290487" y="2351078"/>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cxnSp>
        <p:nvCxnSpPr>
          <p:cNvPr id="167" name="Google Shape;167;p16"/>
          <p:cNvCxnSpPr/>
          <p:nvPr/>
        </p:nvCxnSpPr>
        <p:spPr>
          <a:xfrm>
            <a:off x="6305882" y="2474894"/>
            <a:ext cx="0" cy="244500"/>
          </a:xfrm>
          <a:prstGeom prst="straightConnector1">
            <a:avLst/>
          </a:prstGeom>
          <a:noFill/>
          <a:ln cap="flat" cmpd="sng" w="9525">
            <a:solidFill>
              <a:srgbClr val="FFFFFF">
                <a:alpha val="29409"/>
              </a:srgbClr>
            </a:solidFill>
            <a:prstDash val="solid"/>
            <a:miter lim="800000"/>
            <a:headEnd len="med" w="med" type="none"/>
            <a:tailEnd len="med" w="med" type="none"/>
          </a:ln>
        </p:spPr>
      </p:cxnSp>
      <p:cxnSp>
        <p:nvCxnSpPr>
          <p:cNvPr id="168" name="Google Shape;168;p16"/>
          <p:cNvCxnSpPr/>
          <p:nvPr/>
        </p:nvCxnSpPr>
        <p:spPr>
          <a:xfrm>
            <a:off x="6818680" y="4615750"/>
            <a:ext cx="0" cy="237300"/>
          </a:xfrm>
          <a:prstGeom prst="straightConnector1">
            <a:avLst/>
          </a:prstGeom>
          <a:noFill/>
          <a:ln cap="flat" cmpd="sng" w="9525">
            <a:solidFill>
              <a:srgbClr val="FFFFFF">
                <a:alpha val="29409"/>
              </a:srgbClr>
            </a:solidFill>
            <a:prstDash val="solid"/>
            <a:miter lim="800000"/>
            <a:headEnd len="med" w="med" type="none"/>
            <a:tailEnd len="med" w="med" type="none"/>
          </a:ln>
        </p:spPr>
      </p:cxnSp>
      <p:sp>
        <p:nvSpPr>
          <p:cNvPr id="169" name="Google Shape;169;p16"/>
          <p:cNvSpPr txBox="1"/>
          <p:nvPr/>
        </p:nvSpPr>
        <p:spPr>
          <a:xfrm>
            <a:off x="490150" y="821922"/>
            <a:ext cx="2100600" cy="3936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624332"/>
              </a:buClr>
              <a:buSzPts val="1100"/>
              <a:buFont typeface="Calibri"/>
              <a:buNone/>
            </a:pPr>
            <a:r>
              <a:rPr b="1" lang="en-GB" sz="1100">
                <a:solidFill>
                  <a:srgbClr val="624332"/>
                </a:solidFill>
                <a:latin typeface="Calibri"/>
                <a:ea typeface="Calibri"/>
                <a:cs typeface="Calibri"/>
                <a:sym typeface="Calibri"/>
              </a:rPr>
              <a:t>Learn about various types of Digital Marketing</a:t>
            </a:r>
            <a:endParaRPr/>
          </a:p>
        </p:txBody>
      </p:sp>
      <p:sp>
        <p:nvSpPr>
          <p:cNvPr id="170" name="Google Shape;170;p16"/>
          <p:cNvSpPr txBox="1"/>
          <p:nvPr/>
        </p:nvSpPr>
        <p:spPr>
          <a:xfrm>
            <a:off x="2145063" y="1279520"/>
            <a:ext cx="2170500" cy="249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rPr b="1" lang="en-GB" sz="1100">
                <a:solidFill>
                  <a:srgbClr val="624332"/>
                </a:solidFill>
                <a:latin typeface="Calibri"/>
                <a:ea typeface="Calibri"/>
                <a:cs typeface="Calibri"/>
                <a:sym typeface="Calibri"/>
              </a:rPr>
              <a:t>Made a report on negative points of website</a:t>
            </a:r>
            <a:endParaRPr/>
          </a:p>
        </p:txBody>
      </p:sp>
      <p:sp>
        <p:nvSpPr>
          <p:cNvPr id="171" name="Google Shape;171;p16"/>
          <p:cNvSpPr txBox="1"/>
          <p:nvPr/>
        </p:nvSpPr>
        <p:spPr>
          <a:xfrm>
            <a:off x="4446658" y="1279520"/>
            <a:ext cx="1345500" cy="328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rPr b="1" lang="en-GB" sz="1100">
                <a:solidFill>
                  <a:srgbClr val="624332"/>
                </a:solidFill>
                <a:latin typeface="Calibri"/>
                <a:ea typeface="Calibri"/>
                <a:cs typeface="Calibri"/>
                <a:sym typeface="Calibri"/>
              </a:rPr>
              <a:t>Content </a:t>
            </a:r>
            <a:r>
              <a:rPr b="1" lang="en-GB" sz="1100">
                <a:solidFill>
                  <a:srgbClr val="624332"/>
                </a:solidFill>
                <a:latin typeface="Calibri"/>
                <a:ea typeface="Calibri"/>
                <a:cs typeface="Calibri"/>
                <a:sym typeface="Calibri"/>
              </a:rPr>
              <a:t>&amp; Blog </a:t>
            </a:r>
            <a:r>
              <a:rPr b="1" lang="en-GB" sz="1100">
                <a:solidFill>
                  <a:srgbClr val="624332"/>
                </a:solidFill>
                <a:latin typeface="Calibri"/>
                <a:ea typeface="Calibri"/>
                <a:cs typeface="Calibri"/>
                <a:sym typeface="Calibri"/>
              </a:rPr>
              <a:t>writing </a:t>
            </a:r>
            <a:endParaRPr/>
          </a:p>
        </p:txBody>
      </p:sp>
      <p:sp>
        <p:nvSpPr>
          <p:cNvPr id="172" name="Google Shape;172;p16"/>
          <p:cNvSpPr txBox="1"/>
          <p:nvPr/>
        </p:nvSpPr>
        <p:spPr>
          <a:xfrm>
            <a:off x="5101033" y="3870508"/>
            <a:ext cx="1575600" cy="493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rPr b="1" i="0" lang="en-GB" sz="1100" u="none">
                <a:solidFill>
                  <a:srgbClr val="624332"/>
                </a:solidFill>
                <a:latin typeface="Calibri"/>
                <a:ea typeface="Calibri"/>
                <a:cs typeface="Calibri"/>
                <a:sym typeface="Calibri"/>
              </a:rPr>
              <a:t>Implementation on Website &amp; S</a:t>
            </a:r>
            <a:r>
              <a:rPr b="1" lang="en-GB" sz="1100">
                <a:solidFill>
                  <a:srgbClr val="624332"/>
                </a:solidFill>
                <a:latin typeface="Calibri"/>
                <a:ea typeface="Calibri"/>
                <a:cs typeface="Calibri"/>
                <a:sym typeface="Calibri"/>
              </a:rPr>
              <a:t>MO</a:t>
            </a:r>
            <a:endParaRPr/>
          </a:p>
        </p:txBody>
      </p:sp>
      <p:sp>
        <p:nvSpPr>
          <p:cNvPr id="173" name="Google Shape;173;p16"/>
          <p:cNvSpPr txBox="1"/>
          <p:nvPr/>
        </p:nvSpPr>
        <p:spPr>
          <a:xfrm>
            <a:off x="2534166" y="3859916"/>
            <a:ext cx="2855100" cy="328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rPr b="1" lang="en-GB" sz="1100">
                <a:solidFill>
                  <a:srgbClr val="624332"/>
                </a:solidFill>
                <a:latin typeface="Calibri"/>
                <a:ea typeface="Calibri"/>
                <a:cs typeface="Calibri"/>
                <a:sym typeface="Calibri"/>
              </a:rPr>
              <a:t>Keyword planning &amp; Sorting</a:t>
            </a:r>
            <a:endParaRPr/>
          </a:p>
        </p:txBody>
      </p:sp>
      <p:sp>
        <p:nvSpPr>
          <p:cNvPr id="174" name="Google Shape;174;p16"/>
          <p:cNvSpPr txBox="1"/>
          <p:nvPr/>
        </p:nvSpPr>
        <p:spPr>
          <a:xfrm>
            <a:off x="3287655" y="4263359"/>
            <a:ext cx="1854600" cy="328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t/>
            </a:r>
            <a:endParaRPr/>
          </a:p>
        </p:txBody>
      </p:sp>
      <p:sp>
        <p:nvSpPr>
          <p:cNvPr id="175" name="Google Shape;175;p16"/>
          <p:cNvSpPr txBox="1"/>
          <p:nvPr/>
        </p:nvSpPr>
        <p:spPr>
          <a:xfrm>
            <a:off x="3411868" y="3814567"/>
            <a:ext cx="556200" cy="153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6BA51F"/>
              </a:buClr>
              <a:buSzPts val="1000"/>
              <a:buFont typeface="Calibri"/>
              <a:buNone/>
            </a:pPr>
            <a:r>
              <a:rPr b="0" i="0" lang="en-GB" sz="1000" u="none">
                <a:solidFill>
                  <a:srgbClr val="6BA51F"/>
                </a:solidFill>
                <a:latin typeface="Calibri"/>
                <a:ea typeface="Calibri"/>
                <a:cs typeface="Calibri"/>
                <a:sym typeface="Calibri"/>
              </a:rPr>
              <a:t>May </a:t>
            </a:r>
            <a:r>
              <a:rPr lang="en-GB" sz="1000">
                <a:solidFill>
                  <a:srgbClr val="6BA51F"/>
                </a:solidFill>
                <a:latin typeface="Calibri"/>
                <a:ea typeface="Calibri"/>
                <a:cs typeface="Calibri"/>
                <a:sym typeface="Calibri"/>
              </a:rPr>
              <a:t>23</a:t>
            </a:r>
            <a:endParaRPr/>
          </a:p>
        </p:txBody>
      </p:sp>
      <p:sp>
        <p:nvSpPr>
          <p:cNvPr id="176" name="Google Shape;176;p16"/>
          <p:cNvSpPr/>
          <p:nvPr/>
        </p:nvSpPr>
        <p:spPr>
          <a:xfrm>
            <a:off x="3569903" y="2657350"/>
            <a:ext cx="211200" cy="244500"/>
          </a:xfrm>
          <a:prstGeom prst="rect">
            <a:avLst/>
          </a:prstGeom>
          <a:solidFill>
            <a:srgbClr val="96D6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77" name="Google Shape;177;p16"/>
          <p:cNvSpPr/>
          <p:nvPr/>
        </p:nvSpPr>
        <p:spPr>
          <a:xfrm rot="-5400000">
            <a:off x="709625" y="2854606"/>
            <a:ext cx="942000" cy="670500"/>
          </a:xfrm>
          <a:prstGeom prst="rightArrow">
            <a:avLst>
              <a:gd fmla="val 16253" name="adj1"/>
              <a:gd fmla="val 50000" name="adj2"/>
            </a:avLst>
          </a:prstGeom>
          <a:solidFill>
            <a:srgbClr val="E78712"/>
          </a:solidFill>
          <a:ln cap="rnd" cmpd="sng" w="15875">
            <a:solidFill>
              <a:srgbClr val="AA62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 name="Google Shape;178;p16"/>
          <p:cNvSpPr txBox="1"/>
          <p:nvPr/>
        </p:nvSpPr>
        <p:spPr>
          <a:xfrm>
            <a:off x="348095" y="3645802"/>
            <a:ext cx="2100600" cy="163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624332"/>
              </a:buClr>
              <a:buSzPts val="1100"/>
              <a:buFont typeface="Calibri"/>
              <a:buNone/>
            </a:pPr>
            <a:r>
              <a:rPr b="1" i="0" lang="en-GB" sz="1100" u="none">
                <a:solidFill>
                  <a:srgbClr val="624332"/>
                </a:solidFill>
                <a:latin typeface="Calibri"/>
                <a:ea typeface="Calibri"/>
                <a:cs typeface="Calibri"/>
                <a:sym typeface="Calibri"/>
              </a:rPr>
              <a:t>Start</a:t>
            </a:r>
            <a:endParaRPr/>
          </a:p>
        </p:txBody>
      </p:sp>
      <p:sp>
        <p:nvSpPr>
          <p:cNvPr id="179" name="Google Shape;179;p16"/>
          <p:cNvSpPr/>
          <p:nvPr/>
        </p:nvSpPr>
        <p:spPr>
          <a:xfrm rot="10798905">
            <a:off x="6378516" y="2052109"/>
            <a:ext cx="942000" cy="670500"/>
          </a:xfrm>
          <a:prstGeom prst="rightArrow">
            <a:avLst>
              <a:gd fmla="val 16253" name="adj1"/>
              <a:gd fmla="val 50000" name="adj2"/>
            </a:avLst>
          </a:prstGeom>
          <a:solidFill>
            <a:srgbClr val="E78712"/>
          </a:solidFill>
          <a:ln cap="rnd" cmpd="sng" w="15875">
            <a:solidFill>
              <a:srgbClr val="AA620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 name="Google Shape;180;p16"/>
          <p:cNvSpPr txBox="1"/>
          <p:nvPr/>
        </p:nvSpPr>
        <p:spPr>
          <a:xfrm>
            <a:off x="6756402" y="2563182"/>
            <a:ext cx="2100600" cy="3669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624332"/>
              </a:buClr>
              <a:buSzPts val="1100"/>
              <a:buFont typeface="Calibri"/>
              <a:buNone/>
            </a:pPr>
            <a:r>
              <a:rPr b="1" i="0" lang="en-GB" sz="1100" u="none">
                <a:solidFill>
                  <a:srgbClr val="624332"/>
                </a:solidFill>
                <a:latin typeface="Calibri"/>
                <a:ea typeface="Calibri"/>
                <a:cs typeface="Calibri"/>
                <a:sym typeface="Calibri"/>
              </a:rPr>
              <a:t>Successfully completed </a:t>
            </a:r>
            <a:r>
              <a:rPr b="1" lang="en-GB" sz="1100">
                <a:solidFill>
                  <a:srgbClr val="624332"/>
                </a:solidFill>
                <a:latin typeface="Calibri"/>
                <a:ea typeface="Calibri"/>
                <a:cs typeface="Calibri"/>
                <a:sym typeface="Calibri"/>
              </a:rPr>
              <a:t>Internship</a:t>
            </a:r>
            <a:endParaRPr/>
          </a:p>
        </p:txBody>
      </p:sp>
      <p:sp>
        <p:nvSpPr>
          <p:cNvPr id="181" name="Google Shape;181;p16"/>
          <p:cNvSpPr txBox="1"/>
          <p:nvPr/>
        </p:nvSpPr>
        <p:spPr>
          <a:xfrm>
            <a:off x="278350" y="4138013"/>
            <a:ext cx="1854600" cy="328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624332"/>
              </a:buClr>
              <a:buSzPts val="1100"/>
              <a:buFont typeface="Calibri"/>
              <a:buNone/>
            </a:pPr>
            <a:r>
              <a:rPr b="1" lang="en-GB" sz="1100">
                <a:solidFill>
                  <a:srgbClr val="624332"/>
                </a:solidFill>
                <a:latin typeface="Calibri"/>
                <a:ea typeface="Calibri"/>
                <a:cs typeface="Calibri"/>
                <a:sym typeface="Calibri"/>
              </a:rPr>
              <a:t>Discussion about Digital Marketing</a:t>
            </a:r>
            <a:endParaRPr/>
          </a:p>
        </p:txBody>
      </p:sp>
      <p:sp>
        <p:nvSpPr>
          <p:cNvPr id="182" name="Google Shape;182;p16"/>
          <p:cNvSpPr txBox="1"/>
          <p:nvPr/>
        </p:nvSpPr>
        <p:spPr>
          <a:xfrm>
            <a:off x="1084524" y="3878150"/>
            <a:ext cx="627300" cy="3078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6BA51F"/>
              </a:buClr>
              <a:buSzPts val="1000"/>
              <a:buFont typeface="Calibri"/>
              <a:buNone/>
            </a:pPr>
            <a:r>
              <a:rPr b="0" i="0" lang="en-GB" sz="1000" u="none">
                <a:solidFill>
                  <a:srgbClr val="6BA51F"/>
                </a:solidFill>
                <a:latin typeface="Calibri"/>
                <a:ea typeface="Calibri"/>
                <a:cs typeface="Calibri"/>
                <a:sym typeface="Calibri"/>
              </a:rPr>
              <a:t>May </a:t>
            </a:r>
            <a:r>
              <a:rPr lang="en-GB" sz="1000">
                <a:solidFill>
                  <a:srgbClr val="6BA51F"/>
                </a:solidFill>
                <a:latin typeface="Calibri"/>
                <a:ea typeface="Calibri"/>
                <a:cs typeface="Calibri"/>
                <a:sym typeface="Calibri"/>
              </a:rPr>
              <a:t>09</a:t>
            </a:r>
            <a:endParaRPr sz="1000">
              <a:solidFill>
                <a:srgbClr val="6BA51F"/>
              </a:solidFill>
              <a:latin typeface="Calibri"/>
              <a:ea typeface="Calibri"/>
              <a:cs typeface="Calibri"/>
              <a:sym typeface="Calibri"/>
            </a:endParaRPr>
          </a:p>
          <a:p>
            <a:pPr indent="0" lvl="0" marL="0" marR="0" rtl="0" algn="l">
              <a:lnSpc>
                <a:spcPct val="100000"/>
              </a:lnSpc>
              <a:spcBef>
                <a:spcPts val="0"/>
              </a:spcBef>
              <a:spcAft>
                <a:spcPts val="0"/>
              </a:spcAft>
              <a:buClr>
                <a:srgbClr val="6BA51F"/>
              </a:buClr>
              <a:buSzPts val="1000"/>
              <a:buFont typeface="Calibri"/>
              <a:buNone/>
            </a:pPr>
            <a:r>
              <a:t/>
            </a:r>
            <a:endParaRPr sz="1000">
              <a:solidFill>
                <a:srgbClr val="6BA51F"/>
              </a:solidFill>
              <a:latin typeface="Calibri"/>
              <a:ea typeface="Calibri"/>
              <a:cs typeface="Calibri"/>
              <a:sym typeface="Calibri"/>
            </a:endParaRPr>
          </a:p>
        </p:txBody>
      </p:sp>
      <p:cxnSp>
        <p:nvCxnSpPr>
          <p:cNvPr id="183" name="Google Shape;183;p16"/>
          <p:cNvCxnSpPr/>
          <p:nvPr/>
        </p:nvCxnSpPr>
        <p:spPr>
          <a:xfrm>
            <a:off x="2771836" y="1620408"/>
            <a:ext cx="0" cy="555300"/>
          </a:xfrm>
          <a:prstGeom prst="straightConnector1">
            <a:avLst/>
          </a:prstGeom>
          <a:noFill/>
          <a:ln cap="flat" cmpd="sng" w="9525">
            <a:solidFill>
              <a:srgbClr val="6DA228">
                <a:alpha val="49410"/>
              </a:srgbClr>
            </a:solidFill>
            <a:prstDash val="solid"/>
            <a:miter lim="800000"/>
            <a:headEnd len="med" w="med" type="none"/>
            <a:tailEnd len="med" w="med" type="none"/>
          </a:ln>
        </p:spPr>
      </p:cxnSp>
      <p:sp>
        <p:nvSpPr>
          <p:cNvPr id="184" name="Google Shape;184;p16"/>
          <p:cNvSpPr txBox="1"/>
          <p:nvPr/>
        </p:nvSpPr>
        <p:spPr>
          <a:xfrm>
            <a:off x="2512252" y="1472124"/>
            <a:ext cx="619500" cy="153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6BA51F"/>
              </a:buClr>
              <a:buSzPts val="1000"/>
              <a:buFont typeface="Calibri"/>
              <a:buNone/>
            </a:pPr>
            <a:r>
              <a:rPr b="0" i="0" lang="en-GB" sz="1000" u="none">
                <a:solidFill>
                  <a:srgbClr val="6BA51F"/>
                </a:solidFill>
                <a:latin typeface="Calibri"/>
                <a:ea typeface="Calibri"/>
                <a:cs typeface="Calibri"/>
                <a:sym typeface="Calibri"/>
              </a:rPr>
              <a:t>May </a:t>
            </a:r>
            <a:r>
              <a:rPr lang="en-GB" sz="1000">
                <a:solidFill>
                  <a:srgbClr val="6BA51F"/>
                </a:solidFill>
                <a:latin typeface="Calibri"/>
                <a:ea typeface="Calibri"/>
                <a:cs typeface="Calibri"/>
                <a:sym typeface="Calibri"/>
              </a:rPr>
              <a:t>16</a:t>
            </a:r>
            <a:endParaRPr/>
          </a:p>
        </p:txBody>
      </p:sp>
      <p:sp>
        <p:nvSpPr>
          <p:cNvPr id="185" name="Google Shape;185;p16"/>
          <p:cNvSpPr/>
          <p:nvPr/>
        </p:nvSpPr>
        <p:spPr>
          <a:xfrm>
            <a:off x="2667157" y="2128134"/>
            <a:ext cx="211200" cy="171000"/>
          </a:xfrm>
          <a:prstGeom prst="rect">
            <a:avLst/>
          </a:prstGeom>
          <a:solidFill>
            <a:srgbClr val="6DA2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cxnSp>
        <p:nvCxnSpPr>
          <p:cNvPr id="186" name="Google Shape;186;p16"/>
          <p:cNvCxnSpPr/>
          <p:nvPr/>
        </p:nvCxnSpPr>
        <p:spPr>
          <a:xfrm>
            <a:off x="1674457" y="1203100"/>
            <a:ext cx="0" cy="1086900"/>
          </a:xfrm>
          <a:prstGeom prst="straightConnector1">
            <a:avLst/>
          </a:prstGeom>
          <a:noFill/>
          <a:ln cap="flat" cmpd="sng" w="9525">
            <a:solidFill>
              <a:srgbClr val="96D642">
                <a:alpha val="49410"/>
              </a:srgbClr>
            </a:solidFill>
            <a:prstDash val="solid"/>
            <a:miter lim="800000"/>
            <a:headEnd len="med" w="med" type="none"/>
            <a:tailEnd len="med" w="med" type="none"/>
          </a:ln>
        </p:spPr>
      </p:cxnSp>
      <p:cxnSp>
        <p:nvCxnSpPr>
          <p:cNvPr id="187" name="Google Shape;187;p16"/>
          <p:cNvCxnSpPr/>
          <p:nvPr/>
        </p:nvCxnSpPr>
        <p:spPr>
          <a:xfrm>
            <a:off x="4757675" y="1672380"/>
            <a:ext cx="0" cy="555300"/>
          </a:xfrm>
          <a:prstGeom prst="straightConnector1">
            <a:avLst/>
          </a:prstGeom>
          <a:noFill/>
          <a:ln cap="flat" cmpd="sng" w="9525">
            <a:solidFill>
              <a:srgbClr val="6DA228">
                <a:alpha val="49410"/>
              </a:srgbClr>
            </a:solidFill>
            <a:prstDash val="solid"/>
            <a:miter lim="800000"/>
            <a:headEnd len="med" w="med" type="none"/>
            <a:tailEnd len="med" w="med" type="none"/>
          </a:ln>
        </p:spPr>
      </p:cxnSp>
      <p:sp>
        <p:nvSpPr>
          <p:cNvPr id="188" name="Google Shape;188;p16"/>
          <p:cNvSpPr/>
          <p:nvPr/>
        </p:nvSpPr>
        <p:spPr>
          <a:xfrm>
            <a:off x="4652958" y="2141499"/>
            <a:ext cx="211200" cy="171000"/>
          </a:xfrm>
          <a:prstGeom prst="rect">
            <a:avLst/>
          </a:prstGeom>
          <a:solidFill>
            <a:srgbClr val="6DA22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89" name="Google Shape;189;p16"/>
          <p:cNvSpPr txBox="1"/>
          <p:nvPr/>
        </p:nvSpPr>
        <p:spPr>
          <a:xfrm>
            <a:off x="4481531" y="1598999"/>
            <a:ext cx="619500" cy="153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6BA51F"/>
              </a:buClr>
              <a:buSzPts val="1000"/>
              <a:buFont typeface="Calibri"/>
              <a:buNone/>
            </a:pPr>
            <a:r>
              <a:rPr lang="en-GB" sz="1000">
                <a:solidFill>
                  <a:srgbClr val="6BA51F"/>
                </a:solidFill>
                <a:latin typeface="Calibri"/>
                <a:ea typeface="Calibri"/>
                <a:cs typeface="Calibri"/>
                <a:sym typeface="Calibri"/>
              </a:rPr>
              <a:t>May 30</a:t>
            </a:r>
            <a:endParaRPr/>
          </a:p>
        </p:txBody>
      </p:sp>
      <p:cxnSp>
        <p:nvCxnSpPr>
          <p:cNvPr id="190" name="Google Shape;190;p16"/>
          <p:cNvCxnSpPr/>
          <p:nvPr/>
        </p:nvCxnSpPr>
        <p:spPr>
          <a:xfrm>
            <a:off x="5668126" y="2722527"/>
            <a:ext cx="0" cy="1086900"/>
          </a:xfrm>
          <a:prstGeom prst="straightConnector1">
            <a:avLst/>
          </a:prstGeom>
          <a:noFill/>
          <a:ln cap="flat" cmpd="sng" w="9525">
            <a:solidFill>
              <a:srgbClr val="96D642">
                <a:alpha val="49410"/>
              </a:srgbClr>
            </a:solidFill>
            <a:prstDash val="solid"/>
            <a:miter lim="800000"/>
            <a:headEnd len="med" w="med" type="none"/>
            <a:tailEnd len="med" w="med" type="none"/>
          </a:ln>
        </p:spPr>
      </p:cxnSp>
      <p:sp>
        <p:nvSpPr>
          <p:cNvPr id="191" name="Google Shape;191;p16"/>
          <p:cNvSpPr txBox="1"/>
          <p:nvPr/>
        </p:nvSpPr>
        <p:spPr>
          <a:xfrm>
            <a:off x="5384117" y="3823120"/>
            <a:ext cx="556200" cy="1539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6BA51F"/>
              </a:buClr>
              <a:buSzPts val="1000"/>
              <a:buFont typeface="Calibri"/>
              <a:buNone/>
            </a:pPr>
            <a:r>
              <a:rPr b="0" i="0" lang="en-GB" sz="1000" u="none">
                <a:solidFill>
                  <a:srgbClr val="6BA51F"/>
                </a:solidFill>
                <a:latin typeface="Calibri"/>
                <a:ea typeface="Calibri"/>
                <a:cs typeface="Calibri"/>
                <a:sym typeface="Calibri"/>
              </a:rPr>
              <a:t>June  </a:t>
            </a:r>
            <a:r>
              <a:rPr lang="en-GB" sz="1000">
                <a:solidFill>
                  <a:srgbClr val="6BA51F"/>
                </a:solidFill>
                <a:latin typeface="Calibri"/>
                <a:ea typeface="Calibri"/>
                <a:cs typeface="Calibri"/>
                <a:sym typeface="Calibri"/>
              </a:rPr>
              <a:t>06</a:t>
            </a:r>
            <a:endParaRPr/>
          </a:p>
        </p:txBody>
      </p:sp>
      <p:sp>
        <p:nvSpPr>
          <p:cNvPr id="192" name="Google Shape;192;p16"/>
          <p:cNvSpPr/>
          <p:nvPr/>
        </p:nvSpPr>
        <p:spPr>
          <a:xfrm>
            <a:off x="5548024" y="2681350"/>
            <a:ext cx="211200" cy="244500"/>
          </a:xfrm>
          <a:prstGeom prst="rect">
            <a:avLst/>
          </a:prstGeom>
          <a:solidFill>
            <a:srgbClr val="96D6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Century Gothic"/>
              <a:ea typeface="Century Gothic"/>
              <a:cs typeface="Century Gothic"/>
              <a:sym typeface="Century Gothic"/>
            </a:endParaRPr>
          </a:p>
        </p:txBody>
      </p:sp>
      <p:sp>
        <p:nvSpPr>
          <p:cNvPr id="193" name="Google Shape;193;p16"/>
          <p:cNvSpPr txBox="1"/>
          <p:nvPr/>
        </p:nvSpPr>
        <p:spPr>
          <a:xfrm>
            <a:off x="278349" y="256600"/>
            <a:ext cx="2976300" cy="538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GB" sz="3000">
                <a:solidFill>
                  <a:schemeClr val="lt1"/>
                </a:solidFill>
                <a:latin typeface="Nunito"/>
                <a:ea typeface="Nunito"/>
                <a:cs typeface="Nunito"/>
                <a:sym typeface="Nunito"/>
              </a:rPr>
              <a:t>Timeline Chart</a:t>
            </a:r>
            <a:endParaRPr sz="30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type="title"/>
          </p:nvPr>
        </p:nvSpPr>
        <p:spPr>
          <a:xfrm>
            <a:off x="299700" y="326150"/>
            <a:ext cx="3407700" cy="59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Area Of Internship</a:t>
            </a:r>
            <a:endParaRPr/>
          </a:p>
        </p:txBody>
      </p:sp>
      <p:sp>
        <p:nvSpPr>
          <p:cNvPr id="199" name="Google Shape;199;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0" name="Google Shape;200;p17"/>
          <p:cNvSpPr txBox="1"/>
          <p:nvPr>
            <p:ph idx="1" type="body"/>
          </p:nvPr>
        </p:nvSpPr>
        <p:spPr>
          <a:xfrm>
            <a:off x="299700" y="957400"/>
            <a:ext cx="8025300" cy="348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2200">
                <a:latin typeface="Times New Roman"/>
                <a:ea typeface="Times New Roman"/>
                <a:cs typeface="Times New Roman"/>
                <a:sym typeface="Times New Roman"/>
              </a:rPr>
              <a:t>Digital Marketing</a:t>
            </a:r>
            <a:r>
              <a:rPr lang="en-GB"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0" lvl="0" marL="0" rtl="0" algn="just">
              <a:spcBef>
                <a:spcPts val="1200"/>
              </a:spcBef>
              <a:spcAft>
                <a:spcPts val="0"/>
              </a:spcAft>
              <a:buNone/>
            </a:pPr>
            <a:r>
              <a:rPr lang="en-GB" sz="1700">
                <a:latin typeface="Times New Roman"/>
                <a:ea typeface="Times New Roman"/>
                <a:cs typeface="Times New Roman"/>
                <a:sym typeface="Times New Roman"/>
              </a:rPr>
              <a:t>In Summer vacation we have learned about Digital marketing &amp; SEO (Search Engine Optimisation).</a:t>
            </a:r>
            <a:endParaRPr sz="1700">
              <a:latin typeface="Times New Roman"/>
              <a:ea typeface="Times New Roman"/>
              <a:cs typeface="Times New Roman"/>
              <a:sym typeface="Times New Roman"/>
            </a:endParaRPr>
          </a:p>
          <a:p>
            <a:pPr indent="0" lvl="0" marL="0" rtl="0" algn="just">
              <a:spcBef>
                <a:spcPts val="1200"/>
              </a:spcBef>
              <a:spcAft>
                <a:spcPts val="0"/>
              </a:spcAft>
              <a:buNone/>
            </a:pPr>
            <a:r>
              <a:rPr lang="en-GB" sz="1700">
                <a:latin typeface="Times New Roman"/>
                <a:ea typeface="Times New Roman"/>
                <a:cs typeface="Times New Roman"/>
                <a:sym typeface="Times New Roman"/>
              </a:rPr>
              <a:t>We have also learned about Basics of SMO &amp; SMM (Social Media Optimisation &amp; Social Media Marketing).</a:t>
            </a:r>
            <a:endParaRPr sz="1700">
              <a:latin typeface="Times New Roman"/>
              <a:ea typeface="Times New Roman"/>
              <a:cs typeface="Times New Roman"/>
              <a:sym typeface="Times New Roman"/>
            </a:endParaRPr>
          </a:p>
          <a:p>
            <a:pPr indent="0" lvl="0" marL="0" rtl="0" algn="just">
              <a:spcBef>
                <a:spcPts val="1200"/>
              </a:spcBef>
              <a:spcAft>
                <a:spcPts val="0"/>
              </a:spcAft>
              <a:buNone/>
            </a:pPr>
            <a:r>
              <a:rPr lang="en-GB" sz="1700">
                <a:latin typeface="Times New Roman"/>
                <a:ea typeface="Times New Roman"/>
                <a:cs typeface="Times New Roman"/>
                <a:sym typeface="Times New Roman"/>
              </a:rPr>
              <a:t>We completed many tasks </a:t>
            </a:r>
            <a:r>
              <a:rPr lang="en-GB" sz="1700">
                <a:latin typeface="Times New Roman"/>
                <a:ea typeface="Times New Roman"/>
                <a:cs typeface="Times New Roman"/>
                <a:sym typeface="Times New Roman"/>
              </a:rPr>
              <a:t>given</a:t>
            </a:r>
            <a:r>
              <a:rPr lang="en-GB" sz="1700">
                <a:latin typeface="Times New Roman"/>
                <a:ea typeface="Times New Roman"/>
                <a:cs typeface="Times New Roman"/>
                <a:sym typeface="Times New Roman"/>
              </a:rPr>
              <a:t> by Internship Guide (Mr. Preet Patel).</a:t>
            </a:r>
            <a:endParaRPr sz="1700">
              <a:latin typeface="Times New Roman"/>
              <a:ea typeface="Times New Roman"/>
              <a:cs typeface="Times New Roman"/>
              <a:sym typeface="Times New Roman"/>
            </a:endParaRPr>
          </a:p>
          <a:p>
            <a:pPr indent="0" lvl="0" marL="0" rtl="0" algn="just">
              <a:spcBef>
                <a:spcPts val="1200"/>
              </a:spcBef>
              <a:spcAft>
                <a:spcPts val="0"/>
              </a:spcAft>
              <a:buNone/>
            </a:pPr>
            <a:r>
              <a:rPr lang="en-GB" sz="1700">
                <a:latin typeface="Times New Roman"/>
                <a:ea typeface="Times New Roman"/>
                <a:cs typeface="Times New Roman"/>
                <a:sym typeface="Times New Roman"/>
              </a:rPr>
              <a:t>We have created </a:t>
            </a:r>
            <a:r>
              <a:rPr lang="en-GB" sz="1700">
                <a:latin typeface="Times New Roman"/>
                <a:ea typeface="Times New Roman"/>
                <a:cs typeface="Times New Roman"/>
                <a:sym typeface="Times New Roman"/>
              </a:rPr>
              <a:t>Blogs for company’s Website and also made content of different parameters of company services.</a:t>
            </a:r>
            <a:endParaRPr sz="1700">
              <a:latin typeface="Times New Roman"/>
              <a:ea typeface="Times New Roman"/>
              <a:cs typeface="Times New Roman"/>
              <a:sym typeface="Times New Roman"/>
            </a:endParaRPr>
          </a:p>
          <a:p>
            <a:pPr indent="0" lvl="0" marL="0" rtl="0" algn="just">
              <a:spcBef>
                <a:spcPts val="1200"/>
              </a:spcBef>
              <a:spcAft>
                <a:spcPts val="1200"/>
              </a:spcAft>
              <a:buNone/>
            </a:pPr>
            <a:r>
              <a:rPr lang="en-GB" sz="1700">
                <a:latin typeface="Times New Roman"/>
                <a:ea typeface="Times New Roman"/>
                <a:cs typeface="Times New Roman"/>
                <a:sym typeface="Times New Roman"/>
              </a:rPr>
              <a:t>After that we have implement content on company’s website which we have created during internship period.</a:t>
            </a:r>
            <a:endParaRPr sz="17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279350" y="265050"/>
            <a:ext cx="31734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Technologies </a:t>
            </a:r>
            <a:endParaRPr/>
          </a:p>
        </p:txBody>
      </p:sp>
      <p:sp>
        <p:nvSpPr>
          <p:cNvPr id="206" name="Google Shape;206;p18"/>
          <p:cNvSpPr txBox="1"/>
          <p:nvPr>
            <p:ph idx="1" type="body"/>
          </p:nvPr>
        </p:nvSpPr>
        <p:spPr>
          <a:xfrm>
            <a:off x="1073800" y="1008450"/>
            <a:ext cx="6717900" cy="36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latin typeface="Times New Roman"/>
                <a:ea typeface="Times New Roman"/>
                <a:cs typeface="Times New Roman"/>
                <a:sym typeface="Times New Roman"/>
              </a:rPr>
              <a:t>Online Platforms:-</a:t>
            </a:r>
            <a:endParaRPr b="1" sz="18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AutoNum type="arabicPeriod"/>
            </a:pPr>
            <a:r>
              <a:rPr lang="en-GB" sz="1500">
                <a:latin typeface="Times New Roman"/>
                <a:ea typeface="Times New Roman"/>
                <a:cs typeface="Times New Roman"/>
                <a:sym typeface="Times New Roman"/>
              </a:rPr>
              <a:t>SEO-Quake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Google ads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Google </a:t>
            </a:r>
            <a:r>
              <a:rPr lang="en-GB" sz="1500">
                <a:latin typeface="Times New Roman"/>
                <a:ea typeface="Times New Roman"/>
                <a:cs typeface="Times New Roman"/>
                <a:sym typeface="Times New Roman"/>
              </a:rPr>
              <a:t>analytics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Ginger </a:t>
            </a:r>
            <a:r>
              <a:rPr lang="en-GB" sz="1500">
                <a:latin typeface="Times New Roman"/>
                <a:ea typeface="Times New Roman"/>
                <a:cs typeface="Times New Roman"/>
                <a:sym typeface="Times New Roman"/>
              </a:rPr>
              <a:t>grammar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SEObility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Google Keyword planner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EDraw-Max</a:t>
            </a:r>
            <a:endParaRPr sz="1500">
              <a:latin typeface="Times New Roman"/>
              <a:ea typeface="Times New Roman"/>
              <a:cs typeface="Times New Roman"/>
              <a:sym typeface="Times New Roman"/>
            </a:endParaRPr>
          </a:p>
        </p:txBody>
      </p:sp>
      <p:sp>
        <p:nvSpPr>
          <p:cNvPr id="207" name="Google Shape;207;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wise Learning</a:t>
            </a:r>
            <a:endParaRPr sz="2900"/>
          </a:p>
        </p:txBody>
      </p:sp>
      <p:sp>
        <p:nvSpPr>
          <p:cNvPr id="213" name="Google Shape;213;p19"/>
          <p:cNvSpPr txBox="1"/>
          <p:nvPr>
            <p:ph idx="1" type="body"/>
          </p:nvPr>
        </p:nvSpPr>
        <p:spPr>
          <a:xfrm>
            <a:off x="327000" y="1374925"/>
            <a:ext cx="8490000" cy="341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latin typeface="Times New Roman"/>
                <a:ea typeface="Times New Roman"/>
                <a:cs typeface="Times New Roman"/>
                <a:sym typeface="Times New Roman"/>
              </a:rPr>
              <a:t>In the first week, we have learned about digital marketing. The simple concept of digital marketing. “SEO”: On-page SEO/OFF page SEO, Overview of search engine work, Google search console, On page SEO factors, How to check mobile Responsive Website &amp; Canonicalization issue, sitemap. Types Of sitemap: XML/HTML, Redirection:301/302, SEO friendly URLs, ALT text in SEO, SSL Certificate in SEO &amp; Types of SSL Certificates and also made a short Note on that Each &amp; every topic That we have learned in first week.</a:t>
            </a:r>
            <a:endParaRPr sz="1500">
              <a:latin typeface="Times New Roman"/>
              <a:ea typeface="Times New Roman"/>
              <a:cs typeface="Times New Roman"/>
              <a:sym typeface="Times New Roman"/>
            </a:endParaRPr>
          </a:p>
          <a:p>
            <a:pPr indent="0" lvl="0" marL="0" rtl="0" algn="l">
              <a:spcBef>
                <a:spcPts val="1200"/>
              </a:spcBef>
              <a:spcAft>
                <a:spcPts val="0"/>
              </a:spcAft>
              <a:buNone/>
            </a:pPr>
            <a:r>
              <a:t/>
            </a:r>
            <a:endParaRPr sz="1500">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rgbClr val="000000"/>
                </a:solidFill>
                <a:highlight>
                  <a:srgbClr val="FFFFFF"/>
                </a:highlight>
                <a:latin typeface="Times New Roman"/>
                <a:ea typeface="Times New Roman"/>
                <a:cs typeface="Times New Roman"/>
                <a:sym typeface="Times New Roman"/>
              </a:rPr>
              <a:t>What is digital marketing (spamming)?</a:t>
            </a:r>
            <a:endParaRPr b="1" sz="1400">
              <a:solidFill>
                <a:srgbClr val="000000"/>
              </a:solidFill>
              <a:highlight>
                <a:srgbClr val="FFFFFF"/>
              </a:highlight>
              <a:latin typeface="Times New Roman"/>
              <a:ea typeface="Times New Roman"/>
              <a:cs typeface="Times New Roman"/>
              <a:sym typeface="Times New Roman"/>
            </a:endParaRPr>
          </a:p>
          <a:p>
            <a:pPr indent="-317500" lvl="1" marL="800100" rtl="0" algn="l">
              <a:spcBef>
                <a:spcPts val="0"/>
              </a:spcBef>
              <a:spcAft>
                <a:spcPts val="0"/>
              </a:spcAft>
              <a:buClr>
                <a:srgbClr val="000000"/>
              </a:buClr>
              <a:buSzPts val="1400"/>
              <a:buFont typeface="Times New Roman"/>
              <a:buChar char="○"/>
            </a:pPr>
            <a:r>
              <a:rPr lang="en-GB" sz="1400">
                <a:solidFill>
                  <a:srgbClr val="000000"/>
                </a:solidFill>
                <a:highlight>
                  <a:srgbClr val="FFFFFF"/>
                </a:highlight>
                <a:latin typeface="Times New Roman"/>
                <a:ea typeface="Times New Roman"/>
                <a:cs typeface="Times New Roman"/>
                <a:sym typeface="Times New Roman"/>
              </a:rPr>
              <a:t>Marketing using digital or electronic devices and the internet.</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500">
              <a:latin typeface="Times New Roman"/>
              <a:ea typeface="Times New Roman"/>
              <a:cs typeface="Times New Roman"/>
              <a:sym typeface="Times New Roman"/>
            </a:endParaRPr>
          </a:p>
        </p:txBody>
      </p:sp>
      <p:sp>
        <p:nvSpPr>
          <p:cNvPr id="214" name="Google Shape;214;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15" name="Google Shape;215;p19"/>
          <p:cNvSpPr txBox="1"/>
          <p:nvPr>
            <p:ph type="title"/>
          </p:nvPr>
        </p:nvSpPr>
        <p:spPr>
          <a:xfrm>
            <a:off x="279350" y="916525"/>
            <a:ext cx="2124300" cy="45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000"/>
              <a:t>Week 1:</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idx="1" type="body"/>
          </p:nvPr>
        </p:nvSpPr>
        <p:spPr>
          <a:xfrm>
            <a:off x="279350" y="651850"/>
            <a:ext cx="8660100" cy="4002900"/>
          </a:xfrm>
          <a:prstGeom prst="rect">
            <a:avLst/>
          </a:prstGeom>
        </p:spPr>
        <p:txBody>
          <a:bodyPr anchorCtr="0" anchor="t" bIns="91425" lIns="91425" spcFirstLastPara="1" rIns="91425" wrap="square" tIns="91425">
            <a:noAutofit/>
          </a:bodyPr>
          <a:lstStyle/>
          <a:p>
            <a:pPr indent="-304800" lvl="0" marL="57150" rtl="0" algn="l">
              <a:spcBef>
                <a:spcPts val="0"/>
              </a:spcBef>
              <a:spcAft>
                <a:spcPts val="0"/>
              </a:spcAft>
              <a:buClr>
                <a:srgbClr val="000000"/>
              </a:buClr>
              <a:buSzPts val="1200"/>
              <a:buFont typeface="Times New Roman"/>
              <a:buChar char="○"/>
            </a:pPr>
            <a:r>
              <a:rPr b="1" lang="en-GB" sz="1200">
                <a:solidFill>
                  <a:srgbClr val="000000"/>
                </a:solidFill>
                <a:highlight>
                  <a:srgbClr val="FFFFFF"/>
                </a:highlight>
                <a:latin typeface="Times New Roman"/>
                <a:ea typeface="Times New Roman"/>
                <a:cs typeface="Times New Roman"/>
                <a:sym typeface="Times New Roman"/>
              </a:rPr>
              <a:t>Channels of digital marketing.</a:t>
            </a:r>
            <a:endParaRPr b="1"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SEO (Search Engine Optimization) (putting efforts manually (not paid))</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Showing your website as a top website using keywords searched by any user.</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It works organically (without paying to search engines ).</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SEM (Search Engine Marketing)(Paid efforts)</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Showing Web results using a paid label or Ad label.</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Social Media Optimization</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Redirect the users to your websites using social media </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Use social media profile to represent your business</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Post everything as scheduled. </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Social Media Marketing</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Posting on social media using a sponsored label(paid)</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Email marketing</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Sending Mails to existing audiences and new audiences for interaction  (marketing through EMails).</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Content Marketing</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Process of making valuable and relevant content to attract and engage with an audience </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Affiliate Marketing</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Selling products online by taking a commission from dealers.</a:t>
            </a:r>
            <a:endParaRPr sz="1200">
              <a:solidFill>
                <a:srgbClr val="000000"/>
              </a:solidFill>
              <a:highlight>
                <a:srgbClr val="FFFFFF"/>
              </a:highlight>
              <a:latin typeface="Times New Roman"/>
              <a:ea typeface="Times New Roman"/>
              <a:cs typeface="Times New Roman"/>
              <a:sym typeface="Times New Roman"/>
            </a:endParaRPr>
          </a:p>
          <a:p>
            <a:pPr indent="-304800" lvl="1" marL="80010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Influencer Marketing</a:t>
            </a:r>
            <a:endParaRPr sz="1200">
              <a:solidFill>
                <a:srgbClr val="000000"/>
              </a:solidFill>
              <a:highlight>
                <a:srgbClr val="FFFFFF"/>
              </a:highlight>
              <a:latin typeface="Times New Roman"/>
              <a:ea typeface="Times New Roman"/>
              <a:cs typeface="Times New Roman"/>
              <a:sym typeface="Times New Roman"/>
            </a:endParaRPr>
          </a:p>
          <a:p>
            <a:pPr indent="-304800" lvl="2" marL="1200150" rtl="0" algn="l">
              <a:spcBef>
                <a:spcPts val="0"/>
              </a:spcBef>
              <a:spcAft>
                <a:spcPts val="0"/>
              </a:spcAft>
              <a:buClr>
                <a:srgbClr val="000000"/>
              </a:buClr>
              <a:buSzPts val="1200"/>
              <a:buFont typeface="Times New Roman"/>
              <a:buChar char="■"/>
            </a:pPr>
            <a:r>
              <a:rPr lang="en-GB" sz="1200">
                <a:solidFill>
                  <a:srgbClr val="000000"/>
                </a:solidFill>
                <a:highlight>
                  <a:srgbClr val="FFFFFF"/>
                </a:highlight>
                <a:latin typeface="Times New Roman"/>
                <a:ea typeface="Times New Roman"/>
                <a:cs typeface="Times New Roman"/>
                <a:sym typeface="Times New Roman"/>
              </a:rPr>
              <a:t>This is a process of promoting and selling products with influencers and attracting the target audience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1200"/>
              </a:spcAft>
              <a:buSzPts val="770"/>
              <a:buNone/>
            </a:pPr>
            <a:r>
              <a:t/>
            </a:r>
            <a:endParaRPr b="1" sz="1310">
              <a:latin typeface="Times New Roman"/>
              <a:ea typeface="Times New Roman"/>
              <a:cs typeface="Times New Roman"/>
              <a:sym typeface="Times New Roman"/>
            </a:endParaRPr>
          </a:p>
        </p:txBody>
      </p:sp>
      <p:sp>
        <p:nvSpPr>
          <p:cNvPr id="221" name="Google Shape;221;p20"/>
          <p:cNvSpPr txBox="1"/>
          <p:nvPr>
            <p:ph type="title"/>
          </p:nvPr>
        </p:nvSpPr>
        <p:spPr>
          <a:xfrm>
            <a:off x="279350" y="265050"/>
            <a:ext cx="3377100" cy="50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00"/>
              <a:t>Week 1 cont..</a:t>
            </a:r>
            <a:endParaRPr sz="2900"/>
          </a:p>
        </p:txBody>
      </p:sp>
      <p:sp>
        <p:nvSpPr>
          <p:cNvPr id="222" name="Google Shape;222;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idx="1" type="body"/>
          </p:nvPr>
        </p:nvSpPr>
        <p:spPr>
          <a:xfrm>
            <a:off x="279350" y="1008450"/>
            <a:ext cx="8660100" cy="36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310">
                <a:latin typeface="Times New Roman"/>
                <a:ea typeface="Times New Roman"/>
                <a:cs typeface="Times New Roman"/>
                <a:sym typeface="Times New Roman"/>
              </a:rPr>
              <a:t> SEO (Search Engine Optimization)</a:t>
            </a:r>
            <a:endParaRPr b="1" sz="1310">
              <a:latin typeface="Times New Roman"/>
              <a:ea typeface="Times New Roman"/>
              <a:cs typeface="Times New Roman"/>
              <a:sym typeface="Times New Roman"/>
            </a:endParaRPr>
          </a:p>
          <a:p>
            <a:pPr indent="-302894" lvl="1" marL="800100" rtl="0" algn="l">
              <a:lnSpc>
                <a:spcPct val="95000"/>
              </a:lnSpc>
              <a:spcBef>
                <a:spcPts val="1200"/>
              </a:spcBef>
              <a:spcAft>
                <a:spcPts val="0"/>
              </a:spcAft>
              <a:buSzPts val="1170"/>
              <a:buFont typeface="Times New Roman"/>
              <a:buChar char="○"/>
            </a:pPr>
            <a:r>
              <a:rPr lang="en-GB" sz="1170">
                <a:latin typeface="Times New Roman"/>
                <a:ea typeface="Times New Roman"/>
                <a:cs typeface="Times New Roman"/>
                <a:sym typeface="Times New Roman"/>
              </a:rPr>
              <a:t>In 1991 the first website was created and SEO was founded </a:t>
            </a:r>
            <a:endParaRPr sz="1170">
              <a:latin typeface="Times New Roman"/>
              <a:ea typeface="Times New Roman"/>
              <a:cs typeface="Times New Roman"/>
              <a:sym typeface="Times New Roman"/>
            </a:endParaRPr>
          </a:p>
          <a:p>
            <a:pPr indent="-302894" lvl="1" marL="800100" rtl="0" algn="l">
              <a:lnSpc>
                <a:spcPct val="95000"/>
              </a:lnSpc>
              <a:spcBef>
                <a:spcPts val="0"/>
              </a:spcBef>
              <a:spcAft>
                <a:spcPts val="0"/>
              </a:spcAft>
              <a:buSzPts val="1170"/>
              <a:buFont typeface="Times New Roman"/>
              <a:buChar char="○"/>
            </a:pPr>
            <a:r>
              <a:rPr lang="en-GB" sz="1170">
                <a:latin typeface="Times New Roman"/>
                <a:ea typeface="Times New Roman"/>
                <a:cs typeface="Times New Roman"/>
                <a:sym typeface="Times New Roman"/>
              </a:rPr>
              <a:t>After that, too many websites were created </a:t>
            </a:r>
            <a:endParaRPr sz="1170">
              <a:latin typeface="Times New Roman"/>
              <a:ea typeface="Times New Roman"/>
              <a:cs typeface="Times New Roman"/>
              <a:sym typeface="Times New Roman"/>
            </a:endParaRPr>
          </a:p>
          <a:p>
            <a:pPr indent="-302894" lvl="1" marL="800100" rtl="0" algn="l">
              <a:lnSpc>
                <a:spcPct val="95000"/>
              </a:lnSpc>
              <a:spcBef>
                <a:spcPts val="0"/>
              </a:spcBef>
              <a:spcAft>
                <a:spcPts val="0"/>
              </a:spcAft>
              <a:buSzPts val="1170"/>
              <a:buFont typeface="Times New Roman"/>
              <a:buChar char="○"/>
            </a:pPr>
            <a:r>
              <a:rPr lang="en-GB" sz="1170">
                <a:latin typeface="Times New Roman"/>
                <a:ea typeface="Times New Roman"/>
                <a:cs typeface="Times New Roman"/>
                <a:sym typeface="Times New Roman"/>
              </a:rPr>
              <a:t>Structure and accessibility needed to access those website’s content </a:t>
            </a:r>
            <a:endParaRPr sz="1170">
              <a:latin typeface="Times New Roman"/>
              <a:ea typeface="Times New Roman"/>
              <a:cs typeface="Times New Roman"/>
              <a:sym typeface="Times New Roman"/>
            </a:endParaRPr>
          </a:p>
          <a:p>
            <a:pPr indent="-302894" lvl="1" marL="800100" rtl="0" algn="l">
              <a:lnSpc>
                <a:spcPct val="95000"/>
              </a:lnSpc>
              <a:spcBef>
                <a:spcPts val="0"/>
              </a:spcBef>
              <a:spcAft>
                <a:spcPts val="0"/>
              </a:spcAft>
              <a:buSzPts val="1170"/>
              <a:buFont typeface="Times New Roman"/>
              <a:buChar char="○"/>
            </a:pPr>
            <a:r>
              <a:rPr lang="en-GB" sz="1170">
                <a:latin typeface="Times New Roman"/>
                <a:ea typeface="Times New Roman"/>
                <a:cs typeface="Times New Roman"/>
                <a:sym typeface="Times New Roman"/>
              </a:rPr>
              <a:t>First Search engine: YAHOO</a:t>
            </a:r>
            <a:endParaRPr sz="1170">
              <a:latin typeface="Times New Roman"/>
              <a:ea typeface="Times New Roman"/>
              <a:cs typeface="Times New Roman"/>
              <a:sym typeface="Times New Roman"/>
            </a:endParaRPr>
          </a:p>
          <a:p>
            <a:pPr indent="-302894" lvl="1" marL="800100" rtl="0" algn="l">
              <a:lnSpc>
                <a:spcPct val="95000"/>
              </a:lnSpc>
              <a:spcBef>
                <a:spcPts val="0"/>
              </a:spcBef>
              <a:spcAft>
                <a:spcPts val="0"/>
              </a:spcAft>
              <a:buSzPts val="1170"/>
              <a:buFont typeface="Times New Roman"/>
              <a:buChar char="○"/>
            </a:pPr>
            <a:r>
              <a:rPr lang="en-GB" sz="1170">
                <a:latin typeface="Times New Roman"/>
                <a:ea typeface="Times New Roman"/>
                <a:cs typeface="Times New Roman"/>
                <a:sym typeface="Times New Roman"/>
              </a:rPr>
              <a:t>After that in 1996 larry page &amp; brin build ‘Back Rub’ named a search engine which is now known as ‘GOOGLE’</a:t>
            </a:r>
            <a:endParaRPr sz="1170">
              <a:latin typeface="Times New Roman"/>
              <a:ea typeface="Times New Roman"/>
              <a:cs typeface="Times New Roman"/>
              <a:sym typeface="Times New Roman"/>
            </a:endParaRPr>
          </a:p>
          <a:p>
            <a:pPr indent="-302894" lvl="1" marL="800100" rtl="0" algn="l">
              <a:lnSpc>
                <a:spcPct val="95000"/>
              </a:lnSpc>
              <a:spcBef>
                <a:spcPts val="0"/>
              </a:spcBef>
              <a:spcAft>
                <a:spcPts val="0"/>
              </a:spcAft>
              <a:buSzPts val="1170"/>
              <a:buFont typeface="Times New Roman"/>
              <a:buChar char="○"/>
            </a:pPr>
            <a:r>
              <a:rPr lang="en-GB" sz="1170">
                <a:latin typeface="Times New Roman"/>
                <a:ea typeface="Times New Roman"/>
                <a:cs typeface="Times New Roman"/>
                <a:sym typeface="Times New Roman"/>
              </a:rPr>
              <a:t>SEO is a process to increase the number and quality of users to websites by an algorithm using keywords.</a:t>
            </a:r>
            <a:endParaRPr sz="1310">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GB" sz="1270">
                <a:latin typeface="Times New Roman"/>
                <a:ea typeface="Times New Roman"/>
                <a:cs typeface="Times New Roman"/>
                <a:sym typeface="Times New Roman"/>
              </a:rPr>
              <a:t>Types of SEO</a:t>
            </a:r>
            <a:endParaRPr b="1" sz="1270">
              <a:latin typeface="Times New Roman"/>
              <a:ea typeface="Times New Roman"/>
              <a:cs typeface="Times New Roman"/>
              <a:sym typeface="Times New Roman"/>
            </a:endParaRPr>
          </a:p>
          <a:p>
            <a:pPr indent="-290194" lvl="2" marL="809999" rtl="0" algn="l">
              <a:lnSpc>
                <a:spcPct val="95000"/>
              </a:lnSpc>
              <a:spcBef>
                <a:spcPts val="1200"/>
              </a:spcBef>
              <a:spcAft>
                <a:spcPts val="0"/>
              </a:spcAft>
              <a:buSzPts val="970"/>
              <a:buFont typeface="Times New Roman"/>
              <a:buChar char="■"/>
            </a:pPr>
            <a:r>
              <a:rPr lang="en-GB" sz="1170">
                <a:latin typeface="Times New Roman"/>
                <a:ea typeface="Times New Roman"/>
                <a:cs typeface="Times New Roman"/>
                <a:sym typeface="Times New Roman"/>
              </a:rPr>
              <a:t>On page SEO (relate to the content on the Website(editing on Webpage))</a:t>
            </a:r>
            <a:endParaRPr sz="1170">
              <a:latin typeface="Times New Roman"/>
              <a:ea typeface="Times New Roman"/>
              <a:cs typeface="Times New Roman"/>
              <a:sym typeface="Times New Roman"/>
            </a:endParaRPr>
          </a:p>
          <a:p>
            <a:pPr indent="-290194" lvl="2" marL="809999" rtl="0" algn="l">
              <a:lnSpc>
                <a:spcPct val="95000"/>
              </a:lnSpc>
              <a:spcBef>
                <a:spcPts val="0"/>
              </a:spcBef>
              <a:spcAft>
                <a:spcPts val="0"/>
              </a:spcAft>
              <a:buSzPts val="970"/>
              <a:buFont typeface="Times New Roman"/>
              <a:buChar char="■"/>
            </a:pPr>
            <a:r>
              <a:rPr lang="en-GB" sz="1170">
                <a:latin typeface="Times New Roman"/>
                <a:ea typeface="Times New Roman"/>
                <a:cs typeface="Times New Roman"/>
                <a:sym typeface="Times New Roman"/>
              </a:rPr>
              <a:t>Off Page SEO(make the relationship strong of our website with another website (backlinks))</a:t>
            </a:r>
            <a:endParaRPr sz="1170">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Factors of on page SEO:-</a:t>
            </a:r>
            <a:endParaRPr b="1">
              <a:latin typeface="Times New Roman"/>
              <a:ea typeface="Times New Roman"/>
              <a:cs typeface="Times New Roman"/>
              <a:sym typeface="Times New Roman"/>
            </a:endParaRPr>
          </a:p>
          <a:p>
            <a:pPr indent="-277494" lvl="1" marL="800100" rtl="0" algn="l">
              <a:spcBef>
                <a:spcPts val="1200"/>
              </a:spcBef>
              <a:spcAft>
                <a:spcPts val="0"/>
              </a:spcAft>
              <a:buSzPts val="770"/>
              <a:buFont typeface="Times New Roman"/>
              <a:buChar char="○"/>
            </a:pPr>
            <a:r>
              <a:rPr lang="en-GB" sz="1170">
                <a:latin typeface="Times New Roman"/>
                <a:ea typeface="Times New Roman"/>
                <a:cs typeface="Times New Roman"/>
                <a:sym typeface="Times New Roman"/>
              </a:rPr>
              <a:t>A website should be crawlable(check Bots, Robots, etc) User-friendly URL, Well targeted contents, Keyword optimization, HTTPs, Image optimization, Click through rate, Mobile friendly, Quality outbound links (where the referral link going through ), Website structure</a:t>
            </a:r>
            <a:endParaRPr sz="1170">
              <a:latin typeface="Times New Roman"/>
              <a:ea typeface="Times New Roman"/>
              <a:cs typeface="Times New Roman"/>
              <a:sym typeface="Times New Roman"/>
            </a:endParaRPr>
          </a:p>
          <a:p>
            <a:pPr indent="0" lvl="0" marL="809999" rtl="0" algn="l">
              <a:lnSpc>
                <a:spcPct val="95000"/>
              </a:lnSpc>
              <a:spcBef>
                <a:spcPts val="1200"/>
              </a:spcBef>
              <a:spcAft>
                <a:spcPts val="0"/>
              </a:spcAft>
              <a:buNone/>
            </a:pPr>
            <a:r>
              <a:t/>
            </a:r>
            <a:endParaRPr sz="97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1050">
              <a:latin typeface="Times New Roman"/>
              <a:ea typeface="Times New Roman"/>
              <a:cs typeface="Times New Roman"/>
              <a:sym typeface="Times New Roman"/>
            </a:endParaRPr>
          </a:p>
        </p:txBody>
      </p:sp>
      <p:sp>
        <p:nvSpPr>
          <p:cNvPr id="228" name="Google Shape;228;p21"/>
          <p:cNvSpPr txBox="1"/>
          <p:nvPr>
            <p:ph type="title"/>
          </p:nvPr>
        </p:nvSpPr>
        <p:spPr>
          <a:xfrm>
            <a:off x="279350" y="265050"/>
            <a:ext cx="4029000" cy="7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Week 1 cont..</a:t>
            </a:r>
            <a:endParaRPr sz="2900"/>
          </a:p>
        </p:txBody>
      </p:sp>
      <p:sp>
        <p:nvSpPr>
          <p:cNvPr id="229" name="Google Shape;229;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