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8" r:id="rId2"/>
    <p:sldId id="256" r:id="rId3"/>
    <p:sldId id="257" r:id="rId4"/>
    <p:sldId id="258" r:id="rId5"/>
    <p:sldId id="261" r:id="rId6"/>
    <p:sldId id="279" r:id="rId7"/>
    <p:sldId id="259" r:id="rId8"/>
    <p:sldId id="262" r:id="rId9"/>
    <p:sldId id="280" r:id="rId10"/>
    <p:sldId id="281" r:id="rId11"/>
    <p:sldId id="291" r:id="rId12"/>
    <p:sldId id="263" r:id="rId13"/>
    <p:sldId id="282" r:id="rId14"/>
    <p:sldId id="266" r:id="rId15"/>
    <p:sldId id="287" r:id="rId16"/>
    <p:sldId id="283" r:id="rId17"/>
    <p:sldId id="268" r:id="rId18"/>
    <p:sldId id="269" r:id="rId19"/>
    <p:sldId id="284" r:id="rId20"/>
    <p:sldId id="270" r:id="rId21"/>
    <p:sldId id="285" r:id="rId22"/>
    <p:sldId id="288" r:id="rId23"/>
    <p:sldId id="273" r:id="rId24"/>
    <p:sldId id="290" r:id="rId25"/>
    <p:sldId id="277" r:id="rId26"/>
    <p:sldId id="286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23/01/15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23/01/15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914400"/>
            <a:ext cx="457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Baskerville Old Face" pitchFamily="18" charset="0"/>
              </a:rPr>
              <a:t>HiPerVison Projects on Shelton Vision's Textile Inspection Systems: </a:t>
            </a:r>
            <a:r>
              <a:rPr lang="en-US" sz="3600" b="1" dirty="0" smtClean="0">
                <a:solidFill>
                  <a:srgbClr val="7030A0"/>
                </a:solidFill>
                <a:latin typeface="Baskerville Old Face" pitchFamily="18" charset="0"/>
              </a:rPr>
              <a:t>Back-end web based interface</a:t>
            </a:r>
          </a:p>
          <a:p>
            <a:endParaRPr lang="en-US" sz="3600" b="1" dirty="0" smtClean="0">
              <a:latin typeface="Baskerville Old Face" pitchFamily="18" charset="0"/>
            </a:endParaRPr>
          </a:p>
          <a:p>
            <a:r>
              <a:rPr lang="en-US" sz="3600" b="1" dirty="0" smtClean="0">
                <a:latin typeface="Baskerville Old Face" pitchFamily="18" charset="0"/>
              </a:rPr>
              <a:t>-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Baskerville Old Face" pitchFamily="18" charset="0"/>
              </a:rPr>
              <a:t>Malavika R Nair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Implementation </a:t>
            </a:r>
            <a:r>
              <a:rPr lang="en-US" sz="2000" dirty="0" smtClean="0">
                <a:latin typeface="Arial Rounded MT Bold" pitchFamily="34" charset="0"/>
              </a:rPr>
              <a:t>contd..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Service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Database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Conversion to JSON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Backend User Interface API</a:t>
            </a:r>
          </a:p>
          <a:p>
            <a:pPr>
              <a:buNone/>
            </a:pPr>
            <a:endParaRPr lang="en-US" sz="18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  <a:latin typeface="Arial Rounded MT Bold" pitchFamily="34" charset="0"/>
              </a:rPr>
              <a:t>Jersey API annotations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  <a:latin typeface="Arial Rounded MT Bold" pitchFamily="34" charset="0"/>
              </a:rPr>
              <a:t>  @Path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  <a:latin typeface="Arial Rounded MT Bold" pitchFamily="34" charset="0"/>
              </a:rPr>
              <a:t>  @GET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  <a:latin typeface="Arial Rounded MT Bold" pitchFamily="34" charset="0"/>
              </a:rPr>
              <a:t>  @POST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  <a:latin typeface="Arial Rounded MT Bold" pitchFamily="34" charset="0"/>
              </a:rPr>
              <a:t>  @Produces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  <a:latin typeface="Arial Rounded MT Bold" pitchFamily="34" charset="0"/>
              </a:rPr>
              <a:t>    ……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057400"/>
            <a:ext cx="1647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124200"/>
            <a:ext cx="182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Implementation </a:t>
            </a:r>
            <a:r>
              <a:rPr lang="en-US" sz="2000" dirty="0" smtClean="0">
                <a:latin typeface="Arial Rounded MT Bold" pitchFamily="34" charset="0"/>
              </a:rPr>
              <a:t>contd..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3 Resources: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Images, </a:t>
            </a:r>
            <a:r>
              <a:rPr lang="en-US" dirty="0" err="1" smtClean="0">
                <a:solidFill>
                  <a:srgbClr val="0070C0"/>
                </a:solidFill>
                <a:latin typeface="Arial Rounded MT Bold" pitchFamily="34" charset="0"/>
              </a:rPr>
              <a:t>VectorData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, Parameters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URIs: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/path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/count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/checksum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/update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Implementation </a:t>
            </a:r>
            <a:r>
              <a:rPr lang="en-US" sz="2000" dirty="0" smtClean="0">
                <a:latin typeface="Arial Rounded MT Bold" pitchFamily="34" charset="0"/>
              </a:rPr>
              <a:t>contd..</a:t>
            </a:r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Some Code….</a:t>
            </a:r>
          </a:p>
          <a:p>
            <a:pPr>
              <a:buNone/>
            </a:pPr>
            <a:r>
              <a:rPr lang="en-US" sz="1200" b="1" dirty="0" smtClean="0">
                <a:latin typeface="Arial Rounded MT Bold" pitchFamily="34" charset="0"/>
              </a:rPr>
              <a:t>	</a:t>
            </a:r>
            <a:r>
              <a:rPr lang="en-US" sz="1200" dirty="0" smtClean="0">
                <a:latin typeface="Arial Rounded MT Bold" pitchFamily="34" charset="0"/>
              </a:rPr>
              <a:t>import </a:t>
            </a:r>
            <a:r>
              <a:rPr lang="en-US" sz="1200" dirty="0" err="1" smtClean="0">
                <a:latin typeface="Arial Rounded MT Bold" pitchFamily="34" charset="0"/>
              </a:rPr>
              <a:t>javax.ws.rs.Produces</a:t>
            </a:r>
            <a:r>
              <a:rPr lang="en-US" sz="1200" dirty="0" smtClean="0">
                <a:latin typeface="Arial Rounded MT Bold" pitchFamily="34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Arial Rounded MT Bold" pitchFamily="34" charset="0"/>
              </a:rPr>
              <a:t>	import </a:t>
            </a:r>
            <a:r>
              <a:rPr lang="en-US" sz="1200" dirty="0" err="1" smtClean="0">
                <a:latin typeface="Arial Rounded MT Bold" pitchFamily="34" charset="0"/>
              </a:rPr>
              <a:t>javax.ws.rs.Consumes</a:t>
            </a:r>
            <a:r>
              <a:rPr lang="en-US" sz="1200" dirty="0" smtClean="0">
                <a:latin typeface="Arial Rounded MT Bold" pitchFamily="34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Arial Rounded MT Bold" pitchFamily="34" charset="0"/>
              </a:rPr>
              <a:t>	import javax.ws.rs.POST;</a:t>
            </a:r>
          </a:p>
          <a:p>
            <a:pPr>
              <a:buNone/>
            </a:pPr>
            <a:r>
              <a:rPr lang="en-US" sz="1200" dirty="0" smtClean="0">
                <a:latin typeface="Arial Rounded MT Bold" pitchFamily="34" charset="0"/>
              </a:rPr>
              <a:t>	import </a:t>
            </a:r>
            <a:r>
              <a:rPr lang="en-US" sz="1200" dirty="0" err="1" smtClean="0">
                <a:latin typeface="Arial Rounded MT Bold" pitchFamily="34" charset="0"/>
              </a:rPr>
              <a:t>javax.ws.rs.Path</a:t>
            </a:r>
            <a:r>
              <a:rPr lang="en-US" sz="1200" dirty="0" smtClean="0">
                <a:latin typeface="Arial Rounded MT Bold" pitchFamily="34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Arial Rounded MT Bold" pitchFamily="34" charset="0"/>
              </a:rPr>
              <a:t>	import </a:t>
            </a:r>
            <a:r>
              <a:rPr lang="en-US" sz="1200" dirty="0" err="1" smtClean="0">
                <a:latin typeface="Arial Rounded MT Bold" pitchFamily="34" charset="0"/>
              </a:rPr>
              <a:t>javax.ws.rs.PathParam</a:t>
            </a:r>
            <a:r>
              <a:rPr lang="en-US" sz="1200" dirty="0" smtClean="0">
                <a:latin typeface="Arial Rounded MT Bold" pitchFamily="34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Arial Rounded MT Bold" pitchFamily="34" charset="0"/>
              </a:rPr>
              <a:t>	import </a:t>
            </a:r>
            <a:r>
              <a:rPr lang="en-US" sz="1200" dirty="0" err="1" smtClean="0">
                <a:latin typeface="Arial Rounded MT Bold" pitchFamily="34" charset="0"/>
              </a:rPr>
              <a:t>javax.ws.rs.core.MediaType</a:t>
            </a:r>
            <a:r>
              <a:rPr lang="en-US" sz="1200" dirty="0" smtClean="0">
                <a:latin typeface="Arial Rounded MT Bold" pitchFamily="34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Arial Rounded MT Bold" pitchFamily="34" charset="0"/>
              </a:rPr>
              <a:t>	import </a:t>
            </a:r>
            <a:r>
              <a:rPr lang="en-US" sz="1200" dirty="0" err="1" smtClean="0">
                <a:latin typeface="Arial Rounded MT Bold" pitchFamily="34" charset="0"/>
              </a:rPr>
              <a:t>javax.ws.rs.core.Response</a:t>
            </a:r>
            <a:r>
              <a:rPr lang="en-US" sz="1200" dirty="0" smtClean="0">
                <a:latin typeface="Arial Rounded MT Bold" pitchFamily="34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Arial Rounded MT Bold" pitchFamily="34" charset="0"/>
              </a:rPr>
              <a:t>  	 @Path("/v1/images/")</a:t>
            </a:r>
          </a:p>
          <a:p>
            <a:pPr>
              <a:buNone/>
            </a:pPr>
            <a:r>
              <a:rPr lang="en-US" sz="1200" b="1" dirty="0" smtClean="0">
                <a:latin typeface="Arial Rounded MT Bold" pitchFamily="34" charset="0"/>
              </a:rPr>
              <a:t>  	 public</a:t>
            </a:r>
            <a:r>
              <a:rPr lang="en-US" sz="1200" dirty="0" smtClean="0">
                <a:latin typeface="Arial Rounded MT Bold" pitchFamily="34" charset="0"/>
              </a:rPr>
              <a:t> </a:t>
            </a:r>
            <a:r>
              <a:rPr lang="en-US" sz="1200" b="1" dirty="0" smtClean="0">
                <a:latin typeface="Arial Rounded MT Bold" pitchFamily="34" charset="0"/>
              </a:rPr>
              <a:t>class</a:t>
            </a:r>
            <a:r>
              <a:rPr lang="en-US" sz="1200" dirty="0" smtClean="0">
                <a:latin typeface="Arial Rounded MT Bold" pitchFamily="34" charset="0"/>
              </a:rPr>
              <a:t> V1_Images {</a:t>
            </a:r>
          </a:p>
          <a:p>
            <a:pPr>
              <a:buNone/>
            </a:pPr>
            <a:r>
              <a:rPr lang="en-US" sz="1200" dirty="0" smtClean="0">
                <a:latin typeface="Arial Rounded MT Bold" pitchFamily="34" charset="0"/>
              </a:rPr>
              <a:t>       	@Path("/count/") </a:t>
            </a:r>
          </a:p>
          <a:p>
            <a:pPr>
              <a:buNone/>
            </a:pPr>
            <a:r>
              <a:rPr lang="en-US" sz="1200" dirty="0" smtClean="0">
                <a:latin typeface="Arial Rounded MT Bold" pitchFamily="34" charset="0"/>
              </a:rPr>
              <a:t>     	 	 @POST</a:t>
            </a:r>
          </a:p>
          <a:p>
            <a:pPr>
              <a:buNone/>
            </a:pPr>
            <a:r>
              <a:rPr lang="en-US" sz="1200" dirty="0" smtClean="0">
                <a:latin typeface="Arial Rounded MT Bold" pitchFamily="34" charset="0"/>
              </a:rPr>
              <a:t>     	  	@Produces(</a:t>
            </a:r>
            <a:r>
              <a:rPr lang="en-US" sz="1200" dirty="0" err="1" smtClean="0">
                <a:latin typeface="Arial Rounded MT Bold" pitchFamily="34" charset="0"/>
              </a:rPr>
              <a:t>MediaType.</a:t>
            </a:r>
            <a:r>
              <a:rPr lang="en-US" sz="1200" i="1" dirty="0" err="1" smtClean="0">
                <a:latin typeface="Arial Rounded MT Bold" pitchFamily="34" charset="0"/>
              </a:rPr>
              <a:t>APPLICATION_JSON</a:t>
            </a:r>
            <a:r>
              <a:rPr lang="en-US" sz="1200" dirty="0" smtClean="0">
                <a:latin typeface="Arial Rounded MT Bold" pitchFamily="34" charset="0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Arial Rounded MT Bold" pitchFamily="34" charset="0"/>
              </a:rPr>
              <a:t>     		</a:t>
            </a:r>
            <a:r>
              <a:rPr lang="en-US" sz="1200" b="1" dirty="0" smtClean="0">
                <a:latin typeface="Arial Rounded MT Bold" pitchFamily="34" charset="0"/>
              </a:rPr>
              <a:t>public</a:t>
            </a:r>
            <a:r>
              <a:rPr lang="en-US" sz="1200" dirty="0" smtClean="0">
                <a:latin typeface="Arial Rounded MT Bold" pitchFamily="34" charset="0"/>
              </a:rPr>
              <a:t> Response </a:t>
            </a:r>
            <a:r>
              <a:rPr lang="en-US" sz="1200" dirty="0" err="1" smtClean="0">
                <a:latin typeface="Arial Rounded MT Bold" pitchFamily="34" charset="0"/>
              </a:rPr>
              <a:t>returnImageCount</a:t>
            </a:r>
            <a:r>
              <a:rPr lang="en-US" sz="1200" dirty="0" smtClean="0">
                <a:latin typeface="Arial Rounded MT Bold" pitchFamily="34" charset="0"/>
              </a:rPr>
              <a:t>() </a:t>
            </a:r>
            <a:r>
              <a:rPr lang="en-US" sz="1200" b="1" dirty="0" smtClean="0">
                <a:latin typeface="Arial Rounded MT Bold" pitchFamily="34" charset="0"/>
              </a:rPr>
              <a:t>throws</a:t>
            </a:r>
            <a:r>
              <a:rPr lang="en-US" sz="1200" dirty="0" smtClean="0">
                <a:latin typeface="Arial Rounded MT Bold" pitchFamily="34" charset="0"/>
              </a:rPr>
              <a:t> Exception { }</a:t>
            </a:r>
          </a:p>
          <a:p>
            <a:pPr>
              <a:buNone/>
            </a:pPr>
            <a:endParaRPr lang="en-US" sz="1200" dirty="0" smtClean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Implementation </a:t>
            </a:r>
            <a:r>
              <a:rPr lang="en-US" sz="2000" dirty="0" smtClean="0">
                <a:latin typeface="Arial Rounded MT Bold" pitchFamily="34" charset="0"/>
              </a:rPr>
              <a:t>contd..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 smtClean="0">
                <a:solidFill>
                  <a:srgbClr val="0070C0"/>
                </a:solidFill>
                <a:latin typeface="Arial Rounded MT Bold" pitchFamily="34" charset="0"/>
              </a:rPr>
              <a:t>Client</a:t>
            </a:r>
          </a:p>
          <a:p>
            <a:pPr lvl="1">
              <a:buFont typeface="Wingdings" pitchFamily="2" charset="2"/>
              <a:buChar char="Ø"/>
            </a:pPr>
            <a:r>
              <a:rPr lang="en-US" sz="5100" dirty="0" smtClean="0">
                <a:solidFill>
                  <a:srgbClr val="0070C0"/>
                </a:solidFill>
                <a:latin typeface="Arial Rounded MT Bold" pitchFamily="34" charset="0"/>
              </a:rPr>
              <a:t>     JavaScript(</a:t>
            </a:r>
            <a:r>
              <a:rPr lang="en-US" sz="5100" dirty="0" err="1" smtClean="0">
                <a:solidFill>
                  <a:srgbClr val="0070C0"/>
                </a:solidFill>
                <a:latin typeface="Arial Rounded MT Bold" pitchFamily="34" charset="0"/>
              </a:rPr>
              <a:t>jQuery</a:t>
            </a:r>
            <a:r>
              <a:rPr lang="en-US" sz="5100" dirty="0" smtClean="0">
                <a:solidFill>
                  <a:srgbClr val="0070C0"/>
                </a:solidFill>
                <a:latin typeface="Arial Rounded MT Bold" pitchFamily="34" charset="0"/>
              </a:rPr>
              <a:t>, </a:t>
            </a:r>
            <a:r>
              <a:rPr lang="en-US" sz="5100" dirty="0" err="1" smtClean="0">
                <a:solidFill>
                  <a:srgbClr val="0070C0"/>
                </a:solidFill>
                <a:latin typeface="Arial Rounded MT Bold" pitchFamily="34" charset="0"/>
              </a:rPr>
              <a:t>Highcharts,Datatables</a:t>
            </a:r>
            <a:r>
              <a:rPr lang="en-US" sz="5100" dirty="0" smtClean="0">
                <a:solidFill>
                  <a:srgbClr val="0070C0"/>
                </a:solidFill>
                <a:latin typeface="Arial Rounded MT Bold" pitchFamily="34" charset="0"/>
              </a:rPr>
              <a:t>)</a:t>
            </a:r>
          </a:p>
          <a:p>
            <a:pPr>
              <a:buNone/>
            </a:pPr>
            <a:r>
              <a:rPr lang="en-US" sz="3800" u="sng" dirty="0" smtClean="0">
                <a:latin typeface="Arial Rounded MT Bold" pitchFamily="34" charset="0"/>
              </a:rPr>
              <a:t>Some  Code….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$(document).ready(</a:t>
            </a:r>
            <a:r>
              <a:rPr lang="en-US" b="1" dirty="0" smtClean="0"/>
              <a:t>function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var</a:t>
            </a:r>
            <a:r>
              <a:rPr lang="en-US" dirty="0" smtClean="0"/>
              <a:t> count=0;</a:t>
            </a:r>
          </a:p>
          <a:p>
            <a:pPr>
              <a:buNone/>
            </a:pPr>
            <a:r>
              <a:rPr lang="en-US" dirty="0" smtClean="0"/>
              <a:t>	$('#start').</a:t>
            </a:r>
            <a:r>
              <a:rPr lang="en-US" dirty="0" err="1" smtClean="0"/>
              <a:t>attr</a:t>
            </a:r>
            <a:r>
              <a:rPr lang="en-US" dirty="0" smtClean="0"/>
              <a:t>("disabled", </a:t>
            </a:r>
            <a:r>
              <a:rPr lang="en-US" b="1" dirty="0" smtClean="0"/>
              <a:t>false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$('#stop').</a:t>
            </a:r>
            <a:r>
              <a:rPr lang="en-US" dirty="0" err="1" smtClean="0"/>
              <a:t>attr</a:t>
            </a:r>
            <a:r>
              <a:rPr lang="en-US" dirty="0" smtClean="0"/>
              <a:t>("disabled", </a:t>
            </a:r>
            <a:r>
              <a:rPr lang="en-US" b="1" dirty="0" smtClean="0"/>
              <a:t>true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calculateCount</a:t>
            </a:r>
            <a:r>
              <a:rPr lang="en-US" dirty="0" smtClean="0"/>
              <a:t>(callback){ </a:t>
            </a:r>
          </a:p>
          <a:p>
            <a:pPr>
              <a:buNone/>
            </a:pPr>
            <a:r>
              <a:rPr lang="en-US" dirty="0" smtClean="0"/>
              <a:t>	 $.</a:t>
            </a:r>
            <a:r>
              <a:rPr lang="en-US" dirty="0" err="1" smtClean="0"/>
              <a:t>ajax</a:t>
            </a:r>
            <a:r>
              <a:rPr lang="en-US" dirty="0" smtClean="0"/>
              <a:t>({type: 'POST',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url</a:t>
            </a:r>
            <a:r>
              <a:rPr lang="en-US" dirty="0" smtClean="0"/>
              <a:t>: "http://localhost:7001/com.sheltonmachines.service/api/v1/images/count/",</a:t>
            </a:r>
          </a:p>
          <a:p>
            <a:pPr>
              <a:buNone/>
            </a:pPr>
            <a:r>
              <a:rPr lang="en-US" dirty="0" smtClean="0"/>
              <a:t>                  cache: </a:t>
            </a:r>
            <a:r>
              <a:rPr lang="en-US" b="1" dirty="0" smtClean="0"/>
              <a:t>false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     success: </a:t>
            </a:r>
            <a:r>
              <a:rPr lang="en-US" b="1" dirty="0" smtClean="0"/>
              <a:t>function</a:t>
            </a:r>
            <a:r>
              <a:rPr lang="en-US" dirty="0" smtClean="0"/>
              <a:t>(data){</a:t>
            </a:r>
          </a:p>
          <a:p>
            <a:pPr>
              <a:buNone/>
            </a:pPr>
            <a:r>
              <a:rPr lang="en-US" dirty="0" smtClean="0"/>
              <a:t>                 callback(data[0].number); 	       </a:t>
            </a:r>
          </a:p>
          <a:p>
            <a:pPr>
              <a:buNone/>
            </a:pPr>
            <a:r>
              <a:rPr lang="en-US" dirty="0" smtClean="0"/>
              <a:t>   			},</a:t>
            </a:r>
          </a:p>
          <a:p>
            <a:pPr>
              <a:buNone/>
            </a:pPr>
            <a:r>
              <a:rPr lang="en-US" dirty="0" smtClean="0"/>
              <a:t>          error: </a:t>
            </a:r>
            <a:r>
              <a:rPr lang="en-US" b="1" dirty="0" smtClean="0"/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jqXHR</a:t>
            </a:r>
            <a:r>
              <a:rPr lang="en-US" dirty="0" smtClean="0"/>
              <a:t>, </a:t>
            </a:r>
            <a:r>
              <a:rPr lang="en-US" dirty="0" err="1" smtClean="0"/>
              <a:t>textStatus</a:t>
            </a:r>
            <a:r>
              <a:rPr lang="en-US" dirty="0" smtClean="0"/>
              <a:t>, </a:t>
            </a:r>
            <a:r>
              <a:rPr lang="en-US" dirty="0" err="1" smtClean="0"/>
              <a:t>errorThrown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					console.log("Error!!"+ </a:t>
            </a:r>
            <a:r>
              <a:rPr lang="en-US" dirty="0" err="1" smtClean="0"/>
              <a:t>jqXHR.responseText</a:t>
            </a:r>
            <a:r>
              <a:rPr lang="en-US" dirty="0" smtClean="0"/>
              <a:t>);			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               });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 lvl="1"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3505200"/>
            <a:ext cx="2162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4419600"/>
            <a:ext cx="1314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Implementation </a:t>
            </a:r>
            <a:r>
              <a:rPr lang="en-US" sz="2000" dirty="0" smtClean="0">
                <a:latin typeface="Arial Rounded MT Bold" pitchFamily="34" charset="0"/>
              </a:rPr>
              <a:t>contd..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>
                <a:solidFill>
                  <a:srgbClr val="0070C0"/>
                </a:solidFill>
                <a:latin typeface="Arial Rounded MT Bold" pitchFamily="34" charset="0"/>
              </a:rPr>
              <a:t>Deploy</a:t>
            </a:r>
          </a:p>
          <a:p>
            <a:pPr>
              <a:buNone/>
            </a:pPr>
            <a:r>
              <a:rPr lang="en-US" dirty="0" smtClean="0"/>
              <a:t>&lt;web-app&gt;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u="sng" dirty="0" smtClean="0"/>
              <a:t>Backend</a:t>
            </a:r>
            <a:r>
              <a:rPr lang="en-US" dirty="0" smtClean="0"/>
              <a:t> Rest Service&lt;/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r>
              <a:rPr lang="en-US" dirty="0" err="1" smtClean="0"/>
              <a:t>com.sun.jersey.spi.container.servlet.ServletContainer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</a:p>
          <a:p>
            <a:pPr>
              <a:buNone/>
            </a:pPr>
            <a:r>
              <a:rPr lang="en-US" dirty="0" smtClean="0"/>
              <a:t>   &lt;init-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b="1" dirty="0" smtClean="0"/>
              <a:t>      &lt;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  <a:r>
              <a:rPr lang="en-US" b="1" dirty="0" err="1" smtClean="0"/>
              <a:t>com.sun.jersey.config.property.packages</a:t>
            </a:r>
            <a:r>
              <a:rPr lang="en-US" b="1" dirty="0" smtClean="0"/>
              <a:t>&lt;/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</a:p>
          <a:p>
            <a:pPr>
              <a:buNone/>
            </a:pPr>
            <a:r>
              <a:rPr lang="en-US" b="1" dirty="0" smtClean="0"/>
              <a:t>      &lt;</a:t>
            </a:r>
            <a:r>
              <a:rPr lang="en-US" b="1" dirty="0" err="1" smtClean="0"/>
              <a:t>param</a:t>
            </a:r>
            <a:r>
              <a:rPr lang="en-US" b="1" dirty="0" smtClean="0"/>
              <a:t>-value&gt;</a:t>
            </a:r>
            <a:r>
              <a:rPr lang="en-US" b="1" dirty="0" err="1" smtClean="0"/>
              <a:t>com.sheltonmachines.service</a:t>
            </a:r>
            <a:r>
              <a:rPr lang="en-US" b="1" dirty="0" smtClean="0"/>
              <a:t>&lt;/</a:t>
            </a:r>
            <a:r>
              <a:rPr lang="en-US" b="1" dirty="0" err="1" smtClean="0"/>
              <a:t>param</a:t>
            </a:r>
            <a:r>
              <a:rPr lang="en-US" b="1" dirty="0" smtClean="0"/>
              <a:t>-value&gt;</a:t>
            </a:r>
          </a:p>
          <a:p>
            <a:pPr>
              <a:buNone/>
            </a:pPr>
            <a:r>
              <a:rPr lang="en-US" dirty="0" smtClean="0"/>
              <a:t>    &lt;/init-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&lt;load-on-startup&gt;1&lt;/load-on-startup&gt;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pPr>
              <a:buNone/>
            </a:pPr>
            <a:r>
              <a:rPr lang="en-US" dirty="0" smtClean="0"/>
              <a:t> 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u="sng" dirty="0" smtClean="0"/>
              <a:t>Backend</a:t>
            </a:r>
            <a:r>
              <a:rPr lang="en-US" dirty="0" smtClean="0"/>
              <a:t> Rest Service&lt;/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pPr>
              <a:buNone/>
            </a:pPr>
            <a:r>
              <a:rPr lang="en-US" dirty="0" smtClean="0"/>
              <a:t>     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u="sng" dirty="0" err="1" smtClean="0"/>
              <a:t>api</a:t>
            </a:r>
            <a:r>
              <a:rPr lang="en-US" dirty="0" smtClean="0"/>
              <a:t>/*&lt;/</a:t>
            </a:r>
            <a:r>
              <a:rPr lang="en-US" dirty="0" err="1" smtClean="0"/>
              <a:t>url</a:t>
            </a:r>
            <a:r>
              <a:rPr lang="en-US" dirty="0" smtClean="0"/>
              <a:t>-pattern&gt; 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pPr>
              <a:buNone/>
            </a:pPr>
            <a:r>
              <a:rPr lang="en-US" dirty="0" smtClean="0"/>
              <a:t>&lt;/web-app&gt;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114800"/>
            <a:ext cx="167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 Testing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648200" cy="44348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Rounded MT Bold" pitchFamily="34" charset="0"/>
              </a:rPr>
              <a:t>Functional Testing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- Manual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rial Rounded MT Bold" pitchFamily="34" charset="0"/>
              </a:rPr>
              <a:t>Non-Functional Testing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</a:t>
            </a:r>
            <a:r>
              <a:rPr lang="en-US" u="sng" dirty="0" smtClean="0">
                <a:solidFill>
                  <a:srgbClr val="0070C0"/>
                </a:solidFill>
                <a:latin typeface="Arial Rounded MT Bold" pitchFamily="34" charset="0"/>
              </a:rPr>
              <a:t>Tools used: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-Fiddler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-Chrome Developer 	Tool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-Windows Task 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Manager</a:t>
            </a:r>
          </a:p>
          <a:p>
            <a:pPr>
              <a:buNone/>
            </a:pPr>
            <a:r>
              <a:rPr lang="en-US" smtClean="0">
                <a:solidFill>
                  <a:srgbClr val="0070C0"/>
                </a:solidFill>
                <a:latin typeface="Arial Rounded MT Bold" pitchFamily="34" charset="0"/>
              </a:rPr>
              <a:t>     -Understand 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Arial Rounded MT Bold" pitchFamily="34" charset="0"/>
              </a:rPr>
              <a:t>SciTool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)</a:t>
            </a:r>
            <a:endParaRPr lang="en-US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28800"/>
            <a:ext cx="4038600" cy="44348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200" u="sng" dirty="0" smtClean="0">
                <a:solidFill>
                  <a:srgbClr val="002060"/>
                </a:solidFill>
                <a:latin typeface="Arial Rounded MT Bold" pitchFamily="34" charset="0"/>
              </a:rPr>
              <a:t>Testing Environment: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 smtClean="0">
                <a:latin typeface="Arial Rounded MT Bold" pitchFamily="34" charset="0"/>
              </a:rPr>
              <a:t>Operating System: Windows 7 Home Premium</a:t>
            </a:r>
            <a:endParaRPr lang="en-US" sz="2200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 smtClean="0">
                <a:latin typeface="Arial Rounded MT Bold" pitchFamily="34" charset="0"/>
              </a:rPr>
              <a:t>Hardware: 4.00GB RAM, 32-bit (x86)</a:t>
            </a:r>
            <a:endParaRPr lang="en-US" sz="2200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 smtClean="0">
                <a:latin typeface="Arial Rounded MT Bold" pitchFamily="34" charset="0"/>
              </a:rPr>
              <a:t>Default browser:  Google Chrome, Version 39.0.2171.99 m</a:t>
            </a:r>
            <a:endParaRPr lang="en-US" sz="22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667000"/>
            <a:ext cx="627774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000" dirty="0" smtClean="0">
                <a:solidFill>
                  <a:schemeClr val="tx2"/>
                </a:solidFill>
                <a:latin typeface="Arial Rounded MT Bold" pitchFamily="34" charset="0"/>
                <a:ea typeface="+mj-ea"/>
                <a:cs typeface="+mj-cs"/>
              </a:rPr>
              <a:t>Solution 2 </a:t>
            </a:r>
          </a:p>
          <a:p>
            <a:pPr algn="ctr">
              <a:spcBef>
                <a:spcPct val="0"/>
              </a:spcBef>
            </a:pPr>
            <a:r>
              <a:rPr lang="en-US" sz="5000" dirty="0" smtClean="0">
                <a:solidFill>
                  <a:schemeClr val="tx2"/>
                </a:solidFill>
                <a:latin typeface="Arial Rounded MT Bold" pitchFamily="34" charset="0"/>
                <a:ea typeface="+mj-ea"/>
                <a:cs typeface="+mj-cs"/>
              </a:rPr>
              <a:t>-using C#(ASP.NET)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343400"/>
            <a:ext cx="1638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Technologies &amp; Toolkits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438912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ASP.NET Web API 2</a:t>
            </a:r>
            <a:r>
              <a:rPr lang="en-US" dirty="0">
                <a:solidFill>
                  <a:srgbClr val="0070C0"/>
                </a:solidFill>
                <a:latin typeface="Arial Rounded MT Bold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(C#)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Visual Studio Express2013 for web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Arial Rounded MT Bold" pitchFamily="34" charset="0"/>
              </a:rPr>
              <a:t>.Net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4.5 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IIS Express - Web application container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276600"/>
            <a:ext cx="12858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5105400"/>
            <a:ext cx="1333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Architecture Diagram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Server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SQL Server – MS SQL Server 2005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Web Server – IIS Express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Service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Model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Controller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Client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0070C0"/>
                </a:solidFill>
                <a:latin typeface="Arial Rounded MT Bold" pitchFamily="34" charset="0"/>
              </a:rPr>
              <a:t>     JavaScript(</a:t>
            </a:r>
            <a:r>
              <a:rPr lang="en-US" sz="2600" dirty="0" err="1" smtClean="0">
                <a:solidFill>
                  <a:srgbClr val="0070C0"/>
                </a:solidFill>
                <a:latin typeface="Arial Rounded MT Bold" pitchFamily="34" charset="0"/>
              </a:rPr>
              <a:t>jQuery</a:t>
            </a:r>
            <a:r>
              <a:rPr lang="en-US" sz="2600" dirty="0" smtClean="0">
                <a:solidFill>
                  <a:srgbClr val="0070C0"/>
                </a:solidFill>
                <a:latin typeface="Arial Rounded MT Bold" pitchFamily="34" charset="0"/>
              </a:rPr>
              <a:t>) [Same client as in solution1]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 lvl="1"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 Rounded MT Bold" pitchFamily="34" charset="0"/>
              </a:rPr>
              <a:t>Overview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  <a:cs typeface="Courier New" pitchFamily="49" charset="0"/>
              </a:rPr>
              <a:t>Introduction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  <a:cs typeface="Courier New" pitchFamily="49" charset="0"/>
              </a:rPr>
              <a:t>Approach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  <a:cs typeface="Courier New" pitchFamily="49" charset="0"/>
              </a:rPr>
              <a:t>Solutions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  <a:cs typeface="Courier New" pitchFamily="49" charset="0"/>
              </a:rPr>
              <a:t>Technologies &amp; Toolkits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  <a:cs typeface="Courier New" pitchFamily="49" charset="0"/>
              </a:rPr>
              <a:t>Architecture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  <a:cs typeface="Courier New" pitchFamily="49" charset="0"/>
              </a:rPr>
              <a:t>Design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  <a:cs typeface="Courier New" pitchFamily="49" charset="0"/>
              </a:rPr>
              <a:t>Implementation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  <a:cs typeface="Courier New" pitchFamily="49" charset="0"/>
              </a:rPr>
              <a:t>Testing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  <a:cs typeface="Courier New" pitchFamily="49" charset="0"/>
              </a:rPr>
              <a:t>Comparison of solutions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  <a:cs typeface="Courier New" pitchFamily="49" charset="0"/>
              </a:rPr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Implementation </a:t>
            </a:r>
            <a:r>
              <a:rPr lang="en-US" sz="2000" dirty="0" smtClean="0">
                <a:latin typeface="Arial Rounded MT Bold" pitchFamily="34" charset="0"/>
              </a:rPr>
              <a:t>contd..</a:t>
            </a:r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3484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Arial Rounded MT Bold" pitchFamily="34" charset="0"/>
              </a:rPr>
              <a:t>Model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BackendApp.Models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class Image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string Id { get; set; }</a:t>
            </a:r>
          </a:p>
          <a:p>
            <a:pPr>
              <a:buNone/>
            </a:pPr>
            <a:r>
              <a:rPr lang="en-US" dirty="0" smtClean="0"/>
              <a:t>        public string Name { get; set; }</a:t>
            </a:r>
          </a:p>
          <a:p>
            <a:pPr>
              <a:buNone/>
            </a:pPr>
            <a:r>
              <a:rPr lang="en-US" dirty="0" smtClean="0"/>
              <a:t>        public string Path { get; set;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public class </a:t>
            </a:r>
            <a:r>
              <a:rPr lang="en-US" dirty="0" err="1" smtClean="0"/>
              <a:t>ImageCount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    public </a:t>
            </a:r>
            <a:r>
              <a:rPr lang="en-US" dirty="0" err="1" smtClean="0"/>
              <a:t>int</a:t>
            </a:r>
            <a:r>
              <a:rPr lang="en-US" dirty="0" smtClean="0"/>
              <a:t> Number { get; set;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GB" b="1" dirty="0" smtClean="0"/>
              <a:t>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60232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</a:pPr>
            <a:r>
              <a:rPr lang="en-US" sz="4200" dirty="0" smtClean="0">
                <a:solidFill>
                  <a:srgbClr val="0070C0"/>
                </a:solidFill>
                <a:latin typeface="Arial Rounded MT Bold" pitchFamily="34" charset="0"/>
              </a:rPr>
              <a:t>Controller</a:t>
            </a:r>
          </a:p>
          <a:p>
            <a:pPr>
              <a:buNone/>
            </a:pPr>
            <a:r>
              <a:rPr lang="en-US" sz="2800" dirty="0" smtClean="0"/>
              <a:t>namespace </a:t>
            </a:r>
            <a:r>
              <a:rPr lang="en-US" sz="2800" dirty="0" err="1" smtClean="0"/>
              <a:t>BackendApp.Controllers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 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	public class </a:t>
            </a:r>
            <a:r>
              <a:rPr lang="en-US" sz="2800" dirty="0" err="1" smtClean="0"/>
              <a:t>ImagesController</a:t>
            </a:r>
            <a:r>
              <a:rPr lang="en-US" sz="2800" dirty="0" smtClean="0"/>
              <a:t> : </a:t>
            </a:r>
            <a:r>
              <a:rPr lang="en-US" sz="2800" dirty="0" err="1" smtClean="0"/>
              <a:t>ApiController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{</a:t>
            </a:r>
          </a:p>
          <a:p>
            <a:pPr>
              <a:buNone/>
            </a:pPr>
            <a:r>
              <a:rPr lang="en-US" sz="2800" dirty="0" smtClean="0"/>
              <a:t>		public </a:t>
            </a:r>
            <a:r>
              <a:rPr lang="en-US" sz="2800" dirty="0" err="1" smtClean="0"/>
              <a:t>IEnumerable</a:t>
            </a:r>
            <a:r>
              <a:rPr lang="en-US" sz="2800" dirty="0" smtClean="0"/>
              <a:t>&lt;</a:t>
            </a:r>
            <a:r>
              <a:rPr lang="en-US" sz="2800" dirty="0" err="1" smtClean="0"/>
              <a:t>ImageCount</a:t>
            </a:r>
            <a:r>
              <a:rPr lang="en-US" sz="2800" dirty="0" smtClean="0"/>
              <a:t>&gt; </a:t>
            </a:r>
            <a:r>
              <a:rPr lang="en-US" sz="2800" dirty="0" err="1" smtClean="0"/>
              <a:t>GetImages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        {</a:t>
            </a:r>
          </a:p>
          <a:p>
            <a:pPr>
              <a:buNone/>
            </a:pPr>
            <a:r>
              <a:rPr lang="en-US" sz="2800" dirty="0" smtClean="0"/>
              <a:t>            </a:t>
            </a:r>
            <a:r>
              <a:rPr lang="en-US" sz="2800" dirty="0" err="1" smtClean="0"/>
              <a:t>ImageCount</a:t>
            </a:r>
            <a:r>
              <a:rPr lang="en-US" sz="2800" dirty="0" smtClean="0"/>
              <a:t>[] count = null;</a:t>
            </a:r>
          </a:p>
          <a:p>
            <a:pPr>
              <a:buNone/>
            </a:pPr>
            <a:r>
              <a:rPr lang="en-US" sz="2800" dirty="0" smtClean="0"/>
              <a:t>	     </a:t>
            </a:r>
            <a:r>
              <a:rPr lang="en-US" sz="2800" dirty="0" err="1" smtClean="0"/>
              <a:t>SqlConnection</a:t>
            </a:r>
            <a:r>
              <a:rPr lang="en-US" sz="2800" dirty="0" smtClean="0"/>
              <a:t> con = new </a:t>
            </a:r>
            <a:r>
              <a:rPr lang="en-US" sz="2800" dirty="0" err="1" smtClean="0"/>
              <a:t>SqlConnection</a:t>
            </a:r>
            <a:r>
              <a:rPr lang="en-US" sz="2800" dirty="0" smtClean="0"/>
              <a:t>(@"Data Source=MALU-PC\</a:t>
            </a:r>
            <a:r>
              <a:rPr lang="en-US" sz="2800" dirty="0" err="1" smtClean="0"/>
              <a:t>SQLEXPRESS;Initial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Catalog=</a:t>
            </a:r>
            <a:r>
              <a:rPr lang="en-US" sz="2800" dirty="0" err="1" smtClean="0"/>
              <a:t>TestDB;Integrated</a:t>
            </a:r>
            <a:r>
              <a:rPr lang="en-US" sz="2800" dirty="0" smtClean="0"/>
              <a:t> Security=True;");</a:t>
            </a:r>
          </a:p>
          <a:p>
            <a:pPr>
              <a:buNone/>
            </a:pPr>
            <a:r>
              <a:rPr lang="en-US" sz="2800" dirty="0" smtClean="0"/>
              <a:t>            </a:t>
            </a:r>
            <a:r>
              <a:rPr lang="en-US" sz="2800" dirty="0" err="1" smtClean="0"/>
              <a:t>con.Open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            </a:t>
            </a:r>
            <a:r>
              <a:rPr lang="en-US" sz="2800" dirty="0" err="1" smtClean="0"/>
              <a:t>SqlCommand</a:t>
            </a:r>
            <a:r>
              <a:rPr lang="en-US" sz="2800" dirty="0" smtClean="0"/>
              <a:t> cmd1 = new </a:t>
            </a:r>
            <a:r>
              <a:rPr lang="en-US" sz="2800" dirty="0" err="1" smtClean="0"/>
              <a:t>SqlCommand</a:t>
            </a:r>
            <a:r>
              <a:rPr lang="en-US" sz="2800" dirty="0" smtClean="0"/>
              <a:t>("SELECT Count(IMAGE_PATH) AS number FROM Images", </a:t>
            </a:r>
          </a:p>
          <a:p>
            <a:pPr>
              <a:buNone/>
            </a:pPr>
            <a:r>
              <a:rPr lang="en-US" sz="2800" dirty="0" smtClean="0"/>
              <a:t>            con);</a:t>
            </a:r>
          </a:p>
          <a:p>
            <a:pPr>
              <a:buNone/>
            </a:pPr>
            <a:r>
              <a:rPr lang="en-US" sz="2800" dirty="0" smtClean="0"/>
              <a:t>            </a:t>
            </a:r>
            <a:r>
              <a:rPr lang="en-US" sz="2800" dirty="0" err="1" smtClean="0"/>
              <a:t>SqlDataReader</a:t>
            </a:r>
            <a:r>
              <a:rPr lang="en-US" sz="2800" dirty="0" smtClean="0"/>
              <a:t> dr1 = cmd1.ExecuteReader();</a:t>
            </a:r>
          </a:p>
          <a:p>
            <a:pPr>
              <a:buNone/>
            </a:pPr>
            <a:r>
              <a:rPr lang="en-US" sz="2800" dirty="0" smtClean="0"/>
              <a:t>             while (dr1.Read())</a:t>
            </a:r>
          </a:p>
          <a:p>
            <a:pPr>
              <a:buNone/>
            </a:pPr>
            <a:r>
              <a:rPr lang="en-US" sz="2800" dirty="0" smtClean="0"/>
              <a:t>            {</a:t>
            </a:r>
          </a:p>
          <a:p>
            <a:pPr>
              <a:buNone/>
            </a:pPr>
            <a:r>
              <a:rPr lang="en-US" sz="2800" dirty="0" smtClean="0"/>
              <a:t>………..</a:t>
            </a:r>
          </a:p>
          <a:p>
            <a:pPr>
              <a:lnSpc>
                <a:spcPct val="80000"/>
              </a:lnSpc>
              <a:buNone/>
            </a:pPr>
            <a:endParaRPr lang="en-US" sz="2800" dirty="0" smtClean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 Testing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800600" cy="44348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Rounded MT Bold" pitchFamily="34" charset="0"/>
              </a:rPr>
              <a:t>Functional Testing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- Manual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rial Rounded MT Bold" pitchFamily="34" charset="0"/>
              </a:rPr>
              <a:t>Non-Functional Testing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  </a:t>
            </a:r>
            <a:r>
              <a:rPr lang="en-US" u="sng" dirty="0" smtClean="0">
                <a:solidFill>
                  <a:srgbClr val="0070C0"/>
                </a:solidFill>
                <a:latin typeface="Arial Rounded MT Bold" pitchFamily="34" charset="0"/>
              </a:rPr>
              <a:t>Tools used: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 -Fiddler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 -Chrome Developer Tool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 -Windows Task 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Manager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- Understand (</a:t>
            </a:r>
            <a:r>
              <a:rPr lang="en-US" dirty="0" err="1" smtClean="0">
                <a:solidFill>
                  <a:srgbClr val="0070C0"/>
                </a:solidFill>
                <a:latin typeface="Arial Rounded MT Bold" pitchFamily="34" charset="0"/>
              </a:rPr>
              <a:t>SciTool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)</a:t>
            </a:r>
            <a:endParaRPr lang="en-US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2133600"/>
            <a:ext cx="4038600" cy="44348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u="sng" dirty="0" smtClean="0">
                <a:solidFill>
                  <a:srgbClr val="002060"/>
                </a:solidFill>
                <a:latin typeface="Arial Rounded MT Bold" pitchFamily="34" charset="0"/>
              </a:rPr>
              <a:t>Testing Environment:</a:t>
            </a:r>
          </a:p>
          <a:p>
            <a:pPr>
              <a:buFont typeface="Wingdings" pitchFamily="2" charset="2"/>
              <a:buChar char="q"/>
            </a:pPr>
            <a:r>
              <a:rPr lang="en-GB" sz="1900" dirty="0" smtClean="0">
                <a:latin typeface="Arial Rounded MT Bold" pitchFamily="34" charset="0"/>
              </a:rPr>
              <a:t>Operating System: Windows 7 Home Premium</a:t>
            </a:r>
            <a:endParaRPr lang="en-US" sz="1900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1900" dirty="0" smtClean="0">
                <a:latin typeface="Arial Rounded MT Bold" pitchFamily="34" charset="0"/>
              </a:rPr>
              <a:t>Hardware: 4.00GB RAM, 32-bit (x86)</a:t>
            </a:r>
            <a:endParaRPr lang="en-US" sz="1900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1900" dirty="0" smtClean="0">
                <a:latin typeface="Arial Rounded MT Bold" pitchFamily="34" charset="0"/>
              </a:rPr>
              <a:t>Default browser:  Google Chrome, Version 39.0.2171.99 m</a:t>
            </a:r>
            <a:endParaRPr lang="en-US" sz="1900" dirty="0" smtClean="0">
              <a:latin typeface="Arial Rounded MT Bol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Scenarios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70C0"/>
                </a:solidFill>
                <a:latin typeface="Arial Rounded MT Bold" pitchFamily="34" charset="0"/>
              </a:rPr>
              <a:t>Solution 1- using Java</a:t>
            </a:r>
          </a:p>
          <a:p>
            <a:pPr>
              <a:buNone/>
            </a:pPr>
            <a:endParaRPr lang="en-US" b="1" u="sng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</a:rPr>
              <a:t>Image Streaming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</a:rPr>
              <a:t>Graph Display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</a:rPr>
              <a:t>Parameter Update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70C0"/>
                </a:solidFill>
                <a:latin typeface="Arial Rounded MT Bold" pitchFamily="34" charset="0"/>
              </a:rPr>
              <a:t>Solution 2-using C#</a:t>
            </a:r>
          </a:p>
          <a:p>
            <a:pPr>
              <a:buNone/>
            </a:pPr>
            <a:endParaRPr lang="en-US" b="1" u="sng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</a:rPr>
              <a:t>Image Streaming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Comparison</a:t>
            </a:r>
            <a:endParaRPr lang="en-US" dirty="0">
              <a:latin typeface="Arial Rounded MT Bold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905000"/>
          <a:ext cx="8077200" cy="4810821"/>
        </p:xfrm>
        <a:graphic>
          <a:graphicData uri="http://schemas.openxmlformats.org/drawingml/2006/table">
            <a:tbl>
              <a:tblPr/>
              <a:tblGrid>
                <a:gridCol w="2692400"/>
                <a:gridCol w="2692400"/>
                <a:gridCol w="2692400"/>
              </a:tblGrid>
              <a:tr h="4460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latin typeface="Bookman Old Style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Solution1-using Java (all 3scenarios)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Solution </a:t>
                      </a:r>
                      <a:r>
                        <a:rPr lang="en-GB" sz="1800" b="1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2-using C# (one scenario)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72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1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Implementation </a:t>
                      </a: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Effort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latin typeface="Arial Rounded MT Bold" pitchFamily="34" charset="0"/>
                        <a:ea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 Rounded MT Bold" pitchFamily="34" charset="0"/>
                          <a:ea typeface="Times New Roman"/>
                          <a:cs typeface="Arial"/>
                        </a:rPr>
                        <a:t>4 </a:t>
                      </a:r>
                      <a:r>
                        <a:rPr lang="en-GB" sz="1400" smtClean="0">
                          <a:latin typeface="Arial Rounded MT Bold" pitchFamily="34" charset="0"/>
                          <a:ea typeface="Times New Roman"/>
                          <a:cs typeface="Arial"/>
                        </a:rPr>
                        <a:t>weeks</a:t>
                      </a:r>
                      <a:endParaRPr lang="en-US" sz="14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 Rounded MT Bold" pitchFamily="34" charset="0"/>
                          <a:ea typeface="Times New Roman"/>
                          <a:cs typeface="Arial"/>
                        </a:rPr>
                        <a:t> </a:t>
                      </a:r>
                      <a:endParaRPr lang="en-US" sz="14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 Rounded MT Bold" pitchFamily="34" charset="0"/>
                          <a:ea typeface="Times New Roman"/>
                          <a:cs typeface="Arial"/>
                        </a:rPr>
                        <a:t>2 </a:t>
                      </a:r>
                      <a:r>
                        <a:rPr lang="en-GB" sz="1400" dirty="0" smtClean="0">
                          <a:latin typeface="Arial Rounded MT Bold" pitchFamily="34" charset="0"/>
                          <a:ea typeface="Times New Roman"/>
                          <a:cs typeface="Arial"/>
                        </a:rPr>
                        <a:t>weeks</a:t>
                      </a:r>
                      <a:endParaRPr lang="en-US" sz="14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2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1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No:of code lines for the solution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smtClean="0">
                          <a:latin typeface="Arial Rounded MT Bold" pitchFamily="34" charset="0"/>
                          <a:ea typeface="Times New Roman"/>
                          <a:cs typeface="Arial"/>
                        </a:rPr>
                        <a:t>6974</a:t>
                      </a:r>
                      <a:endParaRPr lang="en-US" sz="14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Arial Rounded MT Bold" pitchFamily="34" charset="0"/>
                          <a:ea typeface="Times New Roman"/>
                          <a:cs typeface="Arial"/>
                        </a:rPr>
                        <a:t>6318</a:t>
                      </a:r>
                      <a:endParaRPr lang="en-US" sz="14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Met functional requirements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 Rounded MT Bold" pitchFamily="34" charset="0"/>
                          <a:ea typeface="Times New Roman"/>
                          <a:cs typeface="Arial"/>
                        </a:rPr>
                        <a:t>Yes</a:t>
                      </a:r>
                      <a:endParaRPr lang="en-US" sz="14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Arial Rounded MT Bold" pitchFamily="34" charset="0"/>
                          <a:ea typeface="Times New Roman"/>
                          <a:cs typeface="Arial"/>
                        </a:rPr>
                        <a:t>Yes </a:t>
                      </a:r>
                      <a:endParaRPr lang="en-US" sz="14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Times New Roman"/>
                        </a:rPr>
                        <a:t>Portability to other  platforms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 Rounded MT Bold" pitchFamily="34" charset="0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4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 Rounded MT Bold" pitchFamily="34" charset="0"/>
                          <a:ea typeface="Times New Roman"/>
                          <a:cs typeface="Times New Roman"/>
                        </a:rPr>
                        <a:t>Yes, using external software</a:t>
                      </a:r>
                      <a:endParaRPr lang="en-US" sz="14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1389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Comparison – Image Streaming</a:t>
            </a:r>
            <a:endParaRPr lang="en-US" dirty="0">
              <a:latin typeface="Arial Rounded MT Bold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981200"/>
          <a:ext cx="7848600" cy="4152419"/>
        </p:xfrm>
        <a:graphic>
          <a:graphicData uri="http://schemas.openxmlformats.org/drawingml/2006/table">
            <a:tbl>
              <a:tblPr/>
              <a:tblGrid>
                <a:gridCol w="2616200"/>
                <a:gridCol w="2616200"/>
                <a:gridCol w="2616200"/>
              </a:tblGrid>
              <a:tr h="4637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latin typeface="Bookman Old Style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Solution1-using Java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Solution </a:t>
                      </a:r>
                      <a:r>
                        <a:rPr lang="en-GB" sz="1800" b="1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2-using C#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75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Response Bytes (content: Headers)</a:t>
                      </a:r>
                      <a:endParaRPr lang="en-US" sz="1800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latin typeface="Arial Rounded MT Bold" pitchFamily="34" charset="0"/>
                          <a:ea typeface="Times New Roman"/>
                          <a:cs typeface="Arial"/>
                        </a:rPr>
                        <a:t>151 </a:t>
                      </a:r>
                      <a:endParaRPr lang="en-US" sz="1400" b="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latin typeface="Arial Rounded MT Bold" pitchFamily="34" charset="0"/>
                          <a:ea typeface="Times New Roman"/>
                          <a:cs typeface="Arial"/>
                        </a:rPr>
                        <a:t>399</a:t>
                      </a:r>
                      <a:endParaRPr lang="en-US" sz="1400" b="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CPU load on the </a:t>
                      </a:r>
                      <a:r>
                        <a:rPr lang="en-GB" sz="1800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process</a:t>
                      </a:r>
                      <a:endParaRPr lang="en-US" sz="1800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latin typeface="Arial Rounded MT Bold" pitchFamily="34" charset="0"/>
                          <a:ea typeface="Times New Roman"/>
                          <a:cs typeface="Arial"/>
                        </a:rPr>
                        <a:t>50%</a:t>
                      </a:r>
                      <a:endParaRPr lang="en-US" sz="1400" b="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>
                          <a:latin typeface="Arial Rounded MT Bold" pitchFamily="34" charset="0"/>
                          <a:ea typeface="Times New Roman"/>
                          <a:cs typeface="Arial"/>
                        </a:rPr>
                        <a:t>90%</a:t>
                      </a:r>
                      <a:endParaRPr lang="en-US" sz="1400" b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7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Refresh rate of the image on a database change</a:t>
                      </a:r>
                      <a:endParaRPr lang="en-US" sz="1800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latin typeface="Arial Rounded MT Bold" pitchFamily="34" charset="0"/>
                          <a:ea typeface="Times New Roman"/>
                          <a:cs typeface="Arial"/>
                        </a:rPr>
                        <a:t>150ms</a:t>
                      </a:r>
                      <a:endParaRPr lang="en-US" sz="1400" b="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latin typeface="Arial Rounded MT Bold" pitchFamily="34" charset="0"/>
                          <a:ea typeface="Times New Roman"/>
                          <a:cs typeface="Arial"/>
                        </a:rPr>
                        <a:t>161ms</a:t>
                      </a:r>
                      <a:endParaRPr lang="en-US" sz="1400" b="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7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latin typeface="Arial Rounded MT Bold" pitchFamily="34" charset="0"/>
                          <a:ea typeface="Times New Roman"/>
                          <a:cs typeface="Arial"/>
                        </a:rPr>
                        <a:t>Time elapsed to display an image at client side</a:t>
                      </a:r>
                      <a:endParaRPr lang="en-US" sz="1800" dirty="0">
                        <a:solidFill>
                          <a:srgbClr val="0070C0"/>
                        </a:solidFill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latin typeface="Arial Rounded MT Bold" pitchFamily="34" charset="0"/>
                          <a:ea typeface="Times New Roman"/>
                          <a:cs typeface="Arial"/>
                        </a:rPr>
                        <a:t>130-500 ms</a:t>
                      </a:r>
                      <a:endParaRPr lang="en-US" sz="1400" b="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latin typeface="Arial Rounded MT Bold" pitchFamily="34" charset="0"/>
                          <a:ea typeface="Times New Roman"/>
                          <a:cs typeface="Arial"/>
                        </a:rPr>
                        <a:t>200-700 ms</a:t>
                      </a:r>
                      <a:endParaRPr lang="en-US" sz="1400" b="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Conclusion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Solution 1 (using Java) had better performance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The server side code could be able to communicate with a C++ application using JNI which is a future requirement of the customer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The web application is platform independent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</a:t>
            </a:r>
            <a:r>
              <a:rPr lang="en-US" dirty="0" smtClean="0">
                <a:latin typeface="Arial Rounded MT Bold" pitchFamily="34" charset="0"/>
              </a:rPr>
              <a:t>Personal Reflection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Understanding REST architecture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Understanding Java and </a:t>
            </a:r>
            <a:r>
              <a:rPr lang="en-US" dirty="0" err="1" smtClean="0">
                <a:solidFill>
                  <a:srgbClr val="0070C0"/>
                </a:solidFill>
                <a:latin typeface="Arial Rounded MT Bold" pitchFamily="34" charset="0"/>
              </a:rPr>
              <a:t>.Net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platforms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Understanding </a:t>
            </a:r>
            <a:r>
              <a:rPr lang="en-US" dirty="0" err="1" smtClean="0">
                <a:solidFill>
                  <a:srgbClr val="0070C0"/>
                </a:solidFill>
                <a:latin typeface="Arial Rounded MT Bold" pitchFamily="34" charset="0"/>
              </a:rPr>
              <a:t>jQuery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and HTML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Use toolkits to implement the scenario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Challenges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1905000"/>
            <a:ext cx="4419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                        </a:t>
            </a:r>
            <a:r>
              <a:rPr lang="en-US" sz="8000" dirty="0" smtClean="0">
                <a:solidFill>
                  <a:srgbClr val="002060"/>
                </a:solidFill>
                <a:latin typeface="Arial Rounded MT Bold" pitchFamily="34" charset="0"/>
              </a:rPr>
              <a:t>THANK YOU!</a:t>
            </a:r>
            <a:endParaRPr lang="en-US" sz="80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Introduction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Arial Rounded MT Bold" pitchFamily="34" charset="0"/>
              </a:rPr>
              <a:t>Project</a:t>
            </a:r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- HiPerVison Projects on Shelton Vision's Textile Inspection Systems: Backend web-based interface</a:t>
            </a:r>
          </a:p>
          <a:p>
            <a:pPr>
              <a:buNone/>
            </a:pPr>
            <a:endParaRPr lang="en-US" sz="24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Arial Rounded MT Bold" pitchFamily="34" charset="0"/>
              </a:rPr>
              <a:t>Primary Client-  </a:t>
            </a:r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Dr Mike Millman, Chief Technology Officer, Shelton Machines Ltd</a:t>
            </a:r>
          </a:p>
          <a:p>
            <a:pPr>
              <a:buNone/>
            </a:pPr>
            <a:endParaRPr lang="en-US" sz="24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Arial Rounded MT Bold" pitchFamily="34" charset="0"/>
              </a:rPr>
              <a:t>Company’s vision </a:t>
            </a:r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–To have a web based interface that can be used by any device,</a:t>
            </a:r>
            <a:r>
              <a:rPr lang="en-GB" sz="2400" dirty="0" smtClean="0">
                <a:solidFill>
                  <a:srgbClr val="0070C0"/>
                </a:solidFill>
                <a:latin typeface="Arial Rounded MT Bold" pitchFamily="34" charset="0"/>
              </a:rPr>
              <a:t>be it a browser, mobile </a:t>
            </a:r>
            <a:r>
              <a:rPr lang="en-GB" sz="2400" dirty="0" smtClean="0">
                <a:solidFill>
                  <a:srgbClr val="0070C0"/>
                </a:solidFill>
                <a:latin typeface="Arial Rounded MT Bold" pitchFamily="34" charset="0"/>
              </a:rPr>
              <a:t>phone</a:t>
            </a:r>
            <a:r>
              <a:rPr lang="en-GB" sz="2400" dirty="0" smtClean="0">
                <a:solidFill>
                  <a:srgbClr val="0070C0"/>
                </a:solidFill>
                <a:latin typeface="Arial Rounded MT Bold" pitchFamily="34" charset="0"/>
              </a:rPr>
              <a:t> or</a:t>
            </a:r>
            <a:r>
              <a:rPr lang="en-GB" sz="2400" dirty="0" smtClean="0">
                <a:solidFill>
                  <a:srgbClr val="0070C0"/>
                </a:solidFill>
                <a:latin typeface="Arial Rounded MT Bold" pitchFamily="34" charset="0"/>
              </a:rPr>
              <a:t> tablet</a:t>
            </a:r>
            <a:endParaRPr lang="en-US" sz="24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7315200" cy="1162050"/>
          </a:xfrm>
        </p:spPr>
        <p:txBody>
          <a:bodyPr/>
          <a:lstStyle/>
          <a:p>
            <a:pPr algn="ctr"/>
            <a:r>
              <a:rPr lang="en-US" sz="5000" dirty="0" smtClean="0">
                <a:latin typeface="Arial Rounded MT Bold" pitchFamily="34" charset="0"/>
              </a:rPr>
              <a:t>Approach</a:t>
            </a:r>
            <a:endParaRPr lang="en-US" sz="5000" dirty="0">
              <a:latin typeface="Arial Rounded MT Bold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3429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000" u="sng" dirty="0" smtClean="0">
                <a:solidFill>
                  <a:srgbClr val="002060"/>
                </a:solidFill>
                <a:latin typeface="Arial Rounded MT Bold" pitchFamily="34" charset="0"/>
              </a:rPr>
              <a:t>Why REST?</a:t>
            </a:r>
          </a:p>
          <a:p>
            <a:endParaRPr lang="en-US" sz="2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70C0"/>
                </a:solidFill>
                <a:latin typeface="Arial Rounded MT Bold" pitchFamily="34" charset="0"/>
              </a:rPr>
              <a:t>Stateless</a:t>
            </a:r>
          </a:p>
          <a:p>
            <a:endParaRPr lang="en-US" sz="2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70C0"/>
                </a:solidFill>
                <a:latin typeface="Arial Rounded MT Bold" pitchFamily="34" charset="0"/>
              </a:rPr>
              <a:t>No overhead of headers (unlike SOAP)</a:t>
            </a:r>
          </a:p>
          <a:p>
            <a:endParaRPr lang="en-US" sz="2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70C0"/>
                </a:solidFill>
                <a:latin typeface="Arial Rounded MT Bold" pitchFamily="34" charset="0"/>
              </a:rPr>
              <a:t>Easier and Quicker than SOAP</a:t>
            </a:r>
          </a:p>
          <a:p>
            <a:endParaRPr lang="en-US" sz="2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70C0"/>
                </a:solidFill>
                <a:latin typeface="Arial Rounded MT Bold" pitchFamily="34" charset="0"/>
              </a:rPr>
              <a:t>Supports variety of data formats</a:t>
            </a:r>
          </a:p>
          <a:p>
            <a:endParaRPr lang="en-US" sz="2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70C0"/>
                </a:solidFill>
                <a:latin typeface="Arial Rounded MT Bold" pitchFamily="34" charset="0"/>
              </a:rPr>
              <a:t>Can be consumed very easily by clients</a:t>
            </a:r>
          </a:p>
          <a:p>
            <a:pPr>
              <a:buFontTx/>
              <a:buChar char="-"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FontTx/>
              <a:buChar char="-"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FontTx/>
              <a:buChar char="-"/>
            </a:pPr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267200" y="1600200"/>
            <a:ext cx="441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Approach </a:t>
            </a:r>
            <a:r>
              <a:rPr lang="en-US" sz="2000" dirty="0" smtClean="0">
                <a:latin typeface="Arial Rounded MT Bold" pitchFamily="34" charset="0"/>
              </a:rPr>
              <a:t>contd..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Unique URI to describe resources</a:t>
            </a:r>
          </a:p>
          <a:p>
            <a:pPr>
              <a:buNone/>
            </a:pPr>
            <a:endParaRPr lang="en-US" sz="24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Using standard HTTP verbs GET, POST, PUT,DELETE</a:t>
            </a:r>
          </a:p>
          <a:p>
            <a:pPr>
              <a:buNone/>
            </a:pPr>
            <a:endParaRPr lang="en-US" sz="24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Easy to use from virtually all OS, language and tool platforms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048000"/>
            <a:ext cx="723268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000" dirty="0" smtClean="0">
                <a:solidFill>
                  <a:schemeClr val="tx2"/>
                </a:solidFill>
                <a:latin typeface="Arial Rounded MT Bold" pitchFamily="34" charset="0"/>
                <a:ea typeface="+mj-ea"/>
                <a:cs typeface="+mj-cs"/>
              </a:rPr>
              <a:t>Solution 1 – using Java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4114800"/>
            <a:ext cx="167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Rounded MT Bold" pitchFamily="34" charset="0"/>
              </a:rPr>
              <a:t>Technologies &amp; Toolkits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AJAX: send request and receive response</a:t>
            </a:r>
          </a:p>
          <a:p>
            <a:pPr>
              <a:buNone/>
            </a:pPr>
            <a:endParaRPr lang="en-US" sz="24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JSON: store and send data</a:t>
            </a:r>
          </a:p>
          <a:p>
            <a:pPr>
              <a:buNone/>
            </a:pPr>
            <a:endParaRPr lang="en-US" sz="24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JAX-RS(JSR 311): Java API for RESTful Web Services</a:t>
            </a:r>
          </a:p>
          <a:p>
            <a:pPr>
              <a:buNone/>
            </a:pPr>
            <a:endParaRPr lang="en-US" sz="24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Jersey - JAX-RS Reference Implementation for building RESTful Web services</a:t>
            </a:r>
          </a:p>
          <a:p>
            <a:pPr>
              <a:buNone/>
            </a:pPr>
            <a:endParaRPr lang="en-US" sz="24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sz="2400" dirty="0" err="1" smtClean="0">
                <a:solidFill>
                  <a:srgbClr val="0070C0"/>
                </a:solidFill>
                <a:latin typeface="Arial Rounded MT Bold" pitchFamily="34" charset="0"/>
              </a:rPr>
              <a:t>WebLogic</a:t>
            </a:r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-Web application container</a:t>
            </a:r>
            <a:endParaRPr lang="en-US" sz="24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Architecture Diagram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3164" y="1752600"/>
            <a:ext cx="6955436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Implementation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6629400" cy="443484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Server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SQL Server – MS SQL Server 2005    </a:t>
            </a:r>
          </a:p>
          <a:p>
            <a:pPr lvl="1"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     Web Server – Oracle </a:t>
            </a:r>
            <a:r>
              <a:rPr lang="en-US" dirty="0" err="1" smtClean="0">
                <a:solidFill>
                  <a:srgbClr val="0070C0"/>
                </a:solidFill>
                <a:latin typeface="Arial Rounded MT Bold" pitchFamily="34" charset="0"/>
              </a:rPr>
              <a:t>WebLogic</a:t>
            </a:r>
            <a:endParaRPr lang="en-US" dirty="0" smtClean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0" y="2286000"/>
            <a:ext cx="952381" cy="82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810000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2096</TotalTime>
  <Words>787</Words>
  <Application>Microsoft Office PowerPoint</Application>
  <PresentationFormat>On-screen Show (4:3)</PresentationFormat>
  <Paragraphs>281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Slide 1</vt:lpstr>
      <vt:lpstr>Overview</vt:lpstr>
      <vt:lpstr>Introduction</vt:lpstr>
      <vt:lpstr>Approach</vt:lpstr>
      <vt:lpstr>Approach contd..</vt:lpstr>
      <vt:lpstr>Slide 6</vt:lpstr>
      <vt:lpstr>Technologies &amp; Toolkits</vt:lpstr>
      <vt:lpstr>Architecture Diagram</vt:lpstr>
      <vt:lpstr>Implementation</vt:lpstr>
      <vt:lpstr>Implementation contd..</vt:lpstr>
      <vt:lpstr>Implementation contd..</vt:lpstr>
      <vt:lpstr>Implementation contd..</vt:lpstr>
      <vt:lpstr>Implementation contd..</vt:lpstr>
      <vt:lpstr>Implementation contd..</vt:lpstr>
      <vt:lpstr> Testing</vt:lpstr>
      <vt:lpstr>Slide 16</vt:lpstr>
      <vt:lpstr>Technologies &amp; Toolkits</vt:lpstr>
      <vt:lpstr>Architecture Diagram</vt:lpstr>
      <vt:lpstr>Implementation</vt:lpstr>
      <vt:lpstr>Implementation contd..</vt:lpstr>
      <vt:lpstr> Testing</vt:lpstr>
      <vt:lpstr>Scenarios</vt:lpstr>
      <vt:lpstr>Comparison</vt:lpstr>
      <vt:lpstr>Comparison – Image Streaming</vt:lpstr>
      <vt:lpstr>Conclusion</vt:lpstr>
      <vt:lpstr>  Personal Reflection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Malu</dc:creator>
  <cp:lastModifiedBy>Malu</cp:lastModifiedBy>
  <cp:revision>108</cp:revision>
  <dcterms:created xsi:type="dcterms:W3CDTF">2006-08-16T00:00:00Z</dcterms:created>
  <dcterms:modified xsi:type="dcterms:W3CDTF">2015-01-23T10:11:39Z</dcterms:modified>
</cp:coreProperties>
</file>