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 Slab"/>
      <p:regular r:id="rId31"/>
      <p:bold r:id="rId32"/>
    </p:embeddedFont>
    <p:embeddedFont>
      <p:font typeface="Economica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Advent Pro"/>
      <p:regular r:id="rId41"/>
      <p:bold r:id="rId42"/>
    </p:embeddedFont>
    <p:embeddedFont>
      <p:font typeface="DM Sans"/>
      <p:regular r:id="rId43"/>
      <p:bold r:id="rId44"/>
      <p:italic r:id="rId45"/>
      <p:boldItalic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CC7CD8-95FC-442B-A8CF-086FFA38EF84}">
  <a:tblStyle styleId="{D3CC7CD8-95FC-442B-A8CF-086FFA38EF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AdventPro-bold.fntdata"/><Relationship Id="rId41" Type="http://schemas.openxmlformats.org/officeDocument/2006/relationships/font" Target="fonts/AdventPro-regular.fntdata"/><Relationship Id="rId44" Type="http://schemas.openxmlformats.org/officeDocument/2006/relationships/font" Target="fonts/DMSans-bold.fntdata"/><Relationship Id="rId43" Type="http://schemas.openxmlformats.org/officeDocument/2006/relationships/font" Target="fonts/DMSans-regular.fntdata"/><Relationship Id="rId46" Type="http://schemas.openxmlformats.org/officeDocument/2006/relationships/font" Target="fonts/DMSans-boldItalic.fntdata"/><Relationship Id="rId45" Type="http://schemas.openxmlformats.org/officeDocument/2006/relationships/font" Target="fonts/DM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bold.fntdata"/><Relationship Id="rId47" Type="http://schemas.openxmlformats.org/officeDocument/2006/relationships/font" Target="fonts/OpenSans-regular.fntdata"/><Relationship Id="rId49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4.xml"/><Relationship Id="rId33" Type="http://schemas.openxmlformats.org/officeDocument/2006/relationships/font" Target="fonts/Economica-regular.fntdata"/><Relationship Id="rId32" Type="http://schemas.openxmlformats.org/officeDocument/2006/relationships/font" Target="fonts/RobotoSlab-bold.fntdata"/><Relationship Id="rId35" Type="http://schemas.openxmlformats.org/officeDocument/2006/relationships/font" Target="fonts/Economica-italic.fntdata"/><Relationship Id="rId34" Type="http://schemas.openxmlformats.org/officeDocument/2006/relationships/font" Target="fonts/Economica-bold.fntdata"/><Relationship Id="rId37" Type="http://schemas.openxmlformats.org/officeDocument/2006/relationships/font" Target="fonts/Roboto-regular.fntdata"/><Relationship Id="rId36" Type="http://schemas.openxmlformats.org/officeDocument/2006/relationships/font" Target="fonts/Economica-boldItalic.fntdata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9ba406194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9ba406194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6fb57957e_0_7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6fb57957e_0_7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6fb57957e_0_7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6fb57957e_0_7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6fb57957e_0_7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6fb57957e_0_7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6fb57957e_0_7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6fb57957e_0_7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6fb57957e_0_7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6fb57957e_0_7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6fb57957e_0_7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6fb57957e_0_7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fb57957e_0_7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fb57957e_0_7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6fb57957e_0_7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6fb57957e_0_7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6fb57957e_0_7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6fb57957e_0_7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6fb57957e_0_7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6fb57957e_0_7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9ba406194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9ba406194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9c2fbd5d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9c2fbd5d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6fb57957e_0_7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6fb57957e_0_7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6fb57957e_0_7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e6fb57957e_0_7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e6fb57957e_0_7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e6fb57957e_0_7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9ba406194_1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9ba406194_1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6fb57957e_0_4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6fb57957e_0_4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fb57957e_0_4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6fb57957e_0_4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6fb57957e_0_3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6fb57957e_0_3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6fb57957e_0_3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6fb57957e_0_3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6fb57957e_0_3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6fb57957e_0_3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6fb57957e_0_6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6fb57957e_0_6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9ba406194_6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9ba406194_6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noFill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 flipH="1">
            <a:off x="591300" y="561250"/>
            <a:ext cx="3568500" cy="32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 flipH="1">
            <a:off x="966225" y="3904375"/>
            <a:ext cx="1493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400"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61" name="Google Shape;61;p13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list">
  <p:cSld name="BLANK_1"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718225" y="483900"/>
            <a:ext cx="7703700" cy="4572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rotWithShape="0" algn="bl" dir="3960000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720000" y="1249325"/>
            <a:ext cx="7703700" cy="32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type="ctrTitle"/>
          </p:nvPr>
        </p:nvSpPr>
        <p:spPr>
          <a:xfrm>
            <a:off x="2756350" y="529100"/>
            <a:ext cx="36312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FEBD7"/>
              </a:buClr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68" name="Google Shape;68;p14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noFill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718225" y="483900"/>
            <a:ext cx="7703700" cy="4572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rotWithShape="0" algn="bl" dir="3960000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0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78" name="Google Shape;78;p16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6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bg>
      <p:bgPr>
        <a:noFill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hasCustomPrompt="1" type="title"/>
          </p:nvPr>
        </p:nvSpPr>
        <p:spPr>
          <a:xfrm flipH="1">
            <a:off x="1735519" y="1784310"/>
            <a:ext cx="5674200" cy="117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72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1734975" y="3030050"/>
            <a:ext cx="56742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84" name="Google Shape;84;p17"/>
          <p:cNvCxnSpPr/>
          <p:nvPr/>
        </p:nvCxnSpPr>
        <p:spPr>
          <a:xfrm>
            <a:off x="715625" y="4646600"/>
            <a:ext cx="7715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4574400" y="0"/>
            <a:ext cx="45696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4844700" y="1040701"/>
            <a:ext cx="4031700" cy="3062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BDBDBD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291875" y="406900"/>
            <a:ext cx="3978000" cy="138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91950" y="1854951"/>
            <a:ext cx="3978000" cy="2577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slow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rchive.ics.uci.edu/ml/datasets/Online+Shoppers+Purchasing+Intention+Datase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288725" y="3675525"/>
            <a:ext cx="3319500" cy="907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3" rotWithShape="0" algn="bl" dir="540000" dist="9525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	</a:t>
            </a: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(GROUP - 4)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Members: MALAVIKA KRISHNAN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	DHRUV BHALALA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9"/>
          <p:cNvSpPr txBox="1"/>
          <p:nvPr>
            <p:ph type="ctrTitle"/>
          </p:nvPr>
        </p:nvSpPr>
        <p:spPr>
          <a:xfrm flipH="1">
            <a:off x="187975" y="101800"/>
            <a:ext cx="3577200" cy="29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ONLINE SHOPPERS PURCHASING INTENTION</a:t>
            </a:r>
            <a:endParaRPr b="1" sz="3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 flipH="1">
            <a:off x="-86650" y="2398000"/>
            <a:ext cx="4485000" cy="6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IE 7275: DATA MINING IN ENGINEERING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Prof. Srinivasan Radhakrishnan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0" name="Google Shape;100;p19"/>
          <p:cNvGrpSpPr/>
          <p:nvPr/>
        </p:nvGrpSpPr>
        <p:grpSpPr>
          <a:xfrm>
            <a:off x="3995597" y="477466"/>
            <a:ext cx="4902966" cy="4170297"/>
            <a:chOff x="3995597" y="483903"/>
            <a:chExt cx="4902966" cy="4170297"/>
          </a:xfrm>
        </p:grpSpPr>
        <p:sp>
          <p:nvSpPr>
            <p:cNvPr id="101" name="Google Shape;101;p19"/>
            <p:cNvSpPr/>
            <p:nvPr/>
          </p:nvSpPr>
          <p:spPr>
            <a:xfrm>
              <a:off x="4943875" y="1453788"/>
              <a:ext cx="1440900" cy="625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6357625" y="747214"/>
              <a:ext cx="520800" cy="3471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7970938" y="493475"/>
              <a:ext cx="464400" cy="315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7735084" y="2136208"/>
              <a:ext cx="426900" cy="42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3995597" y="2815300"/>
              <a:ext cx="4902966" cy="1831171"/>
            </a:xfrm>
            <a:custGeom>
              <a:rect b="b" l="l" r="r" t="t"/>
              <a:pathLst>
                <a:path extrusionOk="0" h="45385" w="121526">
                  <a:moveTo>
                    <a:pt x="37474" y="1"/>
                  </a:moveTo>
                  <a:cubicBezTo>
                    <a:pt x="12078" y="1"/>
                    <a:pt x="1" y="21570"/>
                    <a:pt x="3660" y="45384"/>
                  </a:cubicBezTo>
                  <a:lnTo>
                    <a:pt x="109589" y="45384"/>
                  </a:lnTo>
                  <a:cubicBezTo>
                    <a:pt x="109589" y="45384"/>
                    <a:pt x="121526" y="21383"/>
                    <a:pt x="91367" y="18575"/>
                  </a:cubicBezTo>
                  <a:cubicBezTo>
                    <a:pt x="61209" y="15770"/>
                    <a:pt x="66864" y="1444"/>
                    <a:pt x="39847" y="62"/>
                  </a:cubicBezTo>
                  <a:cubicBezTo>
                    <a:pt x="39044" y="21"/>
                    <a:pt x="38252" y="1"/>
                    <a:pt x="37474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6590299" y="3255520"/>
              <a:ext cx="2291774" cy="1390950"/>
            </a:xfrm>
            <a:custGeom>
              <a:rect b="b" l="l" r="r" t="t"/>
              <a:pathLst>
                <a:path extrusionOk="0" h="34826" w="57384">
                  <a:moveTo>
                    <a:pt x="36243" y="0"/>
                  </a:moveTo>
                  <a:cubicBezTo>
                    <a:pt x="21440" y="0"/>
                    <a:pt x="21675" y="11797"/>
                    <a:pt x="11185" y="15728"/>
                  </a:cubicBezTo>
                  <a:cubicBezTo>
                    <a:pt x="0" y="19915"/>
                    <a:pt x="921" y="28628"/>
                    <a:pt x="4526" y="34826"/>
                  </a:cubicBezTo>
                  <a:lnTo>
                    <a:pt x="45824" y="34826"/>
                  </a:lnTo>
                  <a:cubicBezTo>
                    <a:pt x="48504" y="29632"/>
                    <a:pt x="57383" y="1905"/>
                    <a:pt x="39373" y="159"/>
                  </a:cubicBezTo>
                  <a:cubicBezTo>
                    <a:pt x="38259" y="51"/>
                    <a:pt x="37218" y="0"/>
                    <a:pt x="362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6501030" y="2950189"/>
              <a:ext cx="641646" cy="36000"/>
            </a:xfrm>
            <a:custGeom>
              <a:rect b="b" l="l" r="r" t="t"/>
              <a:pathLst>
                <a:path extrusionOk="0" h="363" w="6470">
                  <a:moveTo>
                    <a:pt x="179" y="0"/>
                  </a:moveTo>
                  <a:cubicBezTo>
                    <a:pt x="81" y="0"/>
                    <a:pt x="1" y="81"/>
                    <a:pt x="1" y="181"/>
                  </a:cubicBezTo>
                  <a:cubicBezTo>
                    <a:pt x="1" y="282"/>
                    <a:pt x="81" y="363"/>
                    <a:pt x="179" y="363"/>
                  </a:cubicBezTo>
                  <a:lnTo>
                    <a:pt x="6470" y="363"/>
                  </a:lnTo>
                  <a:lnTo>
                    <a:pt x="647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7315027" y="2483390"/>
              <a:ext cx="213518" cy="466904"/>
            </a:xfrm>
            <a:custGeom>
              <a:rect b="b" l="l" r="r" t="t"/>
              <a:pathLst>
                <a:path extrusionOk="0" h="4708" w="2153">
                  <a:moveTo>
                    <a:pt x="1" y="0"/>
                  </a:moveTo>
                  <a:lnTo>
                    <a:pt x="1" y="4707"/>
                  </a:lnTo>
                  <a:lnTo>
                    <a:pt x="1206" y="4707"/>
                  </a:lnTo>
                  <a:lnTo>
                    <a:pt x="2136" y="161"/>
                  </a:lnTo>
                  <a:cubicBezTo>
                    <a:pt x="2153" y="77"/>
                    <a:pt x="2089" y="0"/>
                    <a:pt x="20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7142569" y="2950189"/>
              <a:ext cx="292063" cy="36000"/>
            </a:xfrm>
            <a:custGeom>
              <a:rect b="b" l="l" r="r" t="t"/>
              <a:pathLst>
                <a:path extrusionOk="0" h="363" w="2945">
                  <a:moveTo>
                    <a:pt x="1" y="0"/>
                  </a:moveTo>
                  <a:lnTo>
                    <a:pt x="1" y="363"/>
                  </a:lnTo>
                  <a:lnTo>
                    <a:pt x="2915" y="363"/>
                  </a:lnTo>
                  <a:cubicBezTo>
                    <a:pt x="2932" y="363"/>
                    <a:pt x="2945" y="349"/>
                    <a:pt x="2945" y="336"/>
                  </a:cubicBezTo>
                  <a:lnTo>
                    <a:pt x="29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6728727" y="2483390"/>
              <a:ext cx="773248" cy="466904"/>
            </a:xfrm>
            <a:custGeom>
              <a:rect b="b" l="l" r="r" t="t"/>
              <a:pathLst>
                <a:path extrusionOk="0" h="4708" w="7797">
                  <a:moveTo>
                    <a:pt x="1135" y="0"/>
                  </a:moveTo>
                  <a:cubicBezTo>
                    <a:pt x="1035" y="0"/>
                    <a:pt x="948" y="74"/>
                    <a:pt x="928" y="172"/>
                  </a:cubicBezTo>
                  <a:lnTo>
                    <a:pt x="1" y="4707"/>
                  </a:lnTo>
                  <a:lnTo>
                    <a:pt x="6833" y="4707"/>
                  </a:lnTo>
                  <a:lnTo>
                    <a:pt x="779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6754710" y="2503720"/>
              <a:ext cx="720984" cy="426541"/>
            </a:xfrm>
            <a:custGeom>
              <a:rect b="b" l="l" r="r" t="t"/>
              <a:pathLst>
                <a:path extrusionOk="0" h="4301" w="7270">
                  <a:moveTo>
                    <a:pt x="974" y="0"/>
                  </a:moveTo>
                  <a:cubicBezTo>
                    <a:pt x="910" y="0"/>
                    <a:pt x="857" y="44"/>
                    <a:pt x="844" y="104"/>
                  </a:cubicBezTo>
                  <a:lnTo>
                    <a:pt x="18" y="4143"/>
                  </a:lnTo>
                  <a:cubicBezTo>
                    <a:pt x="1" y="4223"/>
                    <a:pt x="64" y="4301"/>
                    <a:pt x="148" y="4301"/>
                  </a:cubicBezTo>
                  <a:lnTo>
                    <a:pt x="6295" y="4301"/>
                  </a:lnTo>
                  <a:cubicBezTo>
                    <a:pt x="6360" y="4301"/>
                    <a:pt x="6413" y="4257"/>
                    <a:pt x="6426" y="4193"/>
                  </a:cubicBezTo>
                  <a:lnTo>
                    <a:pt x="7252" y="158"/>
                  </a:lnTo>
                  <a:cubicBezTo>
                    <a:pt x="7269" y="77"/>
                    <a:pt x="7206" y="0"/>
                    <a:pt x="712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7033778" y="2570958"/>
              <a:ext cx="139536" cy="309418"/>
            </a:xfrm>
            <a:custGeom>
              <a:rect b="b" l="l" r="r" t="t"/>
              <a:pathLst>
                <a:path extrusionOk="0" h="3120" w="1407">
                  <a:moveTo>
                    <a:pt x="819" y="0"/>
                  </a:moveTo>
                  <a:lnTo>
                    <a:pt x="796" y="222"/>
                  </a:lnTo>
                  <a:cubicBezTo>
                    <a:pt x="614" y="229"/>
                    <a:pt x="464" y="282"/>
                    <a:pt x="349" y="390"/>
                  </a:cubicBezTo>
                  <a:cubicBezTo>
                    <a:pt x="232" y="494"/>
                    <a:pt x="165" y="638"/>
                    <a:pt x="145" y="820"/>
                  </a:cubicBezTo>
                  <a:cubicBezTo>
                    <a:pt x="141" y="860"/>
                    <a:pt x="137" y="897"/>
                    <a:pt x="137" y="930"/>
                  </a:cubicBezTo>
                  <a:cubicBezTo>
                    <a:pt x="137" y="1010"/>
                    <a:pt x="151" y="1081"/>
                    <a:pt x="171" y="1145"/>
                  </a:cubicBezTo>
                  <a:cubicBezTo>
                    <a:pt x="205" y="1232"/>
                    <a:pt x="258" y="1317"/>
                    <a:pt x="339" y="1397"/>
                  </a:cubicBezTo>
                  <a:lnTo>
                    <a:pt x="738" y="1793"/>
                  </a:lnTo>
                  <a:cubicBezTo>
                    <a:pt x="776" y="1830"/>
                    <a:pt x="802" y="1861"/>
                    <a:pt x="822" y="1884"/>
                  </a:cubicBezTo>
                  <a:cubicBezTo>
                    <a:pt x="842" y="1904"/>
                    <a:pt x="867" y="1934"/>
                    <a:pt x="890" y="1968"/>
                  </a:cubicBezTo>
                  <a:cubicBezTo>
                    <a:pt x="917" y="2005"/>
                    <a:pt x="933" y="2035"/>
                    <a:pt x="943" y="2065"/>
                  </a:cubicBezTo>
                  <a:cubicBezTo>
                    <a:pt x="957" y="2095"/>
                    <a:pt x="963" y="2132"/>
                    <a:pt x="971" y="2172"/>
                  </a:cubicBezTo>
                  <a:cubicBezTo>
                    <a:pt x="974" y="2196"/>
                    <a:pt x="977" y="2219"/>
                    <a:pt x="977" y="2243"/>
                  </a:cubicBezTo>
                  <a:cubicBezTo>
                    <a:pt x="977" y="2259"/>
                    <a:pt x="974" y="2280"/>
                    <a:pt x="974" y="2304"/>
                  </a:cubicBezTo>
                  <a:cubicBezTo>
                    <a:pt x="960" y="2404"/>
                    <a:pt x="930" y="2485"/>
                    <a:pt x="873" y="2538"/>
                  </a:cubicBezTo>
                  <a:cubicBezTo>
                    <a:pt x="816" y="2589"/>
                    <a:pt x="742" y="2615"/>
                    <a:pt x="645" y="2615"/>
                  </a:cubicBezTo>
                  <a:cubicBezTo>
                    <a:pt x="574" y="2615"/>
                    <a:pt x="517" y="2602"/>
                    <a:pt x="473" y="2569"/>
                  </a:cubicBezTo>
                  <a:cubicBezTo>
                    <a:pt x="427" y="2538"/>
                    <a:pt x="393" y="2495"/>
                    <a:pt x="373" y="2437"/>
                  </a:cubicBezTo>
                  <a:cubicBezTo>
                    <a:pt x="349" y="2384"/>
                    <a:pt x="336" y="2324"/>
                    <a:pt x="329" y="2263"/>
                  </a:cubicBezTo>
                  <a:cubicBezTo>
                    <a:pt x="326" y="2223"/>
                    <a:pt x="323" y="2176"/>
                    <a:pt x="323" y="2126"/>
                  </a:cubicBezTo>
                  <a:cubicBezTo>
                    <a:pt x="323" y="2102"/>
                    <a:pt x="323" y="2078"/>
                    <a:pt x="326" y="2051"/>
                  </a:cubicBezTo>
                  <a:lnTo>
                    <a:pt x="326" y="2051"/>
                  </a:lnTo>
                  <a:lnTo>
                    <a:pt x="0" y="2139"/>
                  </a:lnTo>
                  <a:lnTo>
                    <a:pt x="0" y="2199"/>
                  </a:lnTo>
                  <a:cubicBezTo>
                    <a:pt x="0" y="2400"/>
                    <a:pt x="44" y="2566"/>
                    <a:pt x="131" y="2686"/>
                  </a:cubicBezTo>
                  <a:cubicBezTo>
                    <a:pt x="225" y="2820"/>
                    <a:pt x="379" y="2891"/>
                    <a:pt x="591" y="2894"/>
                  </a:cubicBezTo>
                  <a:lnTo>
                    <a:pt x="568" y="3119"/>
                  </a:lnTo>
                  <a:lnTo>
                    <a:pt x="678" y="3119"/>
                  </a:lnTo>
                  <a:lnTo>
                    <a:pt x="701" y="2891"/>
                  </a:lnTo>
                  <a:cubicBezTo>
                    <a:pt x="867" y="2871"/>
                    <a:pt x="1004" y="2810"/>
                    <a:pt x="1112" y="2699"/>
                  </a:cubicBezTo>
                  <a:cubicBezTo>
                    <a:pt x="1222" y="2592"/>
                    <a:pt x="1286" y="2451"/>
                    <a:pt x="1302" y="2273"/>
                  </a:cubicBezTo>
                  <a:cubicBezTo>
                    <a:pt x="1306" y="2243"/>
                    <a:pt x="1310" y="2213"/>
                    <a:pt x="1310" y="2183"/>
                  </a:cubicBezTo>
                  <a:cubicBezTo>
                    <a:pt x="1310" y="2068"/>
                    <a:pt x="1286" y="1968"/>
                    <a:pt x="1245" y="1873"/>
                  </a:cubicBezTo>
                  <a:cubicBezTo>
                    <a:pt x="1189" y="1756"/>
                    <a:pt x="1108" y="1645"/>
                    <a:pt x="1004" y="1541"/>
                  </a:cubicBezTo>
                  <a:lnTo>
                    <a:pt x="601" y="1145"/>
                  </a:lnTo>
                  <a:cubicBezTo>
                    <a:pt x="544" y="1088"/>
                    <a:pt x="507" y="1035"/>
                    <a:pt x="487" y="981"/>
                  </a:cubicBezTo>
                  <a:cubicBezTo>
                    <a:pt x="470" y="940"/>
                    <a:pt x="460" y="897"/>
                    <a:pt x="460" y="846"/>
                  </a:cubicBezTo>
                  <a:cubicBezTo>
                    <a:pt x="460" y="826"/>
                    <a:pt x="464" y="809"/>
                    <a:pt x="464" y="789"/>
                  </a:cubicBezTo>
                  <a:cubicBezTo>
                    <a:pt x="484" y="604"/>
                    <a:pt x="594" y="507"/>
                    <a:pt x="796" y="494"/>
                  </a:cubicBezTo>
                  <a:lnTo>
                    <a:pt x="826" y="494"/>
                  </a:lnTo>
                  <a:cubicBezTo>
                    <a:pt x="876" y="494"/>
                    <a:pt x="923" y="504"/>
                    <a:pt x="960" y="524"/>
                  </a:cubicBezTo>
                  <a:cubicBezTo>
                    <a:pt x="1004" y="547"/>
                    <a:pt x="1034" y="584"/>
                    <a:pt x="1054" y="632"/>
                  </a:cubicBezTo>
                  <a:cubicBezTo>
                    <a:pt x="1074" y="679"/>
                    <a:pt x="1088" y="733"/>
                    <a:pt x="1095" y="786"/>
                  </a:cubicBezTo>
                  <a:cubicBezTo>
                    <a:pt x="1098" y="823"/>
                    <a:pt x="1101" y="863"/>
                    <a:pt x="1101" y="907"/>
                  </a:cubicBezTo>
                  <a:cubicBezTo>
                    <a:pt x="1101" y="930"/>
                    <a:pt x="1101" y="954"/>
                    <a:pt x="1098" y="981"/>
                  </a:cubicBezTo>
                  <a:lnTo>
                    <a:pt x="1406" y="897"/>
                  </a:lnTo>
                  <a:lnTo>
                    <a:pt x="1406" y="874"/>
                  </a:lnTo>
                  <a:cubicBezTo>
                    <a:pt x="1406" y="665"/>
                    <a:pt x="1370" y="511"/>
                    <a:pt x="1293" y="403"/>
                  </a:cubicBezTo>
                  <a:cubicBezTo>
                    <a:pt x="1212" y="296"/>
                    <a:pt x="1084" y="232"/>
                    <a:pt x="907" y="222"/>
                  </a:cubicBezTo>
                  <a:lnTo>
                    <a:pt x="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6523938" y="3069690"/>
              <a:ext cx="1032584" cy="46314"/>
            </a:xfrm>
            <a:custGeom>
              <a:rect b="b" l="l" r="r" t="t"/>
              <a:pathLst>
                <a:path extrusionOk="0" h="467" w="10412">
                  <a:moveTo>
                    <a:pt x="1" y="0"/>
                  </a:moveTo>
                  <a:lnTo>
                    <a:pt x="1" y="467"/>
                  </a:lnTo>
                  <a:lnTo>
                    <a:pt x="10412" y="467"/>
                  </a:lnTo>
                  <a:lnTo>
                    <a:pt x="10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6403445" y="2986089"/>
              <a:ext cx="1275259" cy="93718"/>
            </a:xfrm>
            <a:custGeom>
              <a:rect b="b" l="l" r="r" t="t"/>
              <a:pathLst>
                <a:path extrusionOk="0" h="945" w="12859">
                  <a:moveTo>
                    <a:pt x="471" y="1"/>
                  </a:moveTo>
                  <a:cubicBezTo>
                    <a:pt x="213" y="1"/>
                    <a:pt x="1" y="213"/>
                    <a:pt x="1" y="470"/>
                  </a:cubicBezTo>
                  <a:cubicBezTo>
                    <a:pt x="1" y="732"/>
                    <a:pt x="213" y="944"/>
                    <a:pt x="471" y="944"/>
                  </a:cubicBezTo>
                  <a:lnTo>
                    <a:pt x="12386" y="944"/>
                  </a:lnTo>
                  <a:cubicBezTo>
                    <a:pt x="12648" y="944"/>
                    <a:pt x="12859" y="732"/>
                    <a:pt x="12859" y="470"/>
                  </a:cubicBezTo>
                  <a:cubicBezTo>
                    <a:pt x="12859" y="213"/>
                    <a:pt x="12648" y="1"/>
                    <a:pt x="12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5099344" y="1598287"/>
              <a:ext cx="359996" cy="36694"/>
            </a:xfrm>
            <a:custGeom>
              <a:rect b="b" l="l" r="r" t="t"/>
              <a:pathLst>
                <a:path extrusionOk="0" h="370" w="3630">
                  <a:moveTo>
                    <a:pt x="1" y="0"/>
                  </a:moveTo>
                  <a:lnTo>
                    <a:pt x="1" y="369"/>
                  </a:lnTo>
                  <a:lnTo>
                    <a:pt x="3630" y="369"/>
                  </a:lnTo>
                  <a:lnTo>
                    <a:pt x="36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5099344" y="1741094"/>
              <a:ext cx="1143062" cy="36396"/>
            </a:xfrm>
            <a:custGeom>
              <a:rect b="b" l="l" r="r" t="t"/>
              <a:pathLst>
                <a:path extrusionOk="0" h="367" w="11526">
                  <a:moveTo>
                    <a:pt x="1" y="0"/>
                  </a:moveTo>
                  <a:lnTo>
                    <a:pt x="1" y="367"/>
                  </a:lnTo>
                  <a:lnTo>
                    <a:pt x="11526" y="367"/>
                  </a:lnTo>
                  <a:lnTo>
                    <a:pt x="1152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5099344" y="1883603"/>
              <a:ext cx="1143062" cy="36396"/>
            </a:xfrm>
            <a:custGeom>
              <a:rect b="b" l="l" r="r" t="t"/>
              <a:pathLst>
                <a:path extrusionOk="0" h="367" w="11526">
                  <a:moveTo>
                    <a:pt x="1" y="1"/>
                  </a:moveTo>
                  <a:lnTo>
                    <a:pt x="1" y="366"/>
                  </a:lnTo>
                  <a:lnTo>
                    <a:pt x="11526" y="366"/>
                  </a:lnTo>
                  <a:lnTo>
                    <a:pt x="1152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838171" y="509886"/>
              <a:ext cx="426938" cy="282443"/>
            </a:xfrm>
            <a:custGeom>
              <a:rect b="b" l="l" r="r" t="t"/>
              <a:pathLst>
                <a:path extrusionOk="0" h="2848" w="4305">
                  <a:moveTo>
                    <a:pt x="1" y="0"/>
                  </a:moveTo>
                  <a:lnTo>
                    <a:pt x="1" y="2800"/>
                  </a:lnTo>
                  <a:cubicBezTo>
                    <a:pt x="1" y="2827"/>
                    <a:pt x="24" y="2847"/>
                    <a:pt x="51" y="2847"/>
                  </a:cubicBezTo>
                  <a:lnTo>
                    <a:pt x="4305" y="2847"/>
                  </a:lnTo>
                  <a:lnTo>
                    <a:pt x="4305" y="0"/>
                  </a:lnTo>
                  <a:close/>
                </a:path>
              </a:pathLst>
            </a:custGeom>
            <a:solidFill>
              <a:srgbClr val="FF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4838171" y="483903"/>
              <a:ext cx="426938" cy="52066"/>
            </a:xfrm>
            <a:custGeom>
              <a:rect b="b" l="l" r="r" t="t"/>
              <a:pathLst>
                <a:path extrusionOk="0" h="525" w="4305">
                  <a:moveTo>
                    <a:pt x="263" y="1"/>
                  </a:moveTo>
                  <a:cubicBezTo>
                    <a:pt x="118" y="1"/>
                    <a:pt x="1" y="117"/>
                    <a:pt x="1" y="262"/>
                  </a:cubicBezTo>
                  <a:cubicBezTo>
                    <a:pt x="1" y="407"/>
                    <a:pt x="118" y="524"/>
                    <a:pt x="263" y="524"/>
                  </a:cubicBezTo>
                  <a:lnTo>
                    <a:pt x="4305" y="524"/>
                  </a:lnTo>
                  <a:lnTo>
                    <a:pt x="43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4869510" y="506217"/>
              <a:ext cx="395599" cy="7339"/>
            </a:xfrm>
            <a:custGeom>
              <a:rect b="b" l="l" r="r" t="t"/>
              <a:pathLst>
                <a:path extrusionOk="0" h="74" w="3989">
                  <a:moveTo>
                    <a:pt x="1" y="0"/>
                  </a:moveTo>
                  <a:lnTo>
                    <a:pt x="1" y="74"/>
                  </a:lnTo>
                  <a:lnTo>
                    <a:pt x="3989" y="74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5012911" y="577818"/>
              <a:ext cx="77355" cy="177816"/>
            </a:xfrm>
            <a:custGeom>
              <a:rect b="b" l="l" r="r" t="t"/>
              <a:pathLst>
                <a:path extrusionOk="0" h="1793" w="780">
                  <a:moveTo>
                    <a:pt x="354" y="0"/>
                  </a:moveTo>
                  <a:lnTo>
                    <a:pt x="354" y="137"/>
                  </a:lnTo>
                  <a:cubicBezTo>
                    <a:pt x="247" y="144"/>
                    <a:pt x="159" y="178"/>
                    <a:pt x="98" y="242"/>
                  </a:cubicBezTo>
                  <a:cubicBezTo>
                    <a:pt x="35" y="306"/>
                    <a:pt x="5" y="389"/>
                    <a:pt x="5" y="500"/>
                  </a:cubicBezTo>
                  <a:cubicBezTo>
                    <a:pt x="5" y="580"/>
                    <a:pt x="18" y="648"/>
                    <a:pt x="45" y="701"/>
                  </a:cubicBezTo>
                  <a:cubicBezTo>
                    <a:pt x="75" y="755"/>
                    <a:pt x="115" y="809"/>
                    <a:pt x="172" y="859"/>
                  </a:cubicBezTo>
                  <a:lnTo>
                    <a:pt x="367" y="1028"/>
                  </a:lnTo>
                  <a:cubicBezTo>
                    <a:pt x="394" y="1051"/>
                    <a:pt x="414" y="1071"/>
                    <a:pt x="431" y="1088"/>
                  </a:cubicBezTo>
                  <a:cubicBezTo>
                    <a:pt x="448" y="1104"/>
                    <a:pt x="464" y="1124"/>
                    <a:pt x="478" y="1144"/>
                  </a:cubicBezTo>
                  <a:cubicBezTo>
                    <a:pt x="495" y="1169"/>
                    <a:pt x="504" y="1192"/>
                    <a:pt x="515" y="1219"/>
                  </a:cubicBezTo>
                  <a:cubicBezTo>
                    <a:pt x="521" y="1242"/>
                    <a:pt x="525" y="1273"/>
                    <a:pt x="525" y="1302"/>
                  </a:cubicBezTo>
                  <a:cubicBezTo>
                    <a:pt x="525" y="1346"/>
                    <a:pt x="515" y="1380"/>
                    <a:pt x="495" y="1403"/>
                  </a:cubicBezTo>
                  <a:cubicBezTo>
                    <a:pt x="475" y="1430"/>
                    <a:pt x="444" y="1440"/>
                    <a:pt x="404" y="1440"/>
                  </a:cubicBezTo>
                  <a:cubicBezTo>
                    <a:pt x="297" y="1440"/>
                    <a:pt x="243" y="1343"/>
                    <a:pt x="236" y="1148"/>
                  </a:cubicBezTo>
                  <a:lnTo>
                    <a:pt x="1" y="1198"/>
                  </a:lnTo>
                  <a:cubicBezTo>
                    <a:pt x="15" y="1491"/>
                    <a:pt x="142" y="1638"/>
                    <a:pt x="388" y="1648"/>
                  </a:cubicBezTo>
                  <a:lnTo>
                    <a:pt x="388" y="1793"/>
                  </a:lnTo>
                  <a:lnTo>
                    <a:pt x="461" y="1793"/>
                  </a:lnTo>
                  <a:lnTo>
                    <a:pt x="461" y="1645"/>
                  </a:lnTo>
                  <a:cubicBezTo>
                    <a:pt x="558" y="1635"/>
                    <a:pt x="636" y="1598"/>
                    <a:pt x="693" y="1531"/>
                  </a:cubicBezTo>
                  <a:cubicBezTo>
                    <a:pt x="753" y="1467"/>
                    <a:pt x="780" y="1383"/>
                    <a:pt x="780" y="1285"/>
                  </a:cubicBezTo>
                  <a:cubicBezTo>
                    <a:pt x="780" y="1239"/>
                    <a:pt x="777" y="1195"/>
                    <a:pt x="763" y="1152"/>
                  </a:cubicBezTo>
                  <a:cubicBezTo>
                    <a:pt x="753" y="1111"/>
                    <a:pt x="736" y="1071"/>
                    <a:pt x="716" y="1037"/>
                  </a:cubicBezTo>
                  <a:cubicBezTo>
                    <a:pt x="693" y="1000"/>
                    <a:pt x="670" y="970"/>
                    <a:pt x="645" y="943"/>
                  </a:cubicBezTo>
                  <a:cubicBezTo>
                    <a:pt x="622" y="916"/>
                    <a:pt x="595" y="887"/>
                    <a:pt x="562" y="859"/>
                  </a:cubicBezTo>
                  <a:lnTo>
                    <a:pt x="371" y="692"/>
                  </a:lnTo>
                  <a:cubicBezTo>
                    <a:pt x="330" y="655"/>
                    <a:pt x="300" y="621"/>
                    <a:pt x="283" y="591"/>
                  </a:cubicBezTo>
                  <a:cubicBezTo>
                    <a:pt x="263" y="560"/>
                    <a:pt x="256" y="524"/>
                    <a:pt x="256" y="473"/>
                  </a:cubicBezTo>
                  <a:cubicBezTo>
                    <a:pt x="256" y="433"/>
                    <a:pt x="267" y="403"/>
                    <a:pt x="287" y="379"/>
                  </a:cubicBezTo>
                  <a:cubicBezTo>
                    <a:pt x="307" y="352"/>
                    <a:pt x="337" y="339"/>
                    <a:pt x="377" y="339"/>
                  </a:cubicBezTo>
                  <a:cubicBezTo>
                    <a:pt x="383" y="338"/>
                    <a:pt x="388" y="337"/>
                    <a:pt x="394" y="337"/>
                  </a:cubicBezTo>
                  <a:cubicBezTo>
                    <a:pt x="410" y="337"/>
                    <a:pt x="426" y="341"/>
                    <a:pt x="441" y="349"/>
                  </a:cubicBezTo>
                  <a:cubicBezTo>
                    <a:pt x="458" y="356"/>
                    <a:pt x="471" y="366"/>
                    <a:pt x="481" y="383"/>
                  </a:cubicBezTo>
                  <a:cubicBezTo>
                    <a:pt x="492" y="396"/>
                    <a:pt x="498" y="413"/>
                    <a:pt x="504" y="436"/>
                  </a:cubicBezTo>
                  <a:cubicBezTo>
                    <a:pt x="512" y="460"/>
                    <a:pt x="518" y="480"/>
                    <a:pt x="518" y="504"/>
                  </a:cubicBezTo>
                  <a:cubicBezTo>
                    <a:pt x="521" y="524"/>
                    <a:pt x="525" y="551"/>
                    <a:pt x="525" y="580"/>
                  </a:cubicBezTo>
                  <a:lnTo>
                    <a:pt x="757" y="534"/>
                  </a:lnTo>
                  <a:cubicBezTo>
                    <a:pt x="753" y="480"/>
                    <a:pt x="743" y="430"/>
                    <a:pt x="733" y="389"/>
                  </a:cubicBezTo>
                  <a:cubicBezTo>
                    <a:pt x="720" y="346"/>
                    <a:pt x="703" y="306"/>
                    <a:pt x="679" y="269"/>
                  </a:cubicBezTo>
                  <a:cubicBezTo>
                    <a:pt x="656" y="228"/>
                    <a:pt x="622" y="198"/>
                    <a:pt x="582" y="178"/>
                  </a:cubicBezTo>
                  <a:cubicBezTo>
                    <a:pt x="541" y="154"/>
                    <a:pt x="492" y="141"/>
                    <a:pt x="431" y="137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F6F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6485139" y="839138"/>
              <a:ext cx="265782" cy="163238"/>
            </a:xfrm>
            <a:custGeom>
              <a:rect b="b" l="l" r="r" t="t"/>
              <a:pathLst>
                <a:path extrusionOk="0" h="1646" w="2680">
                  <a:moveTo>
                    <a:pt x="2226" y="1"/>
                  </a:moveTo>
                  <a:lnTo>
                    <a:pt x="2226" y="1485"/>
                  </a:lnTo>
                  <a:lnTo>
                    <a:pt x="1" y="1485"/>
                  </a:lnTo>
                  <a:lnTo>
                    <a:pt x="1" y="1646"/>
                  </a:lnTo>
                  <a:lnTo>
                    <a:pt x="2680" y="1646"/>
                  </a:lnTo>
                  <a:lnTo>
                    <a:pt x="2680" y="1485"/>
                  </a:lnTo>
                  <a:lnTo>
                    <a:pt x="2387" y="1485"/>
                  </a:lnTo>
                  <a:lnTo>
                    <a:pt x="2387" y="162"/>
                  </a:lnTo>
                  <a:lnTo>
                    <a:pt x="2680" y="162"/>
                  </a:lnTo>
                  <a:lnTo>
                    <a:pt x="268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6502098" y="1002275"/>
              <a:ext cx="39768" cy="39669"/>
            </a:xfrm>
            <a:custGeom>
              <a:rect b="b" l="l" r="r" t="t"/>
              <a:pathLst>
                <a:path extrusionOk="0" h="400" w="401">
                  <a:moveTo>
                    <a:pt x="202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3"/>
                    <a:pt x="92" y="400"/>
                    <a:pt x="202" y="400"/>
                  </a:cubicBezTo>
                  <a:cubicBezTo>
                    <a:pt x="313" y="400"/>
                    <a:pt x="400" y="313"/>
                    <a:pt x="400" y="202"/>
                  </a:cubicBezTo>
                  <a:cubicBezTo>
                    <a:pt x="400" y="91"/>
                    <a:pt x="313" y="1"/>
                    <a:pt x="20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6693895" y="1002275"/>
              <a:ext cx="40066" cy="39669"/>
            </a:xfrm>
            <a:custGeom>
              <a:rect b="b" l="l" r="r" t="t"/>
              <a:pathLst>
                <a:path extrusionOk="0" h="400" w="404">
                  <a:moveTo>
                    <a:pt x="202" y="1"/>
                  </a:moveTo>
                  <a:cubicBezTo>
                    <a:pt x="91" y="1"/>
                    <a:pt x="0" y="91"/>
                    <a:pt x="0" y="202"/>
                  </a:cubicBezTo>
                  <a:cubicBezTo>
                    <a:pt x="0" y="313"/>
                    <a:pt x="91" y="400"/>
                    <a:pt x="202" y="400"/>
                  </a:cubicBezTo>
                  <a:cubicBezTo>
                    <a:pt x="313" y="400"/>
                    <a:pt x="403" y="313"/>
                    <a:pt x="403" y="202"/>
                  </a:cubicBezTo>
                  <a:cubicBezTo>
                    <a:pt x="403" y="91"/>
                    <a:pt x="313" y="1"/>
                    <a:pt x="20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6462132" y="839138"/>
              <a:ext cx="225221" cy="130908"/>
            </a:xfrm>
            <a:custGeom>
              <a:rect b="b" l="l" r="r" t="t"/>
              <a:pathLst>
                <a:path extrusionOk="0" h="1320" w="2271">
                  <a:moveTo>
                    <a:pt x="1" y="1"/>
                  </a:moveTo>
                  <a:lnTo>
                    <a:pt x="233" y="1320"/>
                  </a:lnTo>
                  <a:lnTo>
                    <a:pt x="2270" y="1320"/>
                  </a:lnTo>
                  <a:lnTo>
                    <a:pt x="227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8068075" y="578332"/>
              <a:ext cx="270047" cy="166907"/>
            </a:xfrm>
            <a:custGeom>
              <a:rect b="b" l="l" r="r" t="t"/>
              <a:pathLst>
                <a:path extrusionOk="0" h="1683" w="2723">
                  <a:moveTo>
                    <a:pt x="737" y="0"/>
                  </a:moveTo>
                  <a:cubicBezTo>
                    <a:pt x="616" y="0"/>
                    <a:pt x="501" y="57"/>
                    <a:pt x="417" y="216"/>
                  </a:cubicBezTo>
                  <a:cubicBezTo>
                    <a:pt x="0" y="1005"/>
                    <a:pt x="1364" y="1682"/>
                    <a:pt x="1364" y="1682"/>
                  </a:cubicBezTo>
                  <a:cubicBezTo>
                    <a:pt x="1364" y="1682"/>
                    <a:pt x="2723" y="1005"/>
                    <a:pt x="2307" y="216"/>
                  </a:cubicBezTo>
                  <a:cubicBezTo>
                    <a:pt x="2223" y="57"/>
                    <a:pt x="2108" y="0"/>
                    <a:pt x="1987" y="0"/>
                  </a:cubicBezTo>
                  <a:cubicBezTo>
                    <a:pt x="1693" y="0"/>
                    <a:pt x="1364" y="337"/>
                    <a:pt x="1364" y="337"/>
                  </a:cubicBezTo>
                  <a:cubicBezTo>
                    <a:pt x="1364" y="337"/>
                    <a:pt x="1032" y="0"/>
                    <a:pt x="7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7180810" y="1453805"/>
              <a:ext cx="444194" cy="265782"/>
            </a:xfrm>
            <a:custGeom>
              <a:rect b="b" l="l" r="r" t="t"/>
              <a:pathLst>
                <a:path extrusionOk="0" h="2680" w="4479">
                  <a:moveTo>
                    <a:pt x="58" y="1"/>
                  </a:moveTo>
                  <a:cubicBezTo>
                    <a:pt x="27" y="1"/>
                    <a:pt x="1" y="28"/>
                    <a:pt x="1" y="61"/>
                  </a:cubicBezTo>
                  <a:lnTo>
                    <a:pt x="1" y="2623"/>
                  </a:lnTo>
                  <a:cubicBezTo>
                    <a:pt x="1" y="2656"/>
                    <a:pt x="27" y="2680"/>
                    <a:pt x="58" y="2680"/>
                  </a:cubicBezTo>
                  <a:lnTo>
                    <a:pt x="4419" y="2680"/>
                  </a:lnTo>
                  <a:cubicBezTo>
                    <a:pt x="4452" y="2680"/>
                    <a:pt x="4479" y="2656"/>
                    <a:pt x="4479" y="2623"/>
                  </a:cubicBezTo>
                  <a:lnTo>
                    <a:pt x="4479" y="61"/>
                  </a:lnTo>
                  <a:cubicBezTo>
                    <a:pt x="4479" y="28"/>
                    <a:pt x="4452" y="1"/>
                    <a:pt x="4419" y="1"/>
                  </a:cubicBezTo>
                  <a:close/>
                </a:path>
              </a:pathLst>
            </a:custGeom>
            <a:solidFill>
              <a:srgbClr val="70CA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" name="Google Shape;128;p19"/>
            <p:cNvCxnSpPr/>
            <p:nvPr/>
          </p:nvCxnSpPr>
          <p:spPr>
            <a:xfrm rot="10800000">
              <a:off x="5891350" y="3287700"/>
              <a:ext cx="0" cy="136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9" name="Google Shape;129;p19"/>
            <p:cNvSpPr/>
            <p:nvPr/>
          </p:nvSpPr>
          <p:spPr>
            <a:xfrm>
              <a:off x="7180810" y="1516183"/>
              <a:ext cx="444194" cy="30049"/>
            </a:xfrm>
            <a:custGeom>
              <a:rect b="b" l="l" r="r" t="t"/>
              <a:pathLst>
                <a:path extrusionOk="0" h="303" w="4479">
                  <a:moveTo>
                    <a:pt x="1" y="0"/>
                  </a:moveTo>
                  <a:lnTo>
                    <a:pt x="1" y="302"/>
                  </a:lnTo>
                  <a:lnTo>
                    <a:pt x="4479" y="302"/>
                  </a:lnTo>
                  <a:lnTo>
                    <a:pt x="4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7230098" y="1626660"/>
              <a:ext cx="60991" cy="29752"/>
            </a:xfrm>
            <a:custGeom>
              <a:rect b="b" l="l" r="r" t="t"/>
              <a:pathLst>
                <a:path extrusionOk="0" h="300" w="615">
                  <a:moveTo>
                    <a:pt x="1" y="0"/>
                  </a:moveTo>
                  <a:lnTo>
                    <a:pt x="1" y="299"/>
                  </a:lnTo>
                  <a:lnTo>
                    <a:pt x="615" y="299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7316972" y="1626660"/>
              <a:ext cx="61090" cy="29752"/>
            </a:xfrm>
            <a:custGeom>
              <a:rect b="b" l="l" r="r" t="t"/>
              <a:pathLst>
                <a:path extrusionOk="0" h="300" w="616">
                  <a:moveTo>
                    <a:pt x="1" y="0"/>
                  </a:moveTo>
                  <a:lnTo>
                    <a:pt x="1" y="299"/>
                  </a:lnTo>
                  <a:lnTo>
                    <a:pt x="615" y="299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7403548" y="1626660"/>
              <a:ext cx="123966" cy="29752"/>
            </a:xfrm>
            <a:custGeom>
              <a:rect b="b" l="l" r="r" t="t"/>
              <a:pathLst>
                <a:path extrusionOk="0" h="300" w="1250">
                  <a:moveTo>
                    <a:pt x="0" y="0"/>
                  </a:moveTo>
                  <a:lnTo>
                    <a:pt x="0" y="299"/>
                  </a:lnTo>
                  <a:lnTo>
                    <a:pt x="1249" y="299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7225139" y="1581636"/>
              <a:ext cx="216890" cy="10116"/>
            </a:xfrm>
            <a:custGeom>
              <a:rect b="b" l="l" r="r" t="t"/>
              <a:pathLst>
                <a:path extrusionOk="0" h="102" w="2187">
                  <a:moveTo>
                    <a:pt x="51" y="1"/>
                  </a:moveTo>
                  <a:cubicBezTo>
                    <a:pt x="23" y="1"/>
                    <a:pt x="0" y="25"/>
                    <a:pt x="0" y="52"/>
                  </a:cubicBezTo>
                  <a:cubicBezTo>
                    <a:pt x="0" y="81"/>
                    <a:pt x="23" y="102"/>
                    <a:pt x="51" y="102"/>
                  </a:cubicBezTo>
                  <a:lnTo>
                    <a:pt x="2135" y="102"/>
                  </a:lnTo>
                  <a:cubicBezTo>
                    <a:pt x="2162" y="102"/>
                    <a:pt x="2186" y="81"/>
                    <a:pt x="2186" y="52"/>
                  </a:cubicBezTo>
                  <a:cubicBezTo>
                    <a:pt x="2186" y="25"/>
                    <a:pt x="2162" y="1"/>
                    <a:pt x="2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7868105" y="2270417"/>
              <a:ext cx="160858" cy="147866"/>
            </a:xfrm>
            <a:custGeom>
              <a:rect b="b" l="l" r="r" t="t"/>
              <a:pathLst>
                <a:path extrusionOk="0" h="1491" w="1622">
                  <a:moveTo>
                    <a:pt x="322" y="175"/>
                  </a:moveTo>
                  <a:cubicBezTo>
                    <a:pt x="342" y="175"/>
                    <a:pt x="359" y="178"/>
                    <a:pt x="373" y="185"/>
                  </a:cubicBezTo>
                  <a:cubicBezTo>
                    <a:pt x="386" y="192"/>
                    <a:pt x="396" y="198"/>
                    <a:pt x="403" y="208"/>
                  </a:cubicBezTo>
                  <a:cubicBezTo>
                    <a:pt x="410" y="219"/>
                    <a:pt x="417" y="232"/>
                    <a:pt x="420" y="248"/>
                  </a:cubicBezTo>
                  <a:cubicBezTo>
                    <a:pt x="423" y="265"/>
                    <a:pt x="426" y="285"/>
                    <a:pt x="430" y="302"/>
                  </a:cubicBezTo>
                  <a:lnTo>
                    <a:pt x="430" y="366"/>
                  </a:lnTo>
                  <a:lnTo>
                    <a:pt x="430" y="447"/>
                  </a:lnTo>
                  <a:lnTo>
                    <a:pt x="430" y="510"/>
                  </a:lnTo>
                  <a:cubicBezTo>
                    <a:pt x="426" y="530"/>
                    <a:pt x="423" y="547"/>
                    <a:pt x="420" y="567"/>
                  </a:cubicBezTo>
                  <a:cubicBezTo>
                    <a:pt x="417" y="584"/>
                    <a:pt x="410" y="601"/>
                    <a:pt x="403" y="611"/>
                  </a:cubicBezTo>
                  <a:cubicBezTo>
                    <a:pt x="396" y="621"/>
                    <a:pt x="383" y="631"/>
                    <a:pt x="370" y="638"/>
                  </a:cubicBezTo>
                  <a:cubicBezTo>
                    <a:pt x="356" y="645"/>
                    <a:pt x="342" y="648"/>
                    <a:pt x="322" y="648"/>
                  </a:cubicBezTo>
                  <a:cubicBezTo>
                    <a:pt x="302" y="648"/>
                    <a:pt x="282" y="645"/>
                    <a:pt x="269" y="635"/>
                  </a:cubicBezTo>
                  <a:cubicBezTo>
                    <a:pt x="252" y="625"/>
                    <a:pt x="242" y="611"/>
                    <a:pt x="235" y="591"/>
                  </a:cubicBezTo>
                  <a:cubicBezTo>
                    <a:pt x="229" y="571"/>
                    <a:pt x="222" y="551"/>
                    <a:pt x="222" y="527"/>
                  </a:cubicBezTo>
                  <a:cubicBezTo>
                    <a:pt x="218" y="507"/>
                    <a:pt x="218" y="480"/>
                    <a:pt x="218" y="447"/>
                  </a:cubicBezTo>
                  <a:lnTo>
                    <a:pt x="218" y="366"/>
                  </a:lnTo>
                  <a:lnTo>
                    <a:pt x="218" y="302"/>
                  </a:lnTo>
                  <a:cubicBezTo>
                    <a:pt x="222" y="285"/>
                    <a:pt x="222" y="268"/>
                    <a:pt x="225" y="252"/>
                  </a:cubicBezTo>
                  <a:cubicBezTo>
                    <a:pt x="232" y="232"/>
                    <a:pt x="235" y="219"/>
                    <a:pt x="242" y="208"/>
                  </a:cubicBezTo>
                  <a:cubicBezTo>
                    <a:pt x="252" y="198"/>
                    <a:pt x="262" y="192"/>
                    <a:pt x="276" y="185"/>
                  </a:cubicBezTo>
                  <a:cubicBezTo>
                    <a:pt x="289" y="178"/>
                    <a:pt x="305" y="175"/>
                    <a:pt x="322" y="175"/>
                  </a:cubicBezTo>
                  <a:close/>
                  <a:moveTo>
                    <a:pt x="322" y="0"/>
                  </a:moveTo>
                  <a:cubicBezTo>
                    <a:pt x="209" y="0"/>
                    <a:pt x="124" y="31"/>
                    <a:pt x="77" y="91"/>
                  </a:cubicBezTo>
                  <a:cubicBezTo>
                    <a:pt x="27" y="152"/>
                    <a:pt x="0" y="242"/>
                    <a:pt x="0" y="369"/>
                  </a:cubicBezTo>
                  <a:lnTo>
                    <a:pt x="0" y="447"/>
                  </a:lnTo>
                  <a:cubicBezTo>
                    <a:pt x="0" y="571"/>
                    <a:pt x="27" y="665"/>
                    <a:pt x="77" y="729"/>
                  </a:cubicBezTo>
                  <a:cubicBezTo>
                    <a:pt x="128" y="789"/>
                    <a:pt x="212" y="823"/>
                    <a:pt x="322" y="823"/>
                  </a:cubicBezTo>
                  <a:cubicBezTo>
                    <a:pt x="437" y="823"/>
                    <a:pt x="521" y="792"/>
                    <a:pt x="571" y="729"/>
                  </a:cubicBezTo>
                  <a:cubicBezTo>
                    <a:pt x="621" y="668"/>
                    <a:pt x="648" y="575"/>
                    <a:pt x="648" y="454"/>
                  </a:cubicBezTo>
                  <a:lnTo>
                    <a:pt x="648" y="363"/>
                  </a:lnTo>
                  <a:cubicBezTo>
                    <a:pt x="648" y="239"/>
                    <a:pt x="621" y="148"/>
                    <a:pt x="571" y="87"/>
                  </a:cubicBezTo>
                  <a:cubicBezTo>
                    <a:pt x="521" y="31"/>
                    <a:pt x="440" y="0"/>
                    <a:pt x="322" y="0"/>
                  </a:cubicBezTo>
                  <a:close/>
                  <a:moveTo>
                    <a:pt x="1300" y="846"/>
                  </a:moveTo>
                  <a:cubicBezTo>
                    <a:pt x="1320" y="846"/>
                    <a:pt x="1337" y="849"/>
                    <a:pt x="1350" y="853"/>
                  </a:cubicBezTo>
                  <a:cubicBezTo>
                    <a:pt x="1363" y="860"/>
                    <a:pt x="1373" y="870"/>
                    <a:pt x="1380" y="877"/>
                  </a:cubicBezTo>
                  <a:cubicBezTo>
                    <a:pt x="1387" y="886"/>
                    <a:pt x="1393" y="900"/>
                    <a:pt x="1397" y="917"/>
                  </a:cubicBezTo>
                  <a:cubicBezTo>
                    <a:pt x="1400" y="937"/>
                    <a:pt x="1404" y="953"/>
                    <a:pt x="1404" y="970"/>
                  </a:cubicBezTo>
                  <a:cubicBezTo>
                    <a:pt x="1407" y="987"/>
                    <a:pt x="1407" y="1007"/>
                    <a:pt x="1407" y="1034"/>
                  </a:cubicBezTo>
                  <a:lnTo>
                    <a:pt x="1407" y="1115"/>
                  </a:lnTo>
                  <a:cubicBezTo>
                    <a:pt x="1407" y="1142"/>
                    <a:pt x="1407" y="1162"/>
                    <a:pt x="1404" y="1182"/>
                  </a:cubicBezTo>
                  <a:cubicBezTo>
                    <a:pt x="1404" y="1199"/>
                    <a:pt x="1400" y="1215"/>
                    <a:pt x="1397" y="1235"/>
                  </a:cubicBezTo>
                  <a:cubicBezTo>
                    <a:pt x="1393" y="1252"/>
                    <a:pt x="1387" y="1269"/>
                    <a:pt x="1380" y="1280"/>
                  </a:cubicBezTo>
                  <a:cubicBezTo>
                    <a:pt x="1370" y="1289"/>
                    <a:pt x="1360" y="1300"/>
                    <a:pt x="1346" y="1306"/>
                  </a:cubicBezTo>
                  <a:cubicBezTo>
                    <a:pt x="1333" y="1313"/>
                    <a:pt x="1320" y="1316"/>
                    <a:pt x="1300" y="1316"/>
                  </a:cubicBezTo>
                  <a:cubicBezTo>
                    <a:pt x="1276" y="1316"/>
                    <a:pt x="1259" y="1313"/>
                    <a:pt x="1242" y="1303"/>
                  </a:cubicBezTo>
                  <a:cubicBezTo>
                    <a:pt x="1229" y="1293"/>
                    <a:pt x="1219" y="1280"/>
                    <a:pt x="1212" y="1260"/>
                  </a:cubicBezTo>
                  <a:cubicBezTo>
                    <a:pt x="1205" y="1239"/>
                    <a:pt x="1199" y="1219"/>
                    <a:pt x="1196" y="1199"/>
                  </a:cubicBezTo>
                  <a:cubicBezTo>
                    <a:pt x="1196" y="1175"/>
                    <a:pt x="1192" y="1148"/>
                    <a:pt x="1192" y="1119"/>
                  </a:cubicBezTo>
                  <a:lnTo>
                    <a:pt x="1192" y="1038"/>
                  </a:lnTo>
                  <a:cubicBezTo>
                    <a:pt x="1192" y="1011"/>
                    <a:pt x="1196" y="987"/>
                    <a:pt x="1196" y="970"/>
                  </a:cubicBezTo>
                  <a:cubicBezTo>
                    <a:pt x="1196" y="953"/>
                    <a:pt x="1199" y="937"/>
                    <a:pt x="1202" y="920"/>
                  </a:cubicBezTo>
                  <a:cubicBezTo>
                    <a:pt x="1205" y="903"/>
                    <a:pt x="1212" y="886"/>
                    <a:pt x="1219" y="880"/>
                  </a:cubicBezTo>
                  <a:cubicBezTo>
                    <a:pt x="1226" y="870"/>
                    <a:pt x="1239" y="860"/>
                    <a:pt x="1249" y="853"/>
                  </a:cubicBezTo>
                  <a:cubicBezTo>
                    <a:pt x="1263" y="849"/>
                    <a:pt x="1279" y="846"/>
                    <a:pt x="1300" y="846"/>
                  </a:cubicBezTo>
                  <a:close/>
                  <a:moveTo>
                    <a:pt x="934" y="7"/>
                  </a:moveTo>
                  <a:lnTo>
                    <a:pt x="517" y="1484"/>
                  </a:lnTo>
                  <a:lnTo>
                    <a:pt x="692" y="1484"/>
                  </a:lnTo>
                  <a:lnTo>
                    <a:pt x="1108" y="7"/>
                  </a:lnTo>
                  <a:close/>
                  <a:moveTo>
                    <a:pt x="1300" y="671"/>
                  </a:moveTo>
                  <a:cubicBezTo>
                    <a:pt x="1185" y="671"/>
                    <a:pt x="1101" y="699"/>
                    <a:pt x="1051" y="759"/>
                  </a:cubicBezTo>
                  <a:cubicBezTo>
                    <a:pt x="1001" y="820"/>
                    <a:pt x="977" y="913"/>
                    <a:pt x="977" y="1038"/>
                  </a:cubicBezTo>
                  <a:lnTo>
                    <a:pt x="977" y="1119"/>
                  </a:lnTo>
                  <a:cubicBezTo>
                    <a:pt x="977" y="1239"/>
                    <a:pt x="1004" y="1333"/>
                    <a:pt x="1055" y="1397"/>
                  </a:cubicBezTo>
                  <a:cubicBezTo>
                    <a:pt x="1105" y="1461"/>
                    <a:pt x="1188" y="1491"/>
                    <a:pt x="1300" y="1491"/>
                  </a:cubicBezTo>
                  <a:cubicBezTo>
                    <a:pt x="1413" y="1491"/>
                    <a:pt x="1494" y="1461"/>
                    <a:pt x="1545" y="1401"/>
                  </a:cubicBezTo>
                  <a:cubicBezTo>
                    <a:pt x="1599" y="1336"/>
                    <a:pt x="1622" y="1246"/>
                    <a:pt x="1622" y="1122"/>
                  </a:cubicBezTo>
                  <a:lnTo>
                    <a:pt x="1622" y="1031"/>
                  </a:lnTo>
                  <a:cubicBezTo>
                    <a:pt x="1622" y="907"/>
                    <a:pt x="1599" y="816"/>
                    <a:pt x="1548" y="756"/>
                  </a:cubicBezTo>
                  <a:cubicBezTo>
                    <a:pt x="1498" y="699"/>
                    <a:pt x="1413" y="671"/>
                    <a:pt x="1300" y="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941407" y="3259108"/>
              <a:ext cx="416227" cy="1233012"/>
            </a:xfrm>
            <a:custGeom>
              <a:rect b="b" l="l" r="r" t="t"/>
              <a:pathLst>
                <a:path extrusionOk="0" h="12433" w="4197">
                  <a:moveTo>
                    <a:pt x="0" y="1"/>
                  </a:moveTo>
                  <a:lnTo>
                    <a:pt x="0" y="1"/>
                  </a:lnTo>
                  <a:cubicBezTo>
                    <a:pt x="1310" y="3959"/>
                    <a:pt x="1256" y="9753"/>
                    <a:pt x="853" y="12160"/>
                  </a:cubicBezTo>
                  <a:lnTo>
                    <a:pt x="1810" y="12432"/>
                  </a:lnTo>
                  <a:cubicBezTo>
                    <a:pt x="1810" y="12432"/>
                    <a:pt x="4197" y="5912"/>
                    <a:pt x="3290" y="99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986629" y="4465031"/>
              <a:ext cx="257154" cy="184858"/>
            </a:xfrm>
            <a:custGeom>
              <a:rect b="b" l="l" r="r" t="t"/>
              <a:pathLst>
                <a:path extrusionOk="0" h="1864" w="2593">
                  <a:moveTo>
                    <a:pt x="397" y="0"/>
                  </a:moveTo>
                  <a:lnTo>
                    <a:pt x="0" y="977"/>
                  </a:lnTo>
                  <a:lnTo>
                    <a:pt x="2592" y="1864"/>
                  </a:lnTo>
                  <a:lnTo>
                    <a:pt x="1354" y="272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7" name="Google Shape;137;p19"/>
            <p:cNvCxnSpPr/>
            <p:nvPr/>
          </p:nvCxnSpPr>
          <p:spPr>
            <a:xfrm>
              <a:off x="5578739" y="4150705"/>
              <a:ext cx="62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8" name="Google Shape;138;p19"/>
            <p:cNvSpPr/>
            <p:nvPr/>
          </p:nvSpPr>
          <p:spPr>
            <a:xfrm>
              <a:off x="5656984" y="3319999"/>
              <a:ext cx="494573" cy="52760"/>
            </a:xfrm>
            <a:custGeom>
              <a:rect b="b" l="l" r="r" t="t"/>
              <a:pathLst>
                <a:path extrusionOk="0" h="532" w="4987">
                  <a:moveTo>
                    <a:pt x="31" y="1"/>
                  </a:moveTo>
                  <a:lnTo>
                    <a:pt x="1" y="532"/>
                  </a:lnTo>
                  <a:lnTo>
                    <a:pt x="4987" y="532"/>
                  </a:lnTo>
                  <a:lnTo>
                    <a:pt x="4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5564159" y="3243439"/>
              <a:ext cx="680224" cy="93420"/>
            </a:xfrm>
            <a:custGeom>
              <a:rect b="b" l="l" r="r" t="t"/>
              <a:pathLst>
                <a:path extrusionOk="0" h="942" w="6859">
                  <a:moveTo>
                    <a:pt x="61" y="1"/>
                  </a:moveTo>
                  <a:cubicBezTo>
                    <a:pt x="27" y="1"/>
                    <a:pt x="1" y="27"/>
                    <a:pt x="1" y="61"/>
                  </a:cubicBezTo>
                  <a:lnTo>
                    <a:pt x="1" y="881"/>
                  </a:lnTo>
                  <a:cubicBezTo>
                    <a:pt x="1" y="914"/>
                    <a:pt x="27" y="941"/>
                    <a:pt x="61" y="941"/>
                  </a:cubicBezTo>
                  <a:lnTo>
                    <a:pt x="6798" y="941"/>
                  </a:lnTo>
                  <a:cubicBezTo>
                    <a:pt x="6832" y="941"/>
                    <a:pt x="6859" y="914"/>
                    <a:pt x="6859" y="881"/>
                  </a:cubicBezTo>
                  <a:lnTo>
                    <a:pt x="6859" y="61"/>
                  </a:lnTo>
                  <a:cubicBezTo>
                    <a:pt x="6859" y="27"/>
                    <a:pt x="6832" y="1"/>
                    <a:pt x="6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5920680" y="1673061"/>
              <a:ext cx="727629" cy="1248185"/>
            </a:xfrm>
            <a:custGeom>
              <a:rect b="b" l="l" r="r" t="t"/>
              <a:pathLst>
                <a:path extrusionOk="0" h="12586" w="7337">
                  <a:moveTo>
                    <a:pt x="4027" y="0"/>
                  </a:moveTo>
                  <a:cubicBezTo>
                    <a:pt x="3516" y="0"/>
                    <a:pt x="3177" y="268"/>
                    <a:pt x="3177" y="268"/>
                  </a:cubicBezTo>
                  <a:cubicBezTo>
                    <a:pt x="1" y="631"/>
                    <a:pt x="535" y="4582"/>
                    <a:pt x="1562" y="6829"/>
                  </a:cubicBezTo>
                  <a:cubicBezTo>
                    <a:pt x="1562" y="6829"/>
                    <a:pt x="1519" y="7853"/>
                    <a:pt x="2180" y="10340"/>
                  </a:cubicBezTo>
                  <a:cubicBezTo>
                    <a:pt x="2574" y="11830"/>
                    <a:pt x="3366" y="12585"/>
                    <a:pt x="4232" y="12585"/>
                  </a:cubicBezTo>
                  <a:cubicBezTo>
                    <a:pt x="4811" y="12585"/>
                    <a:pt x="5423" y="12246"/>
                    <a:pt x="5970" y="11562"/>
                  </a:cubicBezTo>
                  <a:cubicBezTo>
                    <a:pt x="7337" y="9857"/>
                    <a:pt x="5208" y="8070"/>
                    <a:pt x="5050" y="6127"/>
                  </a:cubicBezTo>
                  <a:cubicBezTo>
                    <a:pt x="4889" y="4179"/>
                    <a:pt x="6393" y="1595"/>
                    <a:pt x="5265" y="550"/>
                  </a:cubicBezTo>
                  <a:cubicBezTo>
                    <a:pt x="4808" y="126"/>
                    <a:pt x="4377" y="0"/>
                    <a:pt x="4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5665413" y="2978750"/>
              <a:ext cx="931031" cy="1139790"/>
            </a:xfrm>
            <a:custGeom>
              <a:rect b="b" l="l" r="r" t="t"/>
              <a:pathLst>
                <a:path extrusionOk="0" h="11493" w="9388">
                  <a:moveTo>
                    <a:pt x="625" y="1"/>
                  </a:moveTo>
                  <a:cubicBezTo>
                    <a:pt x="625" y="1"/>
                    <a:pt x="0" y="2227"/>
                    <a:pt x="2286" y="3049"/>
                  </a:cubicBezTo>
                  <a:cubicBezTo>
                    <a:pt x="4576" y="3872"/>
                    <a:pt x="5838" y="3211"/>
                    <a:pt x="6540" y="5617"/>
                  </a:cubicBezTo>
                  <a:cubicBezTo>
                    <a:pt x="7241" y="8025"/>
                    <a:pt x="4496" y="10811"/>
                    <a:pt x="4496" y="10811"/>
                  </a:cubicBezTo>
                  <a:lnTo>
                    <a:pt x="5217" y="11493"/>
                  </a:lnTo>
                  <a:cubicBezTo>
                    <a:pt x="5217" y="11493"/>
                    <a:pt x="8386" y="10089"/>
                    <a:pt x="8887" y="6920"/>
                  </a:cubicBezTo>
                  <a:cubicBezTo>
                    <a:pt x="9387" y="3751"/>
                    <a:pt x="7181" y="1283"/>
                    <a:pt x="5697" y="142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6031652" y="4050792"/>
              <a:ext cx="186742" cy="264890"/>
            </a:xfrm>
            <a:custGeom>
              <a:rect b="b" l="l" r="r" t="t"/>
              <a:pathLst>
                <a:path extrusionOk="0" h="2671" w="1883">
                  <a:moveTo>
                    <a:pt x="803" y="1"/>
                  </a:moveTo>
                  <a:lnTo>
                    <a:pt x="0" y="683"/>
                  </a:lnTo>
                  <a:lnTo>
                    <a:pt x="1883" y="2670"/>
                  </a:lnTo>
                  <a:lnTo>
                    <a:pt x="1883" y="2670"/>
                  </a:lnTo>
                  <a:lnTo>
                    <a:pt x="1524" y="683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6075585" y="1789389"/>
              <a:ext cx="334310" cy="330145"/>
            </a:xfrm>
            <a:custGeom>
              <a:rect b="b" l="l" r="r" t="t"/>
              <a:pathLst>
                <a:path extrusionOk="0" h="3329" w="3371">
                  <a:moveTo>
                    <a:pt x="1235" y="1"/>
                  </a:moveTo>
                  <a:cubicBezTo>
                    <a:pt x="1076" y="1"/>
                    <a:pt x="918" y="73"/>
                    <a:pt x="826" y="214"/>
                  </a:cubicBezTo>
                  <a:cubicBezTo>
                    <a:pt x="430" y="814"/>
                    <a:pt x="927" y="1096"/>
                    <a:pt x="927" y="1096"/>
                  </a:cubicBezTo>
                  <a:lnTo>
                    <a:pt x="0" y="2946"/>
                  </a:lnTo>
                  <a:lnTo>
                    <a:pt x="809" y="3329"/>
                  </a:lnTo>
                  <a:lnTo>
                    <a:pt x="1178" y="2534"/>
                  </a:lnTo>
                  <a:cubicBezTo>
                    <a:pt x="1178" y="2534"/>
                    <a:pt x="1577" y="2828"/>
                    <a:pt x="2023" y="2828"/>
                  </a:cubicBezTo>
                  <a:cubicBezTo>
                    <a:pt x="2336" y="2828"/>
                    <a:pt x="2673" y="2682"/>
                    <a:pt x="2910" y="2184"/>
                  </a:cubicBezTo>
                  <a:cubicBezTo>
                    <a:pt x="2910" y="2184"/>
                    <a:pt x="2996" y="2218"/>
                    <a:pt x="3101" y="2218"/>
                  </a:cubicBezTo>
                  <a:cubicBezTo>
                    <a:pt x="3154" y="2218"/>
                    <a:pt x="3212" y="2210"/>
                    <a:pt x="3267" y="2184"/>
                  </a:cubicBezTo>
                  <a:cubicBezTo>
                    <a:pt x="3267" y="2184"/>
                    <a:pt x="3132" y="1499"/>
                    <a:pt x="3371" y="871"/>
                  </a:cubicBezTo>
                  <a:cubicBezTo>
                    <a:pt x="3371" y="871"/>
                    <a:pt x="3085" y="346"/>
                    <a:pt x="2717" y="346"/>
                  </a:cubicBezTo>
                  <a:cubicBezTo>
                    <a:pt x="2614" y="346"/>
                    <a:pt x="2505" y="387"/>
                    <a:pt x="2394" y="492"/>
                  </a:cubicBezTo>
                  <a:cubicBezTo>
                    <a:pt x="2141" y="730"/>
                    <a:pt x="1890" y="890"/>
                    <a:pt x="1736" y="890"/>
                  </a:cubicBezTo>
                  <a:cubicBezTo>
                    <a:pt x="1691" y="890"/>
                    <a:pt x="1655" y="876"/>
                    <a:pt x="1629" y="848"/>
                  </a:cubicBezTo>
                  <a:cubicBezTo>
                    <a:pt x="1508" y="717"/>
                    <a:pt x="1836" y="408"/>
                    <a:pt x="1591" y="149"/>
                  </a:cubicBezTo>
                  <a:cubicBezTo>
                    <a:pt x="1496" y="50"/>
                    <a:pt x="1365" y="1"/>
                    <a:pt x="1235" y="1"/>
                  </a:cubicBezTo>
                  <a:close/>
                </a:path>
              </a:pathLst>
            </a:custGeom>
            <a:solidFill>
              <a:srgbClr val="F2A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6233664" y="1925353"/>
              <a:ext cx="108991" cy="109387"/>
            </a:xfrm>
            <a:custGeom>
              <a:rect b="b" l="l" r="r" t="t"/>
              <a:pathLst>
                <a:path extrusionOk="0" h="1103" w="1099">
                  <a:moveTo>
                    <a:pt x="548" y="1"/>
                  </a:moveTo>
                  <a:cubicBezTo>
                    <a:pt x="246" y="1"/>
                    <a:pt x="1" y="249"/>
                    <a:pt x="1" y="551"/>
                  </a:cubicBezTo>
                  <a:cubicBezTo>
                    <a:pt x="1" y="853"/>
                    <a:pt x="246" y="1102"/>
                    <a:pt x="548" y="1102"/>
                  </a:cubicBezTo>
                  <a:cubicBezTo>
                    <a:pt x="850" y="1102"/>
                    <a:pt x="1099" y="853"/>
                    <a:pt x="1099" y="551"/>
                  </a:cubicBezTo>
                  <a:cubicBezTo>
                    <a:pt x="1099" y="249"/>
                    <a:pt x="850" y="1"/>
                    <a:pt x="54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6151154" y="2016590"/>
              <a:ext cx="41355" cy="51768"/>
            </a:xfrm>
            <a:custGeom>
              <a:rect b="b" l="l" r="r" t="t"/>
              <a:pathLst>
                <a:path extrusionOk="0" h="522" w="417">
                  <a:moveTo>
                    <a:pt x="70" y="1"/>
                  </a:moveTo>
                  <a:cubicBezTo>
                    <a:pt x="70" y="1"/>
                    <a:pt x="0" y="333"/>
                    <a:pt x="286" y="521"/>
                  </a:cubicBezTo>
                  <a:lnTo>
                    <a:pt x="416" y="243"/>
                  </a:lnTo>
                  <a:cubicBezTo>
                    <a:pt x="242" y="145"/>
                    <a:pt x="71" y="1"/>
                    <a:pt x="7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3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5671363" y="2075002"/>
              <a:ext cx="624688" cy="1096154"/>
            </a:xfrm>
            <a:custGeom>
              <a:rect b="b" l="l" r="r" t="t"/>
              <a:pathLst>
                <a:path extrusionOk="0" h="11053" w="6299">
                  <a:moveTo>
                    <a:pt x="4050" y="0"/>
                  </a:moveTo>
                  <a:cubicBezTo>
                    <a:pt x="2525" y="0"/>
                    <a:pt x="1510" y="1821"/>
                    <a:pt x="1044" y="4682"/>
                  </a:cubicBezTo>
                  <a:cubicBezTo>
                    <a:pt x="565" y="7630"/>
                    <a:pt x="1" y="10759"/>
                    <a:pt x="1" y="10759"/>
                  </a:cubicBezTo>
                  <a:cubicBezTo>
                    <a:pt x="950" y="10962"/>
                    <a:pt x="1727" y="11053"/>
                    <a:pt x="2393" y="11053"/>
                  </a:cubicBezTo>
                  <a:cubicBezTo>
                    <a:pt x="4027" y="11053"/>
                    <a:pt x="4995" y="10507"/>
                    <a:pt x="6218" y="9742"/>
                  </a:cubicBezTo>
                  <a:lnTo>
                    <a:pt x="6218" y="9654"/>
                  </a:lnTo>
                  <a:cubicBezTo>
                    <a:pt x="6218" y="9654"/>
                    <a:pt x="5778" y="8050"/>
                    <a:pt x="6040" y="5804"/>
                  </a:cubicBezTo>
                  <a:cubicBezTo>
                    <a:pt x="6298" y="3558"/>
                    <a:pt x="5798" y="126"/>
                    <a:pt x="4194" y="6"/>
                  </a:cubicBezTo>
                  <a:cubicBezTo>
                    <a:pt x="4145" y="2"/>
                    <a:pt x="4097" y="0"/>
                    <a:pt x="4050" y="0"/>
                  </a:cubicBezTo>
                  <a:close/>
                </a:path>
              </a:pathLst>
            </a:custGeom>
            <a:solidFill>
              <a:srgbClr val="FFE5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6029570" y="2204818"/>
              <a:ext cx="254774" cy="640952"/>
            </a:xfrm>
            <a:custGeom>
              <a:rect b="b" l="l" r="r" t="t"/>
              <a:pathLst>
                <a:path extrusionOk="0" h="6463" w="2569">
                  <a:moveTo>
                    <a:pt x="1087" y="1"/>
                  </a:moveTo>
                  <a:cubicBezTo>
                    <a:pt x="1082" y="1"/>
                    <a:pt x="1080" y="2"/>
                    <a:pt x="1082" y="6"/>
                  </a:cubicBezTo>
                  <a:cubicBezTo>
                    <a:pt x="1143" y="144"/>
                    <a:pt x="15" y="1443"/>
                    <a:pt x="15" y="1443"/>
                  </a:cubicBezTo>
                  <a:cubicBezTo>
                    <a:pt x="1" y="3051"/>
                    <a:pt x="582" y="6029"/>
                    <a:pt x="2358" y="6462"/>
                  </a:cubicBezTo>
                  <a:cubicBezTo>
                    <a:pt x="2331" y="5898"/>
                    <a:pt x="2341" y="5230"/>
                    <a:pt x="2428" y="4495"/>
                  </a:cubicBezTo>
                  <a:cubicBezTo>
                    <a:pt x="2569" y="3256"/>
                    <a:pt x="2482" y="1661"/>
                    <a:pt x="2105" y="456"/>
                  </a:cubicBezTo>
                  <a:cubicBezTo>
                    <a:pt x="1545" y="187"/>
                    <a:pt x="1139" y="1"/>
                    <a:pt x="1087" y="1"/>
                  </a:cubicBezTo>
                  <a:close/>
                </a:path>
              </a:pathLst>
            </a:custGeom>
            <a:gradFill>
              <a:gsLst>
                <a:gs pos="0">
                  <a:srgbClr val="3A305F">
                    <a:alpha val="46666"/>
                  </a:srgbClr>
                </a:gs>
                <a:gs pos="8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6107816" y="2438465"/>
              <a:ext cx="797446" cy="511829"/>
            </a:xfrm>
            <a:custGeom>
              <a:rect b="b" l="l" r="r" t="t"/>
              <a:pathLst>
                <a:path extrusionOk="0" h="5161" w="8041">
                  <a:moveTo>
                    <a:pt x="2136" y="0"/>
                  </a:moveTo>
                  <a:lnTo>
                    <a:pt x="1" y="1088"/>
                  </a:lnTo>
                  <a:cubicBezTo>
                    <a:pt x="1773" y="3861"/>
                    <a:pt x="5929" y="5160"/>
                    <a:pt x="5929" y="5160"/>
                  </a:cubicBezTo>
                  <a:lnTo>
                    <a:pt x="8041" y="5160"/>
                  </a:lnTo>
                  <a:cubicBezTo>
                    <a:pt x="7954" y="4524"/>
                    <a:pt x="7066" y="4442"/>
                    <a:pt x="6617" y="4442"/>
                  </a:cubicBezTo>
                  <a:cubicBezTo>
                    <a:pt x="6462" y="4442"/>
                    <a:pt x="6359" y="4452"/>
                    <a:pt x="6359" y="4452"/>
                  </a:cubicBezTo>
                  <a:cubicBezTo>
                    <a:pt x="6359" y="4452"/>
                    <a:pt x="5422" y="4066"/>
                    <a:pt x="3912" y="2874"/>
                  </a:cubicBezTo>
                  <a:cubicBezTo>
                    <a:pt x="3149" y="2276"/>
                    <a:pt x="2610" y="1155"/>
                    <a:pt x="2136" y="0"/>
                  </a:cubicBezTo>
                  <a:close/>
                </a:path>
              </a:pathLst>
            </a:custGeom>
            <a:solidFill>
              <a:srgbClr val="F2A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5925440" y="2137084"/>
              <a:ext cx="394211" cy="409285"/>
            </a:xfrm>
            <a:custGeom>
              <a:rect b="b" l="l" r="r" t="t"/>
              <a:pathLst>
                <a:path extrusionOk="0" h="4127" w="3975">
                  <a:moveTo>
                    <a:pt x="2616" y="1"/>
                  </a:moveTo>
                  <a:cubicBezTo>
                    <a:pt x="2616" y="1"/>
                    <a:pt x="0" y="350"/>
                    <a:pt x="1511" y="3532"/>
                  </a:cubicBezTo>
                  <a:cubicBezTo>
                    <a:pt x="1608" y="3738"/>
                    <a:pt x="1719" y="3935"/>
                    <a:pt x="1840" y="4127"/>
                  </a:cubicBezTo>
                  <a:cubicBezTo>
                    <a:pt x="2837" y="3848"/>
                    <a:pt x="3518" y="3428"/>
                    <a:pt x="3975" y="3039"/>
                  </a:cubicBezTo>
                  <a:cubicBezTo>
                    <a:pt x="3508" y="1901"/>
                    <a:pt x="3102" y="732"/>
                    <a:pt x="26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" name="Google Shape;150;p19"/>
            <p:cNvCxnSpPr/>
            <p:nvPr/>
          </p:nvCxnSpPr>
          <p:spPr>
            <a:xfrm rot="10800000">
              <a:off x="7058000" y="3107400"/>
              <a:ext cx="0" cy="1546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9"/>
            <p:cNvCxnSpPr/>
            <p:nvPr/>
          </p:nvCxnSpPr>
          <p:spPr>
            <a:xfrm>
              <a:off x="6537726" y="3661005"/>
              <a:ext cx="1029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981625" y="495125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BAR PLOTS - Contd...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625" y="1283975"/>
            <a:ext cx="4273925" cy="27725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24" name="Google Shape;224;p28"/>
          <p:cNvSpPr txBox="1"/>
          <p:nvPr/>
        </p:nvSpPr>
        <p:spPr>
          <a:xfrm>
            <a:off x="5457250" y="1344725"/>
            <a:ext cx="34290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This graph depicts that the highest shopping sessions occurred in the month of November. </a:t>
            </a:r>
            <a:endParaRPr sz="130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In May month, it is almost half of the graph's peak value. </a:t>
            </a:r>
            <a:endParaRPr sz="130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In January, February and April almost no shopping sessions occurred.</a:t>
            </a:r>
            <a:endParaRPr sz="160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784425" y="4146150"/>
            <a:ext cx="447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7800" rtl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2: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Bar plot of months when shopping occured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970425" y="4615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BAR PLOTS - Contd...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Shape&#10;&#10;Description automatically generated"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425" y="1284000"/>
            <a:ext cx="4576475" cy="29294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33" name="Google Shape;233;p29"/>
          <p:cNvSpPr txBox="1"/>
          <p:nvPr/>
        </p:nvSpPr>
        <p:spPr>
          <a:xfrm>
            <a:off x="5670175" y="1423125"/>
            <a:ext cx="33282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We have six categories in Special Day feature and they are in numerical values of 0.0, 0.2, 0.4, 0.6, 0.8, 1.0. </a:t>
            </a:r>
            <a:endParaRPr sz="130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It can be seen from the bar plot that almost 50% of the records have value of zero. </a:t>
            </a:r>
            <a:endParaRPr sz="130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This feature might not add any value in our model building.</a:t>
            </a:r>
            <a:endParaRPr b="1" sz="160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970425" y="4291850"/>
            <a:ext cx="469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3: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Bar plot of SpecialDay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2260800" y="4951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SCATTER PLOTS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175" y="1082300"/>
            <a:ext cx="6115050" cy="250581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0"/>
          <p:cNvSpPr txBox="1"/>
          <p:nvPr/>
        </p:nvSpPr>
        <p:spPr>
          <a:xfrm>
            <a:off x="1069625" y="3718100"/>
            <a:ext cx="64545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Good linear relationship can be observed  in the plot.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also shows that revenue is mostly false and the true value for revenue is concentrated between 0-1. Moreover, it can be seen that higher the exit rates and bounce rates, higher the chances of revenue being false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0"/>
          <p:cNvSpPr txBox="1"/>
          <p:nvPr/>
        </p:nvSpPr>
        <p:spPr>
          <a:xfrm>
            <a:off x="1535225" y="3507425"/>
            <a:ext cx="578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4: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Scatter plot between Bounce Rates and Exit Rates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938500" y="495125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SCATTER PLOTS - Contd...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75" y="1182425"/>
            <a:ext cx="4150674" cy="18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825" y="1182425"/>
            <a:ext cx="4361849" cy="18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 txBox="1"/>
          <p:nvPr/>
        </p:nvSpPr>
        <p:spPr>
          <a:xfrm>
            <a:off x="177013" y="3363100"/>
            <a:ext cx="40566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plot shows a non-linear relationship.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Concentrations of Bounce rates and Page values in certain areas.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Seems that all page values towards the extremes translate into revenue equals true and all the Bounce rates translate into revenue equals false.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4571988" y="3363100"/>
            <a:ext cx="42135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This plot also shows a similar trend of strong nonlinear relationship.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 If exit rates are between 0-1 and page values between 0-max, there is a high chance that revenue could be equal to true.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224050" y="2929775"/>
            <a:ext cx="40566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   </a:t>
            </a:r>
            <a:r>
              <a:rPr b="1" lang="en" sz="1000">
                <a:solidFill>
                  <a:schemeClr val="dk1"/>
                </a:solidFill>
              </a:rPr>
              <a:t>     </a:t>
            </a:r>
            <a:r>
              <a:rPr b="1" lang="en" sz="1000">
                <a:solidFill>
                  <a:schemeClr val="dk1"/>
                </a:solidFill>
              </a:rPr>
              <a:t>Fig 4: </a:t>
            </a:r>
            <a:r>
              <a:rPr lang="en" sz="1000">
                <a:solidFill>
                  <a:schemeClr val="dk1"/>
                </a:solidFill>
              </a:rPr>
              <a:t>Scatter plot between Bounce Rates and Page Values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4803075" y="2929775"/>
            <a:ext cx="40566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         </a:t>
            </a:r>
            <a:r>
              <a:rPr b="1" lang="en" sz="1000">
                <a:solidFill>
                  <a:schemeClr val="dk1"/>
                </a:solidFill>
              </a:rPr>
              <a:t>Fig 4: </a:t>
            </a:r>
            <a:r>
              <a:rPr lang="en" sz="1000">
                <a:solidFill>
                  <a:schemeClr val="dk1"/>
                </a:solidFill>
              </a:rPr>
              <a:t>Scatter plot between Exit Rates and Page Values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HEAT MAP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25" y="1064525"/>
            <a:ext cx="5511251" cy="33122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63" name="Google Shape;263;p32"/>
          <p:cNvSpPr txBox="1"/>
          <p:nvPr/>
        </p:nvSpPr>
        <p:spPr>
          <a:xfrm>
            <a:off x="5827050" y="1355925"/>
            <a:ext cx="30033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can be seen from the heat map that ProductRelated and  ProductRelated_Duration attributes are highly correlated.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are the other two variables- BounceRates and ExitRates.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we have dropped  ProductRelated_Duration and ExitRates.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997325" y="4314275"/>
            <a:ext cx="48747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Fig 6: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Heat Map to show correlation between variables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BOX PLOTS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A picture containing chart&#10;&#10;Description automatically generated" id="271" name="Google Shape;27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200" y="992650"/>
            <a:ext cx="3952400" cy="3635374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272" name="Google Shape;272;p33"/>
          <p:cNvSpPr txBox="1"/>
          <p:nvPr/>
        </p:nvSpPr>
        <p:spPr>
          <a:xfrm>
            <a:off x="4964200" y="1299875"/>
            <a:ext cx="40005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these plots, we can see that Administrative, Administrative_Duration, ProductRelated and BounceRates have left skewed distributions.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all of this, we have a bunch of outliers, so we control the limit of the box plots.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851650" y="4679575"/>
            <a:ext cx="40005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`		           Fig 7: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Box plots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997325" y="483900"/>
            <a:ext cx="71271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DENSITY PLOTS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0" name="Google Shape;280;p34"/>
          <p:cNvGrpSpPr/>
          <p:nvPr/>
        </p:nvGrpSpPr>
        <p:grpSpPr>
          <a:xfrm>
            <a:off x="-997326" y="-179254"/>
            <a:ext cx="7105554" cy="4459811"/>
            <a:chOff x="-4229444" y="-3019723"/>
            <a:chExt cx="13698775" cy="9214486"/>
          </a:xfrm>
        </p:grpSpPr>
        <p:sp>
          <p:nvSpPr>
            <p:cNvPr id="281" name="Google Shape;281;p34"/>
            <p:cNvSpPr/>
            <p:nvPr/>
          </p:nvSpPr>
          <p:spPr>
            <a:xfrm>
              <a:off x="-4229444" y="-3019723"/>
              <a:ext cx="9996775" cy="6741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Shape, square&#10;&#10;Description automatically generated" id="282" name="Google Shape;282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565991" y="2866605"/>
              <a:ext cx="4979535" cy="3328158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Shape&#10;&#10;Description automatically generated" id="283" name="Google Shape;283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13578" y="-653051"/>
              <a:ext cx="5055753" cy="334086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descr="Shape&#10;&#10;Description automatically generated" id="284" name="Google Shape;284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602514" y="-646699"/>
              <a:ext cx="4903317" cy="3328158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85" name="Google Shape;285;p34"/>
          <p:cNvSpPr txBox="1"/>
          <p:nvPr/>
        </p:nvSpPr>
        <p:spPr>
          <a:xfrm>
            <a:off x="3675525" y="3003175"/>
            <a:ext cx="5311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Informational, Informational_Duration and Pagevalues attributes, we cannot be able to see distribution from box plot.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Thus, we have density plot for all. They all have major values towards zero.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1176625" y="4280550"/>
            <a:ext cx="48858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				Fig 8: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Density Plots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5"/>
          <p:cNvSpPr/>
          <p:nvPr/>
        </p:nvSpPr>
        <p:spPr>
          <a:xfrm flipH="1" rot="711236">
            <a:off x="4676899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5" name="Google Shape;295;p35"/>
          <p:cNvGrpSpPr/>
          <p:nvPr/>
        </p:nvGrpSpPr>
        <p:grpSpPr>
          <a:xfrm>
            <a:off x="5082063" y="2683244"/>
            <a:ext cx="1712700" cy="1230715"/>
            <a:chOff x="5796625" y="2541798"/>
            <a:chExt cx="1712700" cy="1230715"/>
          </a:xfrm>
        </p:grpSpPr>
        <p:sp>
          <p:nvSpPr>
            <p:cNvPr id="296" name="Google Shape;296;p35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5"/>
            <p:cNvSpPr txBox="1"/>
            <p:nvPr/>
          </p:nvSpPr>
          <p:spPr>
            <a:xfrm>
              <a:off x="6296613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4.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5"/>
            <p:cNvSpPr txBox="1"/>
            <p:nvPr/>
          </p:nvSpPr>
          <p:spPr>
            <a:xfrm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FEATURE SCALING</a:t>
              </a:r>
              <a:endParaRPr sz="1300">
                <a:solidFill>
                  <a:srgbClr val="5E5E5E"/>
                </a:solidFill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35"/>
          <p:cNvSpPr/>
          <p:nvPr/>
        </p:nvSpPr>
        <p:spPr>
          <a:xfrm rot="-711236">
            <a:off x="3395825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35"/>
          <p:cNvGrpSpPr/>
          <p:nvPr/>
        </p:nvGrpSpPr>
        <p:grpSpPr>
          <a:xfrm>
            <a:off x="3828988" y="1382072"/>
            <a:ext cx="1712700" cy="1246754"/>
            <a:chOff x="4409300" y="1219942"/>
            <a:chExt cx="1712700" cy="1246754"/>
          </a:xfrm>
        </p:grpSpPr>
        <p:sp>
          <p:nvSpPr>
            <p:cNvPr id="303" name="Google Shape;303;p35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5"/>
            <p:cNvSpPr txBox="1"/>
            <p:nvPr/>
          </p:nvSpPr>
          <p:spPr>
            <a:xfrm>
              <a:off x="4921731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3.</a:t>
              </a:r>
              <a:endParaRPr b="1"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4409300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5"/>
            <p:cNvSpPr txBox="1"/>
            <p:nvPr/>
          </p:nvSpPr>
          <p:spPr>
            <a:xfrm>
              <a:off x="4453550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ONE HOT ENCODING</a:t>
              </a:r>
              <a:endParaRPr sz="1300">
                <a:solidFill>
                  <a:srgbClr val="5E5E5E"/>
                </a:solidFill>
              </a:endParaRPr>
            </a:p>
          </p:txBody>
        </p:sp>
      </p:grpSp>
      <p:sp>
        <p:nvSpPr>
          <p:cNvPr id="308" name="Google Shape;308;p35"/>
          <p:cNvSpPr/>
          <p:nvPr/>
        </p:nvSpPr>
        <p:spPr>
          <a:xfrm flipH="1" rot="711236">
            <a:off x="2104146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35"/>
          <p:cNvGrpSpPr/>
          <p:nvPr/>
        </p:nvGrpSpPr>
        <p:grpSpPr>
          <a:xfrm>
            <a:off x="2572575" y="2683244"/>
            <a:ext cx="1712700" cy="1230715"/>
            <a:chOff x="3021975" y="2541798"/>
            <a:chExt cx="1712700" cy="1230715"/>
          </a:xfrm>
        </p:grpSpPr>
        <p:sp>
          <p:nvSpPr>
            <p:cNvPr id="310" name="Google Shape;310;p35"/>
            <p:cNvSpPr txBox="1"/>
            <p:nvPr/>
          </p:nvSpPr>
          <p:spPr>
            <a:xfrm>
              <a:off x="3529877" y="2735584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2.</a:t>
              </a:r>
              <a:endParaRPr b="1"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1" name="Google Shape;311;p35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5"/>
            <p:cNvSpPr txBox="1"/>
            <p:nvPr/>
          </p:nvSpPr>
          <p:spPr>
            <a:xfrm>
              <a:off x="306622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OUTLIER DETECTION</a:t>
              </a:r>
              <a:endParaRPr sz="1200">
                <a:solidFill>
                  <a:srgbClr val="FFFFFF"/>
                </a:solidFill>
              </a:endParaRPr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35"/>
          <p:cNvSpPr/>
          <p:nvPr/>
        </p:nvSpPr>
        <p:spPr>
          <a:xfrm rot="-711236">
            <a:off x="830021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35"/>
          <p:cNvGrpSpPr/>
          <p:nvPr/>
        </p:nvGrpSpPr>
        <p:grpSpPr>
          <a:xfrm>
            <a:off x="1285763" y="1382072"/>
            <a:ext cx="1712700" cy="1246754"/>
            <a:chOff x="1637475" y="1219942"/>
            <a:chExt cx="1712700" cy="1246754"/>
          </a:xfrm>
        </p:grpSpPr>
        <p:sp>
          <p:nvSpPr>
            <p:cNvPr id="317" name="Google Shape;317;p35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5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1.</a:t>
              </a:r>
              <a:endParaRPr b="1"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5"/>
            <p:cNvSpPr txBox="1"/>
            <p:nvPr/>
          </p:nvSpPr>
          <p:spPr>
            <a:xfrm>
              <a:off x="1681725" y="12571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MISSING VALUE IMPUTATION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321" name="Google Shape;321;p35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35"/>
          <p:cNvSpPr/>
          <p:nvPr/>
        </p:nvSpPr>
        <p:spPr>
          <a:xfrm rot="-711236">
            <a:off x="6010996" y="2627201"/>
            <a:ext cx="1350909" cy="57662"/>
          </a:xfrm>
          <a:prstGeom prst="roundRect">
            <a:avLst>
              <a:gd fmla="val 50000" name="adj"/>
            </a:avLst>
          </a:prstGeom>
          <a:solidFill>
            <a:srgbClr val="1B786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3" name="Google Shape;323;p35"/>
          <p:cNvGrpSpPr/>
          <p:nvPr/>
        </p:nvGrpSpPr>
        <p:grpSpPr>
          <a:xfrm>
            <a:off x="6592863" y="1382072"/>
            <a:ext cx="1712700" cy="1246754"/>
            <a:chOff x="1637475" y="1219942"/>
            <a:chExt cx="1712700" cy="1246754"/>
          </a:xfrm>
        </p:grpSpPr>
        <p:sp>
          <p:nvSpPr>
            <p:cNvPr id="324" name="Google Shape;324;p35"/>
            <p:cNvSpPr/>
            <p:nvPr/>
          </p:nvSpPr>
          <p:spPr>
            <a:xfrm>
              <a:off x="1637475" y="1219942"/>
              <a:ext cx="1712700" cy="703500"/>
            </a:xfrm>
            <a:prstGeom prst="roundRect">
              <a:avLst>
                <a:gd fmla="val 4485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5"/>
            <p:cNvSpPr txBox="1"/>
            <p:nvPr/>
          </p:nvSpPr>
          <p:spPr>
            <a:xfrm>
              <a:off x="2144544" y="1985297"/>
              <a:ext cx="6969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5.</a:t>
              </a:r>
              <a:endParaRPr b="1" sz="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35"/>
            <p:cNvSpPr/>
            <p:nvPr/>
          </p:nvSpPr>
          <p:spPr>
            <a:xfrm rot="10800000">
              <a:off x="2448800" y="1919036"/>
              <a:ext cx="90000" cy="67500"/>
            </a:xfrm>
            <a:prstGeom prst="triangle">
              <a:avLst>
                <a:gd fmla="val 50000" name="adj"/>
              </a:avLst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5"/>
            <p:cNvSpPr txBox="1"/>
            <p:nvPr/>
          </p:nvSpPr>
          <p:spPr>
            <a:xfrm>
              <a:off x="1637475" y="1295042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PCA</a:t>
              </a:r>
              <a:endParaRPr sz="1300">
                <a:solidFill>
                  <a:srgbClr val="FFFFFF"/>
                </a:solidFill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 rot="-1789476">
              <a:off x="2410765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1B78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6"/>
          <p:cNvPicPr preferRelativeResize="0"/>
          <p:nvPr/>
        </p:nvPicPr>
        <p:blipFill rotWithShape="1">
          <a:blip r:embed="rId3">
            <a:alphaModFix/>
          </a:blip>
          <a:srcRect b="12264" l="0" r="0" t="12264"/>
          <a:stretch/>
        </p:blipFill>
        <p:spPr>
          <a:xfrm>
            <a:off x="5244250" y="1386100"/>
            <a:ext cx="3232598" cy="2384201"/>
          </a:xfrm>
          <a:prstGeom prst="rect">
            <a:avLst/>
          </a:prstGeom>
          <a:noFill/>
          <a:ln cap="flat" cmpd="dbl" w="762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34" name="Google Shape;334;p36"/>
          <p:cNvSpPr txBox="1"/>
          <p:nvPr>
            <p:ph type="title"/>
          </p:nvPr>
        </p:nvSpPr>
        <p:spPr>
          <a:xfrm>
            <a:off x="5313450" y="263100"/>
            <a:ext cx="3094200" cy="62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SUBSETTING PREDICTORS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6"/>
          <p:cNvSpPr txBox="1"/>
          <p:nvPr>
            <p:ph idx="1" type="body"/>
          </p:nvPr>
        </p:nvSpPr>
        <p:spPr>
          <a:xfrm>
            <a:off x="291875" y="1081051"/>
            <a:ext cx="39780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ProductRelated_Duration &amp; ExitRates </a:t>
            </a: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are dropped predictors.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kNN method and Logistic regression, we encountered that after the first 8 features, other features were not adding much value towards the accuracy part.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MODEL IMPLEMENTATION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37"/>
          <p:cNvSpPr txBox="1"/>
          <p:nvPr/>
        </p:nvSpPr>
        <p:spPr>
          <a:xfrm>
            <a:off x="782250" y="1221575"/>
            <a:ext cx="7522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344" name="Google Shape;3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38" y="1578187"/>
            <a:ext cx="7258124" cy="19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7"/>
          <p:cNvSpPr txBox="1"/>
          <p:nvPr/>
        </p:nvSpPr>
        <p:spPr>
          <a:xfrm>
            <a:off x="909650" y="3750475"/>
            <a:ext cx="393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Class of Interest ( Revenue ) is around 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15 %.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720000" y="1249325"/>
            <a:ext cx="7703700" cy="32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Online e-commerce applications are becoming a primary vehicle for people to find, compare and ultimately purchase products.</a:t>
            </a:r>
            <a:endParaRPr sz="140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Fundamental concept is to understand, characterize and model user long-term online purchasing intent for a long term e-commerce service.</a:t>
            </a:r>
            <a:endParaRPr sz="140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Analysis and buildup over time is important because individuals spend large amount of time and resources on online shopping.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0"/>
          <p:cNvSpPr txBox="1"/>
          <p:nvPr>
            <p:ph type="ctrTitle"/>
          </p:nvPr>
        </p:nvSpPr>
        <p:spPr>
          <a:xfrm>
            <a:off x="2756350" y="529100"/>
            <a:ext cx="36312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MODEL PERFORMANCE ANALYSIS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2" name="Google Shape;3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263" y="1347225"/>
            <a:ext cx="6823476" cy="244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38"/>
          <p:cNvCxnSpPr/>
          <p:nvPr/>
        </p:nvCxnSpPr>
        <p:spPr>
          <a:xfrm rot="10800000">
            <a:off x="3354000" y="3503900"/>
            <a:ext cx="0" cy="471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54" name="Google Shape;354;p38"/>
          <p:cNvSpPr txBox="1"/>
          <p:nvPr/>
        </p:nvSpPr>
        <p:spPr>
          <a:xfrm>
            <a:off x="2471700" y="3975500"/>
            <a:ext cx="200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With all 15 predictors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CHALLENGES AND LIMITATIONS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9"/>
          <p:cNvSpPr txBox="1"/>
          <p:nvPr/>
        </p:nvSpPr>
        <p:spPr>
          <a:xfrm>
            <a:off x="1299900" y="1479175"/>
            <a:ext cx="65442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project was done based on the data having features belonging to only 12,330 online sessions.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findings may not be applicable for different countries because of socio-cultural differences and may not be generalized for all e-commerce sites.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en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Dataset focuses on short-term user activity on whether a given user session will result in a purchase. </a:t>
            </a:r>
            <a:endParaRPr sz="13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</a:pPr>
            <a:r>
              <a:rPr b="1" lang="en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Cross-platform analysis </a:t>
            </a:r>
            <a:r>
              <a:rPr lang="en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  how user purchase varies over time is missing.</a:t>
            </a:r>
            <a:endParaRPr b="1" sz="13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</a:pPr>
            <a:r>
              <a:rPr lang="en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Contrasting the population of purchasing users with the population of non- purchasing users and understanding how the customer behavior changes over time from the norm was not possible in this scenario.</a:t>
            </a:r>
            <a:r>
              <a:rPr lang="en" sz="1300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FINDINGS &amp; RECOMMENDATIONS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40"/>
          <p:cNvSpPr txBox="1"/>
          <p:nvPr/>
        </p:nvSpPr>
        <p:spPr>
          <a:xfrm>
            <a:off x="974900" y="1882600"/>
            <a:ext cx="64545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the EDA, the number of purchase in November and May is greater compared to others. We can therefore leverage this and obtain better turnouts by offering gift coupons , offers  and special discounts to customers.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Bounce rates and exit rates depicts negative influence on customers behaviour. So we must be cautious on users with high exit rates or bounce rates.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REFERENCES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41"/>
          <p:cNvSpPr txBox="1"/>
          <p:nvPr/>
        </p:nvSpPr>
        <p:spPr>
          <a:xfrm>
            <a:off x="918875" y="2173950"/>
            <a:ext cx="74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https://archive.ics.uci.edu/ml/datasets/Online+Shoppers+Purchasing+Intention+Dataset</a:t>
            </a:r>
            <a:endParaRPr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/>
          <p:nvPr/>
        </p:nvSpPr>
        <p:spPr>
          <a:xfrm>
            <a:off x="1042075" y="986800"/>
            <a:ext cx="7715400" cy="2932500"/>
          </a:xfrm>
          <a:prstGeom prst="roundRect">
            <a:avLst>
              <a:gd fmla="val 8797" name="adj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  <a:effectLst>
            <a:outerShdw blurRad="42863" rotWithShape="0" algn="bl" dir="540000" dist="9525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1" name="Google Shape;381;p42"/>
          <p:cNvSpPr/>
          <p:nvPr/>
        </p:nvSpPr>
        <p:spPr>
          <a:xfrm>
            <a:off x="1042075" y="987050"/>
            <a:ext cx="7715400" cy="2932500"/>
          </a:xfrm>
          <a:prstGeom prst="roundRect">
            <a:avLst>
              <a:gd fmla="val 8797" name="adj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3" rotWithShape="0" algn="bl" dir="540000" dist="9525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2" name="Google Shape;382;p42"/>
          <p:cNvSpPr txBox="1"/>
          <p:nvPr>
            <p:ph type="title"/>
          </p:nvPr>
        </p:nvSpPr>
        <p:spPr>
          <a:xfrm flipH="1">
            <a:off x="1735519" y="1784310"/>
            <a:ext cx="5674200" cy="11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n" sz="3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3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720000" y="1249325"/>
            <a:ext cx="7703700" cy="32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Building machine learning models to identify user behaviour patterns and determine the likelihood of purchase based on the given features for online purchase of customer data.</a:t>
            </a:r>
            <a:endParaRPr sz="140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>
            <p:ph type="ctrTitle"/>
          </p:nvPr>
        </p:nvSpPr>
        <p:spPr>
          <a:xfrm>
            <a:off x="2756350" y="529100"/>
            <a:ext cx="36312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PROJECT OBJECTIVE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720000" y="1249325"/>
            <a:ext cx="7703700" cy="32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Data Source:</a:t>
            </a:r>
            <a:r>
              <a:rPr lang="en" sz="15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 The data is collected from </a:t>
            </a:r>
            <a:r>
              <a:rPr b="1" lang="en" sz="15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UCI Machine Learning Repository</a:t>
            </a:r>
            <a:r>
              <a:rPr lang="en" sz="15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 - maintained by Center of MAchine Learning and Intelligent Systems at the UCI.</a:t>
            </a:r>
            <a:endParaRPr sz="150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Data Description: </a:t>
            </a:r>
            <a:endParaRPr b="1" sz="150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Data set consists of 12330 number of records and 18 attributes. </a:t>
            </a:r>
            <a:endParaRPr sz="150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It contains 10 numerical and 8 categorical attributes.</a:t>
            </a:r>
            <a:endParaRPr sz="150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Data set was formed for different users in a 1-year long period to avoid specific tendencies to a special day, campaign or period.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2"/>
          <p:cNvSpPr txBox="1"/>
          <p:nvPr>
            <p:ph type="ctrTitle"/>
          </p:nvPr>
        </p:nvSpPr>
        <p:spPr>
          <a:xfrm>
            <a:off x="2756350" y="529100"/>
            <a:ext cx="36312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DATA DICTIONARY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idx="4294967295" type="body"/>
          </p:nvPr>
        </p:nvSpPr>
        <p:spPr>
          <a:xfrm>
            <a:off x="98800" y="44825"/>
            <a:ext cx="8520600" cy="47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Variable Description: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435D74"/>
              </a:buClr>
              <a:buSzPts val="1400"/>
              <a:buFont typeface="Roboto"/>
              <a:buAutoNum type="romanUcPeriod"/>
            </a:pPr>
            <a:r>
              <a:rPr b="1" lang="en" sz="14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Page type and traffic characteristics</a:t>
            </a:r>
            <a:endParaRPr b="1" sz="140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9" name="Google Shape;179;p23"/>
          <p:cNvGraphicFramePr/>
          <p:nvPr/>
        </p:nvGraphicFramePr>
        <p:xfrm>
          <a:off x="739600" y="110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{D3CC7CD8-95FC-442B-A8CF-086FFA38EF84}</a:tableStyleId>
              </a:tblPr>
              <a:tblGrid>
                <a:gridCol w="2132850"/>
                <a:gridCol w="3858550"/>
                <a:gridCol w="1247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Administrative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Page used by account users and administrative users to add, edit, manage payment gateways of user accounts. 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Administrative Duration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time spent on administrative page</a:t>
                      </a: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in user’s session.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Continuous</a:t>
                      </a: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/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Informational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Page showing general user informations.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Informational Duration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time spent on informational page in user’s session.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Continuous/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 Related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Page type visited showing product related </a:t>
                      </a: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information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 Related Duration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time spent on Product related page in user’s session.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Continuous/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255675" y="-1111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7808"/>
              <a:buFont typeface="Arial"/>
              <a:buNone/>
            </a:pPr>
            <a:r>
              <a:rPr b="1" lang="en" sz="1622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622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44">
                <a:solidFill>
                  <a:srgbClr val="435D7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2.Google Analytics Metrics</a:t>
            </a:r>
            <a:endParaRPr b="1" sz="1644">
              <a:solidFill>
                <a:srgbClr val="435D7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11700" y="2384850"/>
            <a:ext cx="8520600" cy="1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b="1" lang="en" sz="14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 Time Characteristics</a:t>
            </a:r>
            <a:endParaRPr b="1" sz="140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7" name="Google Shape;187;p24"/>
          <p:cNvGraphicFramePr/>
          <p:nvPr/>
        </p:nvGraphicFramePr>
        <p:xfrm>
          <a:off x="952500" y="4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{D3CC7CD8-95FC-442B-A8CF-086FFA38EF84}</a:tableStyleId>
              </a:tblPr>
              <a:tblGrid>
                <a:gridCol w="2413000"/>
                <a:gridCol w="3511175"/>
                <a:gridCol w="1314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Bounce Rates</a:t>
                      </a:r>
                      <a:endParaRPr sz="11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Percentage of users who enter from a  page and then leave.</a:t>
                      </a:r>
                      <a:endParaRPr sz="11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Continuous/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Exit Rates</a:t>
                      </a:r>
                      <a:endParaRPr sz="11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 for a specific web page is calculated as for all page views to that page, the percentage of users leaving the site.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Continuous/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71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Page Values</a:t>
                      </a:r>
                      <a:endParaRPr sz="11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average value for a page that the user visited before </a:t>
                      </a: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completing</a:t>
                      </a: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an e-commerce transaction.</a:t>
                      </a:r>
                      <a:endParaRPr sz="11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Continuous/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8" name="Google Shape;188;p24"/>
          <p:cNvGraphicFramePr/>
          <p:nvPr/>
        </p:nvGraphicFramePr>
        <p:xfrm>
          <a:off x="952500" y="276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{D3CC7CD8-95FC-442B-A8CF-086FFA38EF84}</a:tableStyleId>
              </a:tblPr>
              <a:tblGrid>
                <a:gridCol w="2413000"/>
                <a:gridCol w="3511175"/>
                <a:gridCol w="1314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Special Day</a:t>
                      </a:r>
                      <a:endParaRPr sz="11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Indicates the closeness of a site </a:t>
                      </a: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visiting</a:t>
                      </a: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time to a specific special day.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Continuous/</a:t>
                      </a:r>
                      <a:endParaRPr sz="12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</a:t>
                      </a:r>
                      <a:endParaRPr sz="11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Month of the year.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Weekend</a:t>
                      </a:r>
                      <a:endParaRPr sz="1100"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Boolean value indicating whether the date of visit is weekend/weekday.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Boolean/Binary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311700" y="-1601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892"/>
              <a:buFont typeface="Arial"/>
              <a:buNone/>
            </a:pPr>
            <a:r>
              <a:rPr b="1" lang="en" sz="1644">
                <a:solidFill>
                  <a:srgbClr val="435D7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1" lang="en" sz="1644">
                <a:solidFill>
                  <a:srgbClr val="435D7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.User Interface Systems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78950" y="1364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22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1" lang="en" sz="1422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. Geographic Characteristics</a:t>
            </a:r>
            <a:endParaRPr b="1" sz="1422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2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22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6. Target Variable</a:t>
            </a:r>
            <a:endParaRPr b="1" sz="1422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2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6" name="Google Shape;196;p25"/>
          <p:cNvGraphicFramePr/>
          <p:nvPr/>
        </p:nvGraphicFramePr>
        <p:xfrm>
          <a:off x="952500" y="46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{D3CC7CD8-95FC-442B-A8CF-086FFA38EF84}</a:tableStyleId>
              </a:tblPr>
              <a:tblGrid>
                <a:gridCol w="2413000"/>
                <a:gridCol w="3387900"/>
                <a:gridCol w="143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Operating System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Operating system(s) used by the user in the session.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Browser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Bowser(s) used by users in the session.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7" name="Google Shape;197;p25"/>
          <p:cNvGraphicFramePr/>
          <p:nvPr/>
        </p:nvGraphicFramePr>
        <p:xfrm>
          <a:off x="952500" y="176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{D3CC7CD8-95FC-442B-A8CF-086FFA38EF84}</a:tableStyleId>
              </a:tblPr>
              <a:tblGrid>
                <a:gridCol w="2413000"/>
                <a:gridCol w="3387900"/>
                <a:gridCol w="143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Region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 indicating the region of the user.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Traffic type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 indicating the type of user activity.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Visitor Type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 indicating type of visitor whether returning, new, or other types. 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Integer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8" name="Google Shape;198;p25"/>
          <p:cNvGraphicFramePr/>
          <p:nvPr/>
        </p:nvGraphicFramePr>
        <p:xfrm>
          <a:off x="952500" y="34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{D3CC7CD8-95FC-442B-A8CF-086FFA38EF84}</a:tableStyleId>
              </a:tblPr>
              <a:tblGrid>
                <a:gridCol w="2413000"/>
                <a:gridCol w="3387900"/>
                <a:gridCol w="143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Revenue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 returns true if purchase </a:t>
                      </a: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occurred</a:t>
                      </a: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else false.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5D7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Boolean/ Binary</a:t>
                      </a:r>
                      <a:endParaRPr>
                        <a:solidFill>
                          <a:srgbClr val="435D7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720000" y="1249325"/>
            <a:ext cx="7703700" cy="32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Our response variable is Revenue which is a binary variable.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Out of all sessions, around 15% sessions were positive cases ending with shopping.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Moreover, around three fourth out of all sessions’ revenue were generated on weekdays.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17780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6"/>
          <p:cNvSpPr txBox="1"/>
          <p:nvPr>
            <p:ph type="ctrTitle"/>
          </p:nvPr>
        </p:nvSpPr>
        <p:spPr>
          <a:xfrm>
            <a:off x="1591225" y="529100"/>
            <a:ext cx="5804700" cy="36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EXPLORATORY DATA ANALYSIS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/>
          <p:nvPr/>
        </p:nvSpPr>
        <p:spPr>
          <a:xfrm>
            <a:off x="4692425" y="4213399"/>
            <a:ext cx="3738600" cy="46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42863" rotWithShape="0" algn="bl" dir="540000" dist="9525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715625" y="1327599"/>
            <a:ext cx="3738600" cy="2932500"/>
          </a:xfrm>
          <a:prstGeom prst="roundRect">
            <a:avLst>
              <a:gd fmla="val 8797" name="adj"/>
            </a:avLst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  <a:effectLst>
            <a:outerShdw blurRad="42863" rotWithShape="0" algn="bl" dir="540000" dist="9525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27"/>
          <p:cNvSpPr txBox="1"/>
          <p:nvPr>
            <p:ph type="title"/>
          </p:nvPr>
        </p:nvSpPr>
        <p:spPr>
          <a:xfrm>
            <a:off x="2260800" y="483900"/>
            <a:ext cx="46224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BAR PLOTS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75" y="1327600"/>
            <a:ext cx="4334849" cy="29325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" dist="9525">
              <a:schemeClr val="dk1">
                <a:alpha val="30000"/>
              </a:schemeClr>
            </a:outerShdw>
          </a:effectLst>
        </p:spPr>
      </p:pic>
      <p:sp>
        <p:nvSpPr>
          <p:cNvPr id="215" name="Google Shape;215;p27"/>
          <p:cNvSpPr txBox="1"/>
          <p:nvPr/>
        </p:nvSpPr>
        <p:spPr>
          <a:xfrm>
            <a:off x="4572000" y="1633650"/>
            <a:ext cx="42135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7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Distribution of the percentage of customers who have shopped both on the weekdays and weekends. </a:t>
            </a:r>
            <a:endParaRPr sz="130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7780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The trend shows that customers who purchased during the weekdays contributed to a higher revenue than the customers who purchased during the weekend.</a:t>
            </a:r>
            <a:endParaRPr sz="1600">
              <a:solidFill>
                <a:srgbClr val="435D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281900" y="4260100"/>
            <a:ext cx="433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7800" rtl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 1: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Percentage of shoppers on weekend/weekdays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