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KEY FINDINGS FROM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reviews on British Airlines 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C155F4-4F8A-6881-2CA6-CA5CC7132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188191"/>
              </p:ext>
            </p:extLst>
          </p:nvPr>
        </p:nvGraphicFramePr>
        <p:xfrm>
          <a:off x="575186" y="766916"/>
          <a:ext cx="11149781" cy="570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472">
                  <a:extLst>
                    <a:ext uri="{9D8B030D-6E8A-4147-A177-3AD203B41FA5}">
                      <a16:colId xmlns:a16="http://schemas.microsoft.com/office/drawing/2014/main" val="1112817209"/>
                    </a:ext>
                  </a:extLst>
                </a:gridCol>
                <a:gridCol w="8598309">
                  <a:extLst>
                    <a:ext uri="{9D8B030D-6E8A-4147-A177-3AD203B41FA5}">
                      <a16:colId xmlns:a16="http://schemas.microsoft.com/office/drawing/2014/main" val="3151986995"/>
                    </a:ext>
                  </a:extLst>
                </a:gridCol>
              </a:tblGrid>
              <a:tr h="57231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60768"/>
                  </a:ext>
                </a:extLst>
              </a:tr>
              <a:tr h="959005">
                <a:tc>
                  <a:txBody>
                    <a:bodyPr/>
                    <a:lstStyle/>
                    <a:p>
                      <a:r>
                        <a:rPr lang="en-US" dirty="0"/>
                        <a:t>Sentiment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Sentiment: Positive </a:t>
                      </a:r>
                    </a:p>
                    <a:p>
                      <a:r>
                        <a:rPr lang="en-US" dirty="0"/>
                        <a:t>Average Polarity: 0.09269223253462028 </a:t>
                      </a:r>
                    </a:p>
                    <a:p>
                      <a:r>
                        <a:rPr lang="en-US" dirty="0"/>
                        <a:t>Average Subjectivity: 0.4892789502777161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12822"/>
                  </a:ext>
                </a:extLst>
              </a:tr>
              <a:tr h="959005">
                <a:tc>
                  <a:txBody>
                    <a:bodyPr/>
                    <a:lstStyle/>
                    <a:p>
                      <a:r>
                        <a:rPr lang="en-US" dirty="0"/>
                        <a:t>Top 20 frequently repeated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{flight: 6518, </a:t>
                      </a:r>
                      <a:r>
                        <a:rPr lang="en-US" dirty="0" err="1"/>
                        <a:t>ba</a:t>
                      </a:r>
                      <a:r>
                        <a:rPr lang="en-US" dirty="0"/>
                        <a:t>: 4430, service: 2779, seat: 2349, food: 2322, </a:t>
                      </a:r>
                      <a:r>
                        <a:rPr lang="en-US" dirty="0" err="1"/>
                        <a:t>london</a:t>
                      </a:r>
                      <a:r>
                        <a:rPr lang="en-US" dirty="0"/>
                        <a:t>: 2157, </a:t>
                      </a:r>
                      <a:r>
                        <a:rPr lang="en-US" dirty="0" err="1"/>
                        <a:t>british</a:t>
                      </a:r>
                      <a:r>
                        <a:rPr lang="en-US" dirty="0"/>
                        <a:t>: 2125, crew: 2120, verified: 2113, airways: 2109, seats: 2077, good: 2050, time: 2010, cabin: 1947, class: 1849, trip: 1608, one: 1579, staff: 1555, business: 1546, </a:t>
                      </a:r>
                      <a:r>
                        <a:rPr lang="en-US" dirty="0" err="1"/>
                        <a:t>heathrow</a:t>
                      </a:r>
                      <a:r>
                        <a:rPr lang="en-US" dirty="0"/>
                        <a:t>: 1506}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18658"/>
                  </a:ext>
                </a:extLst>
              </a:tr>
              <a:tr h="773391">
                <a:tc>
                  <a:txBody>
                    <a:bodyPr/>
                    <a:lstStyle/>
                    <a:p>
                      <a:r>
                        <a:rPr lang="en-US" dirty="0"/>
                        <a:t>Frequency of Mentioned Destinations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{London: 2201, Heathrow: 1518, Gatwick: 529, JFK: 150, LAX: 97, New York: 95, Paris: 79, Dubai: 67, Los Angeles: 48, </a:t>
                      </a:r>
                      <a:r>
                        <a:rPr lang="en-US" dirty="0" err="1"/>
                        <a:t>heathrow</a:t>
                      </a:r>
                      <a:r>
                        <a:rPr lang="en-US" dirty="0"/>
                        <a:t>: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52961"/>
                  </a:ext>
                </a:extLst>
              </a:tr>
              <a:tr h="742456">
                <a:tc>
                  <a:txBody>
                    <a:bodyPr/>
                    <a:lstStyle/>
                    <a:p>
                      <a:r>
                        <a:rPr lang="en-US" dirty="0"/>
                        <a:t>Customer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 Demographics: {Child: 106, Teen: 0, </a:t>
                      </a:r>
                      <a:r>
                        <a:rPr lang="en-US" dirty="0" err="1"/>
                        <a:t>Young_adult</a:t>
                      </a:r>
                      <a:r>
                        <a:rPr lang="en-US" dirty="0"/>
                        <a:t>: 1, Adult: 13, Senior: 27} </a:t>
                      </a:r>
                      <a:br>
                        <a:rPr lang="en-US" dirty="0"/>
                      </a:br>
                      <a:r>
                        <a:rPr lang="en-US" dirty="0"/>
                        <a:t>Gender Demographics: {Male: 183, Female: 272, Other: 835}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801428"/>
                  </a:ext>
                </a:extLst>
              </a:tr>
              <a:tr h="742456">
                <a:tc>
                  <a:txBody>
                    <a:bodyPr/>
                    <a:lstStyle/>
                    <a:p>
                      <a:r>
                        <a:rPr lang="en-US" dirty="0"/>
                        <a:t>Service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{Flight: 2935, Seating: 1536, Delay: 332, </a:t>
                      </a:r>
                      <a:r>
                        <a:rPr lang="en-US" dirty="0" err="1"/>
                        <a:t>Customer_service</a:t>
                      </a:r>
                      <a:r>
                        <a:rPr lang="en-US" dirty="0"/>
                        <a:t>: 1440, Booking: 419, Policies: 289, Food: 2021, Baggage: 600, Entertainment: 834, Cleanliness: 15}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1997"/>
                  </a:ext>
                </a:extLst>
              </a:tr>
              <a:tr h="959005">
                <a:tc>
                  <a:txBody>
                    <a:bodyPr/>
                    <a:lstStyle/>
                    <a:p>
                      <a:r>
                        <a:rPr lang="en-US" dirty="0"/>
                        <a:t>Customer Suggestions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there are any specific keywords ('suggest', 'improve', 'wish', 'request’), the code creates a dictionary containing the original review text and the list of suggestions found in that review.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42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KEY FINDINGS FROM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Malavika Katta</cp:lastModifiedBy>
  <cp:revision>3</cp:revision>
  <dcterms:created xsi:type="dcterms:W3CDTF">2022-12-06T11:13:27Z</dcterms:created>
  <dcterms:modified xsi:type="dcterms:W3CDTF">2023-09-19T02:08:43Z</dcterms:modified>
</cp:coreProperties>
</file>