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gha%20Sri\Downloads\employee_data%20(2).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varyColors val="0"/>
        <c:ser>
          <c:idx val="0"/>
          <c:order val="0"/>
          <c:tx>
            <c:strRef>
              <c:f>Sheet1!$B$3:$B$4</c:f>
              <c:strCache>
                <c:ptCount val="1"/>
                <c:pt idx="0">
                  <c:v>Sum of Aug-24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Sheet1!$B$5:$B$34</c:f>
              <c:numCache>
                <c:formatCode>General</c:formatCode>
                <c:ptCount val="29"/>
                <c:pt idx="0">
                  <c:v>26</c:v>
                </c:pt>
                <c:pt idx="1">
                  <c:v>24</c:v>
                </c:pt>
                <c:pt idx="2">
                  <c:v>28</c:v>
                </c:pt>
                <c:pt idx="3">
                  <c:v>27</c:v>
                </c:pt>
                <c:pt idx="4">
                  <c:v>17</c:v>
                </c:pt>
                <c:pt idx="5">
                  <c:v>23</c:v>
                </c:pt>
                <c:pt idx="6">
                  <c:v>13</c:v>
                </c:pt>
                <c:pt idx="7">
                  <c:v>24</c:v>
                </c:pt>
                <c:pt idx="8">
                  <c:v>25</c:v>
                </c:pt>
                <c:pt idx="9">
                  <c:v>26</c:v>
                </c:pt>
                <c:pt idx="10">
                  <c:v>25</c:v>
                </c:pt>
                <c:pt idx="11">
                  <c:v>28</c:v>
                </c:pt>
                <c:pt idx="12">
                  <c:v>24</c:v>
                </c:pt>
                <c:pt idx="13">
                  <c:v>24</c:v>
                </c:pt>
                <c:pt idx="14">
                  <c:v>27</c:v>
                </c:pt>
                <c:pt idx="15">
                  <c:v>14</c:v>
                </c:pt>
                <c:pt idx="16">
                  <c:v>29</c:v>
                </c:pt>
                <c:pt idx="17">
                  <c:v>24</c:v>
                </c:pt>
                <c:pt idx="18">
                  <c:v>16</c:v>
                </c:pt>
                <c:pt idx="19">
                  <c:v>29</c:v>
                </c:pt>
                <c:pt idx="20">
                  <c:v>18</c:v>
                </c:pt>
                <c:pt idx="21">
                  <c:v>22</c:v>
                </c:pt>
                <c:pt idx="22">
                  <c:v>22</c:v>
                </c:pt>
                <c:pt idx="23">
                  <c:v>24</c:v>
                </c:pt>
                <c:pt idx="24">
                  <c:v>27</c:v>
                </c:pt>
                <c:pt idx="25">
                  <c:v>24</c:v>
                </c:pt>
                <c:pt idx="26">
                  <c:v>26</c:v>
                </c:pt>
                <c:pt idx="27">
                  <c:v>20</c:v>
                </c:pt>
                <c:pt idx="28">
                  <c:v>25</c:v>
                </c:pt>
              </c:numCache>
            </c:numRef>
          </c:val>
        </c:ser>
        <c:ser>
          <c:idx val="1"/>
          <c:order val="1"/>
          <c:tx>
            <c:strRef>
              <c:f>Sheet1!$C$3:$C$4</c:f>
              <c:strCache>
                <c:ptCount val="1"/>
                <c:pt idx="0">
                  <c:v>Sum of Sep-24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Sheet1!$C$5:$C$34</c:f>
              <c:numCache>
                <c:formatCode>General</c:formatCode>
                <c:ptCount val="29"/>
                <c:pt idx="0">
                  <c:v>29</c:v>
                </c:pt>
                <c:pt idx="1">
                  <c:v>14</c:v>
                </c:pt>
                <c:pt idx="2">
                  <c:v>23</c:v>
                </c:pt>
                <c:pt idx="3">
                  <c:v>28</c:v>
                </c:pt>
                <c:pt idx="4">
                  <c:v>27</c:v>
                </c:pt>
                <c:pt idx="5">
                  <c:v>29</c:v>
                </c:pt>
                <c:pt idx="6">
                  <c:v>15</c:v>
                </c:pt>
                <c:pt idx="7">
                  <c:v>22</c:v>
                </c:pt>
                <c:pt idx="8">
                  <c:v>30</c:v>
                </c:pt>
                <c:pt idx="9">
                  <c:v>26</c:v>
                </c:pt>
                <c:pt idx="10">
                  <c:v>26</c:v>
                </c:pt>
                <c:pt idx="11">
                  <c:v>24</c:v>
                </c:pt>
                <c:pt idx="12">
                  <c:v>25</c:v>
                </c:pt>
                <c:pt idx="13">
                  <c:v>27</c:v>
                </c:pt>
                <c:pt idx="14">
                  <c:v>18</c:v>
                </c:pt>
                <c:pt idx="15">
                  <c:v>16</c:v>
                </c:pt>
                <c:pt idx="16">
                  <c:v>29</c:v>
                </c:pt>
                <c:pt idx="17">
                  <c:v>27</c:v>
                </c:pt>
                <c:pt idx="18">
                  <c:v>24</c:v>
                </c:pt>
                <c:pt idx="19">
                  <c:v>25</c:v>
                </c:pt>
                <c:pt idx="20">
                  <c:v>23</c:v>
                </c:pt>
                <c:pt idx="21">
                  <c:v>18</c:v>
                </c:pt>
                <c:pt idx="22">
                  <c:v>24</c:v>
                </c:pt>
                <c:pt idx="23">
                  <c:v>16</c:v>
                </c:pt>
                <c:pt idx="24">
                  <c:v>24</c:v>
                </c:pt>
                <c:pt idx="25">
                  <c:v>30</c:v>
                </c:pt>
                <c:pt idx="26">
                  <c:v>30</c:v>
                </c:pt>
                <c:pt idx="27">
                  <c:v>29</c:v>
                </c:pt>
                <c:pt idx="28">
                  <c:v>13</c:v>
                </c:pt>
              </c:numCache>
            </c:numRef>
          </c:val>
        </c:ser>
        <c:ser>
          <c:idx val="2"/>
          <c:order val="2"/>
          <c:tx>
            <c:strRef>
              <c:f>Sheet1!$D$3:$D$4</c:f>
              <c:strCache>
                <c:ptCount val="1"/>
                <c:pt idx="0">
                  <c:v>Sum of Oct-24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Sheet1!$D$5:$D$34</c:f>
              <c:numCache>
                <c:formatCode>General</c:formatCode>
                <c:ptCount val="29"/>
                <c:pt idx="0">
                  <c:v>26</c:v>
                </c:pt>
                <c:pt idx="1">
                  <c:v>16</c:v>
                </c:pt>
                <c:pt idx="2">
                  <c:v>19</c:v>
                </c:pt>
                <c:pt idx="3">
                  <c:v>26</c:v>
                </c:pt>
                <c:pt idx="4">
                  <c:v>24</c:v>
                </c:pt>
                <c:pt idx="5">
                  <c:v>30</c:v>
                </c:pt>
                <c:pt idx="6">
                  <c:v>24</c:v>
                </c:pt>
                <c:pt idx="7">
                  <c:v>23</c:v>
                </c:pt>
                <c:pt idx="8">
                  <c:v>29</c:v>
                </c:pt>
                <c:pt idx="9">
                  <c:v>28</c:v>
                </c:pt>
                <c:pt idx="10">
                  <c:v>28</c:v>
                </c:pt>
                <c:pt idx="11">
                  <c:v>23</c:v>
                </c:pt>
                <c:pt idx="12">
                  <c:v>26</c:v>
                </c:pt>
                <c:pt idx="13">
                  <c:v>29</c:v>
                </c:pt>
                <c:pt idx="14">
                  <c:v>18</c:v>
                </c:pt>
                <c:pt idx="15">
                  <c:v>20</c:v>
                </c:pt>
                <c:pt idx="16">
                  <c:v>24</c:v>
                </c:pt>
                <c:pt idx="17">
                  <c:v>25</c:v>
                </c:pt>
                <c:pt idx="18">
                  <c:v>24</c:v>
                </c:pt>
                <c:pt idx="19">
                  <c:v>24</c:v>
                </c:pt>
                <c:pt idx="20">
                  <c:v>22</c:v>
                </c:pt>
                <c:pt idx="21">
                  <c:v>30</c:v>
                </c:pt>
                <c:pt idx="22">
                  <c:v>24</c:v>
                </c:pt>
                <c:pt idx="23">
                  <c:v>23</c:v>
                </c:pt>
                <c:pt idx="24">
                  <c:v>27</c:v>
                </c:pt>
                <c:pt idx="25">
                  <c:v>30</c:v>
                </c:pt>
                <c:pt idx="26">
                  <c:v>26</c:v>
                </c:pt>
                <c:pt idx="27">
                  <c:v>30</c:v>
                </c:pt>
                <c:pt idx="28">
                  <c:v>17</c:v>
                </c:pt>
              </c:numCache>
            </c:numRef>
          </c:val>
        </c:ser>
        <c:dLbls>
          <c:showLegendKey val="0"/>
          <c:showVal val="0"/>
          <c:showCatName val="0"/>
          <c:showSerName val="0"/>
          <c:showPercent val="0"/>
          <c:showBubbleSize val="0"/>
        </c:dLbls>
        <c:gapWidth val="150"/>
        <c:axId val="220862976"/>
        <c:axId val="157971520"/>
      </c:barChart>
      <c:catAx>
        <c:axId val="220862976"/>
        <c:scaling>
          <c:orientation val="minMax"/>
        </c:scaling>
        <c:delete val="0"/>
        <c:axPos val="b"/>
        <c:majorTickMark val="out"/>
        <c:minorTickMark val="none"/>
        <c:tickLblPos val="nextTo"/>
        <c:crossAx val="157971520"/>
        <c:crosses val="autoZero"/>
        <c:auto val="1"/>
        <c:lblAlgn val="ctr"/>
        <c:lblOffset val="100"/>
        <c:noMultiLvlLbl val="0"/>
      </c:catAx>
      <c:valAx>
        <c:axId val="157971520"/>
        <c:scaling>
          <c:orientation val="minMax"/>
        </c:scaling>
        <c:delete val="0"/>
        <c:axPos val="l"/>
        <c:majorGridlines/>
        <c:numFmt formatCode="General" sourceLinked="1"/>
        <c:majorTickMark val="out"/>
        <c:minorTickMark val="none"/>
        <c:tickLblPos val="nextTo"/>
        <c:crossAx val="22086297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9/6/2024</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1983" y="1071546"/>
            <a:ext cx="9982200" cy="200183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095340" y="3314150"/>
            <a:ext cx="10069803" cy="2308324"/>
          </a:xfrm>
          <a:prstGeom prst="rect">
            <a:avLst/>
          </a:prstGeom>
          <a:noFill/>
        </p:spPr>
        <p:txBody>
          <a:bodyPr wrap="square" rtlCol="0">
            <a:spAutoFit/>
          </a:bodyPr>
          <a:lstStyle/>
          <a:p>
            <a:r>
              <a:rPr lang="en-US" sz="2400" dirty="0"/>
              <a:t>STUDENT </a:t>
            </a:r>
            <a:r>
              <a:rPr lang="en-US" sz="2400" dirty="0" smtClean="0"/>
              <a:t>NAME :MALAVIKA.M</a:t>
            </a:r>
            <a:endParaRPr lang="en-US" sz="2400" dirty="0"/>
          </a:p>
          <a:p>
            <a:r>
              <a:rPr lang="en-US" sz="2400" dirty="0"/>
              <a:t>REGISTER </a:t>
            </a:r>
            <a:r>
              <a:rPr lang="en-US" sz="2400" dirty="0" smtClean="0"/>
              <a:t>NO     :312217240</a:t>
            </a:r>
          </a:p>
          <a:p>
            <a:r>
              <a:rPr lang="en-US" sz="2400" dirty="0" smtClean="0"/>
              <a:t>NM user </a:t>
            </a:r>
            <a:r>
              <a:rPr lang="en-US" sz="2400" dirty="0"/>
              <a:t>id           :</a:t>
            </a:r>
            <a:r>
              <a:rPr lang="en-US" sz="2400" dirty="0" smtClean="0"/>
              <a:t>0E7D3EC59B4950996564935C560CF3D2</a:t>
            </a:r>
            <a:endParaRPr lang="en-US" sz="2400" dirty="0"/>
          </a:p>
          <a:p>
            <a:r>
              <a:rPr lang="en-US" sz="2400" dirty="0" smtClean="0"/>
              <a:t>DEPARTMENT    : </a:t>
            </a:r>
            <a:r>
              <a:rPr lang="en-US" sz="2400" dirty="0" err="1" smtClean="0"/>
              <a:t>B.Com</a:t>
            </a:r>
            <a:r>
              <a:rPr lang="en-US" sz="2400" smtClean="0"/>
              <a:t> GENERAL</a:t>
            </a:r>
            <a:endParaRPr lang="en-US" sz="2400" dirty="0"/>
          </a:p>
          <a:p>
            <a:r>
              <a:rPr lang="en-US" sz="2400" dirty="0" smtClean="0"/>
              <a:t>COLLEGE           :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50"/>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523968" y="1142984"/>
            <a:ext cx="6096000" cy="2308324"/>
          </a:xfrm>
          <a:prstGeom prst="rect">
            <a:avLst/>
          </a:prstGeom>
        </p:spPr>
        <p:txBody>
          <a:bodyPr>
            <a:spAutoFit/>
          </a:bodyPr>
          <a:lstStyle/>
          <a:p>
            <a:r>
              <a:rPr lang="en-US" sz="2400" dirty="0" smtClean="0"/>
              <a:t>Effective modeling is essential for creating a robust and insightful Excel-based solution for visualizing employee attendance trends. Below, we outline the key components of this modeling process, including data structure, chart selection, and interactivity.</a:t>
            </a:r>
            <a:endParaRPr lang="en-US" sz="2400" dirty="0"/>
          </a:p>
        </p:txBody>
      </p:sp>
      <p:sp>
        <p:nvSpPr>
          <p:cNvPr id="10" name="Rectangle 9"/>
          <p:cNvSpPr/>
          <p:nvPr/>
        </p:nvSpPr>
        <p:spPr>
          <a:xfrm>
            <a:off x="1666844" y="3786190"/>
            <a:ext cx="6096000" cy="2308324"/>
          </a:xfrm>
          <a:prstGeom prst="rect">
            <a:avLst/>
          </a:prstGeom>
        </p:spPr>
        <p:txBody>
          <a:bodyPr>
            <a:spAutoFit/>
          </a:bodyPr>
          <a:lstStyle/>
          <a:p>
            <a:r>
              <a:rPr lang="en-US" sz="2400" b="1" dirty="0" smtClean="0">
                <a:solidFill>
                  <a:srgbClr val="0070C0"/>
                </a:solidFill>
              </a:rPr>
              <a:t>Key </a:t>
            </a:r>
            <a:r>
              <a:rPr lang="en-US" sz="2400" b="1" dirty="0" err="1" smtClean="0">
                <a:solidFill>
                  <a:srgbClr val="0070C0"/>
                </a:solidFill>
              </a:rPr>
              <a:t>modelling</a:t>
            </a:r>
            <a:r>
              <a:rPr lang="en-US" sz="2400" b="1" dirty="0" smtClean="0">
                <a:solidFill>
                  <a:srgbClr val="0070C0"/>
                </a:solidFill>
              </a:rPr>
              <a:t> factors :</a:t>
            </a:r>
          </a:p>
          <a:p>
            <a:r>
              <a:rPr lang="en-US" sz="2400" b="1" dirty="0" smtClean="0">
                <a:solidFill>
                  <a:srgbClr val="0070C0"/>
                </a:solidFill>
              </a:rPr>
              <a:t>1. Data Structure and Preparation</a:t>
            </a:r>
            <a:endParaRPr lang="en-US" sz="2400" dirty="0" smtClean="0">
              <a:solidFill>
                <a:srgbClr val="0070C0"/>
              </a:solidFill>
            </a:endParaRPr>
          </a:p>
          <a:p>
            <a:r>
              <a:rPr lang="en-US" sz="2400" b="1" dirty="0" smtClean="0">
                <a:solidFill>
                  <a:srgbClr val="0070C0"/>
                </a:solidFill>
              </a:rPr>
              <a:t>2. Chart Selection and Design</a:t>
            </a:r>
          </a:p>
          <a:p>
            <a:r>
              <a:rPr lang="en-US" sz="2400" b="1" dirty="0" smtClean="0">
                <a:solidFill>
                  <a:srgbClr val="0070C0"/>
                </a:solidFill>
              </a:rPr>
              <a:t>3. Interactivity and User Experience</a:t>
            </a:r>
          </a:p>
          <a:p>
            <a:r>
              <a:rPr lang="en-US" sz="2400" b="1" dirty="0" smtClean="0">
                <a:solidFill>
                  <a:srgbClr val="0070C0"/>
                </a:solidFill>
              </a:rPr>
              <a:t>4. Analysis and Reporting</a:t>
            </a:r>
            <a:endParaRPr lang="en-US" sz="2400" dirty="0" smtClean="0">
              <a:solidFill>
                <a:srgbClr val="0070C0"/>
              </a:solidFill>
            </a:endParaRPr>
          </a:p>
          <a:p>
            <a:r>
              <a:rPr lang="en-US" sz="2400" b="1" dirty="0" smtClean="0">
                <a:solidFill>
                  <a:srgbClr val="0070C0"/>
                </a:solidFill>
              </a:rPr>
              <a:t>5. Documentation and Training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5"/>
            <a:ext cx="2437131" cy="67518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2024034" y="1225689"/>
            <a:ext cx="8215370" cy="4524315"/>
          </a:xfrm>
          <a:prstGeom prst="rect">
            <a:avLst/>
          </a:prstGeom>
        </p:spPr>
        <p:txBody>
          <a:bodyPr wrap="square">
            <a:spAutoFit/>
          </a:bodyPr>
          <a:lstStyle/>
          <a:p>
            <a:r>
              <a:rPr lang="en-US" sz="2400" dirty="0" smtClean="0"/>
              <a:t>Results  that enhance organizational efficiency, decision-making, and employee engagement. Here’s an overview of the key results:</a:t>
            </a:r>
          </a:p>
          <a:p>
            <a:r>
              <a:rPr lang="en-US" sz="2400" b="1" dirty="0" smtClean="0"/>
              <a:t>Enhanced Data Insights</a:t>
            </a:r>
          </a:p>
          <a:p>
            <a:r>
              <a:rPr lang="en-US" sz="2400" b="1" dirty="0" smtClean="0"/>
              <a:t>Clear Trend Visualization:</a:t>
            </a:r>
            <a:endParaRPr lang="en-US" sz="2400" dirty="0" smtClean="0"/>
          </a:p>
          <a:p>
            <a:r>
              <a:rPr lang="en-US" sz="2400" b="1" dirty="0" smtClean="0"/>
              <a:t>Outcome:</a:t>
            </a:r>
            <a:r>
              <a:rPr lang="en-US" sz="2400" dirty="0" smtClean="0"/>
              <a:t> Pie charts and heat maps illustrate the distribution of attendance statuses (e.g., present, absent, late) and highlight periods of high or low attendance.</a:t>
            </a:r>
          </a:p>
          <a:p>
            <a:r>
              <a:rPr lang="en-US" sz="2400" b="1" dirty="0" smtClean="0"/>
              <a:t>. Improved Decision-Making</a:t>
            </a:r>
          </a:p>
          <a:p>
            <a:r>
              <a:rPr lang="en-US" sz="2400" b="1" dirty="0" smtClean="0"/>
              <a:t> Data-Driven Decisions:</a:t>
            </a:r>
            <a:endParaRPr lang="en-US" sz="2400" dirty="0" smtClean="0"/>
          </a:p>
          <a:p>
            <a:r>
              <a:rPr lang="en-US" sz="2400" b="1" dirty="0" smtClean="0"/>
              <a:t>Outcome:</a:t>
            </a:r>
            <a:r>
              <a:rPr lang="en-US" sz="2400" dirty="0" smtClean="0"/>
              <a:t> Executives and managers can use visualized data to make informed decisions regarding workforce management, policy changes, and operational adjustments.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523836" y="0"/>
            <a:ext cx="9997440" cy="11430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6646" y="1000108"/>
            <a:ext cx="11787270" cy="3539430"/>
          </a:xfrm>
          <a:prstGeom prst="rect">
            <a:avLst/>
          </a:prstGeom>
        </p:spPr>
        <p:txBody>
          <a:bodyPr wrap="square">
            <a:spAutoFit/>
          </a:bodyPr>
          <a:lstStyle/>
          <a:p>
            <a:r>
              <a:rPr lang="en-US" sz="3200" b="1" dirty="0" smtClean="0"/>
              <a:t>Visualizing employee attendance trends with Excel charts</a:t>
            </a:r>
            <a:r>
              <a:rPr lang="en-US" sz="3200" dirty="0" smtClean="0"/>
              <a:t> represents a transformative approach to managing and understanding workforce attendance. By leveraging Excel’s robust charting capabilities, organizations gain a powerful tool for turning raw attendance data into actionable insights. The solution not only enhances data clarity but also supports strategic decision-making and operational efficiency</a:t>
            </a:r>
            <a:r>
              <a:rPr lang="en-US" dirty="0" smtClean="0"/>
              <a:t>.</a:t>
            </a:r>
            <a:endParaRPr lang="en-US" dirty="0"/>
          </a:p>
        </p:txBody>
      </p:sp>
      <p:sp>
        <p:nvSpPr>
          <p:cNvPr id="4" name="Rectangle 3"/>
          <p:cNvSpPr/>
          <p:nvPr/>
        </p:nvSpPr>
        <p:spPr>
          <a:xfrm>
            <a:off x="238084" y="4572008"/>
            <a:ext cx="8739206" cy="1815882"/>
          </a:xfrm>
          <a:prstGeom prst="rect">
            <a:avLst/>
          </a:prstGeom>
        </p:spPr>
        <p:txBody>
          <a:bodyPr wrap="square">
            <a:spAutoFit/>
          </a:bodyPr>
          <a:lstStyle/>
          <a:p>
            <a:r>
              <a:rPr lang="en-US" sz="2800" dirty="0" smtClean="0">
                <a:solidFill>
                  <a:schemeClr val="tx1">
                    <a:lumMod val="75000"/>
                    <a:lumOff val="25000"/>
                  </a:schemeClr>
                </a:solidFill>
              </a:rPr>
              <a:t>This approach not only enhances operational efficiency but also fosters a culture of transparency and accountability, ultimately contributing to a more engaged and productive workforce.</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34920" y="857232"/>
            <a:ext cx="11857080" cy="3209853"/>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smtClean="0"/>
              <a:t>TITLE</a:t>
            </a:r>
            <a:r>
              <a:rPr lang="en-US" sz="4250" spc="25" dirty="0" smtClean="0"/>
              <a:t/>
            </a:r>
            <a:br>
              <a:rPr lang="en-US" sz="4250" spc="25" dirty="0" smtClean="0"/>
            </a:br>
            <a:r>
              <a:rPr lang="en-US" sz="4250" spc="25" dirty="0" smtClean="0"/>
              <a:t/>
            </a:r>
            <a:br>
              <a:rPr lang="en-US" sz="4250" spc="25" dirty="0" smtClean="0"/>
            </a:br>
            <a:r>
              <a:rPr lang="en-US" sz="4250" spc="25" dirty="0" smtClean="0"/>
              <a:t/>
            </a:r>
            <a:br>
              <a:rPr lang="en-US" sz="4250" spc="25" dirty="0" smtClean="0"/>
            </a:br>
            <a:r>
              <a:rPr lang="en-US" sz="4000" dirty="0" smtClean="0"/>
              <a:t>VISUALIZING  EMPLOYEE  ATTENDANCE  TRENDS  WITH  EXCEL CHARTS</a:t>
            </a:r>
            <a:endParaRPr sz="4250"/>
          </a:p>
        </p:txBody>
      </p:sp>
      <p:sp>
        <p:nvSpPr>
          <p:cNvPr id="22" name="object 22"/>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9"/>
            <a:ext cx="2357120" cy="67518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Rectangle 10"/>
          <p:cNvSpPr/>
          <p:nvPr/>
        </p:nvSpPr>
        <p:spPr>
          <a:xfrm>
            <a:off x="380960" y="1214422"/>
            <a:ext cx="11453850" cy="5632311"/>
          </a:xfrm>
          <a:prstGeom prst="rect">
            <a:avLst/>
          </a:prstGeom>
        </p:spPr>
        <p:txBody>
          <a:bodyPr wrap="square">
            <a:spAutoFit/>
          </a:bodyPr>
          <a:lstStyle/>
          <a:p>
            <a:endParaRPr lang="en-US" b="1" dirty="0" smtClean="0"/>
          </a:p>
          <a:p>
            <a:r>
              <a:rPr lang="en-US" dirty="0" smtClean="0"/>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r>
              <a:rPr lang="en-US" b="1" dirty="0" smtClean="0"/>
              <a:t>Objective</a:t>
            </a:r>
          </a:p>
          <a:p>
            <a:r>
              <a:rPr lang="en-US" dirty="0" smtClean="0"/>
              <a:t>To create an effective system for visualizing employee attendance trends using Excel charts, enabling managers to easily interpret attendance patterns, identify trends, and make data-driven decisions.</a:t>
            </a:r>
          </a:p>
          <a:p>
            <a:r>
              <a:rPr lang="en-US" b="1" dirty="0" smtClean="0"/>
              <a:t>Requirements</a:t>
            </a:r>
          </a:p>
          <a:p>
            <a:r>
              <a:rPr lang="en-US" b="1" dirty="0" smtClean="0"/>
              <a:t>Data Collection and Preparation:</a:t>
            </a:r>
            <a:endParaRPr lang="en-US" dirty="0" smtClean="0"/>
          </a:p>
          <a:p>
            <a:pPr lvl="1"/>
            <a:r>
              <a:rPr lang="en-US" dirty="0" smtClean="0"/>
              <a:t>Collect attendance data for employees, including attributes such as dates, employee </a:t>
            </a:r>
          </a:p>
          <a:p>
            <a:pPr lvl="1"/>
            <a:r>
              <a:rPr lang="en-US" dirty="0" smtClean="0"/>
              <a:t>IDs, names, attendance status  </a:t>
            </a:r>
            <a:r>
              <a:rPr lang="en-US" b="1" dirty="0" smtClean="0"/>
              <a:t>Chart Types and Visualization:</a:t>
            </a:r>
            <a:endParaRPr lang="en-US" dirty="0" smtClean="0"/>
          </a:p>
          <a:p>
            <a:pPr lvl="1"/>
            <a:r>
              <a:rPr lang="en-US" dirty="0" smtClean="0"/>
              <a:t>Develop various types of charts to visualize attendance trends, including but</a:t>
            </a:r>
          </a:p>
          <a:p>
            <a:pPr lvl="1"/>
            <a:r>
              <a:rPr lang="en-US" dirty="0" smtClean="0"/>
              <a:t> not limited to:</a:t>
            </a:r>
          </a:p>
          <a:p>
            <a:pPr lvl="2"/>
            <a:r>
              <a:rPr lang="en-US" b="1" dirty="0" smtClean="0"/>
              <a:t>Line Charts:</a:t>
            </a:r>
            <a:r>
              <a:rPr lang="en-US" dirty="0" smtClean="0"/>
              <a:t> To show attendance trends over time for individual employees</a:t>
            </a:r>
          </a:p>
          <a:p>
            <a:pPr lvl="2"/>
            <a:r>
              <a:rPr lang="en-US" dirty="0" smtClean="0"/>
              <a:t> or teams.</a:t>
            </a:r>
          </a:p>
          <a:p>
            <a:pPr lvl="2"/>
            <a:r>
              <a:rPr lang="en-US" b="1" dirty="0" smtClean="0"/>
              <a:t>Bar Charts:</a:t>
            </a:r>
            <a:r>
              <a:rPr lang="en-US" dirty="0" smtClean="0"/>
              <a:t> To compare attendance rates across different departments or</a:t>
            </a:r>
          </a:p>
          <a:p>
            <a:pPr lvl="2"/>
            <a:r>
              <a:rPr lang="en-US" dirty="0" smtClean="0"/>
              <a:t> time periods.</a:t>
            </a:r>
          </a:p>
          <a:p>
            <a:pPr lvl="2"/>
            <a:r>
              <a:rPr lang="en-US" b="1" dirty="0" smtClean="0"/>
              <a:t>Pie Charts:</a:t>
            </a:r>
            <a:r>
              <a:rPr lang="en-US" dirty="0" smtClean="0"/>
              <a:t> To represent the proportion of different attendance statuses </a:t>
            </a:r>
          </a:p>
          <a:p>
            <a:pPr lvl="2"/>
            <a:r>
              <a:rPr lang="en-US" b="1" dirty="0" smtClean="0"/>
              <a:t>Heat Maps:</a:t>
            </a:r>
            <a:r>
              <a:rPr lang="en-US" dirty="0" smtClean="0"/>
              <a:t> To highlight periods of high or low attendance.</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09588" y="1785926"/>
            <a:ext cx="9572692" cy="4154984"/>
          </a:xfrm>
          <a:prstGeom prst="rect">
            <a:avLst/>
          </a:prstGeom>
        </p:spPr>
        <p:txBody>
          <a:bodyPr wrap="square">
            <a:spAutoFit/>
          </a:bodyPr>
          <a:lstStyle/>
          <a:p>
            <a:r>
              <a:rPr lang="en-US" sz="2400" dirty="0" smtClean="0"/>
              <a:t>The project aims to develop an Excel-based solution for visualizing employee attendance data, providing managers and HR professionals with intuitive charts and interactive tools to analyze attendance patterns, identify trends, and make data-driven decisions.</a:t>
            </a:r>
          </a:p>
          <a:p>
            <a:r>
              <a:rPr lang="en-US" sz="2400" b="1" dirty="0" smtClean="0"/>
              <a:t>Project Goals</a:t>
            </a:r>
          </a:p>
          <a:p>
            <a:r>
              <a:rPr lang="en-US" sz="2400" b="1" dirty="0" smtClean="0"/>
              <a:t>Effective Visualization</a:t>
            </a:r>
            <a:r>
              <a:rPr lang="en-US" sz="2400" dirty="0" smtClean="0"/>
              <a:t>: Create a suite of Excel charts that clearly represent attendance trends, facilitating easy interpretation of data.</a:t>
            </a:r>
          </a:p>
          <a:p>
            <a:r>
              <a:rPr lang="en-US" sz="2400" b="1" dirty="0" smtClean="0"/>
              <a:t>Interactive Features</a:t>
            </a:r>
            <a:r>
              <a:rPr lang="en-US" sz="2400" dirty="0" smtClean="0"/>
              <a:t>: Implement interactive elements to allow users to explore data dynamically and generate custom views based on their needs.</a:t>
            </a:r>
          </a:p>
          <a:p>
            <a:r>
              <a:rPr lang="en-US" sz="2400" b="1" dirty="0" smtClean="0"/>
              <a:t>Data Analysis</a:t>
            </a:r>
            <a:r>
              <a:rPr lang="en-US" sz="2400" dirty="0" smtClean="0"/>
              <a:t>: Enable detailed analysis of attendance patterns to support decision-making processes and improve organizational efficiency.</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9" name="Rectangle 8"/>
          <p:cNvSpPr/>
          <p:nvPr/>
        </p:nvSpPr>
        <p:spPr>
          <a:xfrm>
            <a:off x="952464" y="1714488"/>
            <a:ext cx="8072494" cy="5078313"/>
          </a:xfrm>
          <a:prstGeom prst="rect">
            <a:avLst/>
          </a:prstGeom>
        </p:spPr>
        <p:txBody>
          <a:bodyPr wrap="square">
            <a:spAutoFit/>
          </a:bodyPr>
          <a:lstStyle/>
          <a:p>
            <a:r>
              <a:rPr lang="en-US" sz="3600" b="1" dirty="0" smtClean="0"/>
              <a:t>1. HR Managers and HR Personnel</a:t>
            </a:r>
          </a:p>
          <a:p>
            <a:r>
              <a:rPr lang="en-US" sz="3600" b="1" dirty="0" smtClean="0"/>
              <a:t>2. Department Managers and Team Leads</a:t>
            </a:r>
          </a:p>
          <a:p>
            <a:r>
              <a:rPr lang="en-US" sz="3600" b="1" dirty="0" smtClean="0"/>
              <a:t>3. Executives and Senior Leadership</a:t>
            </a:r>
          </a:p>
          <a:p>
            <a:r>
              <a:rPr lang="en-US" sz="3600" b="1" dirty="0" smtClean="0"/>
              <a:t>4. Data Analysts and Reporting Specialists</a:t>
            </a:r>
          </a:p>
          <a:p>
            <a:r>
              <a:rPr lang="en-US" sz="3600" b="1" dirty="0" smtClean="0"/>
              <a:t>5. Payroll Specialists</a:t>
            </a:r>
            <a:endParaRPr lang="en-US" sz="3600" dirty="0" smtClean="0"/>
          </a:p>
          <a:p>
            <a:r>
              <a:rPr lang="en-US" sz="3600" b="1" dirty="0" smtClean="0"/>
              <a:t>6. Employees (for Self-Monitoring)</a:t>
            </a:r>
          </a:p>
          <a:p>
            <a:r>
              <a:rPr lang="en-US" sz="3600" b="1" dirty="0" smtClean="0"/>
              <a:t>7. IT Support Staff</a:t>
            </a:r>
            <a:endParaRPr lang="en-US"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9522" y="28572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a:t>S</a:t>
            </a:r>
            <a:r>
              <a:rPr sz="3600" spc="10"/>
              <a:t>O</a:t>
            </a:r>
            <a:r>
              <a:rPr sz="3600" spc="25"/>
              <a:t>LU</a:t>
            </a:r>
            <a:r>
              <a:rPr sz="3600" spc="-35"/>
              <a:t>T</a:t>
            </a:r>
            <a:r>
              <a:rPr sz="3600" spc="-30"/>
              <a:t>I</a:t>
            </a:r>
            <a:r>
              <a:rPr sz="3600" spc="10"/>
              <a:t>O</a:t>
            </a:r>
            <a:r>
              <a:rPr sz="3600"/>
              <a:t>N</a:t>
            </a:r>
            <a:r>
              <a:rPr sz="3600" spc="-345"/>
              <a:t> </a:t>
            </a:r>
            <a:r>
              <a:rPr lang="en-US" sz="3600" spc="-345" dirty="0" smtClean="0"/>
              <a:t> </a:t>
            </a:r>
            <a:r>
              <a:rPr sz="3600" spc="-35" smtClean="0"/>
              <a:t>A</a:t>
            </a:r>
            <a:r>
              <a:rPr sz="3600" spc="-5" smtClean="0"/>
              <a:t>N</a:t>
            </a:r>
            <a:r>
              <a:rPr sz="3600" smtClean="0"/>
              <a:t>D</a:t>
            </a:r>
            <a:r>
              <a:rPr sz="3600" spc="35" smtClean="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10" name="Rectangle 9"/>
          <p:cNvSpPr/>
          <p:nvPr/>
        </p:nvSpPr>
        <p:spPr>
          <a:xfrm>
            <a:off x="881026" y="948690"/>
            <a:ext cx="10858576" cy="5909310"/>
          </a:xfrm>
          <a:prstGeom prst="rect">
            <a:avLst/>
          </a:prstGeom>
        </p:spPr>
        <p:txBody>
          <a:bodyPr wrap="square">
            <a:spAutoFit/>
          </a:bodyPr>
          <a:lstStyle/>
          <a:p>
            <a:r>
              <a:rPr lang="en-US" b="1" dirty="0" smtClean="0"/>
              <a:t>Solution and Value: Visualizing Employee Attendance Trends with Excel Charts</a:t>
            </a:r>
          </a:p>
          <a:p>
            <a:r>
              <a:rPr lang="en-US" b="1" dirty="0" smtClean="0"/>
              <a:t>Solution Overview</a:t>
            </a:r>
          </a:p>
          <a:p>
            <a:r>
              <a:rPr lang="en-US" b="1" dirty="0" smtClean="0"/>
              <a:t>Our solution</a:t>
            </a:r>
            <a:r>
              <a:rPr lang="en-US" dirty="0" smtClean="0"/>
              <a:t> provides a comprehensive Excel-based system designed to visualize employee attendance trends through a variety of interactive charts and tools. This solution enables users to effectively monitor, analyze, and report on attendance data, facilitating data-driven decision-making and improving overall workforce management.</a:t>
            </a:r>
          </a:p>
          <a:p>
            <a:r>
              <a:rPr lang="en-US" b="1" dirty="0" smtClean="0"/>
              <a:t>Documentation and Support:</a:t>
            </a:r>
            <a:endParaRPr lang="en-US" dirty="0" smtClean="0"/>
          </a:p>
          <a:p>
            <a:pPr lvl="1"/>
            <a:r>
              <a:rPr lang="en-US" b="1" dirty="0" smtClean="0"/>
              <a:t>User Guide:</a:t>
            </a:r>
            <a:r>
              <a:rPr lang="en-US" dirty="0" smtClean="0"/>
              <a:t> Detailed documentation on how to use the Excel workbook, including chart customization, data updates, and report generation.</a:t>
            </a:r>
          </a:p>
          <a:p>
            <a:pPr lvl="1"/>
            <a:r>
              <a:rPr lang="en-US" b="1" dirty="0" smtClean="0"/>
              <a:t>Training Materials:</a:t>
            </a:r>
            <a:r>
              <a:rPr lang="en-US" dirty="0" smtClean="0"/>
              <a:t> Provide training resources or sessions to ensure users can effectively utilize the solution.</a:t>
            </a:r>
          </a:p>
          <a:p>
            <a:r>
              <a:rPr lang="en-US" b="1" dirty="0" smtClean="0"/>
              <a:t>Value Proposition</a:t>
            </a:r>
          </a:p>
          <a:p>
            <a:r>
              <a:rPr lang="en-US" b="1" dirty="0" smtClean="0"/>
              <a:t>Enhanced Decision-Making:</a:t>
            </a:r>
            <a:endParaRPr lang="en-US" dirty="0" smtClean="0"/>
          </a:p>
          <a:p>
            <a:pPr lvl="1"/>
            <a:r>
              <a:rPr lang="en-US" b="1" dirty="0" smtClean="0"/>
              <a:t>Data-Driven Insights:</a:t>
            </a:r>
            <a:r>
              <a:rPr lang="en-US" dirty="0" smtClean="0"/>
              <a:t> Clear visualization of attendance trends helps managers and HR professionals make informed decisions based on real-time data.</a:t>
            </a:r>
          </a:p>
          <a:p>
            <a:pPr lvl="1"/>
            <a:r>
              <a:rPr lang="en-US" b="1" dirty="0" smtClean="0"/>
              <a:t>Identifying Patterns:</a:t>
            </a:r>
            <a:r>
              <a:rPr lang="en-US" dirty="0" smtClean="0"/>
              <a:t> Easily spot attendance patterns, peak absence periods, and potential issues, allowing for proactive management and interventions.</a:t>
            </a:r>
          </a:p>
          <a:p>
            <a:r>
              <a:rPr lang="en-US" b="1" dirty="0" smtClean="0"/>
              <a:t>Improved Efficiency:</a:t>
            </a:r>
            <a:endParaRPr lang="en-US" dirty="0" smtClean="0"/>
          </a:p>
          <a:p>
            <a:pPr lvl="1"/>
            <a:r>
              <a:rPr lang="en-US" b="1" dirty="0" smtClean="0"/>
              <a:t>Streamlined Reporting:</a:t>
            </a:r>
            <a:r>
              <a:rPr lang="en-US" dirty="0" smtClean="0"/>
              <a:t> Automated and customizable reports save time and reduce manual effort in preparing attendance summaries.</a:t>
            </a:r>
          </a:p>
          <a:p>
            <a:pPr lvl="1"/>
            <a:r>
              <a:rPr lang="en-US" b="1" dirty="0" smtClean="0"/>
              <a:t>Interactive Features:</a:t>
            </a:r>
            <a:r>
              <a:rPr lang="en-US" dirty="0" smtClean="0"/>
              <a:t> Real-time data exploration and filtering enhance users' ability to quickly access relevant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452530" y="0"/>
            <a:ext cx="9997440" cy="1143000"/>
          </a:xfrm>
        </p:spPr>
        <p:txBody>
          <a:bodyPr/>
          <a:lstStyle/>
          <a:p>
            <a:r>
              <a:rPr lang="en-IN" dirty="0"/>
              <a:t>Dataset Description</a:t>
            </a:r>
          </a:p>
        </p:txBody>
      </p:sp>
      <p:graphicFrame>
        <p:nvGraphicFramePr>
          <p:cNvPr id="3" name="Table 2"/>
          <p:cNvGraphicFramePr>
            <a:graphicFrameLocks noGrp="1"/>
          </p:cNvGraphicFramePr>
          <p:nvPr/>
        </p:nvGraphicFramePr>
        <p:xfrm>
          <a:off x="1595406" y="1214422"/>
          <a:ext cx="4143404" cy="5396469"/>
        </p:xfrm>
        <a:graphic>
          <a:graphicData uri="http://schemas.openxmlformats.org/drawingml/2006/table">
            <a:tbl>
              <a:tblPr/>
              <a:tblGrid>
                <a:gridCol w="1003140"/>
                <a:gridCol w="1061293"/>
                <a:gridCol w="1046755"/>
                <a:gridCol w="1032216"/>
              </a:tblGrid>
              <a:tr h="159373">
                <a:tc>
                  <a:txBody>
                    <a:bodyPr/>
                    <a:lstStyle/>
                    <a:p>
                      <a:pPr algn="l" fontAlgn="b"/>
                      <a:r>
                        <a:rPr lang="en-US" sz="900" b="0" i="0" u="none" strike="noStrike">
                          <a:solidFill>
                            <a:srgbClr val="000000"/>
                          </a:solidFill>
                          <a:latin typeface="Calibri"/>
                        </a:rPr>
                        <a:t>EmpID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0" i="0" u="none" strike="noStrike">
                          <a:solidFill>
                            <a:srgbClr val="000000"/>
                          </a:solidFill>
                          <a:latin typeface="Calibri"/>
                        </a:rPr>
                        <a:t>(All)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r>
              <a:tr h="159373">
                <a:tc>
                  <a:txBody>
                    <a:bodyPr/>
                    <a:lstStyle/>
                    <a:p>
                      <a:pPr algn="l" fontAlgn="b"/>
                      <a:endParaRPr lang="en-US" sz="900" b="0" i="0" u="none" strike="noStrik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r>
              <a:tr h="159373">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r>
                        <a:rPr lang="en-US" sz="900" b="1" i="0" u="none" strike="noStrike">
                          <a:solidFill>
                            <a:srgbClr val="000000"/>
                          </a:solidFill>
                          <a:latin typeface="Calibri"/>
                        </a:rPr>
                        <a:t>Values</a:t>
                      </a:r>
                    </a:p>
                  </a:txBody>
                  <a:tcPr marL="0" marR="0" marT="0" marB="0" anchor="b">
                    <a:lnL>
                      <a:noFill/>
                    </a:lnL>
                    <a:lnR>
                      <a:noFill/>
                    </a:lnR>
                    <a:lnT>
                      <a:noFill/>
                    </a:lnT>
                    <a:lnB>
                      <a:noFill/>
                    </a:lnB>
                    <a:solidFill>
                      <a:srgbClr val="DBE5F1"/>
                    </a:solidFill>
                  </a:tcPr>
                </a:tc>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r>
              <a:tr h="159373">
                <a:tc>
                  <a:txBody>
                    <a:bodyPr/>
                    <a:lstStyle/>
                    <a:p>
                      <a:pPr algn="l" fontAlgn="b"/>
                      <a:r>
                        <a:rPr lang="en-US" sz="900" b="1" i="0" u="none" strike="noStrike">
                          <a:solidFill>
                            <a:srgbClr val="000000"/>
                          </a:solidFill>
                          <a:latin typeface="Calibri"/>
                        </a:rPr>
                        <a:t>FirstName</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r>
              <a:tr h="159373">
                <a:tc>
                  <a:txBody>
                    <a:bodyPr/>
                    <a:lstStyle/>
                    <a:p>
                      <a:pPr algn="l" fontAlgn="b"/>
                      <a:r>
                        <a:rPr lang="en-US" sz="900" b="0" i="0" u="none" strike="noStrike">
                          <a:solidFill>
                            <a:srgbClr val="000000"/>
                          </a:solidFill>
                          <a:latin typeface="Calibri"/>
                        </a:rPr>
                        <a:t>Angela</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r>
              <a:tr h="159373">
                <a:tc>
                  <a:txBody>
                    <a:bodyPr/>
                    <a:lstStyle/>
                    <a:p>
                      <a:pPr algn="l" fontAlgn="b"/>
                      <a:r>
                        <a:rPr lang="en-US" sz="900" b="0" i="0" u="none" strike="noStrike">
                          <a:solidFill>
                            <a:srgbClr val="000000"/>
                          </a:solidFill>
                          <a:latin typeface="Calibri"/>
                        </a:rPr>
                        <a:t>Bartholemew</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Bobby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19</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Bridger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Carlee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Charity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Dheepa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Edward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Gerald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Hector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Jac</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Jasmine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Jaydon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Joseph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r>
              <a:tr h="126379">
                <a:tc>
                  <a:txBody>
                    <a:bodyPr/>
                    <a:lstStyle/>
                    <a:p>
                      <a:pPr algn="l" fontAlgn="b"/>
                      <a:r>
                        <a:rPr lang="en-US" sz="900" b="0" i="0" u="none" strike="noStrike">
                          <a:solidFill>
                            <a:srgbClr val="000000"/>
                          </a:solidFill>
                          <a:latin typeface="Calibri"/>
                        </a:rPr>
                        <a:t>Kaylah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Kristen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Latia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Leon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Mariela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Maruk</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Michael</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Myriam</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Paula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Prater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Reid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Reilly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Sharlene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Uriah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Xana</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13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17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r>
              <a:tr h="159373">
                <a:tc>
                  <a:txBody>
                    <a:bodyPr/>
                    <a:lstStyle/>
                    <a:p>
                      <a:pPr algn="l" fontAlgn="b"/>
                      <a:r>
                        <a:rPr lang="en-US" sz="900" b="1" i="0" u="none" strike="noStrike">
                          <a:solidFill>
                            <a:srgbClr val="000000"/>
                          </a:solidFill>
                          <a:latin typeface="Calibri"/>
                        </a:rPr>
                        <a:t>Grand Total</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a:solidFill>
                            <a:srgbClr val="000000"/>
                          </a:solidFill>
                          <a:latin typeface="Calibri"/>
                        </a:rPr>
                        <a:t>681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a:solidFill>
                            <a:srgbClr val="000000"/>
                          </a:solidFill>
                          <a:latin typeface="Calibri"/>
                        </a:rPr>
                        <a:t>691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dirty="0">
                          <a:solidFill>
                            <a:srgbClr val="000000"/>
                          </a:solidFill>
                          <a:latin typeface="Calibri"/>
                        </a:rPr>
                        <a:t>715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r>
            </a:tbl>
          </a:graphicData>
        </a:graphic>
      </p:graphicFrame>
      <p:graphicFrame>
        <p:nvGraphicFramePr>
          <p:cNvPr id="4" name="Chart 3"/>
          <p:cNvGraphicFramePr/>
          <p:nvPr/>
        </p:nvGraphicFramePr>
        <p:xfrm>
          <a:off x="5953124" y="1571612"/>
          <a:ext cx="6072230" cy="3571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523836" y="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1"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81158" y="642918"/>
            <a:ext cx="9715568" cy="5909310"/>
          </a:xfrm>
          <a:prstGeom prst="rect">
            <a:avLst/>
          </a:prstGeom>
        </p:spPr>
        <p:txBody>
          <a:bodyPr wrap="square">
            <a:spAutoFit/>
          </a:bodyPr>
          <a:lstStyle/>
          <a:p>
            <a:r>
              <a:rPr lang="en-US" b="1" dirty="0" smtClean="0"/>
              <a:t>1. Dynamic Interactivity</a:t>
            </a:r>
          </a:p>
          <a:p>
            <a:r>
              <a:rPr lang="en-US" b="1" dirty="0" smtClean="0"/>
              <a:t>Real-Time Data Exploration:</a:t>
            </a:r>
            <a:r>
              <a:rPr lang="en-US" dirty="0" smtClean="0"/>
              <a:t> Users can interact with charts through slicers and drop-down menus to filter and view data in real-time. This dynamic interaction allows users to drill down into specific time periods, departments, or individual employees instantly, providing a personalized and detailed analysis of attendance trends.</a:t>
            </a:r>
          </a:p>
          <a:p>
            <a:r>
              <a:rPr lang="en-US" b="1" dirty="0" smtClean="0"/>
              <a:t>2. Comprehensive Visualization Suite</a:t>
            </a:r>
          </a:p>
          <a:p>
            <a:r>
              <a:rPr lang="en-US" b="1" dirty="0" smtClean="0"/>
              <a:t>Diverse Chart Types:</a:t>
            </a:r>
            <a:r>
              <a:rPr lang="en-US" dirty="0" smtClean="0"/>
              <a:t> The solution offers a broad range of visualizations, including line charts, bar charts, pie charts, and heat maps. This variety allows users to choose the best chart type for their specific analysis, whether they’re tracking long-term trends, comparing departmental attendance, or understanding status distributions.</a:t>
            </a:r>
          </a:p>
          <a:p>
            <a:r>
              <a:rPr lang="en-US" b="1" dirty="0" smtClean="0"/>
              <a:t>3. Enhanced User Experience</a:t>
            </a:r>
          </a:p>
          <a:p>
            <a:r>
              <a:rPr lang="en-US" b="1" dirty="0" smtClean="0"/>
              <a:t>Intuitive Design:</a:t>
            </a:r>
            <a:r>
              <a:rPr lang="en-US" dirty="0" smtClean="0"/>
              <a:t> The solution is designed with user-friendliness in mind. Clear labels, guided instructions, and easy-to-navigate interfaces ensure that users with varying levels of Excel proficiency can effectively utilize the tool.</a:t>
            </a:r>
          </a:p>
          <a:p>
            <a:r>
              <a:rPr lang="en-US" b="1" dirty="0" smtClean="0"/>
              <a:t>4. Powerful Analytical Capabilities</a:t>
            </a:r>
          </a:p>
          <a:p>
            <a:r>
              <a:rPr lang="en-US" b="1" dirty="0" smtClean="0"/>
              <a:t>Automated Insights:</a:t>
            </a:r>
            <a:r>
              <a:rPr lang="en-US" dirty="0" smtClean="0"/>
              <a:t> Built-in analytical tools generate summary reports and key insights automatically, reducing the need for manual data analysis and enhancing decision-making efficiency.</a:t>
            </a:r>
          </a:p>
          <a:p>
            <a:r>
              <a:rPr lang="en-US" b="1" dirty="0" smtClean="0"/>
              <a:t>5. Scalability and Adaptability</a:t>
            </a:r>
          </a:p>
          <a:p>
            <a:r>
              <a:rPr lang="en-US" b="1" dirty="0" smtClean="0"/>
              <a:t>Flexible Data Integration:</a:t>
            </a:r>
            <a:r>
              <a:rPr lang="en-US" dirty="0" smtClean="0"/>
              <a:t> The solution is adaptable to different scales and can handle large datasets without compromising performance. It also allows for easy updates and integration of new data, making it a future-proof investment.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243</TotalTime>
  <Words>1232</Words>
  <Application>Microsoft Office PowerPoint</Application>
  <PresentationFormat>Custom</PresentationFormat>
  <Paragraphs>237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Employee Data Analysis using Excel  </vt:lpstr>
      <vt:lpstr>PROJECT TITLE   VISUALIZING  EMPLOYEE  ATTENDANCE  TRENDS  WITH  EXCEL CHARTS</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ismail - [2010]</cp:lastModifiedBy>
  <cp:revision>20</cp:revision>
  <dcterms:created xsi:type="dcterms:W3CDTF">2024-03-29T15:07:22Z</dcterms:created>
  <dcterms:modified xsi:type="dcterms:W3CDTF">2024-09-06T14:24:35Z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