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65" r:id="rId6"/>
    <p:sldId id="275" r:id="rId7"/>
    <p:sldId id="264" r:id="rId8"/>
    <p:sldId id="276" r:id="rId9"/>
    <p:sldId id="260" r:id="rId10"/>
    <p:sldId id="261" r:id="rId11"/>
    <p:sldId id="272" r:id="rId12"/>
    <p:sldId id="273" r:id="rId13"/>
    <p:sldId id="274" r:id="rId14"/>
    <p:sldId id="271" r:id="rId15"/>
    <p:sldId id="26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98" autoAdjust="0"/>
  </p:normalViewPr>
  <p:slideViewPr>
    <p:cSldViewPr snapToGrid="0">
      <p:cViewPr varScale="1">
        <p:scale>
          <a:sx n="59" d="100"/>
          <a:sy n="59" d="100"/>
        </p:scale>
        <p:origin x="9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8A6D316-4953-48E8-8959-10A72DF92859}"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358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6D316-4953-48E8-8959-10A72DF92859}"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3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6D316-4953-48E8-8959-10A72DF92859}"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16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6D316-4953-48E8-8959-10A72DF92859}"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85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6D316-4953-48E8-8959-10A72DF92859}"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55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6D316-4953-48E8-8959-10A72DF92859}"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55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6D316-4953-48E8-8959-10A72DF92859}"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916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6D316-4953-48E8-8959-10A72DF92859}"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32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6D316-4953-48E8-8959-10A72DF92859}" type="slidenum">
              <a:rPr lang="en-IN" smtClean="0"/>
              <a:pPr/>
              <a:t>‹#›</a:t>
            </a:fld>
            <a:endParaRPr lang="en-IN"/>
          </a:p>
        </p:txBody>
      </p:sp>
    </p:spTree>
    <p:extLst>
      <p:ext uri="{BB962C8B-B14F-4D97-AF65-F5344CB8AC3E}">
        <p14:creationId xmlns:p14="http://schemas.microsoft.com/office/powerpoint/2010/main" val="401448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17E85A-C36A-4F9A-BF36-0104F971CA20}" type="datetimeFigureOut">
              <a:rPr lang="en-IN" smtClean="0"/>
              <a:pPr/>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6D316-4953-48E8-8959-10A72DF92859}"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72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17E85A-C36A-4F9A-BF36-0104F971CA20}" type="datetimeFigureOut">
              <a:rPr lang="en-IN" smtClean="0"/>
              <a:pPr/>
              <a:t>11-06-2024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8A6D316-4953-48E8-8959-10A72DF92859}"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31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17E85A-C36A-4F9A-BF36-0104F971CA20}" type="datetimeFigureOut">
              <a:rPr lang="en-IN" smtClean="0"/>
              <a:pPr/>
              <a:t>11-06-2024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6D316-4953-48E8-8959-10A72DF92859}"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163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FDE228-2DDC-ABF1-81BF-4C78FEE7720F}"/>
              </a:ext>
            </a:extLst>
          </p:cNvPr>
          <p:cNvSpPr>
            <a:spLocks noGrp="1"/>
          </p:cNvSpPr>
          <p:nvPr>
            <p:ph type="title" idx="4294967295"/>
          </p:nvPr>
        </p:nvSpPr>
        <p:spPr>
          <a:xfrm>
            <a:off x="3066596" y="2165577"/>
            <a:ext cx="9604375" cy="1049337"/>
          </a:xfrm>
        </p:spPr>
        <p:txBody>
          <a:bodyPr>
            <a:normAutofit fontScale="90000"/>
          </a:bodyPr>
          <a:lstStyle/>
          <a:p>
            <a:r>
              <a:rPr lang="en-IN" sz="4500" b="1" dirty="0"/>
              <a:t>Health care data   confidentiality</a:t>
            </a:r>
          </a:p>
        </p:txBody>
      </p:sp>
    </p:spTree>
    <p:extLst>
      <p:ext uri="{BB962C8B-B14F-4D97-AF65-F5344CB8AC3E}">
        <p14:creationId xmlns:p14="http://schemas.microsoft.com/office/powerpoint/2010/main" val="387755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7F3CA-25F2-BBC0-449B-8303F0C79E82}"/>
              </a:ext>
            </a:extLst>
          </p:cNvPr>
          <p:cNvSpPr>
            <a:spLocks noGrp="1"/>
          </p:cNvSpPr>
          <p:nvPr>
            <p:ph idx="4294967295"/>
          </p:nvPr>
        </p:nvSpPr>
        <p:spPr>
          <a:xfrm>
            <a:off x="293914" y="1513114"/>
            <a:ext cx="11898087" cy="3952650"/>
          </a:xfrm>
        </p:spPr>
        <p:txBody>
          <a:bodyPr>
            <a:normAutofit/>
          </a:bodyPr>
          <a:lstStyle/>
          <a:p>
            <a:pPr>
              <a:buFont typeface="Wingdings" panose="05000000000000000000" pitchFamily="2" charset="2"/>
              <a:buChar char="ü"/>
            </a:pPr>
            <a:r>
              <a:rPr lang="en-US" sz="2200" b="1" dirty="0"/>
              <a:t>Safeguarding Patient Privacy in Research and Development:</a:t>
            </a:r>
          </a:p>
          <a:p>
            <a:pPr marL="0" indent="0">
              <a:buNone/>
            </a:pPr>
            <a:r>
              <a:rPr lang="en-US" sz="2200" dirty="0"/>
              <a:t>Apply data masking techniques to create de-identified datasets for research and development. Masking techniques replace or anonymize sensitive patient information while maintaining the realism of the data. Encryption should also be employed to secure these datasets during storage and transmission.</a:t>
            </a:r>
          </a:p>
          <a:p>
            <a:pPr>
              <a:buFont typeface="Wingdings" panose="05000000000000000000" pitchFamily="2" charset="2"/>
              <a:buChar char="ü"/>
            </a:pPr>
            <a:r>
              <a:rPr lang="en-US" sz="2200" b="1" dirty="0"/>
              <a:t>Employee Access to Patient Information:</a:t>
            </a:r>
          </a:p>
          <a:p>
            <a:pPr marL="0" indent="0">
              <a:buNone/>
            </a:pPr>
            <a:r>
              <a:rPr lang="en-US" sz="2200" dirty="0"/>
              <a:t>Utilize encryption to restrict access to authorized personnel with appropriate credentials. Implement data masking for non-production copies et realistic data.</a:t>
            </a:r>
          </a:p>
          <a:p>
            <a:pPr marL="0" indent="0">
              <a:buNone/>
            </a:pPr>
            <a:endParaRPr lang="en-US" sz="2200" dirty="0"/>
          </a:p>
          <a:p>
            <a:pPr marL="0" indent="0">
              <a:buNone/>
            </a:pPr>
            <a:endParaRPr lang="en-US" dirty="0"/>
          </a:p>
          <a:p>
            <a:endParaRPr lang="en-IN" dirty="0"/>
          </a:p>
        </p:txBody>
      </p:sp>
    </p:spTree>
    <p:extLst>
      <p:ext uri="{BB962C8B-B14F-4D97-AF65-F5344CB8AC3E}">
        <p14:creationId xmlns:p14="http://schemas.microsoft.com/office/powerpoint/2010/main" val="130587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85057" y="631372"/>
            <a:ext cx="12006943" cy="1232354"/>
          </a:xfrm>
        </p:spPr>
        <p:txBody>
          <a:bodyPr>
            <a:normAutofit/>
          </a:bodyPr>
          <a:lstStyle/>
          <a:p>
            <a:r>
              <a:rPr lang="en-US" sz="2500" b="1" dirty="0"/>
              <a:t>pseudo  code  for  </a:t>
            </a:r>
            <a:r>
              <a:rPr lang="en-US" sz="2500" b="1" dirty="0" err="1"/>
              <a:t>rsa</a:t>
            </a:r>
            <a:r>
              <a:rPr lang="en-US" sz="2500" b="1" dirty="0"/>
              <a:t>  algorithm  to implement encryption: </a:t>
            </a:r>
          </a:p>
        </p:txBody>
      </p:sp>
      <p:sp>
        <p:nvSpPr>
          <p:cNvPr id="5" name="Content Placeholder 4"/>
          <p:cNvSpPr>
            <a:spLocks noGrp="1"/>
          </p:cNvSpPr>
          <p:nvPr>
            <p:ph sz="half" idx="4294967295"/>
          </p:nvPr>
        </p:nvSpPr>
        <p:spPr>
          <a:xfrm>
            <a:off x="7546975" y="2017713"/>
            <a:ext cx="4645025" cy="4067175"/>
          </a:xfrm>
        </p:spPr>
        <p:txBody>
          <a:bodyPr>
            <a:normAutofit/>
          </a:bodyPr>
          <a:lstStyle/>
          <a:p>
            <a:pPr marL="457200" indent="-457200">
              <a:buNone/>
            </a:pPr>
            <a:endParaRPr lang="en-US" sz="6000" dirty="0"/>
          </a:p>
          <a:p>
            <a:pPr marL="457200" indent="-457200">
              <a:buNone/>
            </a:pPr>
            <a:br>
              <a:rPr lang="en-US" sz="6000" dirty="0"/>
            </a:br>
            <a:endParaRPr lang="en-US" sz="6000" b="1" dirty="0"/>
          </a:p>
          <a:p>
            <a:pPr>
              <a:buNone/>
            </a:pPr>
            <a:endParaRPr lang="en-US" dirty="0"/>
          </a:p>
        </p:txBody>
      </p:sp>
      <p:pic>
        <p:nvPicPr>
          <p:cNvPr id="4" name="Content Placeholder 3">
            <a:extLst>
              <a:ext uri="{FF2B5EF4-FFF2-40B4-BE49-F238E27FC236}">
                <a16:creationId xmlns:a16="http://schemas.microsoft.com/office/drawing/2014/main" id="{10C4CC33-7DF2-28CC-2D18-BD3A78262C2B}"/>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43864" y="1382486"/>
            <a:ext cx="5645786" cy="4397828"/>
          </a:xfrm>
        </p:spPr>
      </p:pic>
      <p:pic>
        <p:nvPicPr>
          <p:cNvPr id="8" name="Picture 7">
            <a:extLst>
              <a:ext uri="{FF2B5EF4-FFF2-40B4-BE49-F238E27FC236}">
                <a16:creationId xmlns:a16="http://schemas.microsoft.com/office/drawing/2014/main" id="{155E7371-E657-C56E-0C5A-B9278C137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514" y="1382485"/>
            <a:ext cx="5214622" cy="4397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629" y="620486"/>
            <a:ext cx="12061371" cy="1233714"/>
          </a:xfrm>
        </p:spPr>
        <p:txBody>
          <a:bodyPr>
            <a:normAutofit/>
          </a:bodyPr>
          <a:lstStyle/>
          <a:p>
            <a:r>
              <a:rPr lang="en-US" sz="2500" b="1" dirty="0"/>
              <a:t>            Pseudo  code  for  data  masking implementation</a:t>
            </a:r>
          </a:p>
        </p:txBody>
      </p:sp>
      <p:pic>
        <p:nvPicPr>
          <p:cNvPr id="4" name="Content Placeholder 3">
            <a:extLst>
              <a:ext uri="{FF2B5EF4-FFF2-40B4-BE49-F238E27FC236}">
                <a16:creationId xmlns:a16="http://schemas.microsoft.com/office/drawing/2014/main" id="{58149D15-ED0F-F5DF-ACCB-5EFFEBDAD37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32857" y="1237343"/>
            <a:ext cx="8534402" cy="446064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9244" y="272143"/>
            <a:ext cx="11322757" cy="1582058"/>
          </a:xfrm>
        </p:spPr>
        <p:txBody>
          <a:bodyPr/>
          <a:lstStyle/>
          <a:p>
            <a:r>
              <a:rPr lang="en-US" sz="2500" b="1" dirty="0"/>
              <a:t>Encryption example                      data masking example</a:t>
            </a:r>
            <a:br>
              <a:rPr lang="en-US" sz="2500" b="1" dirty="0"/>
            </a:br>
            <a:r>
              <a:rPr lang="en-US" sz="2500" b="1" dirty="0"/>
              <a:t>                                                                </a:t>
            </a:r>
          </a:p>
        </p:txBody>
      </p:sp>
      <p:pic>
        <p:nvPicPr>
          <p:cNvPr id="1026" name="Picture 2"/>
          <p:cNvPicPr>
            <a:picLocks noGrp="1" noChangeAspect="1" noChangeArrowheads="1"/>
          </p:cNvPicPr>
          <p:nvPr>
            <p:ph idx="4294967295"/>
          </p:nvPr>
        </p:nvPicPr>
        <p:blipFill>
          <a:blip r:embed="rId2"/>
          <a:srcRect/>
          <a:stretch>
            <a:fillRect/>
          </a:stretch>
        </p:blipFill>
        <p:spPr bwMode="auto">
          <a:xfrm>
            <a:off x="293914" y="957943"/>
            <a:ext cx="5704115" cy="49312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455229" y="957943"/>
            <a:ext cx="5236358" cy="493122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94877-5E40-99AC-5546-066AD6A6AD4F}"/>
              </a:ext>
            </a:extLst>
          </p:cNvPr>
          <p:cNvSpPr>
            <a:spLocks noGrp="1"/>
          </p:cNvSpPr>
          <p:nvPr>
            <p:ph idx="4294967295"/>
          </p:nvPr>
        </p:nvSpPr>
        <p:spPr>
          <a:xfrm>
            <a:off x="3298371" y="283030"/>
            <a:ext cx="8893630" cy="5043838"/>
          </a:xfrm>
        </p:spPr>
        <p:txBody>
          <a:bodyPr>
            <a:normAutofit/>
          </a:bodyPr>
          <a:lstStyle/>
          <a:p>
            <a:pPr marL="0" indent="0">
              <a:buNone/>
            </a:pPr>
            <a:r>
              <a:rPr lang="en-IN" sz="3500" b="1" dirty="0"/>
              <a:t>ACTIVITY DIAGRAM </a:t>
            </a:r>
          </a:p>
        </p:txBody>
      </p:sp>
      <p:pic>
        <p:nvPicPr>
          <p:cNvPr id="4" name="Picture 3">
            <a:extLst>
              <a:ext uri="{FF2B5EF4-FFF2-40B4-BE49-F238E27FC236}">
                <a16:creationId xmlns:a16="http://schemas.microsoft.com/office/drawing/2014/main" id="{6BA4FBF9-9577-F4CD-51F1-FCA83CCC4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914" y="1164771"/>
            <a:ext cx="8033657" cy="4735286"/>
          </a:xfrm>
          <a:prstGeom prst="rect">
            <a:avLst/>
          </a:prstGeom>
        </p:spPr>
      </p:pic>
    </p:spTree>
    <p:extLst>
      <p:ext uri="{BB962C8B-B14F-4D97-AF65-F5344CB8AC3E}">
        <p14:creationId xmlns:p14="http://schemas.microsoft.com/office/powerpoint/2010/main" val="407333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9F45-C9D8-B21D-0296-2721FF94D239}"/>
              </a:ext>
            </a:extLst>
          </p:cNvPr>
          <p:cNvSpPr>
            <a:spLocks noGrp="1"/>
          </p:cNvSpPr>
          <p:nvPr>
            <p:ph type="title" idx="4294967295"/>
          </p:nvPr>
        </p:nvSpPr>
        <p:spPr>
          <a:xfrm>
            <a:off x="3243943" y="185057"/>
            <a:ext cx="8948057" cy="1669143"/>
          </a:xfrm>
        </p:spPr>
        <p:txBody>
          <a:bodyPr>
            <a:normAutofit/>
          </a:bodyPr>
          <a:lstStyle/>
          <a:p>
            <a:r>
              <a:rPr lang="en-IN" sz="3500" b="1" dirty="0"/>
              <a:t>USECASE DIAGRAM</a:t>
            </a:r>
          </a:p>
        </p:txBody>
      </p:sp>
      <p:pic>
        <p:nvPicPr>
          <p:cNvPr id="6" name="Picture 5">
            <a:extLst>
              <a:ext uri="{FF2B5EF4-FFF2-40B4-BE49-F238E27FC236}">
                <a16:creationId xmlns:a16="http://schemas.microsoft.com/office/drawing/2014/main" id="{5588767C-7F0C-981E-FF9C-7987F42E7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144" y="981868"/>
            <a:ext cx="7696200" cy="4894264"/>
          </a:xfrm>
          <a:prstGeom prst="rect">
            <a:avLst/>
          </a:prstGeom>
        </p:spPr>
      </p:pic>
    </p:spTree>
    <p:extLst>
      <p:ext uri="{BB962C8B-B14F-4D97-AF65-F5344CB8AC3E}">
        <p14:creationId xmlns:p14="http://schemas.microsoft.com/office/powerpoint/2010/main" val="268239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3075-D021-9EA5-D938-F9528CBFCFA8}"/>
              </a:ext>
            </a:extLst>
          </p:cNvPr>
          <p:cNvSpPr>
            <a:spLocks noGrp="1"/>
          </p:cNvSpPr>
          <p:nvPr>
            <p:ph type="title"/>
          </p:nvPr>
        </p:nvSpPr>
        <p:spPr/>
        <p:txBody>
          <a:bodyPr>
            <a:normAutofit/>
          </a:bodyPr>
          <a:lstStyle/>
          <a:p>
            <a:r>
              <a:rPr lang="en-IN" sz="3500" b="1" dirty="0"/>
              <a:t>conclusion</a:t>
            </a:r>
          </a:p>
        </p:txBody>
      </p:sp>
      <p:sp>
        <p:nvSpPr>
          <p:cNvPr id="3" name="Content Placeholder 2">
            <a:extLst>
              <a:ext uri="{FF2B5EF4-FFF2-40B4-BE49-F238E27FC236}">
                <a16:creationId xmlns:a16="http://schemas.microsoft.com/office/drawing/2014/main" id="{5D9EF6FF-91BC-20DD-965E-3265AF080497}"/>
              </a:ext>
            </a:extLst>
          </p:cNvPr>
          <p:cNvSpPr>
            <a:spLocks noGrp="1"/>
          </p:cNvSpPr>
          <p:nvPr>
            <p:ph idx="1"/>
          </p:nvPr>
        </p:nvSpPr>
        <p:spPr/>
        <p:txBody>
          <a:bodyPr/>
          <a:lstStyle/>
          <a:p>
            <a:pPr marL="0" indent="0" algn="l">
              <a:buNone/>
            </a:pPr>
            <a:r>
              <a:rPr lang="en-US" sz="2200" b="0" i="0" dirty="0">
                <a:solidFill>
                  <a:schemeClr val="tx1">
                    <a:lumMod val="95000"/>
                    <a:lumOff val="5000"/>
                  </a:schemeClr>
                </a:solidFill>
                <a:effectLst/>
                <a:latin typeface="Söhne"/>
              </a:rPr>
              <a:t>In conclusion, the implementation of robust healthcare data protection measures, particularly through the strategic use of data masking and encryption, is paramount in ensuring the confidentiality, integrity, and availability of sensitive patient information. As the healthcare industry continues to evolve in the digital era, where vast amounts of data are generated and shared, the need for comprehensive security strategies becomes increasingly evident.</a:t>
            </a:r>
          </a:p>
          <a:p>
            <a:endParaRPr lang="en-IN" dirty="0"/>
          </a:p>
        </p:txBody>
      </p:sp>
    </p:spTree>
    <p:extLst>
      <p:ext uri="{BB962C8B-B14F-4D97-AF65-F5344CB8AC3E}">
        <p14:creationId xmlns:p14="http://schemas.microsoft.com/office/powerpoint/2010/main" val="15500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150D18-1027-AF33-B6D1-F773CFE2E19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76982" y="766058"/>
            <a:ext cx="6910086" cy="4569872"/>
          </a:xfrm>
        </p:spPr>
      </p:pic>
    </p:spTree>
    <p:extLst>
      <p:ext uri="{BB962C8B-B14F-4D97-AF65-F5344CB8AC3E}">
        <p14:creationId xmlns:p14="http://schemas.microsoft.com/office/powerpoint/2010/main" val="19960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EA34-55F8-DABB-B96E-8E288363A30D}"/>
              </a:ext>
            </a:extLst>
          </p:cNvPr>
          <p:cNvSpPr>
            <a:spLocks noGrp="1"/>
          </p:cNvSpPr>
          <p:nvPr>
            <p:ph type="title"/>
          </p:nvPr>
        </p:nvSpPr>
        <p:spPr>
          <a:xfrm>
            <a:off x="1442720" y="964935"/>
            <a:ext cx="12467096" cy="752384"/>
          </a:xfrm>
        </p:spPr>
        <p:txBody>
          <a:bodyPr>
            <a:normAutofit/>
          </a:bodyPr>
          <a:lstStyle/>
          <a:p>
            <a:r>
              <a:rPr lang="en-IN" sz="3500" b="1" dirty="0"/>
              <a:t>Abstract</a:t>
            </a:r>
          </a:p>
        </p:txBody>
      </p:sp>
      <p:sp>
        <p:nvSpPr>
          <p:cNvPr id="3" name="Content Placeholder 2">
            <a:extLst>
              <a:ext uri="{FF2B5EF4-FFF2-40B4-BE49-F238E27FC236}">
                <a16:creationId xmlns:a16="http://schemas.microsoft.com/office/drawing/2014/main" id="{7B91D76B-9C1B-4F65-290C-08592248F31D}"/>
              </a:ext>
            </a:extLst>
          </p:cNvPr>
          <p:cNvSpPr>
            <a:spLocks noGrp="1"/>
          </p:cNvSpPr>
          <p:nvPr>
            <p:ph idx="1"/>
          </p:nvPr>
        </p:nvSpPr>
        <p:spPr>
          <a:xfrm>
            <a:off x="1442720" y="1853754"/>
            <a:ext cx="9327654" cy="4039311"/>
          </a:xfrm>
        </p:spPr>
        <p:txBody>
          <a:bodyPr>
            <a:noAutofit/>
          </a:bodyPr>
          <a:lstStyle/>
          <a:p>
            <a:pPr marL="0" indent="0">
              <a:buNone/>
            </a:pPr>
            <a:r>
              <a:rPr lang="en-US" sz="2200" dirty="0"/>
              <a:t>This research focuses on fortifying healthcare data security through the integration of advanced data masking and encryption techniques. The proposed solution involves implementing data masking to obfuscate sensitive identifiers and medical details within the healthcare database, ensuring that only authorized personnel have access to the original patient information. Simultaneously, encryption techniques are applied to protect data both in transit and at rest, employing strong cryptographic algorithms to secure patient records during transmission and storage.</a:t>
            </a:r>
            <a:endParaRPr lang="en-IN" sz="2200" dirty="0"/>
          </a:p>
        </p:txBody>
      </p:sp>
    </p:spTree>
    <p:extLst>
      <p:ext uri="{BB962C8B-B14F-4D97-AF65-F5344CB8AC3E}">
        <p14:creationId xmlns:p14="http://schemas.microsoft.com/office/powerpoint/2010/main" val="407409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E4D-3BAD-D94D-CB92-C8E8ADB4ABCD}"/>
              </a:ext>
            </a:extLst>
          </p:cNvPr>
          <p:cNvSpPr>
            <a:spLocks noGrp="1"/>
          </p:cNvSpPr>
          <p:nvPr>
            <p:ph type="title"/>
          </p:nvPr>
        </p:nvSpPr>
        <p:spPr/>
        <p:txBody>
          <a:bodyPr>
            <a:normAutofit/>
          </a:bodyPr>
          <a:lstStyle/>
          <a:p>
            <a:r>
              <a:rPr lang="en-IN" sz="3500" b="1" dirty="0"/>
              <a:t>Problem statement</a:t>
            </a:r>
          </a:p>
        </p:txBody>
      </p:sp>
      <p:sp>
        <p:nvSpPr>
          <p:cNvPr id="3" name="Content Placeholder 2">
            <a:extLst>
              <a:ext uri="{FF2B5EF4-FFF2-40B4-BE49-F238E27FC236}">
                <a16:creationId xmlns:a16="http://schemas.microsoft.com/office/drawing/2014/main" id="{DC3BEF54-8219-8938-2460-44CA9C6ADA9B}"/>
              </a:ext>
            </a:extLst>
          </p:cNvPr>
          <p:cNvSpPr>
            <a:spLocks noGrp="1"/>
          </p:cNvSpPr>
          <p:nvPr>
            <p:ph idx="1"/>
          </p:nvPr>
        </p:nvSpPr>
        <p:spPr>
          <a:xfrm>
            <a:off x="1451579" y="2103120"/>
            <a:ext cx="5420859" cy="3051186"/>
          </a:xfrm>
        </p:spPr>
        <p:txBody>
          <a:bodyPr>
            <a:normAutofit/>
          </a:bodyPr>
          <a:lstStyle/>
          <a:p>
            <a:pPr marL="0" indent="0">
              <a:buNone/>
            </a:pPr>
            <a:r>
              <a:rPr lang="en-US" sz="2200" dirty="0"/>
              <a:t>In the healthcare industry, maintaining the confidentiality of patient data is of utmost importance. The challenge is to ensure that sensitive healthcare data is securely protected both in production systems and non-production environments where data is used for testing and development.</a:t>
            </a:r>
            <a:endParaRPr lang="en-IN" sz="2200" dirty="0"/>
          </a:p>
        </p:txBody>
      </p:sp>
      <p:pic>
        <p:nvPicPr>
          <p:cNvPr id="3076" name="Picture 4" descr="2022 Healthcare Data Breach Report">
            <a:extLst>
              <a:ext uri="{FF2B5EF4-FFF2-40B4-BE49-F238E27FC236}">
                <a16:creationId xmlns:a16="http://schemas.microsoft.com/office/drawing/2014/main" id="{D7CF1B61-5178-299B-E04C-9BF6DFCF9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438" y="2278619"/>
            <a:ext cx="5091765" cy="270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11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D111-54E2-4EB8-A253-B23381BE96B3}"/>
              </a:ext>
            </a:extLst>
          </p:cNvPr>
          <p:cNvSpPr>
            <a:spLocks noGrp="1"/>
          </p:cNvSpPr>
          <p:nvPr>
            <p:ph type="title"/>
          </p:nvPr>
        </p:nvSpPr>
        <p:spPr>
          <a:xfrm>
            <a:off x="1451580" y="867037"/>
            <a:ext cx="10688320" cy="1049235"/>
          </a:xfrm>
        </p:spPr>
        <p:txBody>
          <a:bodyPr>
            <a:normAutofit/>
          </a:bodyPr>
          <a:lstStyle/>
          <a:p>
            <a:r>
              <a:rPr lang="en-IN" sz="3500" b="1" dirty="0"/>
              <a:t>Broad overview of solution</a:t>
            </a:r>
          </a:p>
        </p:txBody>
      </p:sp>
      <p:sp>
        <p:nvSpPr>
          <p:cNvPr id="3" name="Content Placeholder 2">
            <a:extLst>
              <a:ext uri="{FF2B5EF4-FFF2-40B4-BE49-F238E27FC236}">
                <a16:creationId xmlns:a16="http://schemas.microsoft.com/office/drawing/2014/main" id="{C3AF83B6-ECC8-356B-9C0B-2A5261DFB22D}"/>
              </a:ext>
            </a:extLst>
          </p:cNvPr>
          <p:cNvSpPr>
            <a:spLocks noGrp="1"/>
          </p:cNvSpPr>
          <p:nvPr>
            <p:ph idx="1"/>
          </p:nvPr>
        </p:nvSpPr>
        <p:spPr>
          <a:xfrm>
            <a:off x="1444474" y="2081047"/>
            <a:ext cx="9190869" cy="3787318"/>
          </a:xfrm>
        </p:spPr>
        <p:txBody>
          <a:bodyPr>
            <a:normAutofit/>
          </a:bodyPr>
          <a:lstStyle/>
          <a:p>
            <a:pPr marL="0" indent="0">
              <a:buNone/>
            </a:pPr>
            <a:r>
              <a:rPr lang="en-US" sz="2700" b="1" i="0" dirty="0">
                <a:solidFill>
                  <a:schemeClr val="tx1">
                    <a:lumMod val="95000"/>
                    <a:lumOff val="5000"/>
                  </a:schemeClr>
                </a:solidFill>
                <a:effectLst/>
                <a:latin typeface="+mj-lt"/>
              </a:rPr>
              <a:t>DATA MASKING:</a:t>
            </a:r>
          </a:p>
          <a:p>
            <a:pPr>
              <a:buFont typeface="Wingdings" panose="05000000000000000000" pitchFamily="2" charset="2"/>
              <a:buChar char="Ø"/>
            </a:pPr>
            <a:r>
              <a:rPr lang="en-US" sz="2200" b="0" i="0" dirty="0">
                <a:solidFill>
                  <a:schemeClr val="tx1">
                    <a:lumMod val="95000"/>
                    <a:lumOff val="5000"/>
                  </a:schemeClr>
                </a:solidFill>
                <a:effectLst/>
                <a:latin typeface="+mj-lt"/>
              </a:rPr>
              <a:t>Data masking is an essential aspect of data engineering, and it falls under the broader umbrella of data security and privacy within the context of data engineering practices.</a:t>
            </a:r>
          </a:p>
          <a:p>
            <a:pPr>
              <a:buFont typeface="Wingdings" panose="05000000000000000000" pitchFamily="2" charset="2"/>
              <a:buChar char="Ø"/>
            </a:pPr>
            <a:r>
              <a:rPr lang="en-US" sz="2200" b="0" i="0" dirty="0">
                <a:solidFill>
                  <a:schemeClr val="tx1">
                    <a:lumMod val="95000"/>
                    <a:lumOff val="5000"/>
                  </a:schemeClr>
                </a:solidFill>
                <a:effectLst/>
                <a:latin typeface="+mj-lt"/>
              </a:rPr>
              <a:t> Data masking is a specific technique used within the  lifecycle of data engineering to address privacy and security concerns.</a:t>
            </a:r>
          </a:p>
        </p:txBody>
      </p:sp>
    </p:spTree>
    <p:extLst>
      <p:ext uri="{BB962C8B-B14F-4D97-AF65-F5344CB8AC3E}">
        <p14:creationId xmlns:p14="http://schemas.microsoft.com/office/powerpoint/2010/main" val="381403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A77A0-D2AA-E952-C716-42E3D0DE61BA}"/>
              </a:ext>
            </a:extLst>
          </p:cNvPr>
          <p:cNvSpPr>
            <a:spLocks noGrp="1"/>
          </p:cNvSpPr>
          <p:nvPr>
            <p:ph idx="4294967295"/>
          </p:nvPr>
        </p:nvSpPr>
        <p:spPr>
          <a:xfrm>
            <a:off x="127322" y="1250065"/>
            <a:ext cx="11655706" cy="4768769"/>
          </a:xfrm>
        </p:spPr>
        <p:txBody>
          <a:bodyPr>
            <a:normAutofit/>
          </a:bodyPr>
          <a:lstStyle/>
          <a:p>
            <a:pPr marL="0" indent="0">
              <a:buNone/>
            </a:pPr>
            <a:r>
              <a:rPr lang="en-IN" sz="2200" dirty="0">
                <a:solidFill>
                  <a:schemeClr val="tx1">
                    <a:lumMod val="95000"/>
                    <a:lumOff val="5000"/>
                  </a:schemeClr>
                </a:solidFill>
                <a:latin typeface="Gill Sans MT (Headings)"/>
              </a:rPr>
              <a:t>Data is </a:t>
            </a:r>
            <a:r>
              <a:rPr lang="en-IN" sz="2200" dirty="0" err="1">
                <a:solidFill>
                  <a:schemeClr val="tx1">
                    <a:lumMod val="95000"/>
                    <a:lumOff val="5000"/>
                  </a:schemeClr>
                </a:solidFill>
                <a:latin typeface="Gill Sans MT (Headings)"/>
              </a:rPr>
              <a:t>cateogorized</a:t>
            </a:r>
            <a:r>
              <a:rPr lang="en-IN" sz="2200" dirty="0">
                <a:solidFill>
                  <a:schemeClr val="tx1">
                    <a:lumMod val="95000"/>
                    <a:lumOff val="5000"/>
                  </a:schemeClr>
                </a:solidFill>
                <a:latin typeface="Gill Sans MT (Headings)"/>
              </a:rPr>
              <a:t> into two types in the context of data masking: Masked data and Unmasked data.</a:t>
            </a:r>
          </a:p>
          <a:p>
            <a:pPr>
              <a:buFont typeface="Wingdings" panose="05000000000000000000" pitchFamily="2" charset="2"/>
              <a:buChar char="Ø"/>
            </a:pPr>
            <a:r>
              <a:rPr lang="en-IN" sz="2700" b="1" dirty="0">
                <a:solidFill>
                  <a:schemeClr val="tx1">
                    <a:lumMod val="95000"/>
                    <a:lumOff val="5000"/>
                  </a:schemeClr>
                </a:solidFill>
                <a:latin typeface="Gill Sans MT (Headings)"/>
              </a:rPr>
              <a:t>Masked data: </a:t>
            </a:r>
          </a:p>
          <a:p>
            <a:pPr marL="0" indent="0">
              <a:buNone/>
            </a:pPr>
            <a:r>
              <a:rPr lang="en-US" sz="2200" b="0" i="0" dirty="0">
                <a:solidFill>
                  <a:schemeClr val="tx1">
                    <a:lumMod val="95000"/>
                    <a:lumOff val="5000"/>
                  </a:schemeClr>
                </a:solidFill>
                <a:effectLst/>
                <a:latin typeface="Gill Sans MT (Headings)"/>
              </a:rPr>
              <a:t>Masked data in data masking involves applying techniques to alter or hide specific elements within the dataset to protect sensitive information. </a:t>
            </a:r>
          </a:p>
          <a:p>
            <a:pPr>
              <a:buFont typeface="Wingdings" panose="05000000000000000000" pitchFamily="2" charset="2"/>
              <a:buChar char="Ø"/>
            </a:pPr>
            <a:r>
              <a:rPr lang="en-US" sz="2700" b="1" dirty="0">
                <a:solidFill>
                  <a:schemeClr val="tx1">
                    <a:lumMod val="95000"/>
                    <a:lumOff val="5000"/>
                  </a:schemeClr>
                </a:solidFill>
                <a:latin typeface="Gill Sans MT (Headings)"/>
              </a:rPr>
              <a:t>Unmasked data: </a:t>
            </a:r>
          </a:p>
          <a:p>
            <a:pPr marL="0" indent="0">
              <a:buNone/>
            </a:pPr>
            <a:r>
              <a:rPr lang="en-US" sz="2200" b="0" i="0" dirty="0">
                <a:solidFill>
                  <a:schemeClr val="tx1">
                    <a:lumMod val="95000"/>
                    <a:lumOff val="5000"/>
                  </a:schemeClr>
                </a:solidFill>
                <a:effectLst/>
                <a:latin typeface="Gill Sans MT (Headings)"/>
              </a:rPr>
              <a:t>Unmasked data in data masking refers to the original, unaltered form of sensitive information that exists in the production environment. </a:t>
            </a:r>
            <a:endParaRPr lang="en-US" sz="2200"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123916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6994A37-168B-DFC3-6192-F6BEA0C8135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70314" y="413657"/>
            <a:ext cx="8577943" cy="5377543"/>
          </a:xfrm>
        </p:spPr>
      </p:pic>
    </p:spTree>
    <p:extLst>
      <p:ext uri="{BB962C8B-B14F-4D97-AF65-F5344CB8AC3E}">
        <p14:creationId xmlns:p14="http://schemas.microsoft.com/office/powerpoint/2010/main" val="118664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4834A-48D8-8A55-6EF3-0D17C7F8133F}"/>
              </a:ext>
            </a:extLst>
          </p:cNvPr>
          <p:cNvSpPr>
            <a:spLocks noGrp="1"/>
          </p:cNvSpPr>
          <p:nvPr>
            <p:ph idx="4294967295"/>
          </p:nvPr>
        </p:nvSpPr>
        <p:spPr>
          <a:xfrm>
            <a:off x="500745" y="1156153"/>
            <a:ext cx="7206342" cy="3449638"/>
          </a:xfrm>
        </p:spPr>
        <p:txBody>
          <a:bodyPr>
            <a:normAutofit fontScale="92500"/>
          </a:bodyPr>
          <a:lstStyle/>
          <a:p>
            <a:pPr marL="0" indent="0">
              <a:buNone/>
            </a:pPr>
            <a:r>
              <a:rPr lang="en-US" sz="2900" b="1" dirty="0">
                <a:solidFill>
                  <a:schemeClr val="tx1">
                    <a:lumMod val="95000"/>
                    <a:lumOff val="5000"/>
                  </a:schemeClr>
                </a:solidFill>
                <a:latin typeface="+mj-lt"/>
              </a:rPr>
              <a:t>ENCRYPTION:</a:t>
            </a:r>
          </a:p>
          <a:p>
            <a:pPr>
              <a:buFont typeface="Wingdings" panose="05000000000000000000" pitchFamily="2" charset="2"/>
              <a:buChar char="Ø"/>
            </a:pPr>
            <a:r>
              <a:rPr lang="en-US" sz="2400" b="0" i="0" dirty="0">
                <a:solidFill>
                  <a:schemeClr val="tx1">
                    <a:lumMod val="95000"/>
                    <a:lumOff val="5000"/>
                  </a:schemeClr>
                </a:solidFill>
                <a:effectLst/>
                <a:latin typeface="+mj-lt"/>
              </a:rPr>
              <a:t>Encryption is a process of converting readable data, known as plaintext, into an unreadable format, known as ciphertext, using an algorithm and an encryption key. </a:t>
            </a:r>
          </a:p>
          <a:p>
            <a:pPr>
              <a:buFont typeface="Wingdings" panose="05000000000000000000" pitchFamily="2" charset="2"/>
              <a:buChar char="Ø"/>
            </a:pPr>
            <a:r>
              <a:rPr lang="en-US" sz="2400" b="0" i="0" dirty="0">
                <a:solidFill>
                  <a:schemeClr val="tx1">
                    <a:lumMod val="95000"/>
                    <a:lumOff val="5000"/>
                  </a:schemeClr>
                </a:solidFill>
                <a:effectLst/>
                <a:latin typeface="+mj-lt"/>
              </a:rPr>
              <a:t>Encryption is a critical component of cybersecurity, playing a fundamental role in protecting sensitive data and ensuring the confidentiality and integrity of information.</a:t>
            </a:r>
            <a:endParaRPr lang="en-IN" sz="2400" dirty="0">
              <a:solidFill>
                <a:schemeClr val="tx1">
                  <a:lumMod val="95000"/>
                  <a:lumOff val="5000"/>
                </a:schemeClr>
              </a:solidFill>
              <a:latin typeface="+mj-lt"/>
            </a:endParaRPr>
          </a:p>
        </p:txBody>
      </p:sp>
      <p:pic>
        <p:nvPicPr>
          <p:cNvPr id="3076" name="Picture 4" descr="What Is Asymmetric Encryption &amp; How Does It Work? - InfoSec Insights">
            <a:extLst>
              <a:ext uri="{FF2B5EF4-FFF2-40B4-BE49-F238E27FC236}">
                <a16:creationId xmlns:a16="http://schemas.microsoft.com/office/drawing/2014/main" id="{1F2596B3-77B8-EB2E-5705-F7FC1767A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486" y="1891392"/>
            <a:ext cx="3450769" cy="244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Data Masking? Best Tips, Practices, and Techniques | Delphix">
            <a:extLst>
              <a:ext uri="{FF2B5EF4-FFF2-40B4-BE49-F238E27FC236}">
                <a16:creationId xmlns:a16="http://schemas.microsoft.com/office/drawing/2014/main" id="{2F7E6D3E-7FDF-2BE5-6397-3B5BF72F4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8" y="162873"/>
            <a:ext cx="5083629" cy="25927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ifference Between Encrypted and Unencrypted | Difference Between">
            <a:extLst>
              <a:ext uri="{FF2B5EF4-FFF2-40B4-BE49-F238E27FC236}">
                <a16:creationId xmlns:a16="http://schemas.microsoft.com/office/drawing/2014/main" id="{9B7EED20-E96A-99B2-A9CF-061D8D6D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6912427" cy="279762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7C0E02E3-93DD-3989-8512-E730F35834B1}"/>
              </a:ext>
            </a:extLst>
          </p:cNvPr>
          <p:cNvSpPr>
            <a:spLocks noGrp="1"/>
          </p:cNvSpPr>
          <p:nvPr>
            <p:ph idx="4294967295"/>
          </p:nvPr>
        </p:nvSpPr>
        <p:spPr>
          <a:xfrm>
            <a:off x="7293427" y="794657"/>
            <a:ext cx="4898573" cy="4671106"/>
          </a:xfrm>
        </p:spPr>
        <p:txBody>
          <a:bodyPr/>
          <a:lstStyle/>
          <a:p>
            <a:pPr marL="0" indent="0">
              <a:buNone/>
            </a:pPr>
            <a:r>
              <a:rPr lang="en-IN" sz="7000" dirty="0"/>
              <a:t>} </a:t>
            </a:r>
            <a:r>
              <a:rPr lang="en-IN" sz="3500" dirty="0"/>
              <a:t>data masking</a:t>
            </a:r>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7000" dirty="0"/>
              <a:t>} </a:t>
            </a:r>
            <a:r>
              <a:rPr lang="en-IN" sz="3500" dirty="0"/>
              <a:t>encryption</a:t>
            </a:r>
          </a:p>
        </p:txBody>
      </p:sp>
    </p:spTree>
    <p:extLst>
      <p:ext uri="{BB962C8B-B14F-4D97-AF65-F5344CB8AC3E}">
        <p14:creationId xmlns:p14="http://schemas.microsoft.com/office/powerpoint/2010/main" val="394780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598CB-9FC3-0F65-2621-BBF3882E7EDD}"/>
              </a:ext>
            </a:extLst>
          </p:cNvPr>
          <p:cNvSpPr>
            <a:spLocks noGrp="1"/>
          </p:cNvSpPr>
          <p:nvPr>
            <p:ph idx="4294967295"/>
          </p:nvPr>
        </p:nvSpPr>
        <p:spPr>
          <a:xfrm>
            <a:off x="555626" y="1273629"/>
            <a:ext cx="7292010" cy="4192134"/>
          </a:xfrm>
        </p:spPr>
        <p:txBody>
          <a:bodyPr>
            <a:normAutofit/>
          </a:bodyPr>
          <a:lstStyle/>
          <a:p>
            <a:pPr>
              <a:buFont typeface="Wingdings" panose="05000000000000000000" pitchFamily="2" charset="2"/>
              <a:buChar char="ü"/>
            </a:pPr>
            <a:r>
              <a:rPr lang="en-US" sz="2200" b="1" dirty="0"/>
              <a:t>Protecting Patient Records in Production Systems:</a:t>
            </a:r>
          </a:p>
          <a:p>
            <a:pPr marL="0" indent="0">
              <a:buNone/>
            </a:pPr>
            <a:r>
              <a:rPr lang="en-US" sz="2200" dirty="0"/>
              <a:t>Implementing strong encryption for patient records in the production database. This ensures that the sensitive information remains encrypted and unreadable without the appropriate decryption keys.</a:t>
            </a:r>
          </a:p>
          <a:p>
            <a:pPr>
              <a:buFont typeface="Wingdings" panose="05000000000000000000" pitchFamily="2" charset="2"/>
              <a:buChar char="ü"/>
            </a:pPr>
            <a:r>
              <a:rPr lang="en-US" sz="2200" b="1" dirty="0"/>
              <a:t>Secure Data Transmission in Healthcare Networks: </a:t>
            </a:r>
          </a:p>
          <a:p>
            <a:pPr marL="0" indent="0">
              <a:buNone/>
            </a:pPr>
            <a:r>
              <a:rPr lang="en-US" sz="2200" dirty="0"/>
              <a:t>Utilize encryption protocols for secure data transmission. Encrypt patient data during its journey across healthcare networks to ensure that it remains confidential.</a:t>
            </a:r>
            <a:endParaRPr lang="en-IN" sz="2200" dirty="0"/>
          </a:p>
        </p:txBody>
      </p:sp>
      <p:pic>
        <p:nvPicPr>
          <p:cNvPr id="2052" name="Picture 4" descr="Patient Data Protection is Ensured by Responsible Healthcare Leaders">
            <a:extLst>
              <a:ext uri="{FF2B5EF4-FFF2-40B4-BE49-F238E27FC236}">
                <a16:creationId xmlns:a16="http://schemas.microsoft.com/office/drawing/2014/main" id="{39477A48-376D-9733-E125-3891D40D2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8967" y="1883229"/>
            <a:ext cx="2471134" cy="2775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041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483</TotalTime>
  <Words>565</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Gill Sans MT</vt:lpstr>
      <vt:lpstr>Gill Sans MT (Headings)</vt:lpstr>
      <vt:lpstr>Söhne</vt:lpstr>
      <vt:lpstr>Wingdings</vt:lpstr>
      <vt:lpstr>Gallery</vt:lpstr>
      <vt:lpstr>Health care data   confidentiality</vt:lpstr>
      <vt:lpstr>Abstract</vt:lpstr>
      <vt:lpstr>Problem statement</vt:lpstr>
      <vt:lpstr>Broad overview of solution</vt:lpstr>
      <vt:lpstr>PowerPoint Presentation</vt:lpstr>
      <vt:lpstr>PowerPoint Presentation</vt:lpstr>
      <vt:lpstr>PowerPoint Presentation</vt:lpstr>
      <vt:lpstr>PowerPoint Presentation</vt:lpstr>
      <vt:lpstr>PowerPoint Presentation</vt:lpstr>
      <vt:lpstr>PowerPoint Presentation</vt:lpstr>
      <vt:lpstr>pseudo  code  for  rsa  algorithm  to implement encryption: </vt:lpstr>
      <vt:lpstr>            Pseudo  code  for  data  masking implementation</vt:lpstr>
      <vt:lpstr>Encryption example                      data masking example                                                                 </vt:lpstr>
      <vt:lpstr>PowerPoint Presentation</vt:lpstr>
      <vt:lpstr>USECASE DIAGRAM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data confidentiality</dc:title>
  <dc:creator>malavikavangala@gmail.com</dc:creator>
  <cp:lastModifiedBy>malavikavangala@gmail.com</cp:lastModifiedBy>
  <cp:revision>29</cp:revision>
  <dcterms:created xsi:type="dcterms:W3CDTF">2024-01-02T17:08:34Z</dcterms:created>
  <dcterms:modified xsi:type="dcterms:W3CDTF">2024-06-11T12:49:17Z</dcterms:modified>
</cp:coreProperties>
</file>