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SG"/>
              <a:t>Wanted to do Neural Machine Translator using sequence to sequence translation using encoding decoding. Popular. Hindi and English.</a:t>
            </a:r>
            <a:endParaRPr/>
          </a:p>
          <a:p>
            <a:pPr marL="0" lvl="0" indent="0" algn="l" rtl="0">
              <a:spcBef>
                <a:spcPts val="0"/>
              </a:spcBef>
              <a:spcAft>
                <a:spcPts val="0"/>
              </a:spcAft>
              <a:buNone/>
            </a:pPr>
            <a:r>
              <a:rPr lang="en-SG"/>
              <a:t>Unique - </a:t>
            </a:r>
            <a:endParaRPr/>
          </a:p>
        </p:txBody>
      </p:sp>
      <p:sp>
        <p:nvSpPr>
          <p:cNvPr id="86" name="Google Shape;86;p2:notes"/>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22"/>
        <p:cNvGrpSpPr/>
        <p:nvPr/>
      </p:nvGrpSpPr>
      <p:grpSpPr>
        <a:xfrm>
          <a:off x="0" y="0"/>
          <a:ext cx="0" cy="0"/>
          <a:chOff x="0" y="0"/>
          <a:chExt cx="0" cy="0"/>
        </a:xfrm>
      </p:grpSpPr>
      <p:sp>
        <p:nvSpPr>
          <p:cNvPr id="23" name="Google Shape;23;p2"/>
          <p:cNvSpPr/>
          <p:nvPr/>
        </p:nvSpPr>
        <p:spPr>
          <a:xfrm>
            <a:off x="0" y="0"/>
            <a:ext cx="9143980" cy="685798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2"/>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2"/>
          <p:cNvSpPr/>
          <p:nvPr/>
        </p:nvSpPr>
        <p:spPr>
          <a:xfrm>
            <a:off x="179695" y="138752"/>
            <a:ext cx="868722" cy="9719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2"/>
          <p:cNvSpPr/>
          <p:nvPr/>
        </p:nvSpPr>
        <p:spPr>
          <a:xfrm>
            <a:off x="2702619" y="103495"/>
            <a:ext cx="3240968" cy="9918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2"/>
          <p:cNvSpPr/>
          <p:nvPr/>
        </p:nvSpPr>
        <p:spPr>
          <a:xfrm>
            <a:off x="5923788" y="112055"/>
            <a:ext cx="3220193" cy="99508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2"/>
          <p:cNvSpPr/>
          <p:nvPr/>
        </p:nvSpPr>
        <p:spPr>
          <a:xfrm>
            <a:off x="1219197" y="102154"/>
            <a:ext cx="1619996" cy="98999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2"/>
          <p:cNvSpPr/>
          <p:nvPr/>
        </p:nvSpPr>
        <p:spPr>
          <a:xfrm>
            <a:off x="7530134" y="1600196"/>
            <a:ext cx="1600196" cy="512698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2"/>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31;p2"/>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
          <p:cNvSpPr txBox="1">
            <a:spLocks noGrp="1"/>
          </p:cNvSpPr>
          <p:nvPr>
            <p:ph type="body" idx="1"/>
          </p:nvPr>
        </p:nvSpPr>
        <p:spPr>
          <a:xfrm>
            <a:off x="163549" y="1523241"/>
            <a:ext cx="7131684" cy="462597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1800" b="0" i="0">
                <a:solidFill>
                  <a:srgbClr val="0033CC"/>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3"/>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41"/>
        <p:cNvGrpSpPr/>
        <p:nvPr/>
      </p:nvGrpSpPr>
      <p:grpSpPr>
        <a:xfrm>
          <a:off x="0" y="0"/>
          <a:ext cx="0" cy="0"/>
          <a:chOff x="0" y="0"/>
          <a:chExt cx="0" cy="0"/>
        </a:xfrm>
      </p:grpSpPr>
      <p:sp>
        <p:nvSpPr>
          <p:cNvPr id="42" name="Google Shape;42;p4"/>
          <p:cNvSpPr/>
          <p:nvPr/>
        </p:nvSpPr>
        <p:spPr>
          <a:xfrm>
            <a:off x="0" y="0"/>
            <a:ext cx="9143980" cy="685798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4"/>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4"/>
          <p:cNvSpPr/>
          <p:nvPr/>
        </p:nvSpPr>
        <p:spPr>
          <a:xfrm>
            <a:off x="179695" y="138752"/>
            <a:ext cx="868722" cy="9719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4"/>
          <p:cNvSpPr/>
          <p:nvPr/>
        </p:nvSpPr>
        <p:spPr>
          <a:xfrm>
            <a:off x="2702619" y="103495"/>
            <a:ext cx="3240968" cy="9918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4"/>
          <p:cNvSpPr/>
          <p:nvPr/>
        </p:nvSpPr>
        <p:spPr>
          <a:xfrm>
            <a:off x="5923788" y="112055"/>
            <a:ext cx="3220193" cy="99508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4"/>
          <p:cNvSpPr/>
          <p:nvPr/>
        </p:nvSpPr>
        <p:spPr>
          <a:xfrm>
            <a:off x="1219197" y="102154"/>
            <a:ext cx="1619996" cy="98999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4"/>
          <p:cNvSpPr/>
          <p:nvPr/>
        </p:nvSpPr>
        <p:spPr>
          <a:xfrm>
            <a:off x="7530134" y="1600196"/>
            <a:ext cx="1600196" cy="512698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4"/>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4"/>
          <p:cNvSpPr txBox="1">
            <a:spLocks noGrp="1"/>
          </p:cNvSpPr>
          <p:nvPr>
            <p:ph type="ctrTitle"/>
          </p:nvPr>
        </p:nvSpPr>
        <p:spPr>
          <a:xfrm>
            <a:off x="75817" y="1156205"/>
            <a:ext cx="8992364"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2"/>
        <p:cNvGrpSpPr/>
        <p:nvPr/>
      </p:nvGrpSpPr>
      <p:grpSpPr>
        <a:xfrm>
          <a:off x="0" y="0"/>
          <a:ext cx="0" cy="0"/>
          <a:chOff x="0" y="0"/>
          <a:chExt cx="0" cy="0"/>
        </a:xfrm>
      </p:grpSpPr>
      <p:sp>
        <p:nvSpPr>
          <p:cNvPr id="63" name="Google Shape;63;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3980" cy="685798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79695" y="138752"/>
            <a:ext cx="868722" cy="97199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2702619" y="103495"/>
            <a:ext cx="3240968" cy="99187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5923788" y="112055"/>
            <a:ext cx="3220193" cy="99508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1219197" y="102154"/>
            <a:ext cx="1619996" cy="98999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7530134" y="1600196"/>
            <a:ext cx="1600196" cy="5126989"/>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2400" b="0" i="0" u="none" strike="noStrike" cap="none">
                <a:solidFill>
                  <a:srgbClr val="FF000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
          <p:cNvSpPr txBox="1">
            <a:spLocks noGrp="1"/>
          </p:cNvSpPr>
          <p:nvPr>
            <p:ph type="body" idx="1"/>
          </p:nvPr>
        </p:nvSpPr>
        <p:spPr>
          <a:xfrm>
            <a:off x="163549" y="1523241"/>
            <a:ext cx="7131684" cy="462597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solidFill>
                  <a:srgbClr val="0033CC"/>
                </a:solidFill>
                <a:latin typeface="Trebuchet MS"/>
                <a:ea typeface="Trebuchet MS"/>
                <a:cs typeface="Trebuchet MS"/>
                <a:sym typeface="Trebuchet M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9" name="Google Shape;19;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rtl="0">
              <a:lnSpc>
                <a:spcPct val="118076"/>
              </a:lnSpc>
              <a:spcBef>
                <a:spcPts val="0"/>
              </a:spcBef>
              <a:buNone/>
              <a:defRPr sz="1300" b="0" i="0" u="none">
                <a:solidFill>
                  <a:schemeClr val="dk1"/>
                </a:solidFill>
                <a:latin typeface="Arial"/>
                <a:ea typeface="Arial"/>
                <a:cs typeface="Arial"/>
                <a:sym typeface="Arial"/>
              </a:defRPr>
            </a:lvl1pPr>
            <a:lvl2pPr marL="50165" marR="0" lvl="1" indent="0" algn="l" rtl="0">
              <a:lnSpc>
                <a:spcPct val="118076"/>
              </a:lnSpc>
              <a:spcBef>
                <a:spcPts val="0"/>
              </a:spcBef>
              <a:buNone/>
              <a:defRPr sz="1300" b="0" i="0" u="none">
                <a:solidFill>
                  <a:schemeClr val="dk1"/>
                </a:solidFill>
                <a:latin typeface="Arial"/>
                <a:ea typeface="Arial"/>
                <a:cs typeface="Arial"/>
                <a:sym typeface="Arial"/>
              </a:defRPr>
            </a:lvl2pPr>
            <a:lvl3pPr marL="50165" marR="0" lvl="2" indent="0" algn="l" rtl="0">
              <a:lnSpc>
                <a:spcPct val="118076"/>
              </a:lnSpc>
              <a:spcBef>
                <a:spcPts val="0"/>
              </a:spcBef>
              <a:buNone/>
              <a:defRPr sz="1300" b="0" i="0" u="none">
                <a:solidFill>
                  <a:schemeClr val="dk1"/>
                </a:solidFill>
                <a:latin typeface="Arial"/>
                <a:ea typeface="Arial"/>
                <a:cs typeface="Arial"/>
                <a:sym typeface="Arial"/>
              </a:defRPr>
            </a:lvl3pPr>
            <a:lvl4pPr marL="50165" marR="0" lvl="3" indent="0" algn="l" rtl="0">
              <a:lnSpc>
                <a:spcPct val="118076"/>
              </a:lnSpc>
              <a:spcBef>
                <a:spcPts val="0"/>
              </a:spcBef>
              <a:buNone/>
              <a:defRPr sz="1300" b="0" i="0" u="none">
                <a:solidFill>
                  <a:schemeClr val="dk1"/>
                </a:solidFill>
                <a:latin typeface="Arial"/>
                <a:ea typeface="Arial"/>
                <a:cs typeface="Arial"/>
                <a:sym typeface="Arial"/>
              </a:defRPr>
            </a:lvl4pPr>
            <a:lvl5pPr marL="50165" marR="0" lvl="4" indent="0" algn="l" rtl="0">
              <a:lnSpc>
                <a:spcPct val="118076"/>
              </a:lnSpc>
              <a:spcBef>
                <a:spcPts val="0"/>
              </a:spcBef>
              <a:buNone/>
              <a:defRPr sz="1300" b="0" i="0" u="none">
                <a:solidFill>
                  <a:schemeClr val="dk1"/>
                </a:solidFill>
                <a:latin typeface="Arial"/>
                <a:ea typeface="Arial"/>
                <a:cs typeface="Arial"/>
                <a:sym typeface="Arial"/>
              </a:defRPr>
            </a:lvl5pPr>
            <a:lvl6pPr marL="50165" marR="0" lvl="5" indent="0" algn="l" rtl="0">
              <a:lnSpc>
                <a:spcPct val="118076"/>
              </a:lnSpc>
              <a:spcBef>
                <a:spcPts val="0"/>
              </a:spcBef>
              <a:buNone/>
              <a:defRPr sz="1300" b="0" i="0" u="none">
                <a:solidFill>
                  <a:schemeClr val="dk1"/>
                </a:solidFill>
                <a:latin typeface="Arial"/>
                <a:ea typeface="Arial"/>
                <a:cs typeface="Arial"/>
                <a:sym typeface="Arial"/>
              </a:defRPr>
            </a:lvl6pPr>
            <a:lvl7pPr marL="50165" marR="0" lvl="6" indent="0" algn="l" rtl="0">
              <a:lnSpc>
                <a:spcPct val="118076"/>
              </a:lnSpc>
              <a:spcBef>
                <a:spcPts val="0"/>
              </a:spcBef>
              <a:buNone/>
              <a:defRPr sz="1300" b="0" i="0" u="none">
                <a:solidFill>
                  <a:schemeClr val="dk1"/>
                </a:solidFill>
                <a:latin typeface="Arial"/>
                <a:ea typeface="Arial"/>
                <a:cs typeface="Arial"/>
                <a:sym typeface="Arial"/>
              </a:defRPr>
            </a:lvl7pPr>
            <a:lvl8pPr marL="50165" marR="0" lvl="7" indent="0" algn="l" rtl="0">
              <a:lnSpc>
                <a:spcPct val="118076"/>
              </a:lnSpc>
              <a:spcBef>
                <a:spcPts val="0"/>
              </a:spcBef>
              <a:buNone/>
              <a:defRPr sz="1300" b="0" i="0" u="none">
                <a:solidFill>
                  <a:schemeClr val="dk1"/>
                </a:solidFill>
                <a:latin typeface="Arial"/>
                <a:ea typeface="Arial"/>
                <a:cs typeface="Arial"/>
                <a:sym typeface="Arial"/>
              </a:defRPr>
            </a:lvl8pPr>
            <a:lvl9pPr marL="50165" marR="0" lvl="8" indent="0" algn="l" rtl="0">
              <a:lnSpc>
                <a:spcPct val="118076"/>
              </a:lnSpc>
              <a:spcBef>
                <a:spcPts val="0"/>
              </a:spcBef>
              <a:buNone/>
              <a:defRPr sz="1300" b="0" i="0" u="none">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attn-illustrated-attention-5ec4ad276ee3"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towardsdatascience.com/neural-machine-translation-15ecf6b0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grpSp>
        <p:nvGrpSpPr>
          <p:cNvPr id="70" name="Google Shape;70;p7"/>
          <p:cNvGrpSpPr/>
          <p:nvPr/>
        </p:nvGrpSpPr>
        <p:grpSpPr>
          <a:xfrm>
            <a:off x="0" y="0"/>
            <a:ext cx="9143981" cy="6857986"/>
            <a:chOff x="0" y="0"/>
            <a:chExt cx="9143981" cy="6857986"/>
          </a:xfrm>
        </p:grpSpPr>
        <p:sp>
          <p:nvSpPr>
            <p:cNvPr id="71" name="Google Shape;71;p7"/>
            <p:cNvSpPr/>
            <p:nvPr/>
          </p:nvSpPr>
          <p:spPr>
            <a:xfrm>
              <a:off x="0" y="0"/>
              <a:ext cx="9143980" cy="68579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7"/>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7"/>
            <p:cNvSpPr/>
            <p:nvPr/>
          </p:nvSpPr>
          <p:spPr>
            <a:xfrm>
              <a:off x="179695" y="138752"/>
              <a:ext cx="868722" cy="97199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7"/>
            <p:cNvSpPr/>
            <p:nvPr/>
          </p:nvSpPr>
          <p:spPr>
            <a:xfrm>
              <a:off x="2702619" y="103495"/>
              <a:ext cx="3240968" cy="99187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7"/>
            <p:cNvSpPr/>
            <p:nvPr/>
          </p:nvSpPr>
          <p:spPr>
            <a:xfrm>
              <a:off x="5923788" y="112055"/>
              <a:ext cx="3220193" cy="99508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7"/>
            <p:cNvSpPr/>
            <p:nvPr/>
          </p:nvSpPr>
          <p:spPr>
            <a:xfrm>
              <a:off x="1219197" y="102154"/>
              <a:ext cx="1619996" cy="98999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7"/>
            <p:cNvSpPr/>
            <p:nvPr/>
          </p:nvSpPr>
          <p:spPr>
            <a:xfrm>
              <a:off x="7530134" y="1600196"/>
              <a:ext cx="1600196" cy="512698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7"/>
          <p:cNvSpPr txBox="1">
            <a:spLocks noGrp="1"/>
          </p:cNvSpPr>
          <p:nvPr>
            <p:ph type="title"/>
          </p:nvPr>
        </p:nvSpPr>
        <p:spPr>
          <a:xfrm>
            <a:off x="484424" y="2741848"/>
            <a:ext cx="5659800" cy="964500"/>
          </a:xfrm>
          <a:prstGeom prst="rect">
            <a:avLst/>
          </a:prstGeom>
          <a:noFill/>
          <a:ln>
            <a:noFill/>
          </a:ln>
        </p:spPr>
        <p:txBody>
          <a:bodyPr spcFirstLastPara="1" wrap="square" lIns="0" tIns="12700" rIns="0" bIns="0" anchor="t" anchorCtr="0">
            <a:noAutofit/>
          </a:bodyPr>
          <a:lstStyle/>
          <a:p>
            <a:pPr marL="96520" lvl="0" indent="0" algn="l" rtl="0">
              <a:lnSpc>
                <a:spcPct val="100000"/>
              </a:lnSpc>
              <a:spcBef>
                <a:spcPts val="0"/>
              </a:spcBef>
              <a:spcAft>
                <a:spcPts val="0"/>
              </a:spcAft>
              <a:buNone/>
            </a:pPr>
            <a:r>
              <a:rPr lang="en-SG" sz="3600"/>
              <a:t>Project Presentation</a:t>
            </a:r>
            <a:endParaRPr sz="3600"/>
          </a:p>
          <a:p>
            <a:pPr marL="12700" lvl="0" indent="0" algn="l" rtl="0">
              <a:lnSpc>
                <a:spcPct val="100000"/>
              </a:lnSpc>
              <a:spcBef>
                <a:spcPts val="70"/>
              </a:spcBef>
              <a:spcAft>
                <a:spcPts val="0"/>
              </a:spcAft>
              <a:buNone/>
            </a:pPr>
            <a:r>
              <a:rPr lang="en-SG" sz="2500"/>
              <a:t>(Final - ESA)</a:t>
            </a:r>
            <a:endParaRPr sz="2500"/>
          </a:p>
        </p:txBody>
      </p:sp>
      <p:sp>
        <p:nvSpPr>
          <p:cNvPr id="79" name="Google Shape;79;p7"/>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SG" sz="1300">
                <a:solidFill>
                  <a:schemeClr val="dk1"/>
                </a:solidFill>
                <a:latin typeface="Arial"/>
                <a:ea typeface="Arial"/>
                <a:cs typeface="Arial"/>
                <a:sym typeface="Arial"/>
              </a:rPr>
              <a:t>1</a:t>
            </a:fld>
            <a:endParaRPr sz="1300">
              <a:solidFill>
                <a:schemeClr val="dk1"/>
              </a:solidFill>
              <a:latin typeface="Arial"/>
              <a:ea typeface="Arial"/>
              <a:cs typeface="Arial"/>
              <a:sym typeface="Arial"/>
            </a:endParaRPr>
          </a:p>
        </p:txBody>
      </p:sp>
      <p:sp>
        <p:nvSpPr>
          <p:cNvPr id="80" name="Google Shape;80;p7"/>
          <p:cNvSpPr txBox="1"/>
          <p:nvPr/>
        </p:nvSpPr>
        <p:spPr>
          <a:xfrm>
            <a:off x="484424" y="4277144"/>
            <a:ext cx="1597660" cy="320601"/>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None/>
            </a:pPr>
            <a:r>
              <a:rPr lang="en-SG" sz="2000">
                <a:solidFill>
                  <a:srgbClr val="0033CC"/>
                </a:solidFill>
                <a:latin typeface="Trebuchet MS"/>
                <a:ea typeface="Trebuchet MS"/>
                <a:cs typeface="Trebuchet MS"/>
                <a:sym typeface="Trebuchet MS"/>
              </a:rPr>
              <a:t>Project Title</a:t>
            </a:r>
            <a:endParaRPr sz="2000">
              <a:solidFill>
                <a:schemeClr val="dk1"/>
              </a:solidFill>
              <a:latin typeface="Trebuchet MS"/>
              <a:ea typeface="Trebuchet MS"/>
              <a:cs typeface="Trebuchet MS"/>
              <a:sym typeface="Trebuchet MS"/>
            </a:endParaRPr>
          </a:p>
        </p:txBody>
      </p:sp>
      <p:sp>
        <p:nvSpPr>
          <p:cNvPr id="81" name="Google Shape;81;p7"/>
          <p:cNvSpPr txBox="1"/>
          <p:nvPr/>
        </p:nvSpPr>
        <p:spPr>
          <a:xfrm>
            <a:off x="2307700" y="4283550"/>
            <a:ext cx="6836400" cy="320700"/>
          </a:xfrm>
          <a:prstGeom prst="rect">
            <a:avLst/>
          </a:prstGeom>
          <a:noFill/>
          <a:ln>
            <a:noFill/>
          </a:ln>
        </p:spPr>
        <p:txBody>
          <a:bodyPr spcFirstLastPara="1" wrap="square" lIns="0" tIns="12700" rIns="0" bIns="0" anchor="t" anchorCtr="0">
            <a:noAutofit/>
          </a:bodyPr>
          <a:lstStyle/>
          <a:p>
            <a:pPr marL="13334" marR="0" lvl="0" indent="0" algn="l" rtl="0">
              <a:lnSpc>
                <a:spcPct val="100000"/>
              </a:lnSpc>
              <a:spcBef>
                <a:spcPts val="0"/>
              </a:spcBef>
              <a:spcAft>
                <a:spcPts val="0"/>
              </a:spcAft>
              <a:buNone/>
            </a:pPr>
            <a:r>
              <a:rPr lang="en-SG" sz="2000">
                <a:solidFill>
                  <a:srgbClr val="0033CC"/>
                </a:solidFill>
                <a:latin typeface="Trebuchet MS"/>
                <a:ea typeface="Trebuchet MS"/>
                <a:cs typeface="Trebuchet MS"/>
                <a:sym typeface="Trebuchet MS"/>
              </a:rPr>
              <a:t>: </a:t>
            </a:r>
            <a:r>
              <a:rPr lang="en-SG" sz="2000" b="1">
                <a:solidFill>
                  <a:srgbClr val="0033CC"/>
                </a:solidFill>
                <a:latin typeface="Trebuchet MS"/>
                <a:ea typeface="Trebuchet MS"/>
                <a:cs typeface="Trebuchet MS"/>
                <a:sym typeface="Trebuchet MS"/>
              </a:rPr>
              <a:t>Neural Machine Translation with Attention Mechanism</a:t>
            </a:r>
            <a:endParaRPr sz="2000">
              <a:solidFill>
                <a:schemeClr val="dk1"/>
              </a:solidFill>
              <a:latin typeface="Trebuchet MS"/>
              <a:ea typeface="Trebuchet MS"/>
              <a:cs typeface="Trebuchet MS"/>
              <a:sym typeface="Trebuchet MS"/>
            </a:endParaRPr>
          </a:p>
        </p:txBody>
      </p:sp>
      <p:sp>
        <p:nvSpPr>
          <p:cNvPr id="82" name="Google Shape;82;p7"/>
          <p:cNvSpPr txBox="1"/>
          <p:nvPr/>
        </p:nvSpPr>
        <p:spPr>
          <a:xfrm>
            <a:off x="484424" y="5191542"/>
            <a:ext cx="7910195" cy="913070"/>
          </a:xfrm>
          <a:prstGeom prst="rect">
            <a:avLst/>
          </a:prstGeom>
          <a:noFill/>
          <a:ln>
            <a:noFill/>
          </a:ln>
        </p:spPr>
        <p:txBody>
          <a:bodyPr spcFirstLastPara="1" wrap="square" lIns="0" tIns="12700" rIns="0" bIns="0" anchor="t" anchorCtr="0">
            <a:noAutofit/>
          </a:bodyPr>
          <a:lstStyle/>
          <a:p>
            <a:pPr marL="12700" marR="734060" lvl="0" indent="0" algn="l" rtl="0">
              <a:lnSpc>
                <a:spcPct val="100000"/>
              </a:lnSpc>
              <a:spcBef>
                <a:spcPts val="0"/>
              </a:spcBef>
              <a:spcAft>
                <a:spcPts val="0"/>
              </a:spcAft>
              <a:buNone/>
            </a:pPr>
            <a:r>
              <a:rPr lang="en-SG" sz="2000" dirty="0">
                <a:solidFill>
                  <a:srgbClr val="0033CC"/>
                </a:solidFill>
                <a:latin typeface="Trebuchet MS"/>
                <a:ea typeface="Trebuchet MS"/>
                <a:cs typeface="Trebuchet MS"/>
                <a:sym typeface="Trebuchet MS"/>
              </a:rPr>
              <a:t>Project Team	       : </a:t>
            </a:r>
            <a:r>
              <a:rPr lang="en-SG" sz="2000" dirty="0" err="1">
                <a:latin typeface="Trebuchet MS"/>
                <a:ea typeface="Trebuchet MS"/>
                <a:cs typeface="Trebuchet MS"/>
                <a:sym typeface="Trebuchet MS"/>
              </a:rPr>
              <a:t>Malavikka</a:t>
            </a:r>
            <a:r>
              <a:rPr lang="en-SG" sz="2000" dirty="0">
                <a:solidFill>
                  <a:srgbClr val="0033CC"/>
                </a:solidFill>
                <a:latin typeface="Trebuchet MS"/>
                <a:ea typeface="Trebuchet MS"/>
                <a:cs typeface="Trebuchet MS"/>
                <a:sym typeface="Trebuchet MS"/>
              </a:rPr>
              <a:t> </a:t>
            </a:r>
            <a:r>
              <a:rPr lang="en-SG" sz="2000" dirty="0">
                <a:solidFill>
                  <a:schemeClr val="dk1"/>
                </a:solidFill>
                <a:latin typeface="Trebuchet MS"/>
                <a:ea typeface="Trebuchet MS"/>
                <a:cs typeface="Trebuchet MS"/>
                <a:sym typeface="Trebuchet MS"/>
              </a:rPr>
              <a:t> Rajmohan   PES1201700794</a:t>
            </a:r>
            <a:endParaRPr sz="2000" dirty="0">
              <a:solidFill>
                <a:schemeClr val="dk1"/>
              </a:solidFill>
              <a:latin typeface="Trebuchet MS"/>
              <a:ea typeface="Trebuchet MS"/>
              <a:cs typeface="Trebuchet MS"/>
              <a:sym typeface="Trebuchet MS"/>
            </a:endParaRPr>
          </a:p>
          <a:p>
            <a:pPr marL="12700" marR="734060" lvl="0" indent="0" algn="l" rtl="0">
              <a:lnSpc>
                <a:spcPct val="100000"/>
              </a:lnSpc>
              <a:spcBef>
                <a:spcPts val="0"/>
              </a:spcBef>
              <a:spcAft>
                <a:spcPts val="0"/>
              </a:spcAft>
              <a:buNone/>
            </a:pPr>
            <a:r>
              <a:rPr lang="en-SG" sz="2000" dirty="0">
                <a:solidFill>
                  <a:schemeClr val="dk1"/>
                </a:solidFill>
                <a:latin typeface="Trebuchet MS"/>
                <a:ea typeface="Trebuchet MS"/>
                <a:cs typeface="Trebuchet MS"/>
                <a:sym typeface="Trebuchet MS"/>
              </a:rPr>
              <a:t>		         Sirisha Lanka                PES1201700294</a:t>
            </a:r>
            <a:endParaRPr sz="2000" dirty="0">
              <a:solidFill>
                <a:schemeClr val="dk1"/>
              </a:solidFill>
              <a:latin typeface="Trebuchet MS"/>
              <a:ea typeface="Trebuchet MS"/>
              <a:cs typeface="Trebuchet MS"/>
              <a:sym typeface="Trebuchet MS"/>
            </a:endParaRPr>
          </a:p>
          <a:p>
            <a:pPr marL="12700" marR="734060" lvl="0" indent="0" algn="l" rtl="0">
              <a:lnSpc>
                <a:spcPct val="100000"/>
              </a:lnSpc>
              <a:spcBef>
                <a:spcPts val="0"/>
              </a:spcBef>
              <a:spcAft>
                <a:spcPts val="0"/>
              </a:spcAft>
              <a:buNone/>
            </a:pPr>
            <a:r>
              <a:rPr lang="en-SG" sz="2000" dirty="0">
                <a:solidFill>
                  <a:schemeClr val="dk1"/>
                </a:solidFill>
                <a:latin typeface="Trebuchet MS"/>
                <a:ea typeface="Trebuchet MS"/>
                <a:cs typeface="Trebuchet MS"/>
                <a:sym typeface="Trebuchet MS"/>
              </a:rPr>
              <a:t>                                 </a:t>
            </a:r>
            <a:r>
              <a:rPr lang="en-SG" sz="2000" dirty="0" err="1">
                <a:solidFill>
                  <a:schemeClr val="dk1"/>
                </a:solidFill>
                <a:latin typeface="Trebuchet MS"/>
                <a:ea typeface="Trebuchet MS"/>
                <a:cs typeface="Trebuchet MS"/>
                <a:sym typeface="Trebuchet MS"/>
              </a:rPr>
              <a:t>Navneetha</a:t>
            </a:r>
            <a:r>
              <a:rPr lang="en-SG" sz="2000" dirty="0">
                <a:solidFill>
                  <a:schemeClr val="dk1"/>
                </a:solidFill>
                <a:latin typeface="Trebuchet MS"/>
                <a:ea typeface="Trebuchet MS"/>
                <a:cs typeface="Trebuchet MS"/>
                <a:sym typeface="Trebuchet MS"/>
              </a:rPr>
              <a:t> </a:t>
            </a:r>
            <a:r>
              <a:rPr lang="en-SG" sz="2000" dirty="0" err="1">
                <a:solidFill>
                  <a:schemeClr val="dk1"/>
                </a:solidFill>
                <a:latin typeface="Trebuchet MS"/>
                <a:ea typeface="Trebuchet MS"/>
                <a:cs typeface="Trebuchet MS"/>
                <a:sym typeface="Trebuchet MS"/>
              </a:rPr>
              <a:t>Rajan</a:t>
            </a:r>
            <a:r>
              <a:rPr lang="en-SG" sz="2000" dirty="0">
                <a:solidFill>
                  <a:schemeClr val="dk1"/>
                </a:solidFill>
                <a:latin typeface="Trebuchet MS"/>
                <a:ea typeface="Trebuchet MS"/>
                <a:cs typeface="Trebuchet MS"/>
                <a:sym typeface="Trebuchet MS"/>
              </a:rPr>
              <a:t>          PES1201700161</a:t>
            </a:r>
            <a:endParaRPr sz="2000" dirty="0">
              <a:solidFill>
                <a:schemeClr val="dk1"/>
              </a:solidFill>
              <a:latin typeface="Trebuchet MS"/>
              <a:ea typeface="Trebuchet MS"/>
              <a:cs typeface="Trebuchet MS"/>
              <a:sym typeface="Trebuchet MS"/>
            </a:endParaRPr>
          </a:p>
          <a:p>
            <a:pPr marL="0" marR="0" lvl="0" indent="0" algn="l" rtl="0">
              <a:lnSpc>
                <a:spcPct val="100000"/>
              </a:lnSpc>
              <a:spcBef>
                <a:spcPts val="25"/>
              </a:spcBef>
              <a:spcAft>
                <a:spcPts val="0"/>
              </a:spcAft>
              <a:buNone/>
            </a:pPr>
            <a:endParaRPr sz="2050" dirty="0">
              <a:solidFill>
                <a:schemeClr val="dk1"/>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2372393" y="1156205"/>
            <a:ext cx="6689725" cy="391159"/>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SG"/>
              <a:t>References</a:t>
            </a:r>
            <a:endParaRPr/>
          </a:p>
        </p:txBody>
      </p:sp>
      <p:sp>
        <p:nvSpPr>
          <p:cNvPr id="146" name="Google Shape;146;p16"/>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p>
            <a:pPr marL="50165" lvl="0" indent="0" algn="l" rtl="0">
              <a:lnSpc>
                <a:spcPct val="118076"/>
              </a:lnSpc>
              <a:spcBef>
                <a:spcPts val="0"/>
              </a:spcBef>
              <a:spcAft>
                <a:spcPts val="0"/>
              </a:spcAft>
              <a:buNone/>
            </a:pPr>
            <a:fld id="{00000000-1234-1234-1234-123412341234}" type="slidenum">
              <a:rPr lang="en-SG"/>
              <a:t>10</a:t>
            </a:fld>
            <a:endParaRPr/>
          </a:p>
        </p:txBody>
      </p:sp>
      <p:sp>
        <p:nvSpPr>
          <p:cNvPr id="147" name="Google Shape;147;p16"/>
          <p:cNvSpPr txBox="1">
            <a:spLocks noGrp="1"/>
          </p:cNvSpPr>
          <p:nvPr>
            <p:ph type="body" idx="1"/>
          </p:nvPr>
        </p:nvSpPr>
        <p:spPr>
          <a:xfrm>
            <a:off x="495374" y="1620041"/>
            <a:ext cx="7131600" cy="1734300"/>
          </a:xfrm>
          <a:prstGeom prst="rect">
            <a:avLst/>
          </a:prstGeom>
          <a:noFill/>
          <a:ln>
            <a:noFill/>
          </a:ln>
        </p:spPr>
        <p:txBody>
          <a:bodyPr spcFirstLastPara="1" wrap="square" lIns="0" tIns="71750" rIns="0" bIns="0" anchor="t" anchorCtr="0">
            <a:noAutofit/>
          </a:bodyPr>
          <a:lstStyle/>
          <a:p>
            <a:pPr marL="379095" lvl="0" indent="0" algn="l" rtl="0">
              <a:lnSpc>
                <a:spcPct val="100000"/>
              </a:lnSpc>
              <a:spcBef>
                <a:spcPts val="0"/>
              </a:spcBef>
              <a:spcAft>
                <a:spcPts val="0"/>
              </a:spcAft>
              <a:buNone/>
            </a:pPr>
            <a:endParaRPr/>
          </a:p>
          <a:p>
            <a:pPr marL="379095" lvl="0" indent="0" algn="l" rtl="0">
              <a:lnSpc>
                <a:spcPct val="100000"/>
              </a:lnSpc>
              <a:spcBef>
                <a:spcPts val="0"/>
              </a:spcBef>
              <a:spcAft>
                <a:spcPts val="0"/>
              </a:spcAft>
              <a:buNone/>
            </a:pPr>
            <a:endParaRPr/>
          </a:p>
          <a:p>
            <a:pPr marL="0" lvl="0" indent="0" algn="l" rtl="0">
              <a:spcBef>
                <a:spcPts val="0"/>
              </a:spcBef>
              <a:spcAft>
                <a:spcPts val="0"/>
              </a:spcAft>
              <a:buNone/>
            </a:pPr>
            <a:r>
              <a:rPr lang="en-SG"/>
              <a:t>[1]   NPTEL Online course on encoder-decoder model with attention</a:t>
            </a:r>
            <a:endParaRPr/>
          </a:p>
          <a:p>
            <a:pPr marL="0" lvl="0" indent="0" algn="l" rtl="0">
              <a:spcBef>
                <a:spcPts val="0"/>
              </a:spcBef>
              <a:spcAft>
                <a:spcPts val="0"/>
              </a:spcAft>
              <a:buNone/>
            </a:pPr>
            <a:br>
              <a:rPr lang="en-SG"/>
            </a:br>
            <a:r>
              <a:rPr lang="en-SG"/>
              <a:t>[2]  </a:t>
            </a:r>
            <a:r>
              <a:rPr lang="en-SG">
                <a:solidFill>
                  <a:schemeClr val="hlink"/>
                </a:solidFill>
                <a:uFill>
                  <a:noFill/>
                </a:uFill>
                <a:hlinkClick r:id="rId3"/>
              </a:rPr>
              <a:t>towardsdatascience.com/attn-illustrated-attention-5ec4ad276ee</a:t>
            </a:r>
            <a:endParaRPr/>
          </a:p>
          <a:p>
            <a:pPr marL="0" lvl="0" indent="0" algn="l" rtl="0">
              <a:spcBef>
                <a:spcPts val="0"/>
              </a:spcBef>
              <a:spcAft>
                <a:spcPts val="0"/>
              </a:spcAft>
              <a:buNone/>
            </a:pPr>
            <a:br>
              <a:rPr lang="en-SG"/>
            </a:br>
            <a:r>
              <a:rPr lang="en-SG"/>
              <a:t>[3]  </a:t>
            </a:r>
            <a:r>
              <a:rPr lang="en-SG">
                <a:solidFill>
                  <a:schemeClr val="hlink"/>
                </a:solidFill>
                <a:uFill>
                  <a:noFill/>
                </a:uFill>
                <a:hlinkClick r:id="rId4"/>
              </a:rPr>
              <a:t>towardsdatascience.com/neural-machine-translation-15ecf6b0b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3855" y="3357873"/>
            <a:ext cx="2388235" cy="635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SG" sz="4000"/>
              <a:t>Thank You</a:t>
            </a:r>
            <a:endParaRPr sz="4000"/>
          </a:p>
        </p:txBody>
      </p:sp>
      <p:sp>
        <p:nvSpPr>
          <p:cNvPr id="153" name="Google Shape;153;p17"/>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p>
            <a:pPr marL="50165" lvl="0" indent="0" algn="l" rtl="0">
              <a:lnSpc>
                <a:spcPct val="118076"/>
              </a:lnSpc>
              <a:spcBef>
                <a:spcPts val="0"/>
              </a:spcBef>
              <a:spcAft>
                <a:spcPts val="0"/>
              </a:spcAft>
              <a:buNone/>
            </a:pPr>
            <a:fld id="{00000000-1234-1234-1234-123412341234}" type="slidenum">
              <a:rPr lang="en-SG"/>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8"/>
          <p:cNvSpPr txBox="1">
            <a:spLocks noGrp="1"/>
          </p:cNvSpPr>
          <p:nvPr>
            <p:ph type="title"/>
          </p:nvPr>
        </p:nvSpPr>
        <p:spPr>
          <a:xfrm>
            <a:off x="5330519" y="1156205"/>
            <a:ext cx="3729990" cy="39116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SG"/>
              <a:t>Project Abstract and Scope</a:t>
            </a:r>
            <a:endParaRPr/>
          </a:p>
        </p:txBody>
      </p:sp>
      <p:sp>
        <p:nvSpPr>
          <p:cNvPr id="89" name="Google Shape;89;p8"/>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SG" sz="1300">
                <a:solidFill>
                  <a:schemeClr val="dk1"/>
                </a:solidFill>
                <a:latin typeface="Arial"/>
                <a:ea typeface="Arial"/>
                <a:cs typeface="Arial"/>
                <a:sym typeface="Arial"/>
              </a:rPr>
              <a:t>2</a:t>
            </a:fld>
            <a:endParaRPr sz="1300">
              <a:solidFill>
                <a:schemeClr val="dk1"/>
              </a:solidFill>
              <a:latin typeface="Arial"/>
              <a:ea typeface="Arial"/>
              <a:cs typeface="Arial"/>
              <a:sym typeface="Arial"/>
            </a:endParaRPr>
          </a:p>
        </p:txBody>
      </p:sp>
      <p:sp>
        <p:nvSpPr>
          <p:cNvPr id="90" name="Google Shape;90;p8"/>
          <p:cNvSpPr txBox="1"/>
          <p:nvPr/>
        </p:nvSpPr>
        <p:spPr>
          <a:xfrm>
            <a:off x="38100" y="1697159"/>
            <a:ext cx="7221220" cy="4823115"/>
          </a:xfrm>
          <a:prstGeom prst="rect">
            <a:avLst/>
          </a:prstGeom>
          <a:noFill/>
          <a:ln>
            <a:noFill/>
          </a:ln>
        </p:spPr>
        <p:txBody>
          <a:bodyPr spcFirstLastPara="1" wrap="square" lIns="0" tIns="11425" rIns="0" bIns="0" anchor="t" anchorCtr="0">
            <a:noAutofit/>
          </a:bodyPr>
          <a:lstStyle/>
          <a:p>
            <a:pPr marL="298450" marR="5080" lvl="0" indent="-285750" algn="just" rtl="0">
              <a:lnSpc>
                <a:spcPct val="100499"/>
              </a:lnSpc>
              <a:spcBef>
                <a:spcPts val="0"/>
              </a:spcBef>
              <a:spcAft>
                <a:spcPts val="0"/>
              </a:spcAft>
              <a:buClr>
                <a:srgbClr val="0033CC"/>
              </a:buClr>
              <a:buSzPts val="1800"/>
              <a:buFont typeface="Arial"/>
              <a:buChar char="•"/>
            </a:pPr>
            <a:r>
              <a:rPr lang="en-SG" sz="1800" u="sng">
                <a:solidFill>
                  <a:srgbClr val="0033CC"/>
                </a:solidFill>
                <a:latin typeface="Trebuchet MS"/>
                <a:ea typeface="Trebuchet MS"/>
                <a:cs typeface="Trebuchet MS"/>
                <a:sym typeface="Trebuchet MS"/>
              </a:rPr>
              <a:t>Problem Statement:</a:t>
            </a:r>
            <a:r>
              <a:rPr lang="en-SG" sz="1800">
                <a:solidFill>
                  <a:srgbClr val="0033CC"/>
                </a:solidFill>
                <a:latin typeface="Trebuchet MS"/>
                <a:ea typeface="Trebuchet MS"/>
                <a:cs typeface="Trebuchet MS"/>
                <a:sym typeface="Trebuchet MS"/>
              </a:rPr>
              <a:t> Neural Machine translator which translates Hindi sentences to English sentences.</a:t>
            </a:r>
            <a:endParaRPr/>
          </a:p>
          <a:p>
            <a:pPr marL="12700" marR="5080" lvl="0" indent="0" algn="just" rtl="0">
              <a:lnSpc>
                <a:spcPct val="100499"/>
              </a:lnSpc>
              <a:spcBef>
                <a:spcPts val="90"/>
              </a:spcBef>
              <a:spcAft>
                <a:spcPts val="0"/>
              </a:spcAft>
              <a:buNone/>
            </a:pPr>
            <a:endParaRPr sz="1800">
              <a:solidFill>
                <a:srgbClr val="0033CC"/>
              </a:solidFill>
              <a:latin typeface="Trebuchet MS"/>
              <a:ea typeface="Trebuchet MS"/>
              <a:cs typeface="Trebuchet MS"/>
              <a:sym typeface="Trebuchet MS"/>
            </a:endParaRPr>
          </a:p>
          <a:p>
            <a:pPr marL="298450" marR="5080" lvl="0" indent="-285750" algn="just" rtl="0">
              <a:lnSpc>
                <a:spcPct val="100499"/>
              </a:lnSpc>
              <a:spcBef>
                <a:spcPts val="90"/>
              </a:spcBef>
              <a:spcAft>
                <a:spcPts val="0"/>
              </a:spcAft>
              <a:buClr>
                <a:srgbClr val="0033CC"/>
              </a:buClr>
              <a:buSzPts val="1800"/>
              <a:buFont typeface="Arial"/>
              <a:buChar char="•"/>
            </a:pPr>
            <a:r>
              <a:rPr lang="en-SG" sz="1800">
                <a:solidFill>
                  <a:srgbClr val="0033CC"/>
                </a:solidFill>
                <a:latin typeface="Trebuchet MS"/>
                <a:ea typeface="Trebuchet MS"/>
                <a:cs typeface="Trebuchet MS"/>
                <a:sym typeface="Trebuchet MS"/>
              </a:rPr>
              <a:t> </a:t>
            </a:r>
            <a:r>
              <a:rPr lang="en-SG" sz="1800" u="sng">
                <a:solidFill>
                  <a:srgbClr val="0033CC"/>
                </a:solidFill>
                <a:latin typeface="Trebuchet MS"/>
                <a:ea typeface="Trebuchet MS"/>
                <a:cs typeface="Trebuchet MS"/>
                <a:sym typeface="Trebuchet MS"/>
              </a:rPr>
              <a:t>Deep learning techniques implemented</a:t>
            </a:r>
            <a:r>
              <a:rPr lang="en-SG" sz="1800">
                <a:solidFill>
                  <a:srgbClr val="0033CC"/>
                </a:solidFill>
                <a:latin typeface="Trebuchet MS"/>
                <a:ea typeface="Trebuchet MS"/>
                <a:cs typeface="Trebuchet MS"/>
                <a:sym typeface="Trebuchet MS"/>
              </a:rPr>
              <a:t>: Sequence to Sequence Translator, Auto Encoder, GRU and Attention Mechanism.</a:t>
            </a:r>
            <a:endParaRPr/>
          </a:p>
          <a:p>
            <a:pPr marL="12700" marR="5080" lvl="0" indent="0" algn="just" rtl="0">
              <a:lnSpc>
                <a:spcPct val="100499"/>
              </a:lnSpc>
              <a:spcBef>
                <a:spcPts val="90"/>
              </a:spcBef>
              <a:spcAft>
                <a:spcPts val="0"/>
              </a:spcAft>
              <a:buNone/>
            </a:pPr>
            <a:endParaRPr sz="1800">
              <a:solidFill>
                <a:srgbClr val="0033CC"/>
              </a:solidFill>
              <a:latin typeface="Trebuchet MS"/>
              <a:ea typeface="Trebuchet MS"/>
              <a:cs typeface="Trebuchet MS"/>
              <a:sym typeface="Trebuchet MS"/>
            </a:endParaRPr>
          </a:p>
          <a:p>
            <a:pPr marL="298450" marR="5080" lvl="0" indent="-285750" algn="just" rtl="0">
              <a:lnSpc>
                <a:spcPct val="100499"/>
              </a:lnSpc>
              <a:spcBef>
                <a:spcPts val="90"/>
              </a:spcBef>
              <a:spcAft>
                <a:spcPts val="0"/>
              </a:spcAft>
              <a:buClr>
                <a:srgbClr val="0033CC"/>
              </a:buClr>
              <a:buSzPts val="1800"/>
              <a:buFont typeface="Arial"/>
              <a:buChar char="•"/>
            </a:pPr>
            <a:r>
              <a:rPr lang="en-SG" sz="1800" u="sng">
                <a:solidFill>
                  <a:srgbClr val="0033CC"/>
                </a:solidFill>
                <a:latin typeface="Trebuchet MS"/>
                <a:ea typeface="Trebuchet MS"/>
                <a:cs typeface="Trebuchet MS"/>
                <a:sym typeface="Trebuchet MS"/>
              </a:rPr>
              <a:t>Reason for this problem</a:t>
            </a:r>
            <a:r>
              <a:rPr lang="en-SG" sz="1800">
                <a:solidFill>
                  <a:srgbClr val="0033CC"/>
                </a:solidFill>
                <a:latin typeface="Trebuchet MS"/>
                <a:ea typeface="Trebuchet MS"/>
                <a:cs typeface="Trebuchet MS"/>
                <a:sym typeface="Trebuchet MS"/>
              </a:rPr>
              <a:t>: Language translation is a key part of communication, Hindi and English are most commonly used Indian languages, Machine translation has a great significance and is beneficial in commercial sectors.</a:t>
            </a:r>
            <a:endParaRPr/>
          </a:p>
          <a:p>
            <a:pPr marL="12700" marR="5080" lvl="0" indent="0" algn="just" rtl="0">
              <a:lnSpc>
                <a:spcPct val="100499"/>
              </a:lnSpc>
              <a:spcBef>
                <a:spcPts val="90"/>
              </a:spcBef>
              <a:spcAft>
                <a:spcPts val="0"/>
              </a:spcAft>
              <a:buNone/>
            </a:pPr>
            <a:endParaRPr sz="1800">
              <a:solidFill>
                <a:srgbClr val="0033CC"/>
              </a:solidFill>
              <a:latin typeface="Trebuchet MS"/>
              <a:ea typeface="Trebuchet MS"/>
              <a:cs typeface="Trebuchet MS"/>
              <a:sym typeface="Trebuchet MS"/>
            </a:endParaRPr>
          </a:p>
          <a:p>
            <a:pPr marL="298450" marR="5080" lvl="0" indent="-285750" algn="just" rtl="0">
              <a:lnSpc>
                <a:spcPct val="100499"/>
              </a:lnSpc>
              <a:spcBef>
                <a:spcPts val="90"/>
              </a:spcBef>
              <a:spcAft>
                <a:spcPts val="0"/>
              </a:spcAft>
              <a:buClr>
                <a:srgbClr val="0033CC"/>
              </a:buClr>
              <a:buSzPts val="1800"/>
              <a:buFont typeface="Arial"/>
              <a:buChar char="•"/>
            </a:pPr>
            <a:r>
              <a:rPr lang="en-SG" sz="1800" u="sng">
                <a:solidFill>
                  <a:srgbClr val="0033CC"/>
                </a:solidFill>
                <a:latin typeface="Trebuchet MS"/>
                <a:ea typeface="Trebuchet MS"/>
                <a:cs typeface="Trebuchet MS"/>
                <a:sym typeface="Trebuchet MS"/>
              </a:rPr>
              <a:t>Unique Solution</a:t>
            </a:r>
            <a:r>
              <a:rPr lang="en-SG" sz="1800">
                <a:solidFill>
                  <a:srgbClr val="0033CC"/>
                </a:solidFill>
                <a:latin typeface="Trebuchet MS"/>
                <a:ea typeface="Trebuchet MS"/>
                <a:cs typeface="Trebuchet MS"/>
                <a:sym typeface="Trebuchet MS"/>
              </a:rPr>
              <a:t>: Consists of sequence to sequence translation with attention mechanism. This makes it context sensitive and hence provides better results.</a:t>
            </a:r>
            <a:endParaRPr/>
          </a:p>
          <a:p>
            <a:pPr marL="12700" marR="5080" lvl="0" indent="0" algn="just" rtl="0">
              <a:lnSpc>
                <a:spcPct val="100499"/>
              </a:lnSpc>
              <a:spcBef>
                <a:spcPts val="90"/>
              </a:spcBef>
              <a:spcAft>
                <a:spcPts val="0"/>
              </a:spcAft>
              <a:buNone/>
            </a:pPr>
            <a:endParaRPr sz="1800">
              <a:solidFill>
                <a:srgbClr val="0033CC"/>
              </a:solidFill>
              <a:latin typeface="Trebuchet MS"/>
              <a:ea typeface="Trebuchet MS"/>
              <a:cs typeface="Trebuchet MS"/>
              <a:sym typeface="Trebuchet MS"/>
            </a:endParaRPr>
          </a:p>
          <a:p>
            <a:pPr marL="298450" marR="5080" lvl="0" indent="-285750" algn="just" rtl="0">
              <a:lnSpc>
                <a:spcPct val="100499"/>
              </a:lnSpc>
              <a:spcBef>
                <a:spcPts val="90"/>
              </a:spcBef>
              <a:spcAft>
                <a:spcPts val="0"/>
              </a:spcAft>
              <a:buClr>
                <a:srgbClr val="0033CC"/>
              </a:buClr>
              <a:buSzPts val="1800"/>
              <a:buFont typeface="Arial"/>
              <a:buChar char="•"/>
            </a:pPr>
            <a:r>
              <a:rPr lang="en-SG" sz="1800" u="sng">
                <a:solidFill>
                  <a:srgbClr val="0033CC"/>
                </a:solidFill>
                <a:latin typeface="Trebuchet MS"/>
                <a:ea typeface="Trebuchet MS"/>
                <a:cs typeface="Trebuchet MS"/>
                <a:sym typeface="Trebuchet MS"/>
              </a:rPr>
              <a:t>Existing Solutions</a:t>
            </a:r>
            <a:r>
              <a:rPr lang="en-SG" sz="1800">
                <a:solidFill>
                  <a:srgbClr val="0033CC"/>
                </a:solidFill>
                <a:latin typeface="Trebuchet MS"/>
                <a:ea typeface="Trebuchet MS"/>
                <a:cs typeface="Trebuchet MS"/>
                <a:sym typeface="Trebuchet MS"/>
              </a:rPr>
              <a:t>: Word to Word Translation, Using RNN, S2S without attention mechanism.</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5330519" y="1156205"/>
            <a:ext cx="3729990" cy="39116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SG"/>
              <a:t>Project Scope -2</a:t>
            </a:r>
            <a:endParaRPr/>
          </a:p>
        </p:txBody>
      </p:sp>
      <p:sp>
        <p:nvSpPr>
          <p:cNvPr id="96" name="Google Shape;96;p9"/>
          <p:cNvSpPr txBox="1"/>
          <p:nvPr/>
        </p:nvSpPr>
        <p:spPr>
          <a:xfrm>
            <a:off x="8915247" y="6399542"/>
            <a:ext cx="117475" cy="2235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SG" sz="1300">
                <a:solidFill>
                  <a:schemeClr val="dk1"/>
                </a:solidFill>
                <a:latin typeface="Arial"/>
                <a:ea typeface="Arial"/>
                <a:cs typeface="Arial"/>
                <a:sym typeface="Arial"/>
              </a:rPr>
              <a:t>3</a:t>
            </a:r>
            <a:endParaRPr sz="1300">
              <a:solidFill>
                <a:schemeClr val="dk1"/>
              </a:solidFill>
              <a:latin typeface="Arial"/>
              <a:ea typeface="Arial"/>
              <a:cs typeface="Arial"/>
              <a:sym typeface="Arial"/>
            </a:endParaRPr>
          </a:p>
        </p:txBody>
      </p:sp>
      <p:sp>
        <p:nvSpPr>
          <p:cNvPr id="97" name="Google Shape;97;p9"/>
          <p:cNvSpPr txBox="1"/>
          <p:nvPr/>
        </p:nvSpPr>
        <p:spPr>
          <a:xfrm>
            <a:off x="466974" y="2209800"/>
            <a:ext cx="7533900" cy="397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33CC"/>
              </a:solidFill>
              <a:latin typeface="Calibri"/>
              <a:ea typeface="Calibri"/>
              <a:cs typeface="Calibri"/>
              <a:sym typeface="Calibri"/>
            </a:endParaRPr>
          </a:p>
          <a:p>
            <a:pPr marL="0" marR="0" lvl="0" indent="0" algn="l" rtl="0">
              <a:spcBef>
                <a:spcPts val="0"/>
              </a:spcBef>
              <a:spcAft>
                <a:spcPts val="0"/>
              </a:spcAft>
              <a:buNone/>
            </a:pPr>
            <a:r>
              <a:rPr lang="en-SG" sz="2000" u="sng">
                <a:solidFill>
                  <a:srgbClr val="0033CC"/>
                </a:solidFill>
                <a:latin typeface="Calibri"/>
                <a:ea typeface="Calibri"/>
                <a:cs typeface="Calibri"/>
                <a:sym typeface="Calibri"/>
              </a:rPr>
              <a:t>Importance of the project:</a:t>
            </a:r>
            <a:endParaRPr sz="2000" u="sng">
              <a:solidFill>
                <a:srgbClr val="0033CC"/>
              </a:solidFill>
              <a:latin typeface="Calibri"/>
              <a:ea typeface="Calibri"/>
              <a:cs typeface="Calibri"/>
              <a:sym typeface="Calibri"/>
            </a:endParaRPr>
          </a:p>
          <a:p>
            <a:pPr marL="0" marR="0" lvl="0" indent="0" algn="l" rtl="0">
              <a:spcBef>
                <a:spcPts val="0"/>
              </a:spcBef>
              <a:spcAft>
                <a:spcPts val="0"/>
              </a:spcAft>
              <a:buNone/>
            </a:pPr>
            <a:endParaRPr sz="1800">
              <a:solidFill>
                <a:srgbClr val="0033CC"/>
              </a:solidFill>
            </a:endParaRPr>
          </a:p>
          <a:p>
            <a:pPr marL="0" marR="0" lvl="0" indent="0" algn="l" rtl="0">
              <a:spcBef>
                <a:spcPts val="0"/>
              </a:spcBef>
              <a:spcAft>
                <a:spcPts val="0"/>
              </a:spcAft>
              <a:buNone/>
            </a:pPr>
            <a:r>
              <a:rPr lang="en-SG" sz="2000">
                <a:solidFill>
                  <a:srgbClr val="0033CC"/>
                </a:solidFill>
                <a:latin typeface="Calibri"/>
                <a:ea typeface="Calibri"/>
                <a:cs typeface="Calibri"/>
                <a:sym typeface="Calibri"/>
              </a:rPr>
              <a:t>The key idea behind the project is that the neural machine translator has an attention mechanism with sequence to sequence translation, which makes the solution more efficient, as it will not load the decoder with all the input but rather only the most important ones at each time step. This can be useful even for context sensitive sentences, which was not feasible using word to word translator or Recurrent Neural Networks.</a:t>
            </a:r>
            <a:endParaRPr sz="2000">
              <a:solidFill>
                <a:srgbClr val="0033C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0"/>
          <p:cNvSpPr txBox="1">
            <a:spLocks noGrp="1"/>
          </p:cNvSpPr>
          <p:nvPr>
            <p:ph type="title"/>
          </p:nvPr>
        </p:nvSpPr>
        <p:spPr>
          <a:xfrm>
            <a:off x="5470564" y="1156205"/>
            <a:ext cx="3597275" cy="39116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SG"/>
              <a:t>Solution Architecture</a:t>
            </a:r>
            <a:endParaRPr/>
          </a:p>
        </p:txBody>
      </p:sp>
      <p:sp>
        <p:nvSpPr>
          <p:cNvPr id="103" name="Google Shape;103;p10"/>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SG" sz="1300">
                <a:solidFill>
                  <a:schemeClr val="dk1"/>
                </a:solidFill>
                <a:latin typeface="Arial"/>
                <a:ea typeface="Arial"/>
                <a:cs typeface="Arial"/>
                <a:sym typeface="Arial"/>
              </a:rPr>
              <a:t>4</a:t>
            </a:fld>
            <a:endParaRPr sz="1300">
              <a:solidFill>
                <a:schemeClr val="dk1"/>
              </a:solidFill>
              <a:latin typeface="Arial"/>
              <a:ea typeface="Arial"/>
              <a:cs typeface="Arial"/>
              <a:sym typeface="Arial"/>
            </a:endParaRPr>
          </a:p>
        </p:txBody>
      </p:sp>
      <p:sp>
        <p:nvSpPr>
          <p:cNvPr id="104" name="Google Shape;104;p10"/>
          <p:cNvSpPr txBox="1"/>
          <p:nvPr/>
        </p:nvSpPr>
        <p:spPr>
          <a:xfrm>
            <a:off x="73024" y="1616786"/>
            <a:ext cx="7221220" cy="2088392"/>
          </a:xfrm>
          <a:prstGeom prst="rect">
            <a:avLst/>
          </a:prstGeom>
          <a:noFill/>
          <a:ln>
            <a:noFill/>
          </a:ln>
        </p:spPr>
        <p:txBody>
          <a:bodyPr spcFirstLastPara="1" wrap="square" lIns="0" tIns="71750" rIns="0" bIns="0" anchor="t" anchorCtr="0">
            <a:noAutofit/>
          </a:bodyPr>
          <a:lstStyle/>
          <a:p>
            <a:pPr marL="0" marR="0" lvl="0" indent="0" algn="l" rtl="0">
              <a:spcBef>
                <a:spcPts val="0"/>
              </a:spcBef>
              <a:spcAft>
                <a:spcPts val="0"/>
              </a:spcAft>
              <a:buNone/>
            </a:pPr>
            <a:r>
              <a:rPr lang="en-SG" sz="1600" b="1">
                <a:solidFill>
                  <a:srgbClr val="0033CC"/>
                </a:solidFill>
                <a:latin typeface="Calibri"/>
                <a:ea typeface="Calibri"/>
                <a:cs typeface="Calibri"/>
                <a:sym typeface="Calibri"/>
              </a:rPr>
              <a:t>Encoder: </a:t>
            </a:r>
            <a:r>
              <a:rPr lang="en-SG" sz="1600">
                <a:solidFill>
                  <a:srgbClr val="0033CC"/>
                </a:solidFill>
                <a:latin typeface="Calibri"/>
                <a:ea typeface="Calibri"/>
                <a:cs typeface="Calibri"/>
                <a:sym typeface="Calibri"/>
              </a:rPr>
              <a:t>The input was put through an encoder model which gave us the encoded input </a:t>
            </a:r>
            <a:endParaRPr sz="1600">
              <a:solidFill>
                <a:srgbClr val="0033CC"/>
              </a:solidFill>
              <a:latin typeface="Calibri"/>
              <a:ea typeface="Calibri"/>
              <a:cs typeface="Calibri"/>
              <a:sym typeface="Calibri"/>
            </a:endParaRPr>
          </a:p>
          <a:p>
            <a:pPr marL="0" marR="0" lvl="0" indent="0" algn="l" rtl="0">
              <a:spcBef>
                <a:spcPts val="0"/>
              </a:spcBef>
              <a:spcAft>
                <a:spcPts val="0"/>
              </a:spcAft>
              <a:buNone/>
            </a:pPr>
            <a:r>
              <a:rPr lang="en-SG" sz="1600" b="1">
                <a:solidFill>
                  <a:srgbClr val="0033CC"/>
                </a:solidFill>
                <a:latin typeface="Calibri"/>
                <a:ea typeface="Calibri"/>
                <a:cs typeface="Calibri"/>
                <a:sym typeface="Calibri"/>
              </a:rPr>
              <a:t>Decoder:</a:t>
            </a:r>
            <a:r>
              <a:rPr lang="en-SG" sz="1600">
                <a:solidFill>
                  <a:srgbClr val="0033CC"/>
                </a:solidFill>
                <a:latin typeface="Calibri"/>
                <a:ea typeface="Calibri"/>
                <a:cs typeface="Calibri"/>
                <a:sym typeface="Calibri"/>
              </a:rPr>
              <a:t> Decoder considers input from previous state of decoder and present input from encoder followed by Attention.</a:t>
            </a:r>
            <a:endParaRPr sz="1600">
              <a:solidFill>
                <a:srgbClr val="0033CC"/>
              </a:solidFill>
              <a:latin typeface="Calibri"/>
              <a:ea typeface="Calibri"/>
              <a:cs typeface="Calibri"/>
              <a:sym typeface="Calibri"/>
            </a:endParaRPr>
          </a:p>
          <a:p>
            <a:pPr marL="0" marR="0" lvl="0" indent="0" algn="l" rtl="0">
              <a:spcBef>
                <a:spcPts val="0"/>
              </a:spcBef>
              <a:spcAft>
                <a:spcPts val="0"/>
              </a:spcAft>
              <a:buNone/>
            </a:pPr>
            <a:r>
              <a:rPr lang="en-SG" sz="1600" b="1">
                <a:solidFill>
                  <a:srgbClr val="0033CC"/>
                </a:solidFill>
                <a:latin typeface="Calibri"/>
                <a:ea typeface="Calibri"/>
                <a:cs typeface="Calibri"/>
                <a:sym typeface="Calibri"/>
              </a:rPr>
              <a:t>Bahdanau Attention:</a:t>
            </a:r>
            <a:r>
              <a:rPr lang="en-SG" sz="1600">
                <a:solidFill>
                  <a:srgbClr val="0033CC"/>
                </a:solidFill>
                <a:latin typeface="Calibri"/>
                <a:ea typeface="Calibri"/>
                <a:cs typeface="Calibri"/>
                <a:sym typeface="Calibri"/>
              </a:rPr>
              <a:t> At time </a:t>
            </a:r>
            <a:r>
              <a:rPr lang="en-SG" sz="1600" b="1" i="1">
                <a:solidFill>
                  <a:srgbClr val="0033CC"/>
                </a:solidFill>
                <a:latin typeface="Calibri"/>
                <a:ea typeface="Calibri"/>
                <a:cs typeface="Calibri"/>
                <a:sym typeface="Calibri"/>
              </a:rPr>
              <a:t>t</a:t>
            </a:r>
            <a:r>
              <a:rPr lang="en-SG" sz="1600">
                <a:solidFill>
                  <a:srgbClr val="0033CC"/>
                </a:solidFill>
                <a:latin typeface="Calibri"/>
                <a:ea typeface="Calibri"/>
                <a:cs typeface="Calibri"/>
                <a:sym typeface="Calibri"/>
              </a:rPr>
              <a:t> we consider about </a:t>
            </a:r>
            <a:r>
              <a:rPr lang="en-SG" sz="1600" b="1" i="1">
                <a:solidFill>
                  <a:srgbClr val="0033CC"/>
                </a:solidFill>
                <a:latin typeface="Calibri"/>
                <a:ea typeface="Calibri"/>
                <a:cs typeface="Calibri"/>
                <a:sym typeface="Calibri"/>
              </a:rPr>
              <a:t>t-1</a:t>
            </a:r>
            <a:r>
              <a:rPr lang="en-SG" sz="1600">
                <a:solidFill>
                  <a:srgbClr val="0033CC"/>
                </a:solidFill>
                <a:latin typeface="Calibri"/>
                <a:ea typeface="Calibri"/>
                <a:cs typeface="Calibri"/>
                <a:sym typeface="Calibri"/>
              </a:rPr>
              <a:t> hidden state of the decoder. Then we calculate alignment , context vectors. And then we concatenate this context with hidden state of the decoder at t-1. So before the softmax this concatenated vector goes inside the GRU.</a:t>
            </a:r>
            <a:br>
              <a:rPr lang="en-SG" sz="1600">
                <a:solidFill>
                  <a:srgbClr val="0033CC"/>
                </a:solidFill>
                <a:latin typeface="Calibri"/>
                <a:ea typeface="Calibri"/>
                <a:cs typeface="Calibri"/>
                <a:sym typeface="Calibri"/>
              </a:rPr>
            </a:br>
            <a:endParaRPr sz="1600">
              <a:solidFill>
                <a:srgbClr val="0033CC"/>
              </a:solidFill>
              <a:latin typeface="Trebuchet MS"/>
              <a:ea typeface="Trebuchet MS"/>
              <a:cs typeface="Trebuchet MS"/>
              <a:sym typeface="Trebuchet MS"/>
            </a:endParaRPr>
          </a:p>
          <a:p>
            <a:pPr marL="469265" marR="0" lvl="0" indent="0" algn="l" rtl="0">
              <a:lnSpc>
                <a:spcPct val="100000"/>
              </a:lnSpc>
              <a:spcBef>
                <a:spcPts val="565"/>
              </a:spcBef>
              <a:spcAft>
                <a:spcPts val="0"/>
              </a:spcAft>
              <a:buNone/>
            </a:pPr>
            <a:endParaRPr sz="1600">
              <a:solidFill>
                <a:srgbClr val="0033CC"/>
              </a:solidFill>
              <a:latin typeface="Trebuchet MS"/>
              <a:ea typeface="Trebuchet MS"/>
              <a:cs typeface="Trebuchet MS"/>
              <a:sym typeface="Trebuchet MS"/>
            </a:endParaRPr>
          </a:p>
        </p:txBody>
      </p:sp>
      <p:pic>
        <p:nvPicPr>
          <p:cNvPr id="105" name="Google Shape;105;p10"/>
          <p:cNvPicPr preferRelativeResize="0"/>
          <p:nvPr/>
        </p:nvPicPr>
        <p:blipFill rotWithShape="1">
          <a:blip r:embed="rId3">
            <a:alphaModFix/>
          </a:blip>
          <a:srcRect/>
          <a:stretch/>
        </p:blipFill>
        <p:spPr>
          <a:xfrm>
            <a:off x="993875" y="3757000"/>
            <a:ext cx="6067163" cy="279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a:off x="2372393" y="1156205"/>
            <a:ext cx="6689725" cy="3693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SG"/>
              <a:t>Solution-1</a:t>
            </a:r>
            <a:endParaRPr/>
          </a:p>
        </p:txBody>
      </p:sp>
      <p:sp>
        <p:nvSpPr>
          <p:cNvPr id="111" name="Google Shape;111;p11"/>
          <p:cNvSpPr txBox="1">
            <a:spLocks noGrp="1"/>
          </p:cNvSpPr>
          <p:nvPr>
            <p:ph type="body" idx="1"/>
          </p:nvPr>
        </p:nvSpPr>
        <p:spPr>
          <a:xfrm>
            <a:off x="163550" y="1523250"/>
            <a:ext cx="8699400" cy="4999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SG" sz="2000" b="1" u="sng" dirty="0">
                <a:solidFill>
                  <a:srgbClr val="0033CC"/>
                </a:solidFill>
              </a:rPr>
              <a:t>Algorithm</a:t>
            </a:r>
            <a:endParaRPr sz="2000" b="1" u="sng" dirty="0">
              <a:solidFill>
                <a:srgbClr val="0033CC"/>
              </a:solidFill>
            </a:endParaRPr>
          </a:p>
          <a:p>
            <a:pPr marL="0" lvl="0" indent="0" algn="l" rtl="0">
              <a:spcBef>
                <a:spcPts val="0"/>
              </a:spcBef>
              <a:spcAft>
                <a:spcPts val="0"/>
              </a:spcAft>
              <a:buNone/>
            </a:pPr>
            <a:endParaRPr sz="1400" u="sng" dirty="0">
              <a:solidFill>
                <a:srgbClr val="0033CC"/>
              </a:solidFill>
            </a:endParaRPr>
          </a:p>
          <a:p>
            <a:pPr marL="0" lvl="0" indent="0" algn="l" rtl="0">
              <a:spcBef>
                <a:spcPts val="0"/>
              </a:spcBef>
              <a:spcAft>
                <a:spcPts val="0"/>
              </a:spcAft>
              <a:buNone/>
            </a:pPr>
            <a:r>
              <a:rPr lang="en-SG" sz="1400" u="sng" dirty="0">
                <a:solidFill>
                  <a:srgbClr val="0033CC"/>
                </a:solidFill>
              </a:rPr>
              <a:t>Pre-processing:</a:t>
            </a:r>
            <a:endParaRPr sz="1400" u="sng" dirty="0">
              <a:solidFill>
                <a:srgbClr val="0033CC"/>
              </a:solidFill>
            </a:endParaRPr>
          </a:p>
          <a:p>
            <a:pPr marL="0" lvl="0" indent="0" algn="l" rtl="0">
              <a:spcBef>
                <a:spcPts val="0"/>
              </a:spcBef>
              <a:spcAft>
                <a:spcPts val="0"/>
              </a:spcAft>
              <a:buNone/>
            </a:pPr>
            <a:endParaRPr sz="1400" u="sng" dirty="0">
              <a:solidFill>
                <a:srgbClr val="0033CC"/>
              </a:solidFill>
            </a:endParaRPr>
          </a:p>
          <a:p>
            <a:pPr marL="285750" marR="0" lvl="0" indent="-260350" algn="l" rtl="0">
              <a:lnSpc>
                <a:spcPct val="100000"/>
              </a:lnSpc>
              <a:spcBef>
                <a:spcPts val="0"/>
              </a:spcBef>
              <a:spcAft>
                <a:spcPts val="0"/>
              </a:spcAft>
              <a:buClr>
                <a:srgbClr val="0033CC"/>
              </a:buClr>
              <a:buSzPts val="1400"/>
              <a:buChar char="•"/>
            </a:pPr>
            <a:r>
              <a:rPr lang="en-SG" sz="1400" dirty="0">
                <a:solidFill>
                  <a:srgbClr val="0033CC"/>
                </a:solidFill>
              </a:rPr>
              <a:t>Added a start and end token to each sentence.</a:t>
            </a:r>
            <a:endParaRPr sz="1400" dirty="0">
              <a:solidFill>
                <a:srgbClr val="0033CC"/>
              </a:solidFill>
            </a:endParaRPr>
          </a:p>
          <a:p>
            <a:pPr marL="285750" marR="0" lvl="0" indent="-260350" algn="l" rtl="0">
              <a:lnSpc>
                <a:spcPct val="100000"/>
              </a:lnSpc>
              <a:spcBef>
                <a:spcPts val="0"/>
              </a:spcBef>
              <a:spcAft>
                <a:spcPts val="0"/>
              </a:spcAft>
              <a:buClr>
                <a:srgbClr val="0033CC"/>
              </a:buClr>
              <a:buSzPts val="1400"/>
              <a:buChar char="•"/>
            </a:pPr>
            <a:r>
              <a:rPr lang="en-SG" sz="1400" dirty="0">
                <a:solidFill>
                  <a:srgbClr val="0033CC"/>
                </a:solidFill>
              </a:rPr>
              <a:t>Made dataset homogeneous by converting all upper-case letters to lower-case</a:t>
            </a:r>
            <a:endParaRPr sz="1400" dirty="0">
              <a:solidFill>
                <a:srgbClr val="0033CC"/>
              </a:solidFill>
            </a:endParaRPr>
          </a:p>
          <a:p>
            <a:pPr marL="285750" marR="0" lvl="0" indent="-260350" algn="l" rtl="0">
              <a:lnSpc>
                <a:spcPct val="100000"/>
              </a:lnSpc>
              <a:spcBef>
                <a:spcPts val="0"/>
              </a:spcBef>
              <a:spcAft>
                <a:spcPts val="0"/>
              </a:spcAft>
              <a:buClr>
                <a:srgbClr val="0033CC"/>
              </a:buClr>
              <a:buSzPts val="1400"/>
              <a:buChar char="•"/>
            </a:pPr>
            <a:r>
              <a:rPr lang="en-SG" sz="1400" dirty="0">
                <a:solidFill>
                  <a:srgbClr val="0033CC"/>
                </a:solidFill>
              </a:rPr>
              <a:t>Cleaned the sentences by removing special characters and stop words using the regular expression library</a:t>
            </a:r>
            <a:endParaRPr sz="1400" dirty="0">
              <a:solidFill>
                <a:srgbClr val="0033CC"/>
              </a:solidFill>
            </a:endParaRPr>
          </a:p>
          <a:p>
            <a:pPr marL="285750" marR="0" lvl="0" indent="-260350" algn="l" rtl="0">
              <a:lnSpc>
                <a:spcPct val="100000"/>
              </a:lnSpc>
              <a:spcBef>
                <a:spcPts val="0"/>
              </a:spcBef>
              <a:spcAft>
                <a:spcPts val="0"/>
              </a:spcAft>
              <a:buClr>
                <a:srgbClr val="0033CC"/>
              </a:buClr>
              <a:buSzPts val="1400"/>
              <a:buChar char="•"/>
            </a:pPr>
            <a:r>
              <a:rPr lang="en-SG" sz="1400" dirty="0">
                <a:solidFill>
                  <a:srgbClr val="0033CC"/>
                </a:solidFill>
              </a:rPr>
              <a:t>Created a word index and reverse word index by applying integer encoding for every token generated in the input language(</a:t>
            </a:r>
            <a:r>
              <a:rPr lang="en-SG" sz="1400" dirty="0" err="1">
                <a:solidFill>
                  <a:srgbClr val="0033CC"/>
                </a:solidFill>
              </a:rPr>
              <a:t>hindi</a:t>
            </a:r>
            <a:r>
              <a:rPr lang="en-SG" sz="1400" dirty="0">
                <a:solidFill>
                  <a:srgbClr val="0033CC"/>
                </a:solidFill>
              </a:rPr>
              <a:t>) and the target language(</a:t>
            </a:r>
            <a:r>
              <a:rPr lang="en-SG" sz="1400" dirty="0" err="1">
                <a:solidFill>
                  <a:srgbClr val="0033CC"/>
                </a:solidFill>
              </a:rPr>
              <a:t>english</a:t>
            </a:r>
            <a:r>
              <a:rPr lang="en-SG" sz="1400" dirty="0">
                <a:solidFill>
                  <a:srgbClr val="0033CC"/>
                </a:solidFill>
              </a:rPr>
              <a:t>) and outputted as tensors</a:t>
            </a:r>
            <a:endParaRPr sz="1400" dirty="0">
              <a:solidFill>
                <a:srgbClr val="0033CC"/>
              </a:solidFill>
            </a:endParaRPr>
          </a:p>
          <a:p>
            <a:pPr marL="285750" marR="0" lvl="0" indent="-260350" algn="l" rtl="0">
              <a:lnSpc>
                <a:spcPct val="100000"/>
              </a:lnSpc>
              <a:spcBef>
                <a:spcPts val="0"/>
              </a:spcBef>
              <a:spcAft>
                <a:spcPts val="0"/>
              </a:spcAft>
              <a:buClr>
                <a:srgbClr val="0033CC"/>
              </a:buClr>
              <a:buSzPts val="1400"/>
              <a:buChar char="•"/>
            </a:pPr>
            <a:r>
              <a:rPr lang="en-SG" sz="1400" dirty="0">
                <a:solidFill>
                  <a:srgbClr val="0033CC"/>
                </a:solidFill>
              </a:rPr>
              <a:t>Padded each sentence to a maximum length (30 in our case)</a:t>
            </a:r>
            <a:endParaRPr sz="1400" dirty="0">
              <a:solidFill>
                <a:srgbClr val="0033CC"/>
              </a:solidFill>
            </a:endParaRPr>
          </a:p>
          <a:p>
            <a:pPr marL="0" lvl="0" indent="0" algn="l" rtl="0">
              <a:spcBef>
                <a:spcPts val="0"/>
              </a:spcBef>
              <a:spcAft>
                <a:spcPts val="0"/>
              </a:spcAft>
              <a:buNone/>
            </a:pPr>
            <a:endParaRPr sz="1400" u="sng" dirty="0">
              <a:solidFill>
                <a:srgbClr val="0033CC"/>
              </a:solidFill>
            </a:endParaRPr>
          </a:p>
          <a:p>
            <a:pPr marL="0" lvl="0" indent="0" algn="l" rtl="0">
              <a:spcBef>
                <a:spcPts val="0"/>
              </a:spcBef>
              <a:spcAft>
                <a:spcPts val="0"/>
              </a:spcAft>
              <a:buNone/>
            </a:pPr>
            <a:r>
              <a:rPr lang="en-SG" sz="1400" u="sng" dirty="0">
                <a:solidFill>
                  <a:srgbClr val="0033CC"/>
                </a:solidFill>
              </a:rPr>
              <a:t>Training:</a:t>
            </a:r>
            <a:endParaRPr sz="1400" u="sng" dirty="0">
              <a:solidFill>
                <a:srgbClr val="0033CC"/>
              </a:solidFill>
            </a:endParaRPr>
          </a:p>
          <a:p>
            <a:pPr marL="285750" lvl="0" indent="-260350" algn="l" rtl="0">
              <a:spcBef>
                <a:spcPts val="0"/>
              </a:spcBef>
              <a:spcAft>
                <a:spcPts val="0"/>
              </a:spcAft>
              <a:buClr>
                <a:srgbClr val="0033CC"/>
              </a:buClr>
              <a:buSzPts val="1400"/>
              <a:buFont typeface="Arial"/>
              <a:buChar char="•"/>
            </a:pPr>
            <a:r>
              <a:rPr lang="en-SG" sz="1400" dirty="0">
                <a:solidFill>
                  <a:srgbClr val="0033CC"/>
                </a:solidFill>
              </a:rPr>
              <a:t>Passed the input through the encoder which returned encoder output and the encoder hidden state.</a:t>
            </a:r>
            <a:endParaRPr sz="1400" dirty="0">
              <a:solidFill>
                <a:srgbClr val="0033CC"/>
              </a:solidFill>
            </a:endParaRPr>
          </a:p>
          <a:p>
            <a:pPr marL="285750" lvl="0" indent="-260350" algn="l" rtl="0">
              <a:spcBef>
                <a:spcPts val="0"/>
              </a:spcBef>
              <a:spcAft>
                <a:spcPts val="0"/>
              </a:spcAft>
              <a:buClr>
                <a:srgbClr val="0033CC"/>
              </a:buClr>
              <a:buSzPts val="1400"/>
              <a:buFont typeface="Arial"/>
              <a:buChar char="•"/>
            </a:pPr>
            <a:r>
              <a:rPr lang="en-SG" sz="1400" dirty="0">
                <a:solidFill>
                  <a:srgbClr val="0033CC"/>
                </a:solidFill>
              </a:rPr>
              <a:t>The encoder output, encoder hidden state and the decoder input (which is the &lt;start&gt; token) was passed to the decoder.</a:t>
            </a:r>
            <a:endParaRPr sz="1400" dirty="0">
              <a:solidFill>
                <a:srgbClr val="0033CC"/>
              </a:solidFill>
            </a:endParaRPr>
          </a:p>
          <a:p>
            <a:pPr marL="285750" lvl="0" indent="-260350" algn="l" rtl="0">
              <a:spcBef>
                <a:spcPts val="0"/>
              </a:spcBef>
              <a:spcAft>
                <a:spcPts val="0"/>
              </a:spcAft>
              <a:buClr>
                <a:srgbClr val="0033CC"/>
              </a:buClr>
              <a:buSzPts val="1400"/>
              <a:buFont typeface="Arial"/>
              <a:buChar char="•"/>
            </a:pPr>
            <a:r>
              <a:rPr lang="en-SG" sz="1400" dirty="0">
                <a:solidFill>
                  <a:srgbClr val="0033CC"/>
                </a:solidFill>
              </a:rPr>
              <a:t>The decoder returned the predictions and the decoder hidden state.</a:t>
            </a:r>
            <a:endParaRPr sz="1400" dirty="0">
              <a:solidFill>
                <a:srgbClr val="0033CC"/>
              </a:solidFill>
            </a:endParaRPr>
          </a:p>
          <a:p>
            <a:pPr marL="285750" lvl="0" indent="-260350" algn="l" rtl="0">
              <a:spcBef>
                <a:spcPts val="0"/>
              </a:spcBef>
              <a:spcAft>
                <a:spcPts val="0"/>
              </a:spcAft>
              <a:buClr>
                <a:srgbClr val="0033CC"/>
              </a:buClr>
              <a:buSzPts val="1400"/>
              <a:buFont typeface="Arial"/>
              <a:buChar char="•"/>
            </a:pPr>
            <a:r>
              <a:rPr lang="en-SG" sz="1400" dirty="0">
                <a:solidFill>
                  <a:srgbClr val="0033CC"/>
                </a:solidFill>
              </a:rPr>
              <a:t>The decoder’s  hidden state was then passed back into the model and the predictions were used to calculate the loss.</a:t>
            </a:r>
            <a:endParaRPr sz="1400" dirty="0">
              <a:solidFill>
                <a:srgbClr val="0033CC"/>
              </a:solidFill>
            </a:endParaRPr>
          </a:p>
          <a:p>
            <a:pPr marL="285750" lvl="0" indent="-260350" algn="l" rtl="0">
              <a:spcBef>
                <a:spcPts val="0"/>
              </a:spcBef>
              <a:spcAft>
                <a:spcPts val="0"/>
              </a:spcAft>
              <a:buClr>
                <a:srgbClr val="0033CC"/>
              </a:buClr>
              <a:buSzPts val="1400"/>
              <a:buFont typeface="Arial"/>
              <a:buChar char="•"/>
            </a:pPr>
            <a:r>
              <a:rPr lang="en-SG" sz="1400" dirty="0">
                <a:solidFill>
                  <a:srgbClr val="0033CC"/>
                </a:solidFill>
              </a:rPr>
              <a:t>Used teacher forcing - technique where the target word was passed as the next input to the decoder</a:t>
            </a:r>
            <a:endParaRPr sz="1400" dirty="0">
              <a:solidFill>
                <a:srgbClr val="0033CC"/>
              </a:solidFill>
            </a:endParaRPr>
          </a:p>
          <a:p>
            <a:pPr marL="285750" lvl="0" indent="-260350" algn="l" rtl="0">
              <a:spcBef>
                <a:spcPts val="0"/>
              </a:spcBef>
              <a:spcAft>
                <a:spcPts val="0"/>
              </a:spcAft>
              <a:buClr>
                <a:srgbClr val="0033CC"/>
              </a:buClr>
              <a:buSzPts val="1400"/>
              <a:buFont typeface="Arial"/>
              <a:buChar char="•"/>
            </a:pPr>
            <a:r>
              <a:rPr lang="en-SG" sz="1400" dirty="0">
                <a:solidFill>
                  <a:srgbClr val="0033CC"/>
                </a:solidFill>
              </a:rPr>
              <a:t>The final step was to calculate the gradients and apply it to the optimizer and backpropagate.</a:t>
            </a:r>
            <a:endParaRPr sz="1400" dirty="0">
              <a:solidFill>
                <a:srgbClr val="0033CC"/>
              </a:solidFill>
            </a:endParaRPr>
          </a:p>
          <a:p>
            <a:pPr marL="285750" lvl="0" indent="-260350" algn="l" rtl="0">
              <a:spcBef>
                <a:spcPts val="0"/>
              </a:spcBef>
              <a:spcAft>
                <a:spcPts val="0"/>
              </a:spcAft>
              <a:buClr>
                <a:srgbClr val="0033CC"/>
              </a:buClr>
              <a:buSzPts val="1400"/>
              <a:buFont typeface="Arial"/>
              <a:buChar char="•"/>
            </a:pPr>
            <a:r>
              <a:rPr lang="en-SG" sz="1400" dirty="0">
                <a:solidFill>
                  <a:srgbClr val="0033CC"/>
                </a:solidFill>
              </a:rPr>
              <a:t>Loss function: </a:t>
            </a:r>
            <a:r>
              <a:rPr lang="en-SG" sz="1400" dirty="0" err="1">
                <a:solidFill>
                  <a:srgbClr val="0033CC"/>
                </a:solidFill>
              </a:rPr>
              <a:t>SparseCategoricalCrossentropy</a:t>
            </a:r>
            <a:endParaRPr sz="1400" dirty="0">
              <a:solidFill>
                <a:srgbClr val="0033CC"/>
              </a:solidFill>
            </a:endParaRPr>
          </a:p>
          <a:p>
            <a:pPr marL="285750" lvl="0" indent="-260350" algn="l" rtl="0">
              <a:spcBef>
                <a:spcPts val="0"/>
              </a:spcBef>
              <a:spcAft>
                <a:spcPts val="0"/>
              </a:spcAft>
              <a:buClr>
                <a:srgbClr val="0033CC"/>
              </a:buClr>
              <a:buSzPts val="1400"/>
              <a:buFont typeface="Arial"/>
              <a:buChar char="•"/>
            </a:pPr>
            <a:r>
              <a:rPr lang="en-SG" sz="1400" dirty="0">
                <a:solidFill>
                  <a:srgbClr val="0033CC"/>
                </a:solidFill>
              </a:rPr>
              <a:t>Optimizer: Adam Optimizer</a:t>
            </a:r>
            <a:endParaRPr sz="1400" dirty="0">
              <a:solidFill>
                <a:srgbClr val="0033CC"/>
              </a:solidFill>
            </a:endParaRPr>
          </a:p>
          <a:p>
            <a:pPr marL="0" lvl="0" indent="0" algn="l" rtl="0">
              <a:spcBef>
                <a:spcPts val="0"/>
              </a:spcBef>
              <a:spcAft>
                <a:spcPts val="0"/>
              </a:spcAft>
              <a:buNone/>
            </a:pPr>
            <a:endParaRPr sz="1400" dirty="0">
              <a:solidFill>
                <a:srgbClr val="0033CC"/>
              </a:solidFill>
            </a:endParaRPr>
          </a:p>
          <a:p>
            <a:pPr marL="0" lvl="0" indent="0" algn="l" rtl="0">
              <a:spcBef>
                <a:spcPts val="0"/>
              </a:spcBef>
              <a:spcAft>
                <a:spcPts val="0"/>
              </a:spcAft>
              <a:buNone/>
            </a:pPr>
            <a:endParaRPr sz="1400" dirty="0">
              <a:solidFill>
                <a:srgbClr val="0033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372393" y="1156205"/>
            <a:ext cx="6689725" cy="3693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SG"/>
              <a:t>Solution-2</a:t>
            </a:r>
            <a:endParaRPr/>
          </a:p>
        </p:txBody>
      </p:sp>
      <p:sp>
        <p:nvSpPr>
          <p:cNvPr id="117" name="Google Shape;117;p12"/>
          <p:cNvSpPr txBox="1">
            <a:spLocks noGrp="1"/>
          </p:cNvSpPr>
          <p:nvPr>
            <p:ph type="body" idx="1"/>
          </p:nvPr>
        </p:nvSpPr>
        <p:spPr>
          <a:xfrm>
            <a:off x="163549" y="1523241"/>
            <a:ext cx="7131684" cy="5262979"/>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SG" sz="2000" b="1" u="sng"/>
              <a:t>Mathematical Equations:</a:t>
            </a:r>
            <a:endParaRPr sz="2000" b="1" u="sng"/>
          </a:p>
          <a:p>
            <a:pPr marL="0" lvl="0" indent="0" algn="l" rtl="0">
              <a:spcBef>
                <a:spcPts val="0"/>
              </a:spcBef>
              <a:spcAft>
                <a:spcPts val="0"/>
              </a:spcAft>
              <a:buNone/>
            </a:pPr>
            <a:endParaRPr/>
          </a:p>
          <a:p>
            <a:pPr marL="285750" lvl="0" indent="-273050" algn="l" rtl="0">
              <a:spcBef>
                <a:spcPts val="0"/>
              </a:spcBef>
              <a:spcAft>
                <a:spcPts val="0"/>
              </a:spcAft>
              <a:buClr>
                <a:srgbClr val="0033CC"/>
              </a:buClr>
              <a:buSzPts val="1600"/>
              <a:buFont typeface="Arial"/>
              <a:buChar char="•"/>
            </a:pPr>
            <a:r>
              <a:rPr lang="en-SG" sz="1600" u="sng"/>
              <a:t>Input: </a:t>
            </a:r>
            <a:endParaRPr sz="1600" u="sng"/>
          </a:p>
          <a:p>
            <a:pPr marL="0" lvl="0" indent="0" algn="l" rtl="0">
              <a:spcBef>
                <a:spcPts val="0"/>
              </a:spcBef>
              <a:spcAft>
                <a:spcPts val="0"/>
              </a:spcAft>
              <a:buNone/>
            </a:pPr>
            <a:r>
              <a:rPr lang="en-SG" sz="1600"/>
              <a:t> 	{x</a:t>
            </a:r>
            <a:r>
              <a:rPr lang="en-SG" sz="1600" baseline="-25000"/>
              <a:t>i</a:t>
            </a:r>
            <a:r>
              <a:rPr lang="en-SG" sz="1600"/>
              <a:t> = source</a:t>
            </a:r>
            <a:r>
              <a:rPr lang="en-SG" sz="1600" baseline="-25000"/>
              <a:t>i</a:t>
            </a:r>
            <a:r>
              <a:rPr lang="en-SG" sz="1600"/>
              <a:t> , y</a:t>
            </a:r>
            <a:r>
              <a:rPr lang="en-SG" sz="1600" baseline="-25000"/>
              <a:t>i</a:t>
            </a:r>
            <a:r>
              <a:rPr lang="en-SG" sz="1600"/>
              <a:t> = target</a:t>
            </a:r>
            <a:r>
              <a:rPr lang="en-SG" sz="1600" baseline="-25000"/>
              <a:t>i</a:t>
            </a:r>
            <a:r>
              <a:rPr lang="en-SG" sz="1600"/>
              <a:t> }</a:t>
            </a:r>
            <a:r>
              <a:rPr lang="en-SG" sz="1600" baseline="30000"/>
              <a:t>N</a:t>
            </a:r>
            <a:r>
              <a:rPr lang="en-SG" sz="1600" baseline="-25000"/>
              <a:t>i = 1 </a:t>
            </a:r>
            <a:r>
              <a:rPr lang="en-SG" sz="1600"/>
              <a:t>                                      </a:t>
            </a:r>
            <a:endParaRPr sz="1600"/>
          </a:p>
          <a:p>
            <a:pPr marL="285750" lvl="0" indent="-273050" algn="l" rtl="0">
              <a:spcBef>
                <a:spcPts val="0"/>
              </a:spcBef>
              <a:spcAft>
                <a:spcPts val="0"/>
              </a:spcAft>
              <a:buClr>
                <a:srgbClr val="0033CC"/>
              </a:buClr>
              <a:buSzPts val="1600"/>
              <a:buFont typeface="Arial"/>
              <a:buChar char="•"/>
            </a:pPr>
            <a:r>
              <a:rPr lang="en-SG" sz="1600" u="sng"/>
              <a:t>Encoder:</a:t>
            </a:r>
            <a:endParaRPr sz="1600" u="sng"/>
          </a:p>
          <a:p>
            <a:pPr marL="0" lvl="0" indent="0" algn="l" rtl="0">
              <a:spcBef>
                <a:spcPts val="0"/>
              </a:spcBef>
              <a:spcAft>
                <a:spcPts val="0"/>
              </a:spcAft>
              <a:buNone/>
            </a:pPr>
            <a:r>
              <a:rPr lang="en-SG" sz="1600"/>
              <a:t>  	h</a:t>
            </a:r>
            <a:r>
              <a:rPr lang="en-SG" sz="1600" baseline="-25000"/>
              <a:t>t</a:t>
            </a:r>
            <a:r>
              <a:rPr lang="en-SG" sz="1600"/>
              <a:t> = GRU(h</a:t>
            </a:r>
            <a:r>
              <a:rPr lang="en-SG" sz="1600" baseline="-25000"/>
              <a:t>t-1</a:t>
            </a:r>
            <a:r>
              <a:rPr lang="en-SG" sz="1600"/>
              <a:t>, x</a:t>
            </a:r>
            <a:r>
              <a:rPr lang="en-SG" sz="1600" baseline="-25000"/>
              <a:t>t</a:t>
            </a:r>
            <a:r>
              <a:rPr lang="en-SG" sz="1600"/>
              <a:t>)                                                          </a:t>
            </a:r>
            <a:endParaRPr sz="1600"/>
          </a:p>
          <a:p>
            <a:pPr marL="0" lvl="0" indent="0" algn="l" rtl="0">
              <a:spcBef>
                <a:spcPts val="0"/>
              </a:spcBef>
              <a:spcAft>
                <a:spcPts val="0"/>
              </a:spcAft>
              <a:buNone/>
            </a:pPr>
            <a:r>
              <a:rPr lang="en-SG" sz="1600"/>
              <a:t>  	s</a:t>
            </a:r>
            <a:r>
              <a:rPr lang="en-SG" sz="1600" baseline="-25000"/>
              <a:t>0</a:t>
            </a:r>
            <a:r>
              <a:rPr lang="en-SG" sz="1600"/>
              <a:t> = h</a:t>
            </a:r>
            <a:r>
              <a:rPr lang="en-SG" sz="1600" baseline="-25000"/>
              <a:t>T</a:t>
            </a:r>
            <a:r>
              <a:rPr lang="en-SG" sz="1600"/>
              <a:t>                                                                    	     </a:t>
            </a:r>
            <a:endParaRPr sz="1600"/>
          </a:p>
          <a:p>
            <a:pPr marL="285750" lvl="0" indent="-273050" algn="l" rtl="0">
              <a:spcBef>
                <a:spcPts val="0"/>
              </a:spcBef>
              <a:spcAft>
                <a:spcPts val="0"/>
              </a:spcAft>
              <a:buClr>
                <a:srgbClr val="0033CC"/>
              </a:buClr>
              <a:buSzPts val="1600"/>
              <a:buFont typeface="Arial"/>
              <a:buChar char="•"/>
            </a:pPr>
            <a:r>
              <a:rPr lang="en-SG" sz="1600" u="sng"/>
              <a:t>Decoder:</a:t>
            </a:r>
            <a:endParaRPr sz="1600" u="sng"/>
          </a:p>
          <a:p>
            <a:pPr marL="0" lvl="0" indent="0" algn="l" rtl="0">
              <a:spcBef>
                <a:spcPts val="0"/>
              </a:spcBef>
              <a:spcAft>
                <a:spcPts val="0"/>
              </a:spcAft>
              <a:buNone/>
            </a:pPr>
            <a:r>
              <a:rPr lang="en-SG" sz="1600"/>
              <a:t>  	e</a:t>
            </a:r>
            <a:r>
              <a:rPr lang="en-SG" sz="1600" baseline="-25000"/>
              <a:t>jt</a:t>
            </a:r>
            <a:r>
              <a:rPr lang="en-SG" sz="1600"/>
              <a:t> = V</a:t>
            </a:r>
            <a:r>
              <a:rPr lang="en-SG" sz="1600" baseline="30000"/>
              <a:t>T</a:t>
            </a:r>
            <a:r>
              <a:rPr lang="en-SG" sz="1600" baseline="-25000"/>
              <a:t>attn</a:t>
            </a:r>
            <a:r>
              <a:rPr lang="en-SG" sz="1600"/>
              <a:t> tanh(U</a:t>
            </a:r>
            <a:r>
              <a:rPr lang="en-SG" sz="1600" baseline="-25000"/>
              <a:t>attn</a:t>
            </a:r>
            <a:r>
              <a:rPr lang="en-SG" sz="1600"/>
              <a:t>h</a:t>
            </a:r>
            <a:r>
              <a:rPr lang="en-SG" sz="1600" baseline="-25000"/>
              <a:t>j</a:t>
            </a:r>
            <a:r>
              <a:rPr lang="en-SG" sz="1600"/>
              <a:t> + W</a:t>
            </a:r>
            <a:r>
              <a:rPr lang="en-SG" sz="1600" baseline="-25000"/>
              <a:t>attn</a:t>
            </a:r>
            <a:r>
              <a:rPr lang="en-SG" sz="1600"/>
              <a:t>s</a:t>
            </a:r>
            <a:r>
              <a:rPr lang="en-SG" sz="1600" baseline="-25000"/>
              <a:t>t</a:t>
            </a:r>
            <a:r>
              <a:rPr lang="en-SG" sz="1600"/>
              <a:t>)                                    </a:t>
            </a:r>
            <a:endParaRPr sz="1600"/>
          </a:p>
          <a:p>
            <a:pPr marL="0" lvl="0" indent="0" algn="l" rtl="0">
              <a:spcBef>
                <a:spcPts val="0"/>
              </a:spcBef>
              <a:spcAft>
                <a:spcPts val="0"/>
              </a:spcAft>
              <a:buNone/>
            </a:pPr>
            <a:r>
              <a:rPr lang="en-SG" sz="1600"/>
              <a:t> 	alpha</a:t>
            </a:r>
            <a:r>
              <a:rPr lang="en-SG" sz="1600" baseline="-25000"/>
              <a:t>jt</a:t>
            </a:r>
            <a:r>
              <a:rPr lang="en-SG" sz="1600"/>
              <a:t> = softmax(e</a:t>
            </a:r>
            <a:r>
              <a:rPr lang="en-SG" sz="1600" baseline="-25000"/>
              <a:t>jt</a:t>
            </a:r>
            <a:r>
              <a:rPr lang="en-SG" sz="1600"/>
              <a:t>)                                                           </a:t>
            </a:r>
            <a:endParaRPr sz="1600"/>
          </a:p>
          <a:p>
            <a:pPr marL="0" lvl="0" indent="0" algn="l" rtl="0">
              <a:spcBef>
                <a:spcPts val="0"/>
              </a:spcBef>
              <a:spcAft>
                <a:spcPts val="0"/>
              </a:spcAft>
              <a:buNone/>
            </a:pPr>
            <a:r>
              <a:rPr lang="en-SG" sz="1600"/>
              <a:t>  	c</a:t>
            </a:r>
            <a:r>
              <a:rPr lang="en-SG" sz="1600" baseline="-25000"/>
              <a:t>t </a:t>
            </a:r>
            <a:r>
              <a:rPr lang="en-SG" sz="1600"/>
              <a:t> = ∑alpha</a:t>
            </a:r>
            <a:r>
              <a:rPr lang="en-SG" sz="1600" baseline="-25000"/>
              <a:t>jt </a:t>
            </a:r>
            <a:r>
              <a:rPr lang="en-SG" sz="1600"/>
              <a:t>h</a:t>
            </a:r>
            <a:r>
              <a:rPr lang="en-SG" sz="1600" baseline="-25000"/>
              <a:t>t</a:t>
            </a:r>
            <a:r>
              <a:rPr lang="en-SG" sz="1600"/>
              <a:t>                                                                </a:t>
            </a:r>
            <a:endParaRPr sz="1600"/>
          </a:p>
          <a:p>
            <a:pPr marL="0" lvl="0" indent="0" algn="l" rtl="0">
              <a:spcBef>
                <a:spcPts val="0"/>
              </a:spcBef>
              <a:spcAft>
                <a:spcPts val="0"/>
              </a:spcAft>
              <a:buNone/>
            </a:pPr>
            <a:r>
              <a:rPr lang="en-SG" sz="1600"/>
              <a:t>  	s</a:t>
            </a:r>
            <a:r>
              <a:rPr lang="en-SG" sz="1600" baseline="-25000"/>
              <a:t>t</a:t>
            </a:r>
            <a:r>
              <a:rPr lang="en-SG" sz="1600"/>
              <a:t> = GRU(s</a:t>
            </a:r>
            <a:r>
              <a:rPr lang="en-SG" sz="1600" baseline="-25000"/>
              <a:t>t-1</a:t>
            </a:r>
            <a:r>
              <a:rPr lang="en-SG" sz="1600"/>
              <a:t> , [e(y’</a:t>
            </a:r>
            <a:r>
              <a:rPr lang="en-SG" sz="1600" baseline="-25000"/>
              <a:t>t-1</a:t>
            </a:r>
            <a:r>
              <a:rPr lang="en-SG" sz="1600"/>
              <a:t>),c</a:t>
            </a:r>
            <a:r>
              <a:rPr lang="en-SG" sz="1600" baseline="-25000"/>
              <a:t>t</a:t>
            </a:r>
            <a:r>
              <a:rPr lang="en-SG" sz="1600"/>
              <a:t>])                                           </a:t>
            </a:r>
            <a:endParaRPr sz="1600"/>
          </a:p>
          <a:p>
            <a:pPr marL="0" lvl="0" indent="0" algn="l" rtl="0">
              <a:spcBef>
                <a:spcPts val="0"/>
              </a:spcBef>
              <a:spcAft>
                <a:spcPts val="0"/>
              </a:spcAft>
              <a:buNone/>
            </a:pPr>
            <a:r>
              <a:rPr lang="en-SG" sz="1600"/>
              <a:t>  	l</a:t>
            </a:r>
            <a:r>
              <a:rPr lang="en-SG" sz="1600" baseline="-25000"/>
              <a:t>t</a:t>
            </a:r>
            <a:r>
              <a:rPr lang="en-SG" sz="1600"/>
              <a:t> = softmax(Vs</a:t>
            </a:r>
            <a:r>
              <a:rPr lang="en-SG" sz="1600" baseline="-25000"/>
              <a:t>t</a:t>
            </a:r>
            <a:r>
              <a:rPr lang="en-SG" sz="1600"/>
              <a:t> + b)                                                    </a:t>
            </a:r>
            <a:endParaRPr sz="1600"/>
          </a:p>
          <a:p>
            <a:pPr marL="285750" lvl="0" indent="-273050" algn="l" rtl="0">
              <a:spcBef>
                <a:spcPts val="0"/>
              </a:spcBef>
              <a:spcAft>
                <a:spcPts val="0"/>
              </a:spcAft>
              <a:buClr>
                <a:srgbClr val="0033CC"/>
              </a:buClr>
              <a:buSzPts val="1600"/>
              <a:buFont typeface="Arial"/>
              <a:buChar char="•"/>
            </a:pPr>
            <a:r>
              <a:rPr lang="en-SG" sz="1600" u="sng"/>
              <a:t>Loss function:</a:t>
            </a:r>
            <a:r>
              <a:rPr lang="en-SG" sz="1600"/>
              <a:t> </a:t>
            </a:r>
            <a:endParaRPr sz="1600"/>
          </a:p>
          <a:p>
            <a:pPr marL="0" lvl="0" indent="0" algn="l" rtl="0">
              <a:spcBef>
                <a:spcPts val="0"/>
              </a:spcBef>
              <a:spcAft>
                <a:spcPts val="0"/>
              </a:spcAft>
              <a:buNone/>
            </a:pPr>
            <a:r>
              <a:rPr lang="en-SG" sz="1600"/>
              <a:t>	Sum of cross-entropy</a:t>
            </a:r>
            <a:endParaRPr sz="1600"/>
          </a:p>
          <a:p>
            <a:pPr marL="0" lvl="0" indent="0" algn="l" rtl="0">
              <a:spcBef>
                <a:spcPts val="0"/>
              </a:spcBef>
              <a:spcAft>
                <a:spcPts val="0"/>
              </a:spcAft>
              <a:buNone/>
            </a:pPr>
            <a:r>
              <a:rPr lang="en-SG" sz="1600"/>
              <a:t>                 L(theta) = ∑ L</a:t>
            </a:r>
            <a:r>
              <a:rPr lang="en-SG" sz="1600" baseline="-25000"/>
              <a:t>t</a:t>
            </a:r>
            <a:r>
              <a:rPr lang="en-SG" sz="1600"/>
              <a:t>(theta)                                                </a:t>
            </a:r>
            <a:endParaRPr sz="1600"/>
          </a:p>
          <a:p>
            <a:pPr marL="0" lvl="0" indent="0" algn="l" rtl="0">
              <a:spcBef>
                <a:spcPts val="0"/>
              </a:spcBef>
              <a:spcAft>
                <a:spcPts val="0"/>
              </a:spcAft>
              <a:buNone/>
            </a:pPr>
            <a:r>
              <a:rPr lang="en-SG" sz="1600"/>
              <a:t>                 L</a:t>
            </a:r>
            <a:r>
              <a:rPr lang="en-SG" sz="1600" baseline="-25000"/>
              <a:t>t</a:t>
            </a:r>
            <a:r>
              <a:rPr lang="en-SG" sz="1600"/>
              <a:t> (theta) = -log P(y</a:t>
            </a:r>
            <a:r>
              <a:rPr lang="en-SG" sz="1600" baseline="-25000"/>
              <a:t>t</a:t>
            </a:r>
            <a:r>
              <a:rPr lang="en-SG" sz="1600"/>
              <a:t> = l</a:t>
            </a:r>
            <a:r>
              <a:rPr lang="en-SG" sz="1600" baseline="-25000"/>
              <a:t>t</a:t>
            </a:r>
            <a:r>
              <a:rPr lang="en-SG" sz="1600"/>
              <a:t> | y</a:t>
            </a:r>
            <a:r>
              <a:rPr lang="en-SG" sz="1600" baseline="30000"/>
              <a:t>t-1</a:t>
            </a:r>
            <a:r>
              <a:rPr lang="en-SG" sz="1600" baseline="-25000"/>
              <a:t>1</a:t>
            </a:r>
            <a:r>
              <a:rPr lang="en-SG" sz="1600"/>
              <a:t>)                             </a:t>
            </a:r>
            <a:endParaRPr sz="1600"/>
          </a:p>
          <a:p>
            <a:pPr marL="0" lvl="0" indent="0" algn="l" rtl="0">
              <a:spcBef>
                <a:spcPts val="0"/>
              </a:spcBef>
              <a:spcAft>
                <a:spcPts val="0"/>
              </a:spcAft>
              <a:buNone/>
            </a:pPr>
            <a:br>
              <a:rPr lang="en-SG" sz="1600"/>
            </a:b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372393" y="1156205"/>
            <a:ext cx="6689725" cy="3693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SG"/>
              <a:t>Solution-3</a:t>
            </a:r>
            <a:endParaRPr/>
          </a:p>
        </p:txBody>
      </p:sp>
      <p:sp>
        <p:nvSpPr>
          <p:cNvPr id="123" name="Google Shape;123;p13"/>
          <p:cNvSpPr txBox="1">
            <a:spLocks noGrp="1"/>
          </p:cNvSpPr>
          <p:nvPr>
            <p:ph type="body" idx="1"/>
          </p:nvPr>
        </p:nvSpPr>
        <p:spPr>
          <a:xfrm>
            <a:off x="149724" y="1649404"/>
            <a:ext cx="7131600" cy="166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SG" b="1" u="sng"/>
              <a:t>Training Results:</a:t>
            </a:r>
            <a:r>
              <a:rPr lang="en-SG" b="1"/>
              <a:t>  </a:t>
            </a:r>
            <a:endParaRPr b="1"/>
          </a:p>
          <a:p>
            <a:pPr marL="457200" lvl="0" indent="-317500" algn="l" rtl="0">
              <a:spcBef>
                <a:spcPts val="0"/>
              </a:spcBef>
              <a:spcAft>
                <a:spcPts val="0"/>
              </a:spcAft>
              <a:buClr>
                <a:srgbClr val="0033CC"/>
              </a:buClr>
              <a:buSzPts val="1400"/>
              <a:buChar char="●"/>
            </a:pPr>
            <a:r>
              <a:rPr lang="en-SG"/>
              <a:t>The model was trained for 50 epochs. 50 was ideal as the loss converged to 0 by the 50</a:t>
            </a:r>
            <a:r>
              <a:rPr lang="en-SG" baseline="30000"/>
              <a:t>th</a:t>
            </a:r>
            <a:r>
              <a:rPr lang="en-SG"/>
              <a:t> epoch.</a:t>
            </a:r>
            <a:endParaRPr/>
          </a:p>
          <a:p>
            <a:pPr marL="457200" lvl="0" indent="-317500" algn="l" rtl="0">
              <a:spcBef>
                <a:spcPts val="0"/>
              </a:spcBef>
              <a:spcAft>
                <a:spcPts val="0"/>
              </a:spcAft>
              <a:buClr>
                <a:srgbClr val="0033CC"/>
              </a:buClr>
              <a:buSzPts val="1400"/>
              <a:buChar char="●"/>
            </a:pPr>
            <a:r>
              <a:rPr lang="en-SG"/>
              <a:t>Out of 10 randomly sampled input statements,  7 were correctly translated, while 3 were wrong. This proves that the model was not overfitted.</a:t>
            </a:r>
            <a:endParaRPr/>
          </a:p>
        </p:txBody>
      </p:sp>
      <p:pic>
        <p:nvPicPr>
          <p:cNvPr id="124" name="Google Shape;124;p13"/>
          <p:cNvPicPr preferRelativeResize="0"/>
          <p:nvPr/>
        </p:nvPicPr>
        <p:blipFill rotWithShape="1">
          <a:blip r:embed="rId3">
            <a:alphaModFix/>
          </a:blip>
          <a:srcRect/>
          <a:stretch/>
        </p:blipFill>
        <p:spPr>
          <a:xfrm>
            <a:off x="381000" y="3276600"/>
            <a:ext cx="3622159" cy="3048000"/>
          </a:xfrm>
          <a:prstGeom prst="rect">
            <a:avLst/>
          </a:prstGeom>
          <a:noFill/>
          <a:ln>
            <a:noFill/>
          </a:ln>
        </p:spPr>
      </p:pic>
      <p:pic>
        <p:nvPicPr>
          <p:cNvPr id="125" name="Google Shape;125;p13"/>
          <p:cNvPicPr preferRelativeResize="0"/>
          <p:nvPr/>
        </p:nvPicPr>
        <p:blipFill rotWithShape="1">
          <a:blip r:embed="rId4">
            <a:alphaModFix/>
          </a:blip>
          <a:srcRect/>
          <a:stretch/>
        </p:blipFill>
        <p:spPr>
          <a:xfrm>
            <a:off x="4267200" y="3435280"/>
            <a:ext cx="3378374" cy="2730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4"/>
          <p:cNvSpPr txBox="1">
            <a:spLocks noGrp="1"/>
          </p:cNvSpPr>
          <p:nvPr>
            <p:ph type="title"/>
          </p:nvPr>
        </p:nvSpPr>
        <p:spPr>
          <a:xfrm>
            <a:off x="2372393" y="1156205"/>
            <a:ext cx="6689725" cy="391159"/>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SG"/>
              <a:t>Constraints, Assumptions &amp; Dependencies</a:t>
            </a:r>
            <a:endParaRPr/>
          </a:p>
        </p:txBody>
      </p:sp>
      <p:sp>
        <p:nvSpPr>
          <p:cNvPr id="131" name="Google Shape;131;p14"/>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SG" sz="1300">
                <a:solidFill>
                  <a:schemeClr val="dk1"/>
                </a:solidFill>
                <a:latin typeface="Arial"/>
                <a:ea typeface="Arial"/>
                <a:cs typeface="Arial"/>
                <a:sym typeface="Arial"/>
              </a:rPr>
              <a:t>8</a:t>
            </a:fld>
            <a:endParaRPr sz="1300">
              <a:solidFill>
                <a:schemeClr val="dk1"/>
              </a:solidFill>
              <a:latin typeface="Arial"/>
              <a:ea typeface="Arial"/>
              <a:cs typeface="Arial"/>
              <a:sym typeface="Arial"/>
            </a:endParaRPr>
          </a:p>
        </p:txBody>
      </p:sp>
      <p:sp>
        <p:nvSpPr>
          <p:cNvPr id="132" name="Google Shape;132;p14"/>
          <p:cNvSpPr txBox="1"/>
          <p:nvPr/>
        </p:nvSpPr>
        <p:spPr>
          <a:xfrm>
            <a:off x="709975" y="2123050"/>
            <a:ext cx="6763500" cy="2938200"/>
          </a:xfrm>
          <a:prstGeom prst="rect">
            <a:avLst/>
          </a:prstGeom>
          <a:noFill/>
          <a:ln>
            <a:noFill/>
          </a:ln>
        </p:spPr>
        <p:txBody>
          <a:bodyPr spcFirstLastPara="1" wrap="square" lIns="0" tIns="11425" rIns="0" bIns="0" anchor="t" anchorCtr="0">
            <a:noAutofit/>
          </a:bodyPr>
          <a:lstStyle/>
          <a:p>
            <a:pPr marL="0" marR="5080" lvl="0" indent="0" algn="just" rtl="0">
              <a:lnSpc>
                <a:spcPct val="100299"/>
              </a:lnSpc>
              <a:spcBef>
                <a:spcPts val="0"/>
              </a:spcBef>
              <a:spcAft>
                <a:spcPts val="0"/>
              </a:spcAft>
              <a:buNone/>
            </a:pPr>
            <a:endParaRPr sz="2400">
              <a:solidFill>
                <a:srgbClr val="0033CC"/>
              </a:solidFill>
              <a:latin typeface="Trebuchet MS"/>
              <a:ea typeface="Trebuchet MS"/>
              <a:cs typeface="Trebuchet MS"/>
              <a:sym typeface="Trebuchet MS"/>
            </a:endParaRPr>
          </a:p>
          <a:p>
            <a:pPr marL="0" marR="5080" lvl="0" indent="0" algn="just" rtl="0">
              <a:lnSpc>
                <a:spcPct val="100299"/>
              </a:lnSpc>
              <a:spcBef>
                <a:spcPts val="0"/>
              </a:spcBef>
              <a:spcAft>
                <a:spcPts val="0"/>
              </a:spcAft>
              <a:buNone/>
            </a:pPr>
            <a:r>
              <a:rPr lang="en-SG" sz="2400">
                <a:solidFill>
                  <a:srgbClr val="0033CC"/>
                </a:solidFill>
                <a:latin typeface="Trebuchet MS"/>
                <a:ea typeface="Trebuchet MS"/>
                <a:cs typeface="Trebuchet MS"/>
                <a:sym typeface="Trebuchet MS"/>
              </a:rPr>
              <a:t>Our model works on only a very limited set of statements as the dataset is very small. Hence we are not able to capture all the features with this constraint </a:t>
            </a:r>
            <a:endParaRPr sz="2400">
              <a:solidFill>
                <a:srgbClr val="0033CC"/>
              </a:solidFill>
              <a:latin typeface="Trebuchet MS"/>
              <a:ea typeface="Trebuchet MS"/>
              <a:cs typeface="Trebuchet MS"/>
              <a:sym typeface="Trebuchet MS"/>
            </a:endParaRPr>
          </a:p>
          <a:p>
            <a:pPr marL="12700" marR="5080" lvl="0" indent="0" algn="just" rtl="0">
              <a:lnSpc>
                <a:spcPct val="100299"/>
              </a:lnSpc>
              <a:spcBef>
                <a:spcPts val="90"/>
              </a:spcBef>
              <a:spcAft>
                <a:spcPts val="0"/>
              </a:spcAft>
              <a:buNone/>
            </a:pPr>
            <a:endParaRPr sz="2400">
              <a:solidFill>
                <a:schemeClr val="dk1"/>
              </a:solidFill>
              <a:latin typeface="Trebuchet MS"/>
              <a:ea typeface="Trebuchet MS"/>
              <a:cs typeface="Trebuchet MS"/>
              <a:sym typeface="Trebuchet MS"/>
            </a:endParaRPr>
          </a:p>
          <a:p>
            <a:pPr marL="0" marR="5080" lvl="0" indent="0" algn="just" rtl="0">
              <a:lnSpc>
                <a:spcPct val="100299"/>
              </a:lnSpc>
              <a:spcBef>
                <a:spcPts val="90"/>
              </a:spcBef>
              <a:spcAft>
                <a:spcPts val="0"/>
              </a:spcAft>
              <a:buNone/>
            </a:pPr>
            <a:endParaRPr sz="24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5"/>
          <p:cNvSpPr txBox="1">
            <a:spLocks noGrp="1"/>
          </p:cNvSpPr>
          <p:nvPr>
            <p:ph type="title"/>
          </p:nvPr>
        </p:nvSpPr>
        <p:spPr>
          <a:xfrm>
            <a:off x="2372393" y="1156205"/>
            <a:ext cx="6689725" cy="391159"/>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SG"/>
              <a:t>Future work plan </a:t>
            </a:r>
            <a:endParaRPr/>
          </a:p>
        </p:txBody>
      </p:sp>
      <p:sp>
        <p:nvSpPr>
          <p:cNvPr id="139" name="Google Shape;139;p15"/>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SG" sz="1300">
                <a:solidFill>
                  <a:schemeClr val="dk1"/>
                </a:solidFill>
                <a:latin typeface="Arial"/>
                <a:ea typeface="Arial"/>
                <a:cs typeface="Arial"/>
                <a:sym typeface="Arial"/>
              </a:rPr>
              <a:t>9</a:t>
            </a:fld>
            <a:endParaRPr sz="1300">
              <a:solidFill>
                <a:schemeClr val="dk1"/>
              </a:solidFill>
              <a:latin typeface="Arial"/>
              <a:ea typeface="Arial"/>
              <a:cs typeface="Arial"/>
              <a:sym typeface="Arial"/>
            </a:endParaRPr>
          </a:p>
        </p:txBody>
      </p:sp>
      <p:sp>
        <p:nvSpPr>
          <p:cNvPr id="140" name="Google Shape;140;p15"/>
          <p:cNvSpPr txBox="1"/>
          <p:nvPr/>
        </p:nvSpPr>
        <p:spPr>
          <a:xfrm>
            <a:off x="264250" y="2085050"/>
            <a:ext cx="7162800" cy="28623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0033CC"/>
              </a:buClr>
              <a:buSzPts val="1800"/>
              <a:buFont typeface="Calibri"/>
              <a:buChar char="●"/>
            </a:pPr>
            <a:r>
              <a:rPr lang="en-SG" sz="1800">
                <a:solidFill>
                  <a:srgbClr val="0033CC"/>
                </a:solidFill>
                <a:latin typeface="Calibri"/>
                <a:ea typeface="Calibri"/>
                <a:cs typeface="Calibri"/>
                <a:sym typeface="Calibri"/>
              </a:rPr>
              <a:t>The performance of the model can be increased by increasing the training dataset and using Bi-directional LSTM for better context vector.</a:t>
            </a:r>
            <a:endParaRPr sz="1800">
              <a:solidFill>
                <a:srgbClr val="0033CC"/>
              </a:solidFill>
              <a:latin typeface="Calibri"/>
              <a:ea typeface="Calibri"/>
              <a:cs typeface="Calibri"/>
              <a:sym typeface="Calibri"/>
            </a:endParaRPr>
          </a:p>
          <a:p>
            <a:pPr marL="457200" marR="0" lvl="0" indent="-342900" algn="l" rtl="0">
              <a:spcBef>
                <a:spcPts val="0"/>
              </a:spcBef>
              <a:spcAft>
                <a:spcPts val="0"/>
              </a:spcAft>
              <a:buClr>
                <a:srgbClr val="0033CC"/>
              </a:buClr>
              <a:buSzPts val="1800"/>
              <a:buFont typeface="Calibri"/>
              <a:buChar char="●"/>
            </a:pPr>
            <a:r>
              <a:rPr lang="en-SG" sz="1800">
                <a:solidFill>
                  <a:srgbClr val="0033CC"/>
                </a:solidFill>
                <a:latin typeface="Calibri"/>
                <a:ea typeface="Calibri"/>
                <a:cs typeface="Calibri"/>
                <a:sym typeface="Calibri"/>
              </a:rPr>
              <a:t>Use the beam search strategy for decoding the test sequence instead of using the greedy approach (argmax).</a:t>
            </a:r>
            <a:endParaRPr sz="1800">
              <a:solidFill>
                <a:srgbClr val="0033CC"/>
              </a:solidFill>
              <a:latin typeface="Calibri"/>
              <a:ea typeface="Calibri"/>
              <a:cs typeface="Calibri"/>
              <a:sym typeface="Calibri"/>
            </a:endParaRPr>
          </a:p>
          <a:p>
            <a:pPr marL="457200" marR="0" lvl="0" indent="-342900" algn="l" rtl="0">
              <a:spcBef>
                <a:spcPts val="0"/>
              </a:spcBef>
              <a:spcAft>
                <a:spcPts val="0"/>
              </a:spcAft>
              <a:buClr>
                <a:srgbClr val="0033CC"/>
              </a:buClr>
              <a:buSzPts val="1800"/>
              <a:buFont typeface="Calibri"/>
              <a:buChar char="●"/>
            </a:pPr>
            <a:r>
              <a:rPr lang="en-SG" sz="1800">
                <a:solidFill>
                  <a:srgbClr val="0033CC"/>
                </a:solidFill>
                <a:latin typeface="Calibri"/>
                <a:ea typeface="Calibri"/>
                <a:cs typeface="Calibri"/>
                <a:sym typeface="Calibri"/>
              </a:rPr>
              <a:t>One drawback of attention is that it’s time-consuming. To overcome this problem Google introduced “Transformer Model”</a:t>
            </a:r>
            <a:endParaRPr sz="1800">
              <a:solidFill>
                <a:srgbClr val="0033CC"/>
              </a:solidFill>
              <a:latin typeface="Calibri"/>
              <a:ea typeface="Calibri"/>
              <a:cs typeface="Calibri"/>
              <a:sym typeface="Calibri"/>
            </a:endParaRPr>
          </a:p>
          <a:p>
            <a:pPr marL="457200" marR="0" lvl="0" indent="-342900" algn="l" rtl="0">
              <a:spcBef>
                <a:spcPts val="0"/>
              </a:spcBef>
              <a:spcAft>
                <a:spcPts val="0"/>
              </a:spcAft>
              <a:buClr>
                <a:srgbClr val="0033CC"/>
              </a:buClr>
              <a:buSzPts val="1800"/>
              <a:buFont typeface="Calibri"/>
              <a:buChar char="●"/>
            </a:pPr>
            <a:r>
              <a:rPr lang="en-SG" sz="1800">
                <a:solidFill>
                  <a:srgbClr val="0033CC"/>
                </a:solidFill>
                <a:latin typeface="Calibri"/>
                <a:ea typeface="Calibri"/>
                <a:cs typeface="Calibri"/>
                <a:sym typeface="Calibri"/>
              </a:rPr>
              <a:t>Use of  “Luong Attention Mechanism” which performs better</a:t>
            </a:r>
            <a:endParaRPr sz="1800">
              <a:solidFill>
                <a:srgbClr val="0033CC"/>
              </a:solidFill>
              <a:latin typeface="Calibri"/>
              <a:ea typeface="Calibri"/>
              <a:cs typeface="Calibri"/>
              <a:sym typeface="Calibri"/>
            </a:endParaRPr>
          </a:p>
          <a:p>
            <a:pPr marL="457200" marR="0" lvl="0" indent="0" algn="l" rtl="0">
              <a:spcBef>
                <a:spcPts val="0"/>
              </a:spcBef>
              <a:spcAft>
                <a:spcPts val="0"/>
              </a:spcAft>
              <a:buNone/>
            </a:pPr>
            <a:br>
              <a:rPr lang="en-SG" sz="1800">
                <a:solidFill>
                  <a:srgbClr val="0033CC"/>
                </a:solidFill>
                <a:latin typeface="Calibri"/>
                <a:ea typeface="Calibri"/>
                <a:cs typeface="Calibri"/>
                <a:sym typeface="Calibri"/>
              </a:rPr>
            </a:br>
            <a:endParaRPr sz="1800">
              <a:solidFill>
                <a:srgbClr val="0033CC"/>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919</Words>
  <Application>Microsoft Office PowerPoint</Application>
  <PresentationFormat>On-screen Show (4:3)</PresentationFormat>
  <Paragraphs>97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Project Presentation (Final - ESA)</vt:lpstr>
      <vt:lpstr>Project Abstract and Scope</vt:lpstr>
      <vt:lpstr>Project Scope -2</vt:lpstr>
      <vt:lpstr>Solution Architecture</vt:lpstr>
      <vt:lpstr>Solution-1</vt:lpstr>
      <vt:lpstr>Solution-2</vt:lpstr>
      <vt:lpstr>Solution-3</vt:lpstr>
      <vt:lpstr>Constraints, Assumptions &amp; Dependencies</vt:lpstr>
      <vt:lpstr>Future work plan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(Final - ESA)</dc:title>
  <cp:lastModifiedBy>Siri</cp:lastModifiedBy>
  <cp:revision>2</cp:revision>
  <dcterms:modified xsi:type="dcterms:W3CDTF">2020-04-21T09:53:52Z</dcterms:modified>
</cp:coreProperties>
</file>