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2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r" fontAlgn="base" marL="0" marR="0" indent="0" lvl="0">
              <a:defRPr/>
            </a:pPr>
            <a:r>
              <a:rPr lang="en-US" dirty="0" b="false" i="false" strike="noStrike" sz="18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DATA ANALYSIS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/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FFFFFF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ba610a">
                <a:alpha val="72940"/>
              </a:srgbClr>
            </a:solidFill>
          </c:spPr>
          <c:cat>
            <c:strLit>
              <c:ptCount val="6"/>
              <c:pt idx="0">
                <c:v>Jul</c:v>
              </c:pt>
              <c:pt idx="1">
                <c:v>Aug</c:v>
              </c:pt>
              <c:pt idx="2">
                <c:v>Sep</c:v>
              </c:pt>
              <c:pt idx="3">
                <c:v>Oct</c:v>
              </c:pt>
              <c:pt idx="4">
                <c:v>Nov</c:v>
              </c:pt>
              <c:pt idx="5">
                <c:v>Dec</c:v>
              </c:pt>
            </c:strLit>
          </c:cat>
          <c:val>
            <c:numLit>
              <c:ptCount val="6"/>
              <c:pt idx="0">
                <c:v>240</c:v>
              </c:pt>
              <c:pt idx="1">
                <c:v>226</c:v>
              </c:pt>
              <c:pt idx="2">
                <c:v>255</c:v>
              </c:pt>
              <c:pt idx="3">
                <c:v>264</c:v>
              </c:pt>
              <c:pt idx="4">
                <c:v>283</c:v>
              </c:pt>
              <c:pt idx="5">
                <c:v>80</c:v>
              </c:pt>
            </c:numLit>
          </c:val>
        </c:ser>
        <c:gapWidth val="158"/>
        <c:overlap val="0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ln w="12700" cap="flat" cmpd="sng" algn="ctr">
      <a:solidFill>
        <a:srgbClr val="000000">
          <a:alpha val="100000"/>
        </a:srgbClr>
      </a:solidFill>
      <a:prstDash val="solid"/>
      <a:round/>
      <a:headEnd type="none" w="med" len="med"/>
      <a:tailEnd type="none" w="med" len="med"/>
    </a:ln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1225175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1.gif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000"/>
              </a:lnSpc>
            </a:pPr>
            <a:r>
              <a:rPr lang="en-US" b="1" sz="4000" spc="0" u="none">
                <a:solidFill>
                  <a:srgbClr val="E06B20">
                    <a:alpha val="100000"/>
                  </a:srgbClr>
                </a:solidFill>
                <a:latin typeface="Calibri"/>
              </a:rPr>
              <a:t><![CDATA[Univate Hospital]]></a:t>
            </a:r>
            <a:br/>
            <a:r>
              <a:rPr lang="en-US" b="1" sz="4000" spc="0" u="none">
                <a:solidFill>
                  <a:srgbClr val="E06B20">
                    <a:alpha val="100000"/>
                  </a:srgbClr>
                </a:solidFill>
                <a:latin typeface="Calibri"/>
              </a:rPr>
              <a:t><![CDATA[Department - Pharmacy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143000" y="762000"/>
          <a:ext cx="7810500" cy="6191250"/>
          <a:chOff x="1143000" y="762000"/>
          <a:chExt cx="7810500" cy="6191250"/>
        </a:xfrm>
      </p:grpSpPr>
      <p:graphicFrame>
        <p:nvGraphicFramePr>
          <p:cNvPr id="1" name="PHPPresentation Monthly Downloads" descr=""/>
          <p:cNvGraphicFramePr/>
          <p:nvPr/>
        </p:nvGraphicFramePr>
        <p:xfrm>
          <a:off x="1143000" y="762000"/>
          <a:ext cx="666750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1143000" y="428625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 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ba610a">
                        <a:alpha val="7294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Jul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ba610a">
                        <a:alpha val="7294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Aug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ba610a">
                        <a:alpha val="7294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Sep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ba610a">
                        <a:alpha val="7294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Oct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ba610a">
                        <a:alpha val="7294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Nov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ba610a">
                        <a:alpha val="7294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Dec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ba610a">
                        <a:alpha val="72940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Numerator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3C2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3C3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2C3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2C3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2C3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2C3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Denominator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3C2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3C3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2C3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2C3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2C3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2C3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KPI Value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3C2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3C3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2C3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2C3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2C3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0" marR="0" indent="0" lvl="0">
                        <a:lnSpc>
                          <a:spcPct val="100000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R2C3]]></a:t>
                      </a:r>
                    </a:p>
                  </a:txBody>
                  <a:tcPr marL="95250" marR="0" marT="9525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0" y="952500"/>
          <a:ext cx="8572500" cy="4286250"/>
          <a:chOff x="952500" y="952500"/>
          <a:chExt cx="8572500" cy="4286250"/>
        </a:xfrm>
      </p:grpSpPr>
      <p:sp>
        <p:nvSpPr>
          <p:cNvPr id="1" name=""/>
          <p:cNvSpPr txBox="1"/>
          <p:nvPr/>
        </p:nvSpPr>
        <p:spPr>
          <a:xfrm>
            <a:off x="952500" y="952500"/>
            <a:ext cx="762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000"/>
              </a:lnSpc>
            </a:pPr>
            <a:r>
              <a:rPr lang="en-US" b="1" sz="20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ATA AGGREGATION AND DISSEMINATION]]></a:t>
            </a:r>
          </a:p>
        </p:txBody>
      </p:sp>
      <p:sp>
        <p:nvSpPr>
          <p:cNvPr id="2" name=""/>
          <p:cNvSpPr txBox="1"/>
          <p:nvPr/>
        </p:nvSpPr>
        <p:spPr>
          <a:xfrm>
            <a:off x="952500" y="1428750"/>
            <a:ext cx="7620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000"/>
              </a:lnSpc>
              <a:buClr>
                <a:srgbClr val="000000">
                  <a:alpha val="100000"/>
                </a:srgbClr>
              </a:buClr>
              <a:buFont typeface="Calibri"/>
              <a:buChar char="• "/>
            </a:pPr>
            <a:r>
              <a:rPr lang="en-US" sz="1800" spc="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ata aggregation Plan :The data will be collected from emergency medicine checklist. The analysis will be done by chief pharmacist & Quality Department collectively. The collected data will be presented in Pharmacy therapeutic committee, and the same will be presented to management through Quality  Patient safety committee meeting.
Data Dissemination Plan : The monthly compiled data will be communicated  to all employees working in the department for further dissemination by Department in charge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e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2021-06-09T10:44:44Z</dcterms:created>
  <dcterms:modified xsi:type="dcterms:W3CDTF">2021-06-09T10:44:44Z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