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Override PartName="/ppt/charts/chart6.xml" ContentType="application/vnd.openxmlformats-officedocument.drawingml.chart+xml"/>
  <Override PartName="/ppt/charts/chart7.xml" ContentType="application/vnd.openxmlformats-officedocument.drawingml.chart+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9144000" cy="5143500" type="screen16x9"/>
  <p:notesSz cx="6858000" cy="9144000"/>
  <p:defaultTextStyle>
    <a:defPPr>
      <a:defRPr lang="fr-FR"/>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lastView="sldView">
  <p:slideViewPr>
    <p:cSldViewPr>
      <p:cViewPr>
        <p:scale>
          <a:sx d="100" n="100"/>
          <a:sy d="100" n="100"/>
        </p:scale>
        <p:origin x="0" y="0"/>
      </p:cViewPr>
    </p:cSldViewPr>
  </p:slideViewPr>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presProps" Target="presProps.xml"/>
  <Relationship Id="rId10" Type="http://schemas.openxmlformats.org/officeDocument/2006/relationships/viewProps" Target="viewProps.xml"/>
  <Relationship Id="rId11" Type="http://schemas.openxmlformats.org/officeDocument/2006/relationships/tableStyles" Target="tableStyles.xml"/>
</Relationships>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lgn="r" fontAlgn="base" marL="0" marR="0" indent="0" lvl="0">
              <a:defRPr/>
            </a:pPr>
            <a:r>
              <a:rPr lang="en-US" dirty="0" b="false" i="false" strike="noStrike" sz="1800" u="none">
                <a:solidFill>
                  <a:srgbClr val="000000">
                    <a:alpha val="100000"/>
                  </a:srgbClr>
                </a:solidFill>
                <a:latin typeface="Calibri"/>
              </a:rPr>
              <a:t>DATA ANALYSIS</a:t>
            </a:r>
            <a:endParaRPr lang="en-US" dirty="0"/>
          </a:p>
        </c:rich>
      </c:tx>
      <c:layout>
        <c:manualLayout>
          <c:xMode val="edge"/>
          <c:yMode val="edge"/>
          <c:x val="0.01"/>
          <c:y val="0.01"/>
        </c:manualLayout>
      </c:layout>
      <c:overlay val="0"/>
    </c:title>
    <c:autoTitleDeleted val="0"/>
    <c:view3D>
      <c:rotX val="0"/>
      <c:hPercent val="100"/>
      <c:rotY val="0"/>
      <c:depthPercent val="100"/>
      <c:rAngAx val="1"/>
      <c:perspective val="30"/>
    </c:view3D>
    <c:plotArea>
      <c:layout>
        <c:manualLayout>
          <c:xMode val="edge"/>
          <c:yMode val="edge"/>
        </c:manualLayout>
      </c:layout>
      <c:barChart>
        <c:barDir val="col"/>
        <c:grouping val="clustered"/>
        <c:ser>
          <c:idx val="0"/>
          <c:order val="0"/>
          <c:tx>
            <c:v/>
          </c:tx>
          <c:dLbls>
            <c:txPr>
              <a:bodyPr/>
              <a:lstStyle/>
              <a:p>
                <a:pPr>
                  <a:defRPr b="false" i="false" strike="noStrike" sz="900" u="none">
                    <a:solidFill>
                      <a:srgbClr val="FFFFFF">
                        <a:alpha val="100000"/>
                      </a:srgbClr>
                    </a:solidFill>
                    <a:latin typeface="Calibri"/>
                  </a:defRPr>
                </a:pPr>
                <a:endParaRPr lang="en-US" dirty="0"/>
              </a:p>
            </c:txPr>
            <c:dLblPos val="ctr"/>
            <c:showVal val="1"/>
            <c:showCatName val="0"/>
            <c:showSerName val="0"/>
            <c:showPercent val="0"/>
            <c:separator/>
            <c:showLeaderLines val="1"/>
          </c:dLbls>
          <c:spPr>
            <a:solidFill>
              <a:srgbClr val="ba610a">
                <a:alpha val="72940"/>
              </a:srgbClr>
            </a:solidFill>
          </c:spPr>
          <c:cat>
            <c:strLit>
              <c:ptCount val="7"/>
              <c:pt idx="0">
                <c:v>Jul</c:v>
              </c:pt>
              <c:pt idx="1">
                <c:v>Aug</c:v>
              </c:pt>
              <c:pt idx="2">
                <c:v>Sep</c:v>
              </c:pt>
              <c:pt idx="3">
                <c:v>Oct</c:v>
              </c:pt>
              <c:pt idx="4">
                <c:v>Nov</c:v>
              </c:pt>
              <c:pt idx="5">
                <c:v>Dec</c:v>
              </c:pt>
              <c:pt idx="6">
                <c:v>mala</c:v>
              </c:pt>
            </c:strLit>
          </c:cat>
          <c:val>
            <c:numLit>
              <c:ptCount val="7"/>
              <c:pt idx="0">
                <c:v>240</c:v>
              </c:pt>
              <c:pt idx="1">
                <c:v>226</c:v>
              </c:pt>
              <c:pt idx="2">
                <c:v>255</c:v>
              </c:pt>
              <c:pt idx="3">
                <c:v>264</c:v>
              </c:pt>
              <c:pt idx="4">
                <c:v>283</c:v>
              </c:pt>
              <c:pt idx="5">
                <c:v>80</c:v>
              </c:pt>
              <c:pt idx="6">
                <c:v>290</c:v>
              </c:pt>
            </c:numLit>
          </c:val>
        </c:ser>
        <c:gapWidth val="158"/>
        <c:overlap val="0"/>
        <c:axId val="52743552"/>
        <c:axId val="52749440"/>
        <c:extLst/>
      </c:barChart>
      <c:catAx>
        <c:axId val="52743552"/>
        <c:scaling>
          <c:orientation val="minMax"/>
        </c:scaling>
        <c:delete val="0"/>
        <c:axPos val="b"/>
        <c:numFmt formatCode="" sourceLinked="1"/>
        <c:majorTickMark val="none"/>
        <c:minorTickMark val="none"/>
        <c:tickLblPos val="nextTo"/>
        <c:spPr>
          <a:ln w="0">
            <a:noFill/>
          </a:ln>
        </c:spPr>
        <c:crossAx val="52749440"/>
        <c:crosses val="autoZero"/>
        <c:lblAlgn val="ctr"/>
        <c:lblOffset val="100"/>
      </c:catAx>
      <c:valAx>
        <c:axId val="52749440"/>
        <c:scaling>
          <c:orientation val="minMax"/>
        </c:scaling>
        <c:delete val="0"/>
        <c:axPos val="l"/>
        <c:numFmt formatCode="" sourceLinked="1"/>
        <c:majorTickMark val="none"/>
        <c:minorTickMark val="none"/>
        <c:tickLblPos val="nextTo"/>
        <c:spPr>
          <a:ln w="0">
            <a:noFill/>
          </a:ln>
        </c:spPr>
        <c:crossAx val="52743552"/>
        <c:crosses val="autoZero"/>
        <c:crossBetween val="between"/>
      </c:valAx>
    </c:plotArea>
    <c:plotVisOnly val="1"/>
  </c:chart>
  <c:spPr>
    <a:ln w="12700" cap="flat" cmpd="sng" algn="ctr">
      <a:solidFill>
        <a:srgbClr val="000000">
          <a:alpha val="100000"/>
        </a:srgbClr>
      </a:solidFill>
      <a:prstDash val="solid"/>
      <a:round/>
      <a:headEnd type="none" w="med" len="med"/>
      <a:tailEnd type="none" w="med" len="med"/>
    </a:ln>
  </c:spPr>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lgn="l" fontAlgn="base" marL="0" marR="0" indent="0" lvl="0">
              <a:defRPr/>
            </a:pPr>
            <a:r>
              <a:rPr lang="en-US" dirty="0" b="false" i="true" strike="noStrike" sz="1800" u="none">
                <a:solidFill>
                  <a:srgbClr val="000000">
                    <a:alpha val="100000"/>
                  </a:srgbClr>
                </a:solidFill>
                <a:latin typeface="Calibri"/>
              </a:rPr>
              <a:t>PHPPresentation Daily Downloads</a:t>
            </a:r>
            <a:endParaRPr lang="en-US" dirty="0"/>
          </a:p>
        </c:rich>
      </c:tx>
      <c:layout>
        <c:manualLayout>
          <c:xMode val="edge"/>
          <c:yMode val="edge"/>
          <c:x val="0.01"/>
          <c:y val="0.01"/>
        </c:manualLayout>
      </c:layout>
      <c:overlay val="0"/>
    </c:title>
    <c:autoTitleDeleted val="0"/>
    <c:view3D>
      <c:rotX val="30"/>
      <c:hPercent val="100"/>
      <c:rotY val="0"/>
      <c:depthPercent val="100"/>
      <c:rAngAx val="1"/>
      <c:perspective val="30"/>
    </c:view3D>
    <c:plotArea>
      <c:layout>
        <c:manualLayout>
          <c:xMode val="edge"/>
          <c:yMode val="edge"/>
        </c:manualLayout>
      </c:layout>
      <c:pie3DChart>
        <c:varyColors val="1"/>
        <c:ser>
          <c:idx val="0"/>
          <c:order val="0"/>
          <c:tx>
            <c:v> </c:v>
          </c:tx>
          <c:explosion val="20"/>
          <c:dPt>
            <c:idx val="0"/>
            <c:spPr>
              <a:solidFill>
                <a:srgbClr val="4672A8">
                  <a:alpha val="100000"/>
                </a:srgbClr>
              </a:solidFill>
            </c:spPr>
          </c:dPt>
          <c:dPt>
            <c:idx val="1"/>
            <c:spPr>
              <a:solidFill>
                <a:srgbClr val="AB4744">
                  <a:alpha val="100000"/>
                </a:srgbClr>
              </a:solidFill>
            </c:spPr>
          </c:dPt>
          <c:dPt>
            <c:idx val="2"/>
            <c:spPr>
              <a:solidFill>
                <a:srgbClr val="8AA64F">
                  <a:alpha val="100000"/>
                </a:srgbClr>
              </a:solidFill>
            </c:spPr>
          </c:dPt>
          <c:dPt>
            <c:idx val="3"/>
            <c:spPr>
              <a:solidFill>
                <a:srgbClr val="725990">
                  <a:alpha val="100000"/>
                </a:srgbClr>
              </a:solidFill>
            </c:spPr>
          </c:dPt>
          <c:dPt>
            <c:idx val="4"/>
            <c:spPr>
              <a:solidFill>
                <a:srgbClr val="4299B0">
                  <a:alpha val="100000"/>
                </a:srgbClr>
              </a:solidFill>
            </c:spPr>
          </c:dPt>
          <c:dPt>
            <c:idx val="5"/>
            <c:spPr>
              <a:solidFill>
                <a:srgbClr val="DC853E">
                  <a:alpha val="100000"/>
                </a:srgbClr>
              </a:solidFill>
            </c:spPr>
          </c:dPt>
          <c:dPt>
            <c:idx val="6"/>
            <c:spPr>
              <a:solidFill>
                <a:srgbClr val="93A9CE">
                  <a:alpha val="100000"/>
                </a:srgbClr>
              </a:solidFill>
            </c:spPr>
          </c:dPt>
          <c:dLbls>
            <c:txPr>
              <a:bodyPr/>
              <a:lstStyle/>
              <a:p>
                <a:pPr>
                  <a:defRPr b="false" i="false" strike="noStrike" sz="900" u="none">
                    <a:solidFill>
                      <a:srgbClr val="000000">
                        <a:alpha val="100000"/>
                      </a:srgbClr>
                    </a:solidFill>
                    <a:latin typeface="Calibri"/>
                  </a:defRPr>
                </a:pPr>
                <a:endParaRPr lang="en-US" dirty="0"/>
              </a:p>
            </c:txPr>
            <c:dLblPos val="ctr"/>
            <c:showVal val="1"/>
            <c:showCatName val="0"/>
            <c:showSerName val="1"/>
            <c:showPercent val="0"/>
            <c:showLeaderLines val="1"/>
          </c:dLbls>
          <c:cat>
            <c:strLit>
              <c:ptCount val="7"/>
              <c:pt idx="0">
                <c:v>Monday</c:v>
              </c:pt>
              <c:pt idx="1">
                <c:v>Tuesday</c:v>
              </c:pt>
              <c:pt idx="2">
                <c:v>Wednesday</c:v>
              </c:pt>
              <c:pt idx="3">
                <c:v>Thursday</c:v>
              </c:pt>
              <c:pt idx="4">
                <c:v>Friday</c:v>
              </c:pt>
              <c:pt idx="5">
                <c:v>Saturday</c:v>
              </c:pt>
              <c:pt idx="6">
                <c:v>Sunday</c:v>
              </c:pt>
            </c:strLit>
          </c:cat>
          <c:val>
            <c:numLit>
              <c:ptCount val="7"/>
              <c:pt idx="0">
                <c:v>12</c:v>
              </c:pt>
              <c:pt idx="1">
                <c:v>15</c:v>
              </c:pt>
              <c:pt idx="2">
                <c:v>13</c:v>
              </c:pt>
              <c:pt idx="3">
                <c:v>17</c:v>
              </c:pt>
              <c:pt idx="4">
                <c:v>14</c:v>
              </c:pt>
              <c:pt idx="5">
                <c:v>9</c:v>
              </c:pt>
              <c:pt idx="6">
                <c:v>7</c:v>
              </c:pt>
            </c:numLit>
          </c:val>
        </c:ser>
      </c:pie3DChart>
    </c:plotArea>
    <c:legend>
      <c:legendPos val="r"/>
      <c:layout>
        <c:manualLayout>
          <c:xMode val="edge"/>
          <c:yMode val="edge"/>
        </c:manualLayout>
      </c:layout>
      <c:overlay val="0"/>
      <c:spPr>
        <a:noFill/>
        <a:ln w="12700" cap="flat" cmpd="sng" algn="ctr">
          <a:solidFill>
            <a:srgbClr val="000000">
              <a:alpha val="100000"/>
            </a:srgbClr>
          </a:solidFill>
          <a:prstDash val="solid"/>
          <a:round/>
          <a:headEnd type="none" w="med" len="med"/>
          <a:tailEnd type="none" w="med" len="med"/>
        </a:ln>
      </c:spPr>
      <c:txPr>
        <a:bodyPr/>
        <a:lstStyle/>
        <a:p>
          <a:pPr algn="l" fontAlgn="base" marL="0" marR="0" indent="0" lvl="0">
            <a:defRPr b="false" i="true" strike="noStrike" sz="1000" u="none">
              <a:solidFill>
                <a:srgbClr val="000000">
                  <a:alpha val="100000"/>
                </a:srgbClr>
              </a:solidFill>
              <a:latin typeface="Calibri"/>
            </a:defRPr>
          </a:pPr>
          <a:endParaRPr lang="en-US" dirty="0"/>
        </a:p>
      </c:txPr>
    </c:legend>
    <c:plotVisOnly val="1"/>
  </c:chart>
  <c:spPr>
    <a:ln w="12700" cap="flat" cmpd="sng" algn="ctr">
      <a:solidFill>
        <a:srgbClr val="000000">
          <a:alpha val="100000"/>
        </a:srgbClr>
      </a:solidFill>
      <a:prstDash val="solid"/>
      <a:round/>
      <a:headEnd type="none" w="med" len="med"/>
      <a:tailEnd type="none" w="med" len="med"/>
    </a:ln>
  </c:spPr>
</c:chartSpace>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312925095" r:id="rId1"/>
  </p:sldLayoutIdLst>
  <p:txStyles>
    <p:titleStyle>
      <a:lvl1pPr algn="ctr">
        <a:defRPr sz="4400" kern="1200">
          <a:solidFill>
            <a:schemeClr val="lt1"/>
          </a:solidFill>
        </a:defRPr>
      </a:lvl1pPr>
      <a:extLst/>
    </p:titleStyle>
    <p:bodyStyle>
      <a:lvl1pPr algn="ctr" indent="-324900">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rela1231.jp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rela22.jp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rela33.jp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rela45.jp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chart" Target="../charts/chart6.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chart" Target="../charts/char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143500"/>
          <a:chOff x="0" y="0"/>
          <a:chExt cx="9144000" cy="5143500"/>
        </a:xfrm>
      </p:grpSpPr>
      <p:pic>
        <p:nvPicPr>
          <p:cNvPr id="1" name="PHPPresentation logo" descr="PHPPresentation logo"/>
          <p:cNvPicPr>
            <a:picLocks noChangeAspect="1"/>
          </p:cNvPicPr>
          <p:nvPr/>
        </p:nvPicPr>
        <p:blipFill>
          <a:blip r:embed="rId2"/>
          <a:stretch>
            <a:fillRect/>
          </a:stretch>
        </p:blipFill>
        <p:spPr>
          <a:xfrm>
            <a:off x="0" y="0"/>
            <a:ext cx="9144000" cy="5143500"/>
          </a:xfrm>
          <a:prstGeom prst="rect">
            <a:avLst/>
          </a:prstGeom>
          <a:noFill/>
        </p:spPr>
      </p:pic>
      <p:sp>
        <p:nvSpPr>
          <p:cNvPr id="2" name=""/>
          <p:cNvSpPr txBox="1"/>
          <p:nvPr/>
        </p:nvSpPr>
        <p:spPr>
          <a:xfrm>
            <a:off x="571500" y="1905000"/>
            <a:ext cx="5715000" cy="1143000"/>
          </a:xfrm>
          <a:prstGeom prst="rect">
            <a:avLst/>
          </a:prstGeom>
          <a:noFill/>
        </p:spPr>
        <p:txBody>
          <a:bodyPr rtlCol="0" bIns="45720" lIns="91440" rIns="91440" tIns="45720">
            <a:spAutoFit/>
          </a:bodyPr>
          <a:lstStyle/>
          <a:p>
            <a:pPr algn="ctr" fontAlgn="base" marL="0" marR="0" indent="0" lvl="0">
              <a:lnSpc>
                <a:spcPct val="100000"/>
              </a:lnSpc>
            </a:pPr>
            <a:r>
              <a:rPr lang="en-US" sz="5000" spc="0" u="none">
                <a:solidFill>
                  <a:srgbClr val="000000">
                    <a:alpha val="100000"/>
                  </a:srgbClr>
                </a:solidFill>
                <a:latin typeface="Calibri Light (Headings)"/>
              </a:rPr>
              <a:t><![CDATA[MEDICATION ERR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076825"/>
          <a:chOff x="0" y="0"/>
          <a:chExt cx="9144000" cy="5076825"/>
        </a:xfrm>
      </p:grpSpPr>
      <p:pic>
        <p:nvPicPr>
          <p:cNvPr id="1" name="2nd slide" descr="2nd slide"/>
          <p:cNvPicPr>
            <a:picLocks noChangeAspect="1"/>
          </p:cNvPicPr>
          <p:nvPr/>
        </p:nvPicPr>
        <p:blipFill>
          <a:blip r:embed="rId2"/>
          <a:stretch>
            <a:fillRect/>
          </a:stretch>
        </p:blipFill>
        <p:spPr>
          <a:xfrm>
            <a:off x="0" y="0"/>
            <a:ext cx="9144000" cy="5076825"/>
          </a:xfrm>
          <a:prstGeom prst="rect">
            <a:avLst/>
          </a:prstGeom>
          <a:noFill/>
        </p:spPr>
      </p:pic>
      <p:sp>
        <p:nvSpPr>
          <p:cNvPr id="2" name=""/>
          <p:cNvSpPr txBox="1"/>
          <p:nvPr/>
        </p:nvSpPr>
        <p:spPr>
          <a:xfrm>
            <a:off x="666750" y="190500"/>
            <a:ext cx="7620000" cy="476250"/>
          </a:xfrm>
          <a:prstGeom prst="rect">
            <a:avLst/>
          </a:prstGeom>
          <a:noFill/>
        </p:spPr>
        <p:txBody>
          <a:bodyPr rtlCol="0" bIns="45720" lIns="91440" rIns="91440" tIns="45720">
            <a:spAutoFit/>
          </a:bodyPr>
          <a:lstStyle/>
          <a:p>
            <a:pPr algn="ctr" fontAlgn="base" marL="0" marR="0" indent="0" lvl="0">
              <a:lnSpc>
                <a:spcPct val="100000"/>
              </a:lnSpc>
            </a:pPr>
            <a:r>
              <a:rPr lang="en-US" b="1" sz="2200" spc="0" u="none">
                <a:solidFill>
                  <a:srgbClr val="000000">
                    <a:alpha val="100000"/>
                  </a:srgbClr>
                </a:solidFill>
                <a:latin typeface="Calibri Light (Headings)"/>
              </a:rPr>
              <a:t><![CDATA[Medication error]]></a:t>
            </a:r>
          </a:p>
        </p:txBody>
      </p:sp>
      <p:sp>
        <p:nvSpPr>
          <p:cNvPr id="3" name=""/>
          <p:cNvSpPr txBox="1"/>
          <p:nvPr/>
        </p:nvSpPr>
        <p:spPr>
          <a:xfrm>
            <a:off x="666750" y="952500"/>
            <a:ext cx="8001000" cy="619125"/>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Any error in the prescribing, transcribing, indenting, dispensing or administration of a drug, irrespective of whether such errors lead to adverse consequences or not, are the single most preventable cause of patient harm. A medication error is any preventable event that may cause or lead to inappropriate medication use or patient harm while the medication is in the control of the health care professional, patient, or consumer
]]></a:t>
            </a:r>
          </a:p>
        </p:txBody>
      </p:sp>
      <p:sp>
        <p:nvSpPr>
          <p:cNvPr id="4" name=""/>
          <p:cNvSpPr txBox="1"/>
          <p:nvPr/>
        </p:nvSpPr>
        <p:spPr>
          <a:xfrm>
            <a:off x="666750" y="2000250"/>
            <a:ext cx="8001000" cy="381000"/>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Medication errors represents the culture of patient safety in a hospital
To analyze the reasons of medication errors to identify the training needs & improvement opportunities to prevent the occurrence of same in future
]]></a:t>
            </a:r>
          </a:p>
        </p:txBody>
      </p:sp>
      <p:sp>
        <p:nvSpPr>
          <p:cNvPr id="5" name=""/>
          <p:cNvSpPr txBox="1"/>
          <p:nvPr/>
        </p:nvSpPr>
        <p:spPr>
          <a:xfrm>
            <a:off x="666750" y="2762250"/>
            <a:ext cx="2286000" cy="238125"/>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Process & Outcome]]></a:t>
            </a:r>
          </a:p>
        </p:txBody>
      </p:sp>
      <p:sp>
        <p:nvSpPr>
          <p:cNvPr id="6" name=""/>
          <p:cNvSpPr txBox="1"/>
          <p:nvPr/>
        </p:nvSpPr>
        <p:spPr>
          <a:xfrm>
            <a:off x="4667250" y="2762250"/>
            <a:ext cx="3810000" cy="238125"/>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Incident forms, Appropriateness review & prescription audit form
]]></a:t>
            </a:r>
          </a:p>
        </p:txBody>
      </p:sp>
      <p:sp>
        <p:nvSpPr>
          <p:cNvPr id="7" name=""/>
          <p:cNvSpPr txBox="1"/>
          <p:nvPr/>
        </p:nvSpPr>
        <p:spPr>
          <a:xfrm>
            <a:off x="666750" y="3333750"/>
            <a:ext cx="2286000" cy="238125"/>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By 8th of every month]]></a:t>
            </a:r>
          </a:p>
        </p:txBody>
      </p:sp>
      <p:sp>
        <p:nvSpPr>
          <p:cNvPr id="8" name=""/>
          <p:cNvSpPr txBox="1"/>
          <p:nvPr/>
        </p:nvSpPr>
        <p:spPr>
          <a:xfrm>
            <a:off x="4667250" y="3333750"/>
            <a:ext cx="2286000" cy="238125"/>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NA ]]></a:t>
            </a:r>
          </a:p>
        </p:txBody>
      </p:sp>
      <p:sp>
        <p:nvSpPr>
          <p:cNvPr id="9" name=""/>
          <p:cNvSpPr txBox="1"/>
          <p:nvPr/>
        </p:nvSpPr>
        <p:spPr>
          <a:xfrm>
            <a:off x="666750" y="3905250"/>
            <a:ext cx="2286000" cy="238125"/>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Monthly]]></a:t>
            </a:r>
          </a:p>
        </p:txBody>
      </p:sp>
      <p:sp>
        <p:nvSpPr>
          <p:cNvPr id="10" name=""/>
          <p:cNvSpPr txBox="1"/>
          <p:nvPr/>
        </p:nvSpPr>
        <p:spPr>
          <a:xfrm>
            <a:off x="4667250" y="3905250"/>
            <a:ext cx="2286000" cy="238125"/>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Continuous]]></a:t>
            </a:r>
          </a:p>
        </p:txBody>
      </p:sp>
      <p:sp>
        <p:nvSpPr>
          <p:cNvPr id="11" name=""/>
          <p:cNvSpPr txBox="1"/>
          <p:nvPr/>
        </p:nvSpPr>
        <p:spPr>
          <a:xfrm>
            <a:off x="666750" y="4524375"/>
            <a:ext cx="2286000" cy="238125"/>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Concurrent]]></a:t>
            </a:r>
          </a:p>
        </p:txBody>
      </p:sp>
      <p:sp>
        <p:nvSpPr>
          <p:cNvPr id="12" name=""/>
          <p:cNvSpPr txBox="1"/>
          <p:nvPr/>
        </p:nvSpPr>
        <p:spPr>
          <a:xfrm>
            <a:off x="4667250" y="4524375"/>
            <a:ext cx="2286000" cy="238125"/>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All inpatient are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076825"/>
          <a:chOff x="0" y="0"/>
          <a:chExt cx="9144000" cy="5076825"/>
        </a:xfrm>
      </p:grpSpPr>
      <p:pic>
        <p:nvPicPr>
          <p:cNvPr id="1" name="3rd slide" descr="3rd slide"/>
          <p:cNvPicPr>
            <a:picLocks noChangeAspect="1"/>
          </p:cNvPicPr>
          <p:nvPr/>
        </p:nvPicPr>
        <p:blipFill>
          <a:blip r:embed="rId2"/>
          <a:stretch>
            <a:fillRect/>
          </a:stretch>
        </p:blipFill>
        <p:spPr>
          <a:xfrm>
            <a:off x="0" y="0"/>
            <a:ext cx="9144000" cy="5076825"/>
          </a:xfrm>
          <a:prstGeom prst="rect">
            <a:avLst/>
          </a:prstGeom>
          <a:noFill/>
        </p:spPr>
      </p:pic>
      <p:sp>
        <p:nvSpPr>
          <p:cNvPr id="2" name=""/>
          <p:cNvSpPr txBox="1"/>
          <p:nvPr/>
        </p:nvSpPr>
        <p:spPr>
          <a:xfrm>
            <a:off x="666750" y="190500"/>
            <a:ext cx="7620000" cy="476250"/>
          </a:xfrm>
          <a:prstGeom prst="rect">
            <a:avLst/>
          </a:prstGeom>
          <a:noFill/>
        </p:spPr>
        <p:txBody>
          <a:bodyPr rtlCol="0" bIns="45720" lIns="91440" rIns="91440" tIns="45720">
            <a:spAutoFit/>
          </a:bodyPr>
          <a:lstStyle/>
          <a:p>
            <a:pPr algn="ctr" fontAlgn="base" marL="0" marR="0" indent="0" lvl="0">
              <a:lnSpc>
                <a:spcPct val="100000"/>
              </a:lnSpc>
            </a:pPr>
            <a:r>
              <a:rPr lang="en-US" b="1" sz="2200" spc="0" u="none">
                <a:solidFill>
                  <a:srgbClr val="000000">
                    <a:alpha val="100000"/>
                  </a:srgbClr>
                </a:solidFill>
                <a:latin typeface="Calibri Light (Headings)"/>
              </a:rPr>
              <a:t><![CDATA[Medication error]]></a:t>
            </a:r>
          </a:p>
        </p:txBody>
      </p:sp>
      <p:sp>
        <p:nvSpPr>
          <p:cNvPr id="3" name=""/>
          <p:cNvSpPr txBox="1"/>
          <p:nvPr/>
        </p:nvSpPr>
        <p:spPr>
          <a:xfrm>
            <a:off x="6000750" y="2286000"/>
            <a:ext cx="2381250" cy="476250"/>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Errors in the prescribing, transcribing, dispensing, administering and monitoring of medications.]]></a:t>
            </a:r>
          </a:p>
        </p:txBody>
      </p:sp>
      <p:sp>
        <p:nvSpPr>
          <p:cNvPr id="4" name=""/>
          <p:cNvSpPr txBox="1"/>
          <p:nvPr/>
        </p:nvSpPr>
        <p:spPr>
          <a:xfrm>
            <a:off x="6000750" y="3524250"/>
            <a:ext cx="2381250" cy="238125"/>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Error in OPD settings]]></a:t>
            </a:r>
          </a:p>
        </p:txBody>
      </p:sp>
      <p:sp>
        <p:nvSpPr>
          <p:cNvPr id="5" name=""/>
          <p:cNvSpPr txBox="1"/>
          <p:nvPr/>
        </p:nvSpPr>
        <p:spPr>
          <a:xfrm>
            <a:off x="6000750" y="4381500"/>
            <a:ext cx="2381250" cy="238125"/>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 7.68]]></a:t>
            </a:r>
          </a:p>
        </p:txBody>
      </p:sp>
      <p:graphicFrame>
        <p:nvGraphicFramePr>
          <p:cNvPr id="6" name="" descr=""/>
          <p:cNvGraphicFramePr>
            <a:graphicFrameLocks noGrp="1"/>
          </p:cNvGraphicFramePr>
          <p:nvPr/>
        </p:nvGraphicFramePr>
        <p:xfrm>
          <a:off x="857250" y="2857500"/>
          <a:ext cx="0" cy="0"/>
        </p:xfrm>
        <a:graphic>
          <a:graphicData uri="http://schemas.openxmlformats.org/drawingml/2006/table">
            <a:tbl>
              <a:tblPr firstRow="1" bandRow="1"/>
              <a:tblGrid>
                <a:gridCol w="1905000"/>
                <a:gridCol w="476250"/>
                <a:gridCol w="476250"/>
                <a:gridCol w="476250"/>
                <a:gridCol w="476250"/>
                <a:gridCol w="476250"/>
                <a:gridCol w="476250"/>
              </a:tblGrid>
              <a:tr h="361950">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Marks ]]></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ba610a">
                        <a:alpha val="7294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Oct’20]]></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ba610a">
                        <a:alpha val="7294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Nov’20]]></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ba610a">
                        <a:alpha val="7294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Dec’20]]></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ba610a">
                        <a:alpha val="7294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Jan’21]]></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ba610a">
                        <a:alpha val="7294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Feb’21]]></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ba610a">
                        <a:alpha val="7294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Mar’21]]></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ba610a">
                        <a:alpha val="72940"/>
                      </a:srgbClr>
                    </a:solidFill>
                  </a:tcPr>
                </a:tc>
              </a:tr>
              <a:tr h="361950">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Total Number of Medicational Errors]]></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11]]></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0]]></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4]]></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7]]></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6]]></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5]]></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r>
              <a:tr h="361950">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Number of Patient Days]]></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4243]]></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2608]]></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2722]]></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2186]]></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2122]]></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2886]]></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r>
              <a:tr h="361950">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1000]]></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1000]]></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1000]]></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1000]]></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1000]]></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1000]]></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1000]]></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r>
              <a:tr h="361950">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Rate]]></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2.59]]></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0]]></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1.47]]></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3.20]]></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2.83]]></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c>
                  <a:txBody>
                    <a:bodyPr wrap="square" rtlCol="0">
                      <a:spAutoFit/>
                    </a:bodyPr>
                    <a:lstStyle/>
                    <a:p>
                      <a:pPr algn="l" fontAlgn="base" marL="0" marR="0" indent="0" lvl="0">
                        <a:lnSpc>
                          <a:spcPct val="100000"/>
                        </a:lnSpc>
                      </a:pPr>
                      <a:r>
                        <a:rPr lang="en-US" sz="800" spc="0" u="none">
                          <a:solidFill>
                            <a:srgbClr val="000000">
                              <a:alpha val="100000"/>
                            </a:srgbClr>
                          </a:solidFill>
                          <a:latin typeface="Calibri"/>
                        </a:rPr>
                        <a:t><![CDATA[1.75]]></a:t>
                      </a:r>
                    </a:p>
                  </a:txBody>
                  <a:tcPr marL="0" marR="0" marT="0" marB="0">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lnTlToBr w="12700" cap="flat" cmpd="sng" algn="ctr">
                      <a:noFill/>
                      <a:prstDash val="solid"/>
                      <a:round/>
                      <a:headEnd type="none" w="med" len="med"/>
                      <a:tailEnd type="none" w="med" len="med"/>
                    </a:lnTlToBr>
                    <a:lnBlToTr w="12700" cap="flat" cmpd="sng" algn="ctr">
                      <a:noFill/>
                      <a:prstDash val="solid"/>
                      <a:round/>
                      <a:headEnd type="none" w="med" len="med"/>
                      <a:tailEnd type="none" w="med" len="med"/>
                    </a:lnBlToTr>
                    <a:solidFill>
                      <a:srgbClr val="dce0dd">
                        <a:alpha val="86270"/>
                      </a:srgbClr>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144000" cy="5076825"/>
          <a:chOff x="0" y="0"/>
          <a:chExt cx="9144000" cy="5076825"/>
        </a:xfrm>
      </p:grpSpPr>
      <p:pic>
        <p:nvPicPr>
          <p:cNvPr id="1" name="4th slide" descr="4th slide"/>
          <p:cNvPicPr>
            <a:picLocks noChangeAspect="1"/>
          </p:cNvPicPr>
          <p:nvPr/>
        </p:nvPicPr>
        <p:blipFill>
          <a:blip r:embed="rId2"/>
          <a:stretch>
            <a:fillRect/>
          </a:stretch>
        </p:blipFill>
        <p:spPr>
          <a:xfrm>
            <a:off x="0" y="0"/>
            <a:ext cx="9144000" cy="5076825"/>
          </a:xfrm>
          <a:prstGeom prst="rect">
            <a:avLst/>
          </a:prstGeom>
          <a:noFill/>
        </p:spPr>
      </p:pic>
      <p:sp>
        <p:nvSpPr>
          <p:cNvPr id="2" name=""/>
          <p:cNvSpPr txBox="1"/>
          <p:nvPr/>
        </p:nvSpPr>
        <p:spPr>
          <a:xfrm>
            <a:off x="666750" y="190500"/>
            <a:ext cx="7620000" cy="476250"/>
          </a:xfrm>
          <a:prstGeom prst="rect">
            <a:avLst/>
          </a:prstGeom>
          <a:noFill/>
        </p:spPr>
        <p:txBody>
          <a:bodyPr rtlCol="0" bIns="45720" lIns="91440" rIns="91440" tIns="45720">
            <a:spAutoFit/>
          </a:bodyPr>
          <a:lstStyle/>
          <a:p>
            <a:pPr algn="ctr" fontAlgn="base" marL="0" marR="0" indent="0" lvl="0">
              <a:lnSpc>
                <a:spcPct val="100000"/>
              </a:lnSpc>
            </a:pPr>
            <a:r>
              <a:rPr lang="en-US" b="1" sz="2200" spc="0" u="none">
                <a:solidFill>
                  <a:srgbClr val="000000">
                    <a:alpha val="100000"/>
                  </a:srgbClr>
                </a:solidFill>
                <a:latin typeface="Calibri Light (Headings)"/>
              </a:rPr>
              <a:t><![CDATA[Medication error]]></a:t>
            </a:r>
          </a:p>
        </p:txBody>
      </p:sp>
      <p:sp>
        <p:nvSpPr>
          <p:cNvPr id="3" name=""/>
          <p:cNvSpPr txBox="1"/>
          <p:nvPr/>
        </p:nvSpPr>
        <p:spPr>
          <a:xfrm>
            <a:off x="666750" y="1000125"/>
            <a:ext cx="3905250" cy="762000"/>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The data will be collected through Incident forms, Appropriateness review & prescription audit form. The analysis will be done by Quality & Clinical Pharmacist collectively and the same will be presented to management through Apex Quality improvement and  Pharmacy & Therapeutic Committee meetings.
]]></a:t>
            </a:r>
          </a:p>
        </p:txBody>
      </p:sp>
      <p:sp>
        <p:nvSpPr>
          <p:cNvPr id="4" name=""/>
          <p:cNvSpPr txBox="1"/>
          <p:nvPr/>
        </p:nvSpPr>
        <p:spPr>
          <a:xfrm>
            <a:off x="4667250" y="1047750"/>
            <a:ext cx="3810000" cy="714375"/>
          </a:xfrm>
          <a:prstGeom prst="rect">
            <a:avLst/>
          </a:prstGeom>
          <a:noFill/>
        </p:spPr>
        <p:txBody>
          <a:bodyPr rtlCol="0" bIns="45720" lIns="91440" rIns="91440" tIns="45720">
            <a:spAutoFit/>
          </a:bodyPr>
          <a:lstStyle/>
          <a:p>
            <a:pPr algn="l" fontAlgn="base" marL="0" marR="0" indent="0" lvl="0">
              <a:lnSpc>
                <a:spcPct val="100000"/>
              </a:lnSpc>
            </a:pPr>
            <a:r>
              <a:rPr lang="en-US" sz="1000" spc="0" u="none">
                <a:solidFill>
                  <a:srgbClr val="000000">
                    <a:alpha val="100000"/>
                  </a:srgbClr>
                </a:solidFill>
                <a:latin typeface="Calibri"/>
              </a:rPr>
              <a:t><![CDATA[The monthly compiled data will be circulated electronically by quality department to Clinical Pharmacist for further dissemination to all employees working in the department.
]]></a:t>
            </a:r>
          </a:p>
        </p:txBody>
      </p:sp>
      <p:sp>
        <p:nvSpPr>
          <p:cNvPr id="5" name=""/>
          <p:cNvSpPr txBox="1"/>
          <p:nvPr/>
        </p:nvSpPr>
        <p:spPr>
          <a:xfrm>
            <a:off x="666750" y="2286000"/>
            <a:ext cx="3905250" cy="2428875"/>
          </a:xfrm>
          <a:prstGeom prst="rect">
            <a:avLst/>
          </a:prstGeom>
          <a:noFill/>
        </p:spPr>
        <p:txBody>
          <a:bodyPr rtlCol="0" bIns="45720" lIns="91440" rIns="91440" tIns="45720">
            <a:spAutoFit/>
          </a:bodyPr>
          <a:lstStyle/>
          <a:p>
            <a:pPr algn="l" fontAlgn="base" marL="0" marR="0" indent="0" lvl="0">
              <a:lnSpc>
                <a:spcPct val="100000"/>
              </a:lnSpc>
              <a:buClr>
                <a:srgbClr val="000000">
                  <a:alpha val="100000"/>
                </a:srgbClr>
              </a:buClr>
              <a:buFont typeface="Calibri"/>
              <a:buChar char="• "/>
            </a:pPr>
            <a:r>
              <a:rPr lang="en-US" b="1" sz="1450" spc="0" u="none">
                <a:solidFill>
                  <a:srgbClr val="000000">
                    <a:alpha val="100000"/>
                  </a:srgbClr>
                </a:solidFill>
                <a:latin typeface="Calibri (Body)"/>
              </a:rPr>
              <a:t><![CDATA[Timings of the prescription were written by nursing staff instead of  doctors.
Elements of prescriptions not verified properly.
Lack of availability of drug in markets/ pharmacy.
Unawareness about the brand names of combination drugs.
Illegibile prescription writing
 Use of unapproved abbrevations.
Nurses didnot verify the 10 rights of administration.]]></a:t>
            </a:r>
          </a:p>
        </p:txBody>
      </p:sp>
      <p:sp>
        <p:nvSpPr>
          <p:cNvPr id="6" name=""/>
          <p:cNvSpPr txBox="1"/>
          <p:nvPr/>
        </p:nvSpPr>
        <p:spPr>
          <a:xfrm>
            <a:off x="4667250" y="2190750"/>
            <a:ext cx="4000500" cy="2809875"/>
          </a:xfrm>
          <a:prstGeom prst="rect">
            <a:avLst/>
          </a:prstGeom>
          <a:noFill/>
        </p:spPr>
        <p:txBody>
          <a:bodyPr rtlCol="0" bIns="45720" lIns="91440" rIns="91440" tIns="45720">
            <a:spAutoFit/>
          </a:bodyPr>
          <a:lstStyle/>
          <a:p>
            <a:pPr algn="l" fontAlgn="base" marL="0" marR="0" indent="0" lvl="0">
              <a:lnSpc>
                <a:spcPct val="100000"/>
              </a:lnSpc>
              <a:buClr>
                <a:srgbClr val="000000">
                  <a:alpha val="100000"/>
                </a:srgbClr>
              </a:buClr>
              <a:buFont typeface="Calibri"/>
              <a:buChar char="• "/>
            </a:pPr>
            <a:r>
              <a:rPr lang="en-US" b="1" sz="1450" spc="0" u="none">
                <a:solidFill>
                  <a:srgbClr val="000000">
                    <a:alpha val="100000"/>
                  </a:srgbClr>
                </a:solidFill>
                <a:latin typeface="Calibri (Body)"/>
              </a:rPr>
              <a:t><![CDATA[Appropriate training to all  doctors,nurses  and pharmacists  in regards to MAR writing, administration techniques, storage and dispensing respectively.
Availability of formulary & E-Cims in all patient care areas through the intranet for clarifying drug related queries.
Display of High Alert, LASA list throughout the hospital.
Reported Medication errors presented in the PTC meeting and suggestions were made to respective department heads to take neccessary actions to minimize the medication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143000" y="762000"/>
          <a:ext cx="7810500" cy="4095750"/>
          <a:chOff x="1143000" y="762000"/>
          <a:chExt cx="7810500" cy="4095750"/>
        </a:xfrm>
      </p:grpSpPr>
      <p:graphicFrame>
        <p:nvGraphicFramePr>
          <p:cNvPr id="1" name="PHPPresentation Monthly Downloads" descr=""/>
          <p:cNvGraphicFramePr/>
          <p:nvPr/>
        </p:nvGraphicFramePr>
        <p:xfrm>
          <a:off x="1143000" y="762000"/>
          <a:ext cx="6667500" cy="33337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143000" y="762000"/>
          <a:ext cx="7810500" cy="6000750"/>
          <a:chOff x="1143000" y="762000"/>
          <a:chExt cx="7810500" cy="6000750"/>
        </a:xfrm>
      </p:grpSpPr>
      <p:graphicFrame>
        <p:nvGraphicFramePr>
          <p:cNvPr id="1" name="PHPPresentation Daily Downloads" descr=""/>
          <p:cNvGraphicFramePr/>
          <p:nvPr/>
        </p:nvGraphicFramePr>
        <p:xfrm>
          <a:off x="1143000" y="762000"/>
          <a:ext cx="6667500" cy="52387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Theme67">
  <a:themeElements>
    <a:clrScheme name="Theme67">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67">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6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6</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Unknown Creator</dc:creator>
  <cp:lastModifiedBy>Unknown Creator</cp:lastModifiedBy>
  <dcterms:created xsi:type="dcterms:W3CDTF">2021-06-17T05:47:02Z</dcterms:created>
  <dcterms:modified xsi:type="dcterms:W3CDTF">2021-06-17T05:47:02Z</dcterms:modified>
  <dc:title>Untitled Presentation</dc:title>
  <dc:description/>
  <dc:subject/>
  <cp:keywords/>
  <cp:category/>
</cp:coreProperties>
</file>

<file path=docProps/custom.xml><?xml version="1.0" encoding="utf-8"?>
<Properties xmlns="http://schemas.openxmlformats.org/officeDocument/2006/custom-properties" xmlns:vt="http://schemas.openxmlformats.org/officeDocument/2006/docPropsVTypes"/>
</file>