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56" r:id="rId5"/>
    <p:sldId id="276" r:id="rId6"/>
    <p:sldId id="265" r:id="rId7"/>
    <p:sldId id="266" r:id="rId8"/>
    <p:sldId id="267" r:id="rId9"/>
    <p:sldId id="277" r:id="rId10"/>
    <p:sldId id="278" r:id="rId11"/>
    <p:sldId id="279" r:id="rId12"/>
    <p:sldId id="280" r:id="rId13"/>
    <p:sldId id="281" r:id="rId14"/>
    <p:sldId id="282" r:id="rId15"/>
    <p:sldId id="283" r:id="rId16"/>
    <p:sldId id="284" r:id="rId17"/>
    <p:sldId id="269" r:id="rId18"/>
    <p:sldId id="285" r:id="rId19"/>
    <p:sldId id="28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9" d="100"/>
          <a:sy n="89" d="100"/>
        </p:scale>
        <p:origin x="466" y="77"/>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smtClean="0"/>
            <a:t>Feed</a:t>
          </a:r>
          <a:r>
            <a:rPr lang="en-US" baseline="0" dirty="0" smtClean="0"/>
            <a:t> the Fingerprint System with Fingerprints of User.</a:t>
          </a:r>
          <a:endParaRPr lang="en-US" dirty="0"/>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smtClean="0"/>
            <a:t>A stable Internet Connection must be chosen.</a:t>
          </a:r>
          <a:endParaRPr lang="en-US" dirty="0"/>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smtClean="0"/>
            <a:t>Two or more fingerprints should be used.</a:t>
          </a:r>
          <a:endParaRPr lang="en-US" dirty="0"/>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smtClean="0"/>
            <a:t>Alarm Speakers must be tested out.</a:t>
          </a:r>
          <a:endParaRPr lang="en-US" dirty="0"/>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smtClean="0"/>
            <a:t>Repeater and Router must be setup.</a:t>
          </a:r>
          <a:endParaRPr lang="en-US" dirty="0"/>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smtClean="0"/>
            <a:t>The devices must be connected.</a:t>
          </a:r>
          <a:endParaRPr lang="en-US" dirty="0"/>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t>
        <a:bodyPr/>
        <a:lstStyle/>
        <a:p>
          <a:endParaRPr lang="en-IN"/>
        </a:p>
      </dgm:t>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2"/>
      <dgm:spPr/>
      <dgm:t>
        <a:bodyPr/>
        <a:lstStyle/>
        <a:p>
          <a:endParaRPr lang="en-IN"/>
        </a:p>
      </dgm:t>
    </dgm:pt>
    <dgm:pt modelId="{1B1F80F4-E9A5-4A99-A630-6548067B7CB5}" type="pres">
      <dgm:prSet presAssocID="{995C4470-49EF-4BD9-B00A-AD612181AB58}" presName="parTrans" presStyleLbl="sibTrans2D1" presStyleIdx="0" presStyleCnt="4"/>
      <dgm:spPr/>
      <dgm:t>
        <a:bodyPr/>
        <a:lstStyle/>
        <a:p>
          <a:endParaRPr lang="en-IN"/>
        </a:p>
      </dgm:t>
    </dgm:pt>
    <dgm:pt modelId="{85447532-8740-4202-B6A5-AE63748B9291}" type="pres">
      <dgm:prSet presAssocID="{CD410504-9F7F-47AE-B46E-CE985680360F}" presName="child" presStyleLbl="alignAccFollowNode1" presStyleIdx="0" presStyleCnt="4">
        <dgm:presLayoutVars>
          <dgm:chMax val="0"/>
          <dgm:bulletEnabled val="1"/>
        </dgm:presLayoutVars>
      </dgm:prSet>
      <dgm:spPr/>
      <dgm:t>
        <a:bodyPr/>
        <a:lstStyle/>
        <a:p>
          <a:endParaRPr lang="en-IN"/>
        </a:p>
      </dgm:t>
    </dgm:pt>
    <dgm:pt modelId="{7CAEA63C-96B5-40D4-900F-409598FDB0C1}" type="pres">
      <dgm:prSet presAssocID="{2B847D36-6E88-4DD3-AABD-579C99426233}" presName="sibTrans" presStyleLbl="sibTrans2D1" presStyleIdx="1" presStyleCnt="4"/>
      <dgm:spPr/>
      <dgm:t>
        <a:bodyPr/>
        <a:lstStyle/>
        <a:p>
          <a:endParaRPr lang="en-IN"/>
        </a:p>
      </dgm:t>
    </dgm:pt>
    <dgm:pt modelId="{459BBFF8-CE50-41AE-9B5E-F6026BBE4F45}" type="pres">
      <dgm:prSet presAssocID="{C4FF5CFA-9CEF-4C34-984A-CC28F232798F}" presName="child" presStyleLbl="alignAccFollowNode1" presStyleIdx="1" presStyleCnt="4">
        <dgm:presLayoutVars>
          <dgm:chMax val="0"/>
          <dgm:bulletEnabled val="1"/>
        </dgm:presLayoutVars>
      </dgm:prSet>
      <dgm:spPr/>
      <dgm:t>
        <a:bodyPr/>
        <a:lstStyle/>
        <a:p>
          <a:endParaRPr lang="en-IN"/>
        </a:p>
      </dgm:t>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2"/>
      <dgm:spPr/>
      <dgm:t>
        <a:bodyPr/>
        <a:lstStyle/>
        <a:p>
          <a:endParaRPr lang="en-IN"/>
        </a:p>
      </dgm:t>
    </dgm:pt>
    <dgm:pt modelId="{C8CE6287-76AA-46C4-B478-0F9183DE6118}" type="pres">
      <dgm:prSet presAssocID="{F342D04F-4D11-41CC-AB66-36041A902B44}" presName="parTrans" presStyleLbl="sibTrans2D1" presStyleIdx="2" presStyleCnt="4"/>
      <dgm:spPr/>
      <dgm:t>
        <a:bodyPr/>
        <a:lstStyle/>
        <a:p>
          <a:endParaRPr lang="en-IN"/>
        </a:p>
      </dgm:t>
    </dgm:pt>
    <dgm:pt modelId="{F7AA6D3E-BCE0-4C06-B101-080DA85DCB01}" type="pres">
      <dgm:prSet presAssocID="{5CBEC7DD-A25D-4956-9A65-6EA385F6FCB5}" presName="child" presStyleLbl="alignAccFollowNode1" presStyleIdx="2" presStyleCnt="4">
        <dgm:presLayoutVars>
          <dgm:chMax val="0"/>
          <dgm:bulletEnabled val="1"/>
        </dgm:presLayoutVars>
      </dgm:prSet>
      <dgm:spPr/>
      <dgm:t>
        <a:bodyPr/>
        <a:lstStyle/>
        <a:p>
          <a:endParaRPr lang="en-IN"/>
        </a:p>
      </dgm:t>
    </dgm:pt>
    <dgm:pt modelId="{DDA5CBC7-AA05-481A-A03A-3964C1BBBB5A}" type="pres">
      <dgm:prSet presAssocID="{BD0F67B1-39E4-45ED-9534-FB8F89E8EEF6}" presName="sibTrans" presStyleLbl="sibTrans2D1" presStyleIdx="3" presStyleCnt="4"/>
      <dgm:spPr/>
      <dgm:t>
        <a:bodyPr/>
        <a:lstStyle/>
        <a:p>
          <a:endParaRPr lang="en-IN"/>
        </a:p>
      </dgm:t>
    </dgm:pt>
    <dgm:pt modelId="{73DBFA1A-3823-4209-9CD6-DBDD456F39FB}" type="pres">
      <dgm:prSet presAssocID="{33BF0E2A-2B00-40A5-832E-FC800DCA5982}" presName="child" presStyleLbl="alignAccFollowNode1" presStyleIdx="3" presStyleCnt="4">
        <dgm:presLayoutVars>
          <dgm:chMax val="0"/>
          <dgm:bulletEnabled val="1"/>
        </dgm:presLayoutVars>
      </dgm:prSet>
      <dgm:spPr/>
      <dgm:t>
        <a:bodyPr/>
        <a:lstStyle/>
        <a:p>
          <a:endParaRPr lang="en-IN"/>
        </a:p>
      </dgm:t>
    </dgm:pt>
  </dgm:ptLst>
  <dgm:cxnLst>
    <dgm:cxn modelId="{7B595755-BE81-46A0-903D-004D1EF6EE33}" srcId="{C53CC6D8-DEFC-45FD-8207-E1ECCC27EA85}" destId="{516A4DDC-76BD-494E-B503-625555CCBC4A}" srcOrd="0" destOrd="0" parTransId="{133DE2D2-6278-469E-8A80-F71EA996A07A}" sibTransId="{AE4D7DCA-0B66-4207-B896-C721B2CB4C13}"/>
    <dgm:cxn modelId="{F0586601-9ACD-4FBD-BD5A-48D73FF14301}" type="presOf" srcId="{516A4DDC-76BD-494E-B503-625555CCBC4A}" destId="{9BBCF6CE-E750-48B6-B333-305BBB100737}" srcOrd="0" destOrd="0" presId="urn:microsoft.com/office/officeart/2005/8/layout/lProcess1"/>
    <dgm:cxn modelId="{0F0D3551-AF94-422C-87FE-80E4E27CB025}" srcId="{C53CC6D8-DEFC-45FD-8207-E1ECCC27EA85}" destId="{41E3B52E-71B8-4BD0-B1ED-D051FFB12506}" srcOrd="1" destOrd="0" parTransId="{DA206B73-34B1-48E4-A513-9978853BF217}" sibTransId="{2436D701-8B79-4C2B-92A4-52BC1BA24775}"/>
    <dgm:cxn modelId="{40E743FD-4072-4389-94B0-B65E89259C6B}" type="presOf" srcId="{5CBEC7DD-A25D-4956-9A65-6EA385F6FCB5}" destId="{F7AA6D3E-BCE0-4C06-B101-080DA85DCB01}" srcOrd="0" destOrd="0" presId="urn:microsoft.com/office/officeart/2005/8/layout/lProcess1"/>
    <dgm:cxn modelId="{73058351-9FAC-4F4F-A5FB-FC365EDF9D02}" type="presOf" srcId="{C53CC6D8-DEFC-45FD-8207-E1ECCC27EA85}" destId="{22D8E0AF-322E-4A8E-BC3C-6E9E9A51F58F}"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AEAE8CB6-1B26-4996-A549-ADEFF4BF9B7B}" type="presOf" srcId="{41E3B52E-71B8-4BD0-B1ED-D051FFB12506}" destId="{09ADE9CE-20B7-4A4E-BED6-D56E4ED1D855}" srcOrd="0" destOrd="0" presId="urn:microsoft.com/office/officeart/2005/8/layout/lProcess1"/>
    <dgm:cxn modelId="{5F55A28B-96EB-4565-9919-9E4BDE07F610}" type="presOf" srcId="{F342D04F-4D11-41CC-AB66-36041A902B44}" destId="{C8CE6287-76AA-46C4-B478-0F9183DE6118}" srcOrd="0" destOrd="0" presId="urn:microsoft.com/office/officeart/2005/8/layout/lProcess1"/>
    <dgm:cxn modelId="{AC32EC95-E874-4C4E-AF61-58E99EE59A51}" type="presOf" srcId="{C4FF5CFA-9CEF-4C34-984A-CC28F232798F}" destId="{459BBFF8-CE50-41AE-9B5E-F6026BBE4F45}" srcOrd="0" destOrd="0" presId="urn:microsoft.com/office/officeart/2005/8/layout/lProcess1"/>
    <dgm:cxn modelId="{25B66A08-E57F-429F-A076-5691EC284D95}" type="presOf" srcId="{33BF0E2A-2B00-40A5-832E-FC800DCA5982}" destId="{73DBFA1A-3823-4209-9CD6-DBDD456F39FB}" srcOrd="0" destOrd="0" presId="urn:microsoft.com/office/officeart/2005/8/layout/lProcess1"/>
    <dgm:cxn modelId="{6B045370-B4FF-427A-9929-461476AAE193}" srcId="{516A4DDC-76BD-494E-B503-625555CCBC4A}" destId="{CD410504-9F7F-47AE-B46E-CE985680360F}" srcOrd="0" destOrd="0" parTransId="{995C4470-49EF-4BD9-B00A-AD612181AB58}" sibTransId="{2B847D36-6E88-4DD3-AABD-579C99426233}"/>
    <dgm:cxn modelId="{541426C5-B997-49AC-A1CD-ABBC86A85301}" type="presOf" srcId="{BD0F67B1-39E4-45ED-9534-FB8F89E8EEF6}" destId="{DDA5CBC7-AA05-481A-A03A-3964C1BBBB5A}"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B522739A-4DEE-43CF-9357-A84EF1EEE7ED}" srcId="{41E3B52E-71B8-4BD0-B1ED-D051FFB12506}" destId="{33BF0E2A-2B00-40A5-832E-FC800DCA5982}" srcOrd="1" destOrd="0" parTransId="{F8C31ED9-A2C0-4A09-A419-0AE9A44BB8DF}" sibTransId="{E373698D-1356-47A7-A591-B72BFE77C3D1}"/>
    <dgm:cxn modelId="{0687A885-2354-4E9E-B313-4269283F0057}" srcId="{41E3B52E-71B8-4BD0-B1ED-D051FFB12506}" destId="{5CBEC7DD-A25D-4956-9A65-6EA385F6FCB5}" srcOrd="0" destOrd="0" parTransId="{F342D04F-4D11-41CC-AB66-36041A902B44}" sibTransId="{BD0F67B1-39E4-45ED-9534-FB8F89E8EEF6}"/>
    <dgm:cxn modelId="{3EF97A2F-4200-46E4-86EB-19980AD436FE}" type="presOf" srcId="{CD410504-9F7F-47AE-B46E-CE985680360F}" destId="{85447532-8740-4202-B6A5-AE63748B929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1628" y="934624"/>
          <a:ext cx="1966683" cy="491670"/>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Feed</a:t>
          </a:r>
          <a:r>
            <a:rPr lang="en-US" sz="1200" kern="1200" baseline="0" dirty="0" smtClean="0"/>
            <a:t> the Fingerprint System with Fingerprints of User.</a:t>
          </a:r>
          <a:endParaRPr lang="en-US" sz="1200" kern="1200" dirty="0"/>
        </a:p>
      </dsp:txBody>
      <dsp:txXfrm>
        <a:off x="16029" y="949025"/>
        <a:ext cx="1937881" cy="462868"/>
      </dsp:txXfrm>
    </dsp:sp>
    <dsp:sp modelId="{1B1F80F4-E9A5-4A99-A630-6548067B7CB5}">
      <dsp:nvSpPr>
        <dsp:cNvPr id="0" name=""/>
        <dsp:cNvSpPr/>
      </dsp:nvSpPr>
      <dsp:spPr>
        <a:xfrm rot="5400000">
          <a:off x="941949" y="1469316"/>
          <a:ext cx="86042" cy="86042"/>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1628" y="1598380"/>
          <a:ext cx="1966683" cy="491670"/>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Two or more fingerprints should be used.</a:t>
          </a:r>
          <a:endParaRPr lang="en-US" sz="1400" kern="1200" dirty="0"/>
        </a:p>
      </dsp:txBody>
      <dsp:txXfrm>
        <a:off x="16029" y="1612781"/>
        <a:ext cx="1937881" cy="462868"/>
      </dsp:txXfrm>
    </dsp:sp>
    <dsp:sp modelId="{7CAEA63C-96B5-40D4-900F-409598FDB0C1}">
      <dsp:nvSpPr>
        <dsp:cNvPr id="0" name=""/>
        <dsp:cNvSpPr/>
      </dsp:nvSpPr>
      <dsp:spPr>
        <a:xfrm rot="5400000">
          <a:off x="941949" y="2133072"/>
          <a:ext cx="86042" cy="86042"/>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1628" y="2262136"/>
          <a:ext cx="1966683" cy="491670"/>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Alarm Speakers must be tested out.</a:t>
          </a:r>
          <a:endParaRPr lang="en-US" sz="1400" kern="1200" dirty="0"/>
        </a:p>
      </dsp:txBody>
      <dsp:txXfrm>
        <a:off x="16029" y="2276537"/>
        <a:ext cx="1937881" cy="462868"/>
      </dsp:txXfrm>
    </dsp:sp>
    <dsp:sp modelId="{09ADE9CE-20B7-4A4E-BED6-D56E4ED1D855}">
      <dsp:nvSpPr>
        <dsp:cNvPr id="0" name=""/>
        <dsp:cNvSpPr/>
      </dsp:nvSpPr>
      <dsp:spPr>
        <a:xfrm>
          <a:off x="2243647" y="934624"/>
          <a:ext cx="1966683" cy="491670"/>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A stable Internet Connection must be chosen.</a:t>
          </a:r>
          <a:endParaRPr lang="en-US" sz="1200" kern="1200" dirty="0"/>
        </a:p>
      </dsp:txBody>
      <dsp:txXfrm>
        <a:off x="2258048" y="949025"/>
        <a:ext cx="1937881" cy="462868"/>
      </dsp:txXfrm>
    </dsp:sp>
    <dsp:sp modelId="{C8CE6287-76AA-46C4-B478-0F9183DE6118}">
      <dsp:nvSpPr>
        <dsp:cNvPr id="0" name=""/>
        <dsp:cNvSpPr/>
      </dsp:nvSpPr>
      <dsp:spPr>
        <a:xfrm rot="5400000">
          <a:off x="3183968" y="1469316"/>
          <a:ext cx="86042" cy="86042"/>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243647" y="1598380"/>
          <a:ext cx="1966683" cy="491670"/>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Repeater and Router must be setup.</a:t>
          </a:r>
          <a:endParaRPr lang="en-US" sz="1400" kern="1200" dirty="0"/>
        </a:p>
      </dsp:txBody>
      <dsp:txXfrm>
        <a:off x="2258048" y="1612781"/>
        <a:ext cx="1937881" cy="462868"/>
      </dsp:txXfrm>
    </dsp:sp>
    <dsp:sp modelId="{DDA5CBC7-AA05-481A-A03A-3964C1BBBB5A}">
      <dsp:nvSpPr>
        <dsp:cNvPr id="0" name=""/>
        <dsp:cNvSpPr/>
      </dsp:nvSpPr>
      <dsp:spPr>
        <a:xfrm rot="5400000">
          <a:off x="3183968" y="2133072"/>
          <a:ext cx="86042" cy="86042"/>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243647" y="2262136"/>
          <a:ext cx="1966683" cy="491670"/>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The devices must be connected.</a:t>
          </a:r>
          <a:endParaRPr lang="en-US" sz="1400" kern="1200" dirty="0"/>
        </a:p>
      </dsp:txBody>
      <dsp:txXfrm>
        <a:off x="2258048" y="2276537"/>
        <a:ext cx="1937881" cy="46286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4/22/2018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4/22/2018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4/22/2018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4/22/2018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4/22/2018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4/22/2018</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4/22/2018</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4/22/2018</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4/22/2018</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4/22/2018</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4/22/2018</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4/22/2018</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336" y="3165763"/>
            <a:ext cx="11881320" cy="1711037"/>
          </a:xfrm>
        </p:spPr>
        <p:txBody>
          <a:bodyPr>
            <a:normAutofit/>
          </a:bodyPr>
          <a:lstStyle/>
          <a:p>
            <a:r>
              <a:rPr lang="en-IN" sz="4800" dirty="0" smtClean="0"/>
              <a:t>AdHoc Network and Home Automation</a:t>
            </a:r>
            <a:endParaRPr sz="4800" dirty="0"/>
          </a:p>
        </p:txBody>
      </p:sp>
      <p:sp>
        <p:nvSpPr>
          <p:cNvPr id="3" name="Subtitle 2"/>
          <p:cNvSpPr>
            <a:spLocks noGrp="1"/>
          </p:cNvSpPr>
          <p:nvPr>
            <p:ph type="subTitle" idx="1"/>
          </p:nvPr>
        </p:nvSpPr>
        <p:spPr>
          <a:xfrm>
            <a:off x="119336" y="4879675"/>
            <a:ext cx="10058400" cy="685800"/>
          </a:xfrm>
        </p:spPr>
        <p:txBody>
          <a:bodyPr/>
          <a:lstStyle/>
          <a:p>
            <a:r>
              <a:rPr lang="en-IN" dirty="0" smtClean="0"/>
              <a:t>Applications of Networking Systems</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Discussion of The Project (contd.)</a:t>
            </a:r>
          </a:p>
        </p:txBody>
      </p:sp>
      <p:sp>
        <p:nvSpPr>
          <p:cNvPr id="3" name="Content Placeholder 2"/>
          <p:cNvSpPr>
            <a:spLocks noGrp="1"/>
          </p:cNvSpPr>
          <p:nvPr>
            <p:ph sz="half" idx="1"/>
          </p:nvPr>
        </p:nvSpPr>
        <p:spPr>
          <a:xfrm>
            <a:off x="1524000" y="1825625"/>
            <a:ext cx="9144000" cy="4627711"/>
          </a:xfrm>
        </p:spPr>
        <p:txBody>
          <a:bodyPr>
            <a:normAutofit/>
          </a:bodyPr>
          <a:lstStyle/>
          <a:p>
            <a:r>
              <a:rPr lang="en-IN" dirty="0"/>
              <a:t>Level </a:t>
            </a:r>
            <a:r>
              <a:rPr lang="en-IN" dirty="0" smtClean="0"/>
              <a:t>One </a:t>
            </a:r>
            <a:r>
              <a:rPr lang="en-IN" dirty="0"/>
              <a:t>of the Home where the AdHoc Network is configured. The devices used are :- </a:t>
            </a:r>
            <a:r>
              <a:rPr lang="en-IN" dirty="0" smtClean="0"/>
              <a:t>	     </a:t>
            </a:r>
          </a:p>
          <a:p>
            <a:pPr marL="0" indent="0">
              <a:buNone/>
            </a:pPr>
            <a:r>
              <a:rPr lang="en-IN" dirty="0"/>
              <a:t>	</a:t>
            </a:r>
            <a:r>
              <a:rPr lang="en-IN" dirty="0" smtClean="0"/>
              <a:t>	       a</a:t>
            </a:r>
            <a:r>
              <a:rPr lang="en-IN" dirty="0"/>
              <a:t>) 4 CCTV Cameras (Wi-Fi and IP Enabled)</a:t>
            </a:r>
          </a:p>
          <a:p>
            <a:pPr marL="0" indent="0">
              <a:buNone/>
            </a:pPr>
            <a:r>
              <a:rPr lang="en-IN" dirty="0"/>
              <a:t>		       b) 2 Alarm Speakers</a:t>
            </a:r>
          </a:p>
          <a:p>
            <a:pPr marL="0" indent="0">
              <a:buNone/>
            </a:pPr>
            <a:r>
              <a:rPr lang="en-IN" dirty="0"/>
              <a:t>                 	       c) 3 Hue Lights (Wi-Fi Enabled)</a:t>
            </a:r>
          </a:p>
          <a:p>
            <a:pPr marL="0" indent="0">
              <a:buNone/>
            </a:pPr>
            <a:r>
              <a:rPr lang="en-IN" dirty="0"/>
              <a:t>  		       d) 1 Repeater (can control every device in the network via </a:t>
            </a:r>
            <a:r>
              <a:rPr lang="en-IN" dirty="0" smtClean="0"/>
              <a:t>		             Router </a:t>
            </a:r>
            <a:r>
              <a:rPr lang="en-IN" dirty="0"/>
              <a:t>in Level 1)</a:t>
            </a:r>
          </a:p>
          <a:p>
            <a:pPr marL="0" indent="0">
              <a:buNone/>
            </a:pPr>
            <a:r>
              <a:rPr lang="en-IN" dirty="0"/>
              <a:t>                      	       e) 1 Fingerprint Scanner collaborated with a Door Opener </a:t>
            </a:r>
            <a:r>
              <a:rPr lang="en-IN" dirty="0" smtClean="0"/>
              <a:t>    		             Detection </a:t>
            </a:r>
            <a:r>
              <a:rPr lang="en-IN" dirty="0"/>
              <a:t>System      (Wi-Fi enabled) for the main entrance </a:t>
            </a:r>
            <a:r>
              <a:rPr lang="en-IN" dirty="0" smtClean="0"/>
              <a:t>		             into </a:t>
            </a:r>
            <a:r>
              <a:rPr lang="en-IN" dirty="0"/>
              <a:t>the house.</a:t>
            </a:r>
          </a:p>
          <a:p>
            <a:pPr marL="0" indent="0">
              <a:buNone/>
            </a:pPr>
            <a:r>
              <a:rPr lang="en-IN" dirty="0"/>
              <a:t>		       f) 2 Air Conditioners (Wi-Fi enabled and Split Model)</a:t>
            </a:r>
          </a:p>
          <a:p>
            <a:endParaRPr lang="en-IN" dirty="0"/>
          </a:p>
        </p:txBody>
      </p:sp>
    </p:spTree>
    <p:extLst>
      <p:ext uri="{BB962C8B-B14F-4D97-AF65-F5344CB8AC3E}">
        <p14:creationId xmlns:p14="http://schemas.microsoft.com/office/powerpoint/2010/main" val="2612424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Discussion of The Project (contd.)</a:t>
            </a:r>
          </a:p>
        </p:txBody>
      </p:sp>
      <p:sp>
        <p:nvSpPr>
          <p:cNvPr id="3" name="Content Placeholder 2"/>
          <p:cNvSpPr>
            <a:spLocks noGrp="1"/>
          </p:cNvSpPr>
          <p:nvPr>
            <p:ph sz="half" idx="1"/>
          </p:nvPr>
        </p:nvSpPr>
        <p:spPr>
          <a:xfrm>
            <a:off x="1524000" y="1825625"/>
            <a:ext cx="9144000" cy="4771727"/>
          </a:xfrm>
        </p:spPr>
        <p:txBody>
          <a:bodyPr/>
          <a:lstStyle/>
          <a:p>
            <a:r>
              <a:rPr lang="en-IN" dirty="0"/>
              <a:t>Level </a:t>
            </a:r>
            <a:r>
              <a:rPr lang="en-IN" dirty="0" smtClean="0"/>
              <a:t>Two </a:t>
            </a:r>
            <a:r>
              <a:rPr lang="en-IN" dirty="0"/>
              <a:t>of the Home where the AdHoc Network is configured. The devices used are: - </a:t>
            </a:r>
            <a:endParaRPr lang="en-IN" dirty="0" smtClean="0"/>
          </a:p>
          <a:p>
            <a:pPr marL="0" indent="0">
              <a:buNone/>
            </a:pPr>
            <a:r>
              <a:rPr lang="en-IN" dirty="0"/>
              <a:t>	</a:t>
            </a:r>
            <a:r>
              <a:rPr lang="en-IN" dirty="0" smtClean="0"/>
              <a:t>	    a</a:t>
            </a:r>
            <a:r>
              <a:rPr lang="en-IN" dirty="0"/>
              <a:t>) 3 CCTV Cameras (Wi-Fi and IP Enabled)</a:t>
            </a:r>
          </a:p>
          <a:p>
            <a:pPr marL="0" indent="0">
              <a:buNone/>
            </a:pPr>
            <a:r>
              <a:rPr lang="en-IN" dirty="0"/>
              <a:t>		    </a:t>
            </a:r>
            <a:r>
              <a:rPr lang="en-IN" dirty="0" smtClean="0"/>
              <a:t>b</a:t>
            </a:r>
            <a:r>
              <a:rPr lang="en-IN" dirty="0"/>
              <a:t>) 1 Alarm Speaker and a 2.1 Home Theatre (Wi-Fi Enabled)</a:t>
            </a:r>
          </a:p>
          <a:p>
            <a:pPr marL="0" indent="0">
              <a:buNone/>
            </a:pPr>
            <a:r>
              <a:rPr lang="en-IN" dirty="0"/>
              <a:t>                 	    </a:t>
            </a:r>
            <a:r>
              <a:rPr lang="en-IN" dirty="0" smtClean="0"/>
              <a:t>c</a:t>
            </a:r>
            <a:r>
              <a:rPr lang="en-IN" dirty="0"/>
              <a:t>) 2 Hue Lights (Wi-Fi Enabled)</a:t>
            </a:r>
          </a:p>
          <a:p>
            <a:pPr marL="0" indent="0">
              <a:buNone/>
            </a:pPr>
            <a:r>
              <a:rPr lang="en-IN" dirty="0"/>
              <a:t>  		    </a:t>
            </a:r>
            <a:r>
              <a:rPr lang="en-IN" dirty="0" smtClean="0"/>
              <a:t>d</a:t>
            </a:r>
            <a:r>
              <a:rPr lang="en-IN" dirty="0"/>
              <a:t>) 1 Router (can control every device in the network)</a:t>
            </a:r>
          </a:p>
          <a:p>
            <a:pPr marL="0" indent="0">
              <a:buNone/>
            </a:pPr>
            <a:r>
              <a:rPr lang="en-IN" dirty="0"/>
              <a:t>	                  </a:t>
            </a:r>
            <a:r>
              <a:rPr lang="en-IN" dirty="0" smtClean="0"/>
              <a:t>   </a:t>
            </a:r>
            <a:r>
              <a:rPr lang="en-IN" dirty="0"/>
              <a:t>e) PC (can control every device in the network)</a:t>
            </a:r>
          </a:p>
          <a:p>
            <a:pPr marL="0" indent="0">
              <a:buNone/>
            </a:pPr>
            <a:r>
              <a:rPr lang="en-IN" dirty="0"/>
              <a:t>		     </a:t>
            </a:r>
            <a:r>
              <a:rPr lang="en-IN" dirty="0" smtClean="0"/>
              <a:t>f</a:t>
            </a:r>
            <a:r>
              <a:rPr lang="en-IN" dirty="0"/>
              <a:t>) 2 Air Conditioners (Wi-Fi enabled and Split Model)</a:t>
            </a:r>
          </a:p>
          <a:p>
            <a:pPr marL="0" indent="0">
              <a:buNone/>
            </a:pPr>
            <a:r>
              <a:rPr lang="en-IN" dirty="0"/>
              <a:t>		     </a:t>
            </a:r>
            <a:r>
              <a:rPr lang="en-IN" dirty="0" smtClean="0"/>
              <a:t>g</a:t>
            </a:r>
            <a:r>
              <a:rPr lang="en-IN" dirty="0"/>
              <a:t>) Printer (Wi-Fi enabled and shared among devices)</a:t>
            </a:r>
          </a:p>
          <a:p>
            <a:endParaRPr lang="en-IN" dirty="0"/>
          </a:p>
        </p:txBody>
      </p:sp>
    </p:spTree>
    <p:extLst>
      <p:ext uri="{BB962C8B-B14F-4D97-AF65-F5344CB8AC3E}">
        <p14:creationId xmlns:p14="http://schemas.microsoft.com/office/powerpoint/2010/main" val="3478267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Discussion of The Project (contd.)</a:t>
            </a:r>
          </a:p>
        </p:txBody>
      </p:sp>
      <p:sp>
        <p:nvSpPr>
          <p:cNvPr id="3" name="Content Placeholder 2"/>
          <p:cNvSpPr>
            <a:spLocks noGrp="1"/>
          </p:cNvSpPr>
          <p:nvPr>
            <p:ph sz="half" idx="1"/>
          </p:nvPr>
        </p:nvSpPr>
        <p:spPr>
          <a:xfrm>
            <a:off x="1524000" y="1825625"/>
            <a:ext cx="9144000" cy="1387351"/>
          </a:xfrm>
        </p:spPr>
        <p:txBody>
          <a:bodyPr/>
          <a:lstStyle/>
          <a:p>
            <a:r>
              <a:rPr lang="en-IN" dirty="0" smtClean="0"/>
              <a:t>A simple Java Program has been coded to show the security systems at the main entrance of the Home. </a:t>
            </a:r>
          </a:p>
          <a:p>
            <a:r>
              <a:rPr lang="en-IN" dirty="0" smtClean="0"/>
              <a:t>The code is ready and the outputs are given below.</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2256" y="3814580"/>
            <a:ext cx="2232248" cy="220670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2615" y="3814580"/>
            <a:ext cx="3561977" cy="220670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2403" y="3804909"/>
            <a:ext cx="2232248" cy="2216379"/>
          </a:xfrm>
          <a:prstGeom prst="rect">
            <a:avLst/>
          </a:prstGeom>
        </p:spPr>
      </p:pic>
    </p:spTree>
    <p:extLst>
      <p:ext uri="{BB962C8B-B14F-4D97-AF65-F5344CB8AC3E}">
        <p14:creationId xmlns:p14="http://schemas.microsoft.com/office/powerpoint/2010/main" val="548040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Discussion of The Project (contd.)</a:t>
            </a:r>
          </a:p>
        </p:txBody>
      </p:sp>
      <p:sp>
        <p:nvSpPr>
          <p:cNvPr id="3" name="Content Placeholder 2"/>
          <p:cNvSpPr>
            <a:spLocks noGrp="1"/>
          </p:cNvSpPr>
          <p:nvPr>
            <p:ph sz="half" idx="1"/>
          </p:nvPr>
        </p:nvSpPr>
        <p:spPr>
          <a:xfrm>
            <a:off x="1524000" y="1825625"/>
            <a:ext cx="9468544" cy="4270375"/>
          </a:xfrm>
        </p:spPr>
        <p:txBody>
          <a:bodyPr/>
          <a:lstStyle/>
          <a:p>
            <a:r>
              <a:rPr lang="en-IN" dirty="0" smtClean="0"/>
              <a:t>Explanation of the Java Code:</a:t>
            </a:r>
          </a:p>
          <a:p>
            <a:pPr marL="0" indent="0">
              <a:buNone/>
            </a:pPr>
            <a:r>
              <a:rPr lang="en-IN" dirty="0" smtClean="0"/>
              <a:t>The program has been done using a simple applet. There is a button marked Door, a button marked Fingerprint Scanner and a Timer. When the door is clicked, the timer starts it’s countdown. If the fingerprint scanner is clicked before the timer runs out, the alarm isn’t activated. Otherwise the alarm is activated and shown in another panel. </a:t>
            </a:r>
            <a:endParaRPr lang="en-IN" dirty="0"/>
          </a:p>
          <a:p>
            <a:pPr marL="0" indent="0">
              <a:buNone/>
            </a:pPr>
            <a:r>
              <a:rPr lang="en-IN" dirty="0" smtClean="0"/>
              <a:t>After the alarm is activated, if the fingerprint scanner is clicked again, the alarm is deactivated.</a:t>
            </a:r>
          </a:p>
        </p:txBody>
      </p:sp>
    </p:spTree>
    <p:extLst>
      <p:ext uri="{BB962C8B-B14F-4D97-AF65-F5344CB8AC3E}">
        <p14:creationId xmlns:p14="http://schemas.microsoft.com/office/powerpoint/2010/main" val="4159045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Discussion of The Project (contd.)</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2533907987"/>
              </p:ext>
            </p:extLst>
          </p:nvPr>
        </p:nvGraphicFramePr>
        <p:xfrm>
          <a:off x="1524000" y="1828800"/>
          <a:ext cx="4211960" cy="3688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6528048" y="2204864"/>
            <a:ext cx="4536504" cy="1200329"/>
          </a:xfrm>
          <a:prstGeom prst="rect">
            <a:avLst/>
          </a:prstGeom>
          <a:noFill/>
        </p:spPr>
        <p:txBody>
          <a:bodyPr wrap="square" rtlCol="0">
            <a:spAutoFit/>
          </a:bodyPr>
          <a:lstStyle/>
          <a:p>
            <a:r>
              <a:rPr lang="en-IN" dirty="0" smtClean="0"/>
              <a:t>These are some of the basic requirements for the Home Automation to be applied after the devices have been bought and fixed in their proper positions.</a:t>
            </a:r>
            <a:endParaRPr lang="en-IN" dirty="0"/>
          </a:p>
        </p:txBody>
      </p:sp>
    </p:spTree>
    <p:extLst>
      <p:ext uri="{BB962C8B-B14F-4D97-AF65-F5344CB8AC3E}">
        <p14:creationId xmlns:p14="http://schemas.microsoft.com/office/powerpoint/2010/main" val="1153027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Discussion of The Project (contd.)</a:t>
            </a:r>
          </a:p>
        </p:txBody>
      </p:sp>
      <p:sp>
        <p:nvSpPr>
          <p:cNvPr id="3" name="Content Placeholder 2"/>
          <p:cNvSpPr>
            <a:spLocks noGrp="1"/>
          </p:cNvSpPr>
          <p:nvPr>
            <p:ph idx="1"/>
          </p:nvPr>
        </p:nvSpPr>
        <p:spPr/>
        <p:txBody>
          <a:bodyPr/>
          <a:lstStyle/>
          <a:p>
            <a:r>
              <a:rPr lang="en-IN" dirty="0" smtClean="0"/>
              <a:t>If the project is deployed in the market, it may become quite a success. It is the age of ever evolving technology. The deployment of such a project won’t be rejected by the modern society and will be accepted humbly. </a:t>
            </a:r>
          </a:p>
          <a:p>
            <a:r>
              <a:rPr lang="en-IN" dirty="0" smtClean="0"/>
              <a:t>The perception of security and controlling via various means can attract a lot of people to give a tech-look to their homes.</a:t>
            </a:r>
          </a:p>
          <a:p>
            <a:r>
              <a:rPr lang="en-IN" dirty="0" smtClean="0"/>
              <a:t>There would be a high possibility of gaining good shares in the market if the deployment price is reasonable as a large portion of India’s population are middle class and expensive equipment may change their minds.</a:t>
            </a:r>
            <a:endParaRPr lang="en-IN" dirty="0"/>
          </a:p>
        </p:txBody>
      </p:sp>
    </p:spTree>
    <p:extLst>
      <p:ext uri="{BB962C8B-B14F-4D97-AF65-F5344CB8AC3E}">
        <p14:creationId xmlns:p14="http://schemas.microsoft.com/office/powerpoint/2010/main" val="547301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	</a:t>
            </a:r>
            <a:endParaRPr lang="en-IN" dirty="0"/>
          </a:p>
        </p:txBody>
      </p:sp>
      <p:sp>
        <p:nvSpPr>
          <p:cNvPr id="3" name="Content Placeholder 2"/>
          <p:cNvSpPr>
            <a:spLocks noGrp="1"/>
          </p:cNvSpPr>
          <p:nvPr>
            <p:ph idx="1"/>
          </p:nvPr>
        </p:nvSpPr>
        <p:spPr>
          <a:xfrm>
            <a:off x="1524000" y="1828800"/>
            <a:ext cx="9144000" cy="3976464"/>
          </a:xfrm>
        </p:spPr>
        <p:txBody>
          <a:bodyPr/>
          <a:lstStyle/>
          <a:p>
            <a:r>
              <a:rPr lang="en-IN" dirty="0" smtClean="0"/>
              <a:t>A summary of the project can be described as Home Automation system using various home appliances connected over an AdHoc Network. The user can control the devices in the network using his smart phone or PC or just by using switches or remotes (which are provided by the manufacturer). </a:t>
            </a:r>
          </a:p>
          <a:p>
            <a:r>
              <a:rPr lang="en-IN" dirty="0" smtClean="0"/>
              <a:t>Thank you !</a:t>
            </a:r>
          </a:p>
          <a:p>
            <a:pPr marL="0" indent="0">
              <a:buNone/>
            </a:pPr>
            <a:endParaRPr lang="en-IN" dirty="0"/>
          </a:p>
        </p:txBody>
      </p:sp>
    </p:spTree>
    <p:extLst>
      <p:ext uri="{BB962C8B-B14F-4D97-AF65-F5344CB8AC3E}">
        <p14:creationId xmlns:p14="http://schemas.microsoft.com/office/powerpoint/2010/main" val="2011665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Independent Study and Research II</a:t>
            </a:r>
            <a:endParaRPr lang="en-IN" dirty="0"/>
          </a:p>
        </p:txBody>
      </p:sp>
      <p:sp>
        <p:nvSpPr>
          <p:cNvPr id="3" name="Content Placeholder 2"/>
          <p:cNvSpPr>
            <a:spLocks noGrp="1"/>
          </p:cNvSpPr>
          <p:nvPr>
            <p:ph idx="1"/>
          </p:nvPr>
        </p:nvSpPr>
        <p:spPr/>
        <p:txBody>
          <a:bodyPr/>
          <a:lstStyle/>
          <a:p>
            <a:pPr marL="0" indent="0">
              <a:buNone/>
            </a:pPr>
            <a:r>
              <a:rPr lang="en-IN" b="1" dirty="0"/>
              <a:t>Course Code:</a:t>
            </a:r>
            <a:r>
              <a:rPr lang="en-IN" dirty="0"/>
              <a:t> </a:t>
            </a:r>
            <a:r>
              <a:rPr lang="en-IN" dirty="0" smtClean="0"/>
              <a:t>	ETISR102</a:t>
            </a:r>
            <a:endParaRPr lang="en-IN" dirty="0"/>
          </a:p>
          <a:p>
            <a:pPr marL="0" indent="0">
              <a:buNone/>
            </a:pPr>
            <a:r>
              <a:rPr lang="en-IN" b="1" dirty="0"/>
              <a:t>Name: </a:t>
            </a:r>
            <a:r>
              <a:rPr lang="en-IN" b="1" dirty="0" smtClean="0"/>
              <a:t>		</a:t>
            </a:r>
            <a:r>
              <a:rPr lang="en-IN" dirty="0" smtClean="0"/>
              <a:t>Malayanil </a:t>
            </a:r>
            <a:r>
              <a:rPr lang="en-IN" dirty="0"/>
              <a:t>Senapati</a:t>
            </a:r>
          </a:p>
          <a:p>
            <a:pPr marL="0" indent="0">
              <a:buNone/>
            </a:pPr>
            <a:r>
              <a:rPr lang="en-IN" b="1" dirty="0" smtClean="0"/>
              <a:t>Enrolment No.: 	</a:t>
            </a:r>
            <a:r>
              <a:rPr lang="en-IN" dirty="0" smtClean="0"/>
              <a:t>A91005215020</a:t>
            </a:r>
          </a:p>
          <a:p>
            <a:pPr marL="0" indent="0">
              <a:buNone/>
            </a:pPr>
            <a:r>
              <a:rPr lang="en-IN" b="1" dirty="0"/>
              <a:t>Semester/Year: </a:t>
            </a:r>
            <a:r>
              <a:rPr lang="en-IN" b="1" dirty="0" smtClean="0"/>
              <a:t>	</a:t>
            </a:r>
            <a:r>
              <a:rPr lang="en-IN" dirty="0" smtClean="0"/>
              <a:t>6</a:t>
            </a:r>
            <a:r>
              <a:rPr lang="en-IN" baseline="30000" dirty="0" smtClean="0"/>
              <a:t>th</a:t>
            </a:r>
            <a:r>
              <a:rPr lang="en-IN" dirty="0" smtClean="0"/>
              <a:t> </a:t>
            </a:r>
            <a:r>
              <a:rPr lang="en-IN" dirty="0"/>
              <a:t>Semester/ 3</a:t>
            </a:r>
            <a:r>
              <a:rPr lang="en-IN" baseline="30000" dirty="0"/>
              <a:t>rd</a:t>
            </a:r>
            <a:r>
              <a:rPr lang="en-IN" dirty="0"/>
              <a:t> Year</a:t>
            </a:r>
          </a:p>
          <a:p>
            <a:pPr marL="0" indent="0">
              <a:buNone/>
            </a:pPr>
            <a:r>
              <a:rPr lang="en-IN" b="1" dirty="0"/>
              <a:t>Section: </a:t>
            </a:r>
            <a:r>
              <a:rPr lang="en-IN" b="1" dirty="0" smtClean="0"/>
              <a:t>	</a:t>
            </a:r>
            <a:r>
              <a:rPr lang="en-IN" dirty="0" smtClean="0"/>
              <a:t>A</a:t>
            </a:r>
            <a:endParaRPr lang="en-IN" dirty="0"/>
          </a:p>
        </p:txBody>
      </p:sp>
    </p:spTree>
    <p:extLst>
      <p:ext uri="{BB962C8B-B14F-4D97-AF65-F5344CB8AC3E}">
        <p14:creationId xmlns:p14="http://schemas.microsoft.com/office/powerpoint/2010/main" val="3426898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dirty="0" smtClean="0"/>
              <a:t>Overview Index	</a:t>
            </a:r>
            <a:endParaRPr dirty="0"/>
          </a:p>
        </p:txBody>
      </p:sp>
      <p:sp>
        <p:nvSpPr>
          <p:cNvPr id="14" name="Content Placeholder 13"/>
          <p:cNvSpPr>
            <a:spLocks noGrp="1"/>
          </p:cNvSpPr>
          <p:nvPr>
            <p:ph idx="1"/>
          </p:nvPr>
        </p:nvSpPr>
        <p:spPr/>
        <p:txBody>
          <a:bodyPr/>
          <a:lstStyle/>
          <a:p>
            <a:r>
              <a:rPr lang="en-IN" dirty="0" smtClean="0"/>
              <a:t>Introduction to Networking</a:t>
            </a:r>
          </a:p>
          <a:p>
            <a:r>
              <a:rPr lang="en-IN" dirty="0" smtClean="0"/>
              <a:t>Introduction to AdHoc Networks</a:t>
            </a:r>
          </a:p>
          <a:p>
            <a:r>
              <a:rPr lang="en-IN" dirty="0" smtClean="0"/>
              <a:t>Introduction to Home Automation</a:t>
            </a:r>
          </a:p>
          <a:p>
            <a:r>
              <a:rPr lang="en-IN" dirty="0" smtClean="0"/>
              <a:t>Introduction to The Project</a:t>
            </a:r>
            <a:endParaRPr lang="en-IN" dirty="0" smtClean="0"/>
          </a:p>
          <a:p>
            <a:r>
              <a:rPr lang="en-IN" dirty="0" smtClean="0"/>
              <a:t>Discussion of The Project</a:t>
            </a:r>
          </a:p>
          <a:p>
            <a:r>
              <a:rPr lang="en-IN" dirty="0" smtClean="0"/>
              <a:t>Conclusion</a:t>
            </a:r>
            <a:endParaRPr dirty="0"/>
          </a:p>
        </p:txBody>
      </p:sp>
    </p:spTree>
    <p:extLst>
      <p:ext uri="{BB962C8B-B14F-4D97-AF65-F5344CB8AC3E}">
        <p14:creationId xmlns:p14="http://schemas.microsoft.com/office/powerpoint/2010/main" val="3042826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to Networking	</a:t>
            </a:r>
            <a:endParaRPr dirty="0"/>
          </a:p>
        </p:txBody>
      </p:sp>
      <p:sp>
        <p:nvSpPr>
          <p:cNvPr id="3" name="Content Placeholder 2"/>
          <p:cNvSpPr>
            <a:spLocks noGrp="1"/>
          </p:cNvSpPr>
          <p:nvPr>
            <p:ph idx="1"/>
          </p:nvPr>
        </p:nvSpPr>
        <p:spPr/>
        <p:txBody>
          <a:bodyPr/>
          <a:lstStyle/>
          <a:p>
            <a:r>
              <a:rPr lang="en-IN" dirty="0" smtClean="0"/>
              <a:t>The process of exchange of information or resources over a medium among two or more inter connected devices is referred to as Networking.</a:t>
            </a:r>
          </a:p>
          <a:p>
            <a:r>
              <a:rPr lang="en-IN" dirty="0" smtClean="0"/>
              <a:t>There are two types of medium through which the transmission occurs: </a:t>
            </a:r>
          </a:p>
          <a:p>
            <a:pPr marL="0" indent="0">
              <a:buNone/>
            </a:pPr>
            <a:r>
              <a:rPr lang="en-IN" dirty="0" smtClean="0"/>
              <a:t>		&gt;</a:t>
            </a:r>
            <a:r>
              <a:rPr lang="en-IN" dirty="0"/>
              <a:t>Wired</a:t>
            </a:r>
          </a:p>
          <a:p>
            <a:pPr marL="0" indent="0">
              <a:buNone/>
            </a:pPr>
            <a:r>
              <a:rPr lang="en-IN" dirty="0"/>
              <a:t>		&gt;</a:t>
            </a:r>
            <a:r>
              <a:rPr lang="en-IN" dirty="0" smtClean="0"/>
              <a:t>Wireless</a:t>
            </a:r>
          </a:p>
          <a:p>
            <a:pPr marL="0" indent="0">
              <a:buNone/>
            </a:pPr>
            <a:endParaRPr lang="en-IN" dirty="0" smtClean="0"/>
          </a:p>
          <a:p>
            <a:r>
              <a:rPr lang="en-IN" dirty="0" smtClean="0"/>
              <a:t>The term Internet is the acronym to Interconnected Network (of multiple devices across the globe).</a:t>
            </a:r>
          </a:p>
          <a:p>
            <a:pPr marL="0" indent="0">
              <a:buNone/>
            </a:pPr>
            <a:r>
              <a:rPr lang="en-IN" dirty="0"/>
              <a:t>	</a:t>
            </a:r>
            <a:r>
              <a:rPr lang="en-IN" dirty="0" smtClean="0"/>
              <a:t>	</a:t>
            </a:r>
            <a:endParaRPr lang="en-IN" dirty="0"/>
          </a:p>
        </p:txBody>
      </p:sp>
    </p:spTree>
    <p:extLst>
      <p:ext uri="{BB962C8B-B14F-4D97-AF65-F5344CB8AC3E}">
        <p14:creationId xmlns:p14="http://schemas.microsoft.com/office/powerpoint/2010/main" val="2116190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to AdHoc Network	</a:t>
            </a:r>
            <a:endParaRPr dirty="0"/>
          </a:p>
        </p:txBody>
      </p:sp>
      <p:sp>
        <p:nvSpPr>
          <p:cNvPr id="3" name="Content Placeholder 2"/>
          <p:cNvSpPr>
            <a:spLocks noGrp="1"/>
          </p:cNvSpPr>
          <p:nvPr>
            <p:ph sz="half" idx="1"/>
          </p:nvPr>
        </p:nvSpPr>
        <p:spPr>
          <a:xfrm>
            <a:off x="1524000" y="1825625"/>
            <a:ext cx="9144000" cy="4270375"/>
          </a:xfrm>
        </p:spPr>
        <p:txBody>
          <a:bodyPr/>
          <a:lstStyle/>
          <a:p>
            <a:r>
              <a:rPr lang="en-IN" dirty="0" smtClean="0"/>
              <a:t>AdHoc is a Latin phrase which means “for this”. In English, it generally signifies the solution for a specific problem. </a:t>
            </a:r>
          </a:p>
          <a:p>
            <a:r>
              <a:rPr lang="en-IN" dirty="0" smtClean="0"/>
              <a:t>AdHoc Network is a type of wireless network which is decentralised in nature. </a:t>
            </a:r>
          </a:p>
          <a:p>
            <a:r>
              <a:rPr lang="en-IN" dirty="0" smtClean="0"/>
              <a:t>Decentralised means </a:t>
            </a:r>
            <a:r>
              <a:rPr lang="en-IN" dirty="0" smtClean="0"/>
              <a:t>the network doesn’t depend upon any specific device or a pre-existing infrastructure.</a:t>
            </a:r>
          </a:p>
          <a:p>
            <a:r>
              <a:rPr lang="en-IN" dirty="0" smtClean="0"/>
              <a:t>It has a dynamic topology.</a:t>
            </a:r>
            <a:endParaRPr dirty="0"/>
          </a:p>
        </p:txBody>
      </p:sp>
    </p:spTree>
    <p:extLst>
      <p:ext uri="{BB962C8B-B14F-4D97-AF65-F5344CB8AC3E}">
        <p14:creationId xmlns:p14="http://schemas.microsoft.com/office/powerpoint/2010/main" val="4145261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to Home Automation</a:t>
            </a:r>
            <a:endParaRPr lang="en-IN" dirty="0"/>
          </a:p>
        </p:txBody>
      </p:sp>
      <p:sp>
        <p:nvSpPr>
          <p:cNvPr id="3" name="Content Placeholder 2"/>
          <p:cNvSpPr>
            <a:spLocks noGrp="1"/>
          </p:cNvSpPr>
          <p:nvPr>
            <p:ph sz="half" idx="1"/>
          </p:nvPr>
        </p:nvSpPr>
        <p:spPr>
          <a:xfrm>
            <a:off x="1524000" y="1825625"/>
            <a:ext cx="9144000" cy="4270375"/>
          </a:xfrm>
        </p:spPr>
        <p:txBody>
          <a:bodyPr/>
          <a:lstStyle/>
          <a:p>
            <a:r>
              <a:rPr lang="en-IN" dirty="0" smtClean="0"/>
              <a:t>Home automation or domotics is basically a smart home.</a:t>
            </a:r>
          </a:p>
          <a:p>
            <a:r>
              <a:rPr lang="en-US" dirty="0"/>
              <a:t>A home automation system will control lighting, climate, entertainment systems, and appliances. It may also include home security such as access control and alarm </a:t>
            </a:r>
            <a:r>
              <a:rPr lang="en-US" dirty="0" smtClean="0"/>
              <a:t>systems.</a:t>
            </a:r>
          </a:p>
          <a:p>
            <a:r>
              <a:rPr lang="en-US" dirty="0"/>
              <a:t>When connected with the Internet, home devices are an important constituent of the Internet of Things</a:t>
            </a:r>
            <a:r>
              <a:rPr lang="en-US" dirty="0" smtClean="0"/>
              <a:t>.</a:t>
            </a:r>
          </a:p>
          <a:p>
            <a:r>
              <a:rPr lang="en-US" dirty="0"/>
              <a:t>A home automation system typically connects controlled devices to a central </a:t>
            </a:r>
            <a:r>
              <a:rPr lang="en-US" dirty="0" smtClean="0"/>
              <a:t>hub. The</a:t>
            </a:r>
            <a:r>
              <a:rPr lang="en-US" dirty="0"/>
              <a:t> user interface for control of the system uses either wall-mounted terminals, tablet or desktop computers, a mobile phone application, or a Web interface, that may also be accessible off-site through the Internet.</a:t>
            </a:r>
            <a:endParaRPr lang="en-IN" dirty="0"/>
          </a:p>
        </p:txBody>
      </p:sp>
    </p:spTree>
    <p:extLst>
      <p:ext uri="{BB962C8B-B14F-4D97-AF65-F5344CB8AC3E}">
        <p14:creationId xmlns:p14="http://schemas.microsoft.com/office/powerpoint/2010/main" val="3326799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to The Project	</a:t>
            </a:r>
            <a:endParaRPr lang="en-IN" dirty="0"/>
          </a:p>
        </p:txBody>
      </p:sp>
      <p:sp>
        <p:nvSpPr>
          <p:cNvPr id="3" name="Content Placeholder 2"/>
          <p:cNvSpPr>
            <a:spLocks noGrp="1"/>
          </p:cNvSpPr>
          <p:nvPr>
            <p:ph sz="half" idx="1"/>
          </p:nvPr>
        </p:nvSpPr>
        <p:spPr>
          <a:xfrm>
            <a:off x="1524000" y="1825625"/>
            <a:ext cx="9144000" cy="4270375"/>
          </a:xfrm>
        </p:spPr>
        <p:txBody>
          <a:bodyPr/>
          <a:lstStyle/>
          <a:p>
            <a:r>
              <a:rPr lang="en-IN" dirty="0" smtClean="0"/>
              <a:t>The project which has been developed uses the ideologies of AdHoc Network and Home Automation.</a:t>
            </a:r>
          </a:p>
          <a:p>
            <a:r>
              <a:rPr lang="en-IN" dirty="0" smtClean="0"/>
              <a:t>Since we discussed that AdHoc Network is decentralised and Home Automation is centralised, we should focus upon the irony beneath. </a:t>
            </a:r>
          </a:p>
          <a:p>
            <a:r>
              <a:rPr lang="en-IN" dirty="0" smtClean="0"/>
              <a:t>This project on Home Automation uses Routers and Repeaters, but the fact that these are not controllers will be stated. For example, the Air Condition can be switched on via the Smart Phone or the Remote provided or even the PC; since all of the devices are inter connected .</a:t>
            </a:r>
          </a:p>
          <a:p>
            <a:pPr marL="0" indent="0">
              <a:buNone/>
            </a:pPr>
            <a:endParaRPr lang="en-IN" dirty="0" smtClean="0"/>
          </a:p>
        </p:txBody>
      </p:sp>
    </p:spTree>
    <p:extLst>
      <p:ext uri="{BB962C8B-B14F-4D97-AF65-F5344CB8AC3E}">
        <p14:creationId xmlns:p14="http://schemas.microsoft.com/office/powerpoint/2010/main" val="3288505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76672"/>
            <a:ext cx="9324528" cy="1143000"/>
          </a:xfrm>
        </p:spPr>
        <p:txBody>
          <a:bodyPr/>
          <a:lstStyle/>
          <a:p>
            <a:r>
              <a:rPr lang="en-IN" dirty="0" smtClean="0"/>
              <a:t>Discussion of The Project</a:t>
            </a:r>
            <a:endParaRPr lang="en-IN" dirty="0"/>
          </a:p>
        </p:txBody>
      </p:sp>
      <p:sp>
        <p:nvSpPr>
          <p:cNvPr id="3" name="Content Placeholder 2"/>
          <p:cNvSpPr>
            <a:spLocks noGrp="1"/>
          </p:cNvSpPr>
          <p:nvPr>
            <p:ph sz="half" idx="1"/>
          </p:nvPr>
        </p:nvSpPr>
        <p:spPr>
          <a:xfrm>
            <a:off x="1524000" y="1619672"/>
            <a:ext cx="9324528" cy="4977680"/>
          </a:xfrm>
        </p:spPr>
        <p:txBody>
          <a:bodyPr>
            <a:normAutofit lnSpcReduction="10000"/>
          </a:bodyPr>
          <a:lstStyle/>
          <a:p>
            <a:r>
              <a:rPr lang="en-IN" dirty="0" smtClean="0"/>
              <a:t>The project has been developed in a virtual environment. The devices used in it are as follows: </a:t>
            </a:r>
          </a:p>
          <a:p>
            <a:pPr marL="0" indent="0">
              <a:buNone/>
            </a:pPr>
            <a:r>
              <a:rPr lang="en-IN" sz="1600" dirty="0" smtClean="0"/>
              <a:t>&gt;CCTV Cameras (Wi-Fi  enabled)</a:t>
            </a:r>
          </a:p>
          <a:p>
            <a:pPr marL="0" indent="0">
              <a:buNone/>
            </a:pPr>
            <a:r>
              <a:rPr lang="en-IN" sz="1600" dirty="0" smtClean="0"/>
              <a:t>&gt;Alarm Speakers</a:t>
            </a:r>
          </a:p>
          <a:p>
            <a:pPr marL="0" indent="0">
              <a:buNone/>
            </a:pPr>
            <a:r>
              <a:rPr lang="en-IN" sz="1600" dirty="0" smtClean="0"/>
              <a:t>&gt;Fingerprint Scanner and Door Open-Close Detector (Wi-Fi enabled)</a:t>
            </a:r>
          </a:p>
          <a:p>
            <a:pPr marL="0" indent="0">
              <a:buNone/>
            </a:pPr>
            <a:r>
              <a:rPr lang="en-IN" sz="1600" dirty="0" smtClean="0"/>
              <a:t>&gt;Repeater</a:t>
            </a:r>
          </a:p>
          <a:p>
            <a:pPr marL="0" indent="0">
              <a:buNone/>
            </a:pPr>
            <a:r>
              <a:rPr lang="en-IN" sz="1600" dirty="0" smtClean="0"/>
              <a:t>&gt;Router</a:t>
            </a:r>
          </a:p>
          <a:p>
            <a:pPr marL="0" indent="0">
              <a:buNone/>
            </a:pPr>
            <a:r>
              <a:rPr lang="en-IN" sz="1600" dirty="0" smtClean="0"/>
              <a:t>&gt;Air Conditioners </a:t>
            </a:r>
            <a:r>
              <a:rPr lang="en-IN" sz="1600" dirty="0"/>
              <a:t>(Wi-Fi enabled)</a:t>
            </a:r>
            <a:endParaRPr lang="en-IN" sz="1600" dirty="0" smtClean="0"/>
          </a:p>
          <a:p>
            <a:pPr marL="0" indent="0">
              <a:buNone/>
            </a:pPr>
            <a:r>
              <a:rPr lang="en-IN" sz="1600" dirty="0" smtClean="0"/>
              <a:t>&gt;Lights (Phillips Hue)</a:t>
            </a:r>
          </a:p>
          <a:p>
            <a:pPr marL="0" indent="0">
              <a:buNone/>
            </a:pPr>
            <a:r>
              <a:rPr lang="en-IN" sz="1600" dirty="0" smtClean="0"/>
              <a:t>&gt;Printer </a:t>
            </a:r>
            <a:r>
              <a:rPr lang="en-IN" sz="1600" dirty="0"/>
              <a:t>(Wi-Fi enabled)</a:t>
            </a:r>
            <a:endParaRPr lang="en-IN" sz="1600" dirty="0" smtClean="0"/>
          </a:p>
          <a:p>
            <a:pPr marL="0" indent="0">
              <a:buNone/>
            </a:pPr>
            <a:r>
              <a:rPr lang="en-IN" sz="1600" dirty="0" smtClean="0"/>
              <a:t>&gt;Personal Computer</a:t>
            </a:r>
          </a:p>
          <a:p>
            <a:pPr marL="0" indent="0">
              <a:buNone/>
            </a:pPr>
            <a:r>
              <a:rPr lang="en-IN" sz="1600" dirty="0" smtClean="0"/>
              <a:t>&gt;Home Theatre </a:t>
            </a:r>
            <a:r>
              <a:rPr lang="en-IN" sz="1600" dirty="0"/>
              <a:t>(Wi-Fi enabled)</a:t>
            </a:r>
          </a:p>
        </p:txBody>
      </p:sp>
    </p:spTree>
    <p:extLst>
      <p:ext uri="{BB962C8B-B14F-4D97-AF65-F5344CB8AC3E}">
        <p14:creationId xmlns:p14="http://schemas.microsoft.com/office/powerpoint/2010/main" val="1845370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Discussion of The </a:t>
            </a:r>
            <a:r>
              <a:rPr lang="en-IN" dirty="0" smtClean="0"/>
              <a:t>Project (contd</a:t>
            </a:r>
            <a:r>
              <a:rPr lang="en-IN" dirty="0"/>
              <a:t>.)</a:t>
            </a:r>
          </a:p>
        </p:txBody>
      </p:sp>
      <p:pic>
        <p:nvPicPr>
          <p:cNvPr id="7" name="Content Placeholder 6"/>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rcRect l="10617" r="9755"/>
          <a:stretch/>
        </p:blipFill>
        <p:spPr>
          <a:xfrm>
            <a:off x="7559543" y="1724744"/>
            <a:ext cx="3108457" cy="3072408"/>
          </a:xfrm>
        </p:spPr>
      </p:pic>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1861" r="5114" b="3204"/>
          <a:stretch/>
        </p:blipFill>
        <p:spPr>
          <a:xfrm>
            <a:off x="1524000" y="1724744"/>
            <a:ext cx="3072408" cy="3072408"/>
          </a:xfrm>
          <a:prstGeom prst="rect">
            <a:avLst/>
          </a:prstGeom>
        </p:spPr>
      </p:pic>
      <p:sp>
        <p:nvSpPr>
          <p:cNvPr id="9" name="TextBox 8"/>
          <p:cNvSpPr txBox="1"/>
          <p:nvPr/>
        </p:nvSpPr>
        <p:spPr>
          <a:xfrm>
            <a:off x="2279576" y="4921696"/>
            <a:ext cx="1161472" cy="369332"/>
          </a:xfrm>
          <a:prstGeom prst="rect">
            <a:avLst/>
          </a:prstGeom>
          <a:noFill/>
        </p:spPr>
        <p:txBody>
          <a:bodyPr wrap="none" rtlCol="0">
            <a:spAutoFit/>
          </a:bodyPr>
          <a:lstStyle/>
          <a:p>
            <a:r>
              <a:rPr lang="en-IN" dirty="0" smtClean="0"/>
              <a:t>Level Two</a:t>
            </a:r>
            <a:endParaRPr lang="en-IN" dirty="0"/>
          </a:p>
        </p:txBody>
      </p:sp>
      <p:sp>
        <p:nvSpPr>
          <p:cNvPr id="10" name="TextBox 9"/>
          <p:cNvSpPr txBox="1"/>
          <p:nvPr/>
        </p:nvSpPr>
        <p:spPr>
          <a:xfrm>
            <a:off x="8533035" y="4921696"/>
            <a:ext cx="1152880" cy="369332"/>
          </a:xfrm>
          <a:prstGeom prst="rect">
            <a:avLst/>
          </a:prstGeom>
          <a:noFill/>
        </p:spPr>
        <p:txBody>
          <a:bodyPr wrap="none" rtlCol="0">
            <a:spAutoFit/>
          </a:bodyPr>
          <a:lstStyle/>
          <a:p>
            <a:r>
              <a:rPr lang="en-IN" dirty="0" smtClean="0"/>
              <a:t>Level One</a:t>
            </a:r>
            <a:endParaRPr lang="en-IN" dirty="0"/>
          </a:p>
        </p:txBody>
      </p:sp>
      <p:sp>
        <p:nvSpPr>
          <p:cNvPr id="11" name="TextBox 10"/>
          <p:cNvSpPr txBox="1"/>
          <p:nvPr/>
        </p:nvSpPr>
        <p:spPr>
          <a:xfrm>
            <a:off x="1704413" y="5517232"/>
            <a:ext cx="9071714" cy="923330"/>
          </a:xfrm>
          <a:prstGeom prst="rect">
            <a:avLst/>
          </a:prstGeom>
          <a:noFill/>
        </p:spPr>
        <p:txBody>
          <a:bodyPr wrap="none" rtlCol="0">
            <a:spAutoFit/>
          </a:bodyPr>
          <a:lstStyle/>
          <a:p>
            <a:pPr marL="285750" indent="-285750">
              <a:buClr>
                <a:schemeClr val="accent1"/>
              </a:buClr>
              <a:buFont typeface="Arial" panose="020B0604020202020204" pitchFamily="34" charset="0"/>
              <a:buChar char="•"/>
            </a:pPr>
            <a:r>
              <a:rPr lang="en-IN" dirty="0" smtClean="0"/>
              <a:t>These two pictures are the plan of the Home in which the Automated Network has been </a:t>
            </a:r>
          </a:p>
          <a:p>
            <a:pPr>
              <a:buClr>
                <a:schemeClr val="accent1"/>
              </a:buClr>
            </a:pPr>
            <a:r>
              <a:rPr lang="en-IN" dirty="0" smtClean="0"/>
              <a:t>      implemented. </a:t>
            </a:r>
          </a:p>
          <a:p>
            <a:pPr marL="285750" indent="-285750">
              <a:buClr>
                <a:schemeClr val="accent1"/>
              </a:buClr>
              <a:buFont typeface="Arial" panose="020B0604020202020204" pitchFamily="34" charset="0"/>
              <a:buChar char="•"/>
            </a:pPr>
            <a:r>
              <a:rPr lang="en-IN" dirty="0" smtClean="0"/>
              <a:t>The 3D Model is ready as well. </a:t>
            </a:r>
            <a:endParaRPr lang="en-IN" dirty="0"/>
          </a:p>
        </p:txBody>
      </p:sp>
    </p:spTree>
    <p:extLst>
      <p:ext uri="{BB962C8B-B14F-4D97-AF65-F5344CB8AC3E}">
        <p14:creationId xmlns:p14="http://schemas.microsoft.com/office/powerpoint/2010/main" val="1134531958"/>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468775DC-C458-452B-B494-CBFA066AAFA0}" vid="{10EEBE7C-0769-4F35-B6EB-5940E3BEB5F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46CFF6F-D9AA-4BC0-911A-0A1356771912}">
  <ds:schemaRefs>
    <ds:schemaRef ds:uri="http://schemas.microsoft.com/sharepoint/v3/contenttype/forms"/>
  </ds:schemaRefs>
</ds:datastoreItem>
</file>

<file path=customXml/itemProps3.xml><?xml version="1.0" encoding="utf-8"?>
<ds:datastoreItem xmlns:ds="http://schemas.openxmlformats.org/officeDocument/2006/customXml" ds:itemID="{04098515-0C12-46CF-BC7C-69B4A13CD5FA}">
  <ds:schemaRefs>
    <ds:schemaRef ds:uri="http://purl.org/dc/elements/1.1/"/>
    <ds:schemaRef ds:uri="http://schemas.microsoft.com/office/2006/metadata/properties"/>
    <ds:schemaRef ds:uri="http://purl.org/dc/terms/"/>
    <ds:schemaRef ds:uri="http://schemas.microsoft.com/office/2006/documentManagement/types"/>
    <ds:schemaRef ds:uri="4873beb7-5857-4685-be1f-d57550cc96cc"/>
    <ds:schemaRef ds:uri="http://schemas.openxmlformats.org/package/2006/metadata/core-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114</TotalTime>
  <Words>841</Words>
  <Application>Microsoft Office PowerPoint</Application>
  <PresentationFormat>Widescreen</PresentationFormat>
  <Paragraphs>94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Candara</vt:lpstr>
      <vt:lpstr>Consolas</vt:lpstr>
      <vt:lpstr>Tech Computer 16x9</vt:lpstr>
      <vt:lpstr>AdHoc Network and Home Automation</vt:lpstr>
      <vt:lpstr>Independent Study and Research II</vt:lpstr>
      <vt:lpstr>Overview Index </vt:lpstr>
      <vt:lpstr>Introduction to Networking </vt:lpstr>
      <vt:lpstr>Introduction to AdHoc Network </vt:lpstr>
      <vt:lpstr>Introduction to Home Automation</vt:lpstr>
      <vt:lpstr>Introduction to The Project </vt:lpstr>
      <vt:lpstr>Discussion of The Project</vt:lpstr>
      <vt:lpstr>Discussion of The Project (contd.)</vt:lpstr>
      <vt:lpstr>Discussion of The Project (contd.)</vt:lpstr>
      <vt:lpstr>Discussion of The Project (contd.)</vt:lpstr>
      <vt:lpstr>Discussion of The Project (contd.)</vt:lpstr>
      <vt:lpstr>Discussion of The Project (contd.)</vt:lpstr>
      <vt:lpstr>Discussion of The Project (contd.)</vt:lpstr>
      <vt:lpstr>Discussion of The Project (contd.)</vt:lpstr>
      <vt:lpstr>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Windows User</cp:lastModifiedBy>
  <cp:revision>35</cp:revision>
  <dcterms:created xsi:type="dcterms:W3CDTF">2018-04-22T05:42:05Z</dcterms:created>
  <dcterms:modified xsi:type="dcterms:W3CDTF">2018-04-22T07:36:42Z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