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A09017-C319-433F-91B8-BA274E294D67}">
  <a:tblStyle styleId="{39A09017-C319-433F-91B8-BA274E294D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58f389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58f389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f2632c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f2632c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92495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92495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58f389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58f389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f2632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f2632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854e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854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f2632c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f2632c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5d65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5d65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2495d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ac92495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92495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92495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15ea5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15ea5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15ea5d1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15ea5d1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ea5d1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415ea5d1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5ea5d1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5ea5d1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415ea5d1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415ea5d1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ea5d1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415ea5d1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03d814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03d814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415ea5d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415ea5d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415ea5d1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415ea5d1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Quitar referencia a import! Aun no hablamos de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415ea5d1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415ea5d1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15ea5d1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15ea5d1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15ea5d1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15ea5d1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15ea5d1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15ea5d1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15ea5d13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15ea5d13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5ea5d13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5ea5d13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15ea5d1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15ea5d1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15ea5d1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15ea5d1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5854e7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5854e7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415ea5d13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415ea5d13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15ea5d1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15ea5d1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415ea5d1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15ea5d1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15ea5d1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15ea5d1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58f389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58f389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15ea5d13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15ea5d1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415ea5d1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415ea5d1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415ea5d13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415ea5d13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15ea5d1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15ea5d1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15ea5d1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15ea5d1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15ea5d13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15ea5d13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15ea5d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15ea5d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415ea5d1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415ea5d1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415ea5d1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415ea5d1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(CONSIDERAR CAMBIARLO PARA QUE SEA IGUAL AL PRIMER EJEMPLO, PERO CON CALLBACKS NOMAS)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415ea5d1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415ea5d1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17b059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17b059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415ea5d1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415ea5d1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415ea5d1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415ea5d1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15ea5d1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15ea5d1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415ea5d1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415ea5d1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15ea5d13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15ea5d13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15ea5d1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15ea5d1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15ea5d1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15ea5d1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415ea5d13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415ea5d13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415ea5d13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415ea5d13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415ea5d1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415ea5d1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15ea5d13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15ea5d13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15ea5d1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15ea5d1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415ea5d13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415ea5d13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415ea5d13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415ea5d13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5.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1.jpg"/><Relationship Id="rId5"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9.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7.png"/><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7.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6.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5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5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9.png"/><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7.png"/><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7.png"/><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4.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9.png"/><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9.png"/><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9.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8.png"/><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0.png"/><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 </a:t>
            </a:r>
            <a:r>
              <a:rPr i="1" lang="en-GB" sz="3600">
                <a:solidFill>
                  <a:srgbClr val="121212"/>
                </a:solidFill>
                <a:latin typeface="Anton"/>
                <a:ea typeface="Anton"/>
                <a:cs typeface="Anton"/>
                <a:sym typeface="Anton"/>
              </a:rPr>
              <a:t>en Javascript</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140" name="Google Shape;14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2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2" name="Google Shape;142;p2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0" name="Google Shape;150;p2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4" name="Shape 154"/>
        <p:cNvGrpSpPr/>
        <p:nvPr/>
      </p:nvGrpSpPr>
      <p:grpSpPr>
        <a:xfrm>
          <a:off x="0" y="0"/>
          <a:ext cx="0" cy="0"/>
          <a:chOff x="0" y="0"/>
          <a:chExt cx="0" cy="0"/>
        </a:xfrm>
      </p:grpSpPr>
      <p:sp>
        <p:nvSpPr>
          <p:cNvPr id="155" name="Google Shape;155;p2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156" name="Google Shape;156;p2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63" name="Google Shape;163;p2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164" name="Google Shape;16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5" name="Google Shape;165;p2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171" name="Google Shape;171;p2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172" name="Google Shape;172;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3" name="Google Shape;173;p2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83" name="Shape 183"/>
        <p:cNvGrpSpPr/>
        <p:nvPr/>
      </p:nvGrpSpPr>
      <p:grpSpPr>
        <a:xfrm>
          <a:off x="0" y="0"/>
          <a:ext cx="0" cy="0"/>
          <a:chOff x="0" y="0"/>
          <a:chExt cx="0" cy="0"/>
        </a:xfrm>
      </p:grpSpPr>
      <p:sp>
        <p:nvSpPr>
          <p:cNvPr id="184" name="Google Shape;184;p2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185" name="Google Shape;18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2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191" name="Google Shape;191;p2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192" name="Google Shape;19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7" name="Shape 197"/>
        <p:cNvGrpSpPr/>
        <p:nvPr/>
      </p:nvGrpSpPr>
      <p:grpSpPr>
        <a:xfrm>
          <a:off x="0" y="0"/>
          <a:ext cx="0" cy="0"/>
          <a:chOff x="0" y="0"/>
          <a:chExt cx="0" cy="0"/>
        </a:xfrm>
      </p:grpSpPr>
      <p:sp>
        <p:nvSpPr>
          <p:cNvPr id="198" name="Google Shape;198;p3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199" name="Google Shape;19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3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205" name="Google Shape;205;p3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06" name="Google Shape;20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129650" y="1040750"/>
            <a:ext cx="4624800" cy="2874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Ver ejemplos prácticos, ventajas y desventajas de cada uno de los modos de programación.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Como se utiliza callback en programación asincrónica.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módulo</a:t>
            </a:r>
            <a:r>
              <a:rPr lang="en-GB" sz="1800">
                <a:solidFill>
                  <a:schemeClr val="dk1"/>
                </a:solidFill>
                <a:latin typeface="Helvetica Neue Light"/>
                <a:ea typeface="Helvetica Neue Light"/>
                <a:cs typeface="Helvetica Neue Light"/>
                <a:sym typeface="Helvetica Neue Light"/>
              </a:rPr>
              <a:t> que usa Node.js para acceder al sistem</a:t>
            </a:r>
            <a:r>
              <a:rPr lang="en-GB" sz="1800">
                <a:solidFill>
                  <a:schemeClr val="dk1"/>
                </a:solidFill>
                <a:latin typeface="Helvetica Neue Light"/>
                <a:ea typeface="Helvetica Neue Light"/>
                <a:cs typeface="Helvetica Neue Light"/>
                <a:sym typeface="Helvetica Neue Light"/>
              </a:rPr>
              <a:t>a de archivos.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2"/>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13" name="Google Shape;213;p32"/>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9" name="Google Shape;219;p33"/>
          <p:cNvSpPr txBox="1"/>
          <p:nvPr/>
        </p:nvSpPr>
        <p:spPr>
          <a:xfrm>
            <a:off x="1410100" y="639850"/>
            <a:ext cx="76464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Determinaremos en los siguientes fragmentos de código el orden de salida de los mensajes a la consola y explicaremos el por que en cada caso</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20" name="Google Shape;220;p33"/>
          <p:cNvPicPr preferRelativeResize="0"/>
          <p:nvPr/>
        </p:nvPicPr>
        <p:blipFill>
          <a:blip r:embed="rId4">
            <a:alphaModFix/>
          </a:blip>
          <a:stretch>
            <a:fillRect/>
          </a:stretch>
        </p:blipFill>
        <p:spPr>
          <a:xfrm>
            <a:off x="0" y="0"/>
            <a:ext cx="1342950" cy="1239977"/>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
        <p:nvSpPr>
          <p:cNvPr id="222" name="Google Shape;222;p33"/>
          <p:cNvSpPr txBox="1"/>
          <p:nvPr/>
        </p:nvSpPr>
        <p:spPr>
          <a:xfrm>
            <a:off x="112500" y="1343050"/>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ret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&lt;</a:t>
            </a:r>
            <a:r>
              <a:rPr lang="en-GB" sz="1050">
                <a:solidFill>
                  <a:srgbClr val="9CDCFE"/>
                </a:solidFill>
                <a:highlight>
                  <a:srgbClr val="1E1E1E"/>
                </a:highlight>
                <a:latin typeface="Courier New"/>
                <a:ea typeface="Courier New"/>
                <a:cs typeface="Courier New"/>
                <a:sym typeface="Courier New"/>
              </a:rPr>
              <a:t>ret*3e6</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23" name="Google Shape;223;p33"/>
          <p:cNvSpPr txBox="1"/>
          <p:nvPr/>
        </p:nvSpPr>
        <p:spPr>
          <a:xfrm>
            <a:off x="4608613" y="1344338"/>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setTimeout</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Asincronismo y callbacks</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Realizar un programa no bloqueante utilizando timers y callbacks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20-25 minutos</a:t>
            </a:r>
            <a:endParaRPr i="1">
              <a:latin typeface="Helvetica Neue Light"/>
              <a:ea typeface="Helvetica Neue Light"/>
              <a:cs typeface="Helvetica Neue Light"/>
              <a:sym typeface="Helvetica Neue Light"/>
            </a:endParaRPr>
          </a:p>
        </p:txBody>
      </p:sp>
      <p:pic>
        <p:nvPicPr>
          <p:cNvPr id="229" name="Google Shape;22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Asincronismo y callbacks</a:t>
            </a:r>
            <a:endParaRPr i="1" sz="2600">
              <a:latin typeface="Anton"/>
              <a:ea typeface="Anton"/>
              <a:cs typeface="Anton"/>
              <a:sym typeface="Anton"/>
            </a:endParaRPr>
          </a:p>
        </p:txBody>
      </p:sp>
      <p:sp>
        <p:nvSpPr>
          <p:cNvPr id="236" name="Google Shape;236;p35"/>
          <p:cNvSpPr txBox="1"/>
          <p:nvPr/>
        </p:nvSpPr>
        <p:spPr>
          <a:xfrm>
            <a:off x="367600" y="1071925"/>
            <a:ext cx="8300700" cy="3587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Desarrollar una función ‘mostrarLetras’ que reciba un string como parámetro y permita mostrar una vez por segundo cada uno de sus caracteres.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finalizar, debe invocar a la siguiente función que se le pasa también  como parámetro: </a:t>
            </a:r>
            <a:r>
              <a:rPr lang="en-GB" sz="1500">
                <a:solidFill>
                  <a:srgbClr val="569CD6"/>
                </a:solidFill>
                <a:highlight>
                  <a:srgbClr val="1E1E1E"/>
                </a:highlight>
                <a:latin typeface="Courier New"/>
                <a:ea typeface="Courier New"/>
                <a:cs typeface="Courier New"/>
                <a:sym typeface="Courier New"/>
              </a:rPr>
              <a:t>const</a:t>
            </a:r>
            <a:r>
              <a:rPr lang="en-GB" sz="1500">
                <a:solidFill>
                  <a:srgbClr val="D4D4D4"/>
                </a:solidFill>
                <a:highlight>
                  <a:srgbClr val="1E1E1E"/>
                </a:highlight>
                <a:latin typeface="Courier New"/>
                <a:ea typeface="Courier New"/>
                <a:cs typeface="Courier New"/>
                <a:sym typeface="Courier New"/>
              </a:rPr>
              <a:t> </a:t>
            </a:r>
            <a:r>
              <a:rPr lang="en-GB" sz="1500">
                <a:solidFill>
                  <a:srgbClr val="DCDCAA"/>
                </a:solidFill>
                <a:highlight>
                  <a:srgbClr val="1E1E1E"/>
                </a:highlight>
                <a:latin typeface="Courier New"/>
                <a:ea typeface="Courier New"/>
                <a:cs typeface="Courier New"/>
                <a:sym typeface="Courier New"/>
              </a:rPr>
              <a:t>fin</a:t>
            </a:r>
            <a:r>
              <a:rPr lang="en-GB" sz="1500">
                <a:solidFill>
                  <a:srgbClr val="D4D4D4"/>
                </a:solidFill>
                <a:highlight>
                  <a:srgbClr val="1E1E1E"/>
                </a:highlight>
                <a:latin typeface="Courier New"/>
                <a:ea typeface="Courier New"/>
                <a:cs typeface="Courier New"/>
                <a:sym typeface="Courier New"/>
              </a:rPr>
              <a:t> = () </a:t>
            </a:r>
            <a:r>
              <a:rPr lang="en-GB" sz="1500">
                <a:solidFill>
                  <a:srgbClr val="569CD6"/>
                </a:solidFill>
                <a:highlight>
                  <a:srgbClr val="1E1E1E"/>
                </a:highlight>
                <a:latin typeface="Courier New"/>
                <a:ea typeface="Courier New"/>
                <a:cs typeface="Courier New"/>
                <a:sym typeface="Courier New"/>
              </a:rPr>
              <a:t>=&gt;</a:t>
            </a:r>
            <a:r>
              <a:rPr lang="en-GB" sz="1500">
                <a:solidFill>
                  <a:srgbClr val="D4D4D4"/>
                </a:solidFill>
                <a:highlight>
                  <a:srgbClr val="1E1E1E"/>
                </a:highlight>
                <a:latin typeface="Courier New"/>
                <a:ea typeface="Courier New"/>
                <a:cs typeface="Courier New"/>
                <a:sym typeface="Courier New"/>
              </a:rPr>
              <a:t> </a:t>
            </a:r>
            <a:r>
              <a:rPr lang="en-GB" sz="1500">
                <a:solidFill>
                  <a:srgbClr val="9CDCFE"/>
                </a:solidFill>
                <a:highlight>
                  <a:srgbClr val="1E1E1E"/>
                </a:highlight>
                <a:latin typeface="Courier New"/>
                <a:ea typeface="Courier New"/>
                <a:cs typeface="Courier New"/>
                <a:sym typeface="Courier New"/>
              </a:rPr>
              <a:t>console</a:t>
            </a:r>
            <a:r>
              <a:rPr lang="en-GB" sz="1500">
                <a:solidFill>
                  <a:srgbClr val="D4D4D4"/>
                </a:solidFill>
                <a:highlight>
                  <a:srgbClr val="1E1E1E"/>
                </a:highlight>
                <a:latin typeface="Courier New"/>
                <a:ea typeface="Courier New"/>
                <a:cs typeface="Courier New"/>
                <a:sym typeface="Courier New"/>
              </a:rPr>
              <a:t>.</a:t>
            </a:r>
            <a:r>
              <a:rPr lang="en-GB" sz="1500">
                <a:solidFill>
                  <a:srgbClr val="DCDCAA"/>
                </a:solidFill>
                <a:highlight>
                  <a:srgbClr val="1E1E1E"/>
                </a:highlight>
                <a:latin typeface="Courier New"/>
                <a:ea typeface="Courier New"/>
                <a:cs typeface="Courier New"/>
                <a:sym typeface="Courier New"/>
              </a:rPr>
              <a:t>log</a:t>
            </a:r>
            <a:r>
              <a:rPr lang="en-GB" sz="1500">
                <a:solidFill>
                  <a:srgbClr val="D4D4D4"/>
                </a:solidFill>
                <a:highlight>
                  <a:srgbClr val="1E1E1E"/>
                </a:highlight>
                <a:latin typeface="Courier New"/>
                <a:ea typeface="Courier New"/>
                <a:cs typeface="Courier New"/>
                <a:sym typeface="Courier New"/>
              </a:rPr>
              <a:t>(</a:t>
            </a:r>
            <a:r>
              <a:rPr lang="en-GB" sz="1500">
                <a:solidFill>
                  <a:srgbClr val="CE9178"/>
                </a:solidFill>
                <a:highlight>
                  <a:srgbClr val="1E1E1E"/>
                </a:highlight>
                <a:latin typeface="Courier New"/>
                <a:ea typeface="Courier New"/>
                <a:cs typeface="Courier New"/>
                <a:sym typeface="Courier New"/>
              </a:rPr>
              <a:t>'terminé'</a:t>
            </a:r>
            <a:r>
              <a:rPr lang="en-GB" sz="1500">
                <a:solidFill>
                  <a:srgbClr val="D4D4D4"/>
                </a:solidFill>
                <a:highlight>
                  <a:srgbClr val="1E1E1E"/>
                </a:highlight>
                <a:latin typeface="Courier New"/>
                <a:ea typeface="Courier New"/>
                <a:cs typeface="Courier New"/>
                <a:sym typeface="Courier New"/>
              </a:rPr>
              <a:t>)</a:t>
            </a:r>
            <a:endParaRPr i="1" sz="15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Realizar tres llamadas a </a:t>
            </a:r>
            <a:r>
              <a:rPr lang="en-GB" sz="2000">
                <a:solidFill>
                  <a:schemeClr val="dk1"/>
                </a:solidFill>
                <a:highlight>
                  <a:schemeClr val="lt1"/>
                </a:highlight>
                <a:latin typeface="Helvetica Neue Light"/>
                <a:ea typeface="Helvetica Neue Light"/>
                <a:cs typeface="Helvetica Neue Light"/>
                <a:sym typeface="Helvetica Neue Light"/>
              </a:rPr>
              <a:t>‘mostrarLetras’ con el mensaje ‘¡Hola!’ y demoras de 0, 250 y 500 mS </a:t>
            </a:r>
            <a:r>
              <a:rPr lang="en-GB" sz="2000">
                <a:solidFill>
                  <a:schemeClr val="dk1"/>
                </a:solidFill>
                <a:highlight>
                  <a:schemeClr val="lt1"/>
                </a:highlight>
                <a:latin typeface="Helvetica Neue Light"/>
                <a:ea typeface="Helvetica Neue Light"/>
                <a:cs typeface="Helvetica Neue Light"/>
                <a:sym typeface="Helvetica Neue Light"/>
              </a:rPr>
              <a:t>verificando que los mensajes de salida se intercalen.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5"/>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¡20/30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7"/>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Archivos</a:t>
            </a:r>
            <a:endParaRPr i="1" sz="3600">
              <a:solidFill>
                <a:srgbClr val="E0FF00"/>
              </a:solidFill>
              <a:latin typeface="Anton"/>
              <a:ea typeface="Anton"/>
              <a:cs typeface="Anton"/>
              <a:sym typeface="Anton"/>
            </a:endParaRPr>
          </a:p>
        </p:txBody>
      </p:sp>
      <p:pic>
        <p:nvPicPr>
          <p:cNvPr id="249" name="Google Shape;249;p37"/>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8" name="Google Shape;258;p38"/>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264" name="Google Shape;264;p39"/>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3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67" name="Google Shape;267;p39"/>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273" name="Google Shape;273;p40"/>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76" name="Google Shape;276;p40"/>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1"/>
          <p:cNvSpPr txBox="1"/>
          <p:nvPr/>
        </p:nvSpPr>
        <p:spPr>
          <a:xfrm>
            <a:off x="1247700" y="365325"/>
            <a:ext cx="6648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282" name="Google Shape;282;p41"/>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283" name="Google Shape;283;p41"/>
          <p:cNvPicPr preferRelativeResize="0"/>
          <p:nvPr/>
        </p:nvPicPr>
        <p:blipFill>
          <a:blip r:embed="rId5">
            <a:alphaModFix/>
          </a:blip>
          <a:stretch>
            <a:fillRect/>
          </a:stretch>
        </p:blipFill>
        <p:spPr>
          <a:xfrm>
            <a:off x="6765025" y="2005488"/>
            <a:ext cx="1469524" cy="146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81" name="Google Shape;81;p15"/>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latin typeface="Helvetica Neue"/>
                <a:ea typeface="Helvetica Neue"/>
                <a:cs typeface="Helvetica Neue"/>
                <a:sym typeface="Helvetica Neue"/>
              </a:rPr>
              <a:t>Administradores de Paquetes - NPM</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5" name="Google Shape;85;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6" name="Google Shape;86;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88" name="Google Shape;88;p15"/>
          <p:cNvSpPr txBox="1"/>
          <p:nvPr/>
        </p:nvSpPr>
        <p:spPr>
          <a:xfrm>
            <a:off x="3769738"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highlight>
                  <a:srgbClr val="FFFFFF"/>
                </a:highlight>
                <a:latin typeface="Helvetica Neue"/>
                <a:ea typeface="Helvetica Neue"/>
                <a:cs typeface="Helvetica Neue"/>
                <a:sym typeface="Helvetica Neue"/>
              </a:rPr>
              <a:t>Manejo de Archivos en Javascript</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p:txBody>
      </p:sp>
      <p:cxnSp>
        <p:nvCxnSpPr>
          <p:cNvPr id="89" name="Google Shape;89;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4" name="Google Shape;94;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7" name="Shape 287"/>
        <p:cNvGrpSpPr/>
        <p:nvPr/>
      </p:nvGrpSpPr>
      <p:grpSpPr>
        <a:xfrm>
          <a:off x="0" y="0"/>
          <a:ext cx="0" cy="0"/>
          <a:chOff x="0" y="0"/>
          <a:chExt cx="0" cy="0"/>
        </a:xfrm>
      </p:grpSpPr>
      <p:sp>
        <p:nvSpPr>
          <p:cNvPr id="288" name="Google Shape;288;p42"/>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289" name="Google Shape;289;p42"/>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la función </a:t>
            </a:r>
            <a:r>
              <a:rPr i="1" lang="en-GB" sz="2000">
                <a:solidFill>
                  <a:schemeClr val="dk1"/>
                </a:solidFill>
                <a:highlight>
                  <a:schemeClr val="lt1"/>
                </a:highlight>
                <a:latin typeface="Helvetica Neue Light"/>
                <a:ea typeface="Helvetica Neue Light"/>
                <a:cs typeface="Helvetica Neue Light"/>
                <a:sym typeface="Helvetica Neue Light"/>
              </a:rPr>
              <a:t>require</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al comienzo de nuestro archivo fuente:</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96" name="Google Shape;296;p43"/>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297" name="Google Shape;297;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9" name="Google Shape;299;p43"/>
          <p:cNvSpPr txBox="1"/>
          <p:nvPr/>
        </p:nvSpPr>
        <p:spPr>
          <a:xfrm>
            <a:off x="2658000" y="3074275"/>
            <a:ext cx="3828000" cy="776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const</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 = </a:t>
            </a:r>
            <a:r>
              <a:rPr lang="en-GB" sz="1800">
                <a:solidFill>
                  <a:srgbClr val="DCDCAA"/>
                </a:solidFill>
                <a:highlight>
                  <a:srgbClr val="1E1E1E"/>
                </a:highlight>
                <a:latin typeface="Courier New"/>
                <a:ea typeface="Courier New"/>
                <a:cs typeface="Courier New"/>
                <a:sym typeface="Courier New"/>
              </a:rPr>
              <a:t>require</a:t>
            </a:r>
            <a:r>
              <a:rPr lang="en-GB" sz="1800">
                <a:solidFill>
                  <a:srgbClr val="D4D4D4"/>
                </a:solidFill>
                <a:highlight>
                  <a:srgbClr val="1E1E1E"/>
                </a:highlight>
                <a:latin typeface="Courier New"/>
                <a:ea typeface="Courier New"/>
                <a:cs typeface="Courier New"/>
                <a:sym typeface="Courier New"/>
              </a:rPr>
              <a:t>(</a:t>
            </a:r>
            <a:r>
              <a:rPr lang="en-GB" sz="1800">
                <a:solidFill>
                  <a:srgbClr val="CE9178"/>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3" name="Shape 303"/>
        <p:cNvGrpSpPr/>
        <p:nvPr/>
      </p:nvGrpSpPr>
      <p:grpSpPr>
        <a:xfrm>
          <a:off x="0" y="0"/>
          <a:ext cx="0" cy="0"/>
          <a:chOff x="0" y="0"/>
          <a:chExt cx="0" cy="0"/>
        </a:xfrm>
      </p:grpSpPr>
      <p:sp>
        <p:nvSpPr>
          <p:cNvPr id="304" name="Google Shape;304;p4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305" name="Google Shape;305;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11" name="Google Shape;311;p45"/>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Sincrónicas</a:t>
            </a:r>
            <a:endParaRPr i="1" sz="3600">
              <a:latin typeface="Anton"/>
              <a:ea typeface="Anton"/>
              <a:cs typeface="Anton"/>
              <a:sym typeface="Anton"/>
            </a:endParaRPr>
          </a:p>
        </p:txBody>
      </p:sp>
      <p:pic>
        <p:nvPicPr>
          <p:cNvPr id="312" name="Google Shape;31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19" name="Google Shape;31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4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21" name="Google Shape;321;p4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22" name="Google Shape;322;p4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6" name="Shape 326"/>
        <p:cNvGrpSpPr/>
        <p:nvPr/>
      </p:nvGrpSpPr>
      <p:grpSpPr>
        <a:xfrm>
          <a:off x="0" y="0"/>
          <a:ext cx="0" cy="0"/>
          <a:chOff x="0" y="0"/>
          <a:chExt cx="0" cy="0"/>
        </a:xfrm>
      </p:grpSpPr>
      <p:sp>
        <p:nvSpPr>
          <p:cNvPr id="327" name="Google Shape;327;p4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328" name="Google Shape;328;p4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329" name="Google Shape;329;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335" name="Google Shape;33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6" name="Google Shape;336;p4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4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38" name="Google Shape;338;p4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344" name="Google Shape;34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46" name="Google Shape;346;p4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47" name="Google Shape;347;p4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353" name="Google Shape;35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55" name="Google Shape;355;p5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356" name="Google Shape;356;p5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357" name="Google Shape;357;p5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1" name="Shape 361"/>
        <p:cNvGrpSpPr/>
        <p:nvPr/>
      </p:nvGrpSpPr>
      <p:grpSpPr>
        <a:xfrm>
          <a:off x="0" y="0"/>
          <a:ext cx="0" cy="0"/>
          <a:chOff x="0" y="0"/>
          <a:chExt cx="0" cy="0"/>
        </a:xfrm>
      </p:grpSpPr>
      <p:sp>
        <p:nvSpPr>
          <p:cNvPr id="362" name="Google Shape;362;p5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363" name="Google Shape;363;p5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1"/>
          <p:cNvSpPr txBox="1"/>
          <p:nvPr/>
        </p:nvSpPr>
        <p:spPr>
          <a:xfrm>
            <a:off x="982350" y="1333775"/>
            <a:ext cx="7243800" cy="152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50">
                <a:solidFill>
                  <a:srgbClr val="C586C0"/>
                </a:solidFill>
                <a:highlight>
                  <a:srgbClr val="1E1E1E"/>
                </a:highlight>
                <a:latin typeface="Courier New"/>
                <a:ea typeface="Courier New"/>
                <a:cs typeface="Courier New"/>
                <a:sym typeface="Courier New"/>
              </a:rPr>
              <a:t>try</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data</a:t>
            </a:r>
            <a:r>
              <a:rPr lang="en-GB" sz="1350">
                <a:solidFill>
                  <a:srgbClr val="D4D4D4"/>
                </a:solidFill>
                <a:highlight>
                  <a:srgbClr val="1E1E1E"/>
                </a:highlight>
                <a:latin typeface="Courier New"/>
                <a:ea typeface="Courier New"/>
                <a:cs typeface="Courier New"/>
                <a:sym typeface="Courier New"/>
              </a:rPr>
              <a:t> = </a:t>
            </a:r>
            <a:r>
              <a:rPr lang="en-GB" sz="1350">
                <a:solidFill>
                  <a:srgbClr val="9CDCFE"/>
                </a:solidFill>
                <a:highlight>
                  <a:srgbClr val="1E1E1E"/>
                </a:highlight>
                <a:latin typeface="Courier New"/>
                <a:ea typeface="Courier New"/>
                <a:cs typeface="Courier New"/>
                <a:sym typeface="Courier New"/>
              </a:rPr>
              <a:t>fs</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readFileSync</a:t>
            </a:r>
            <a:r>
              <a:rPr lang="en-GB" sz="1350">
                <a:solidFill>
                  <a:srgbClr val="D4D4D4"/>
                </a:solidFill>
                <a:highlight>
                  <a:srgbClr val="1E1E1E"/>
                </a:highlight>
                <a:latin typeface="Courier New"/>
                <a:ea typeface="Courier New"/>
                <a:cs typeface="Courier New"/>
                <a:sym typeface="Courier New"/>
              </a:rPr>
              <a:t>(</a:t>
            </a:r>
            <a:r>
              <a:rPr lang="en-GB" sz="1350">
                <a:solidFill>
                  <a:srgbClr val="CE9178"/>
                </a:solidFill>
                <a:highlight>
                  <a:srgbClr val="1E1E1E"/>
                </a:highlight>
                <a:latin typeface="Courier New"/>
                <a:ea typeface="Courier New"/>
                <a:cs typeface="Courier New"/>
                <a:sym typeface="Courier New"/>
              </a:rPr>
              <a:t>'/ruta/que/no/existe'</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C586C0"/>
                </a:solidFill>
                <a:highlight>
                  <a:srgbClr val="1E1E1E"/>
                </a:highlight>
                <a:latin typeface="Courier New"/>
                <a:ea typeface="Courier New"/>
                <a:cs typeface="Courier New"/>
                <a:sym typeface="Courier New"/>
              </a:rPr>
              <a:t>catch</a:t>
            </a: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console</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log</a:t>
            </a:r>
            <a:r>
              <a:rPr lang="en-GB" sz="1350">
                <a:solidFill>
                  <a:srgbClr val="D4D4D4"/>
                </a:solidFill>
                <a:highlight>
                  <a:srgbClr val="1E1E1E"/>
                </a:highlight>
                <a:latin typeface="Courier New"/>
                <a:ea typeface="Courier New"/>
                <a:cs typeface="Courier New"/>
                <a:sym typeface="Courier New"/>
              </a:rPr>
              <a:t>(</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16"/>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0" name="Google Shape;100;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371" name="Google Shape;37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385" name="Google Shape;38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91" name="Google Shape;391;p55"/>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392" name="Google Shape;39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nvSpPr>
        <p:spPr>
          <a:xfrm>
            <a:off x="968400" y="1540450"/>
            <a:ext cx="7545900" cy="36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9" name="Google Shape;399;p56"/>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Asincrónicas</a:t>
            </a:r>
            <a:endParaRPr i="1" sz="3600">
              <a:latin typeface="Anton"/>
              <a:ea typeface="Anton"/>
              <a:cs typeface="Anton"/>
              <a:sym typeface="Anton"/>
            </a:endParaRPr>
          </a:p>
        </p:txBody>
      </p:sp>
      <p:pic>
        <p:nvPicPr>
          <p:cNvPr id="400" name="Google Shape;40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407" name="Google Shape;40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5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09" name="Google Shape;409;p5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410" name="Google Shape;410;p5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416" name="Google Shape;41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7" name="Google Shape;417;p5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18" name="Google Shape;418;p5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5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27" name="Google Shape;427;p5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36" name="Google Shape;436;p6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437" name="Google Shape;437;p6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443" name="Google Shape;443;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106" name="Google Shape;106;p1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449" name="Google Shape;44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51" name="Google Shape;451;p62"/>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(mkdirSync).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52" name="Google Shape;452;p62"/>
          <p:cNvPicPr preferRelativeResize="0"/>
          <p:nvPr/>
        </p:nvPicPr>
        <p:blipFill>
          <a:blip r:embed="rId5">
            <a:alphaModFix/>
          </a:blip>
          <a:stretch>
            <a:fillRect/>
          </a:stretch>
        </p:blipFill>
        <p:spPr>
          <a:xfrm>
            <a:off x="1088700" y="1410650"/>
            <a:ext cx="6071976" cy="1703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458" name="Google Shape;45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3"/>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60" name="Google Shape;460;p63"/>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(readdirSync).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61" name="Google Shape;461;p63"/>
          <p:cNvPicPr preferRelativeResize="0"/>
          <p:nvPr/>
        </p:nvPicPr>
        <p:blipFill>
          <a:blip r:embed="rId5">
            <a:alphaModFix/>
          </a:blip>
          <a:stretch>
            <a:fillRect/>
          </a:stretch>
        </p:blipFill>
        <p:spPr>
          <a:xfrm>
            <a:off x="1047100" y="1435150"/>
            <a:ext cx="5998351" cy="1679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467" name="Google Shape;467;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8" name="Google Shape;468;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Abra una terminal en el directorio del archivo y ejecute la instrucción: </a:t>
            </a:r>
            <a:r>
              <a:rPr i="1" lang="en-GB" sz="1700">
                <a:solidFill>
                  <a:schemeClr val="dk1"/>
                </a:solidFill>
                <a:highlight>
                  <a:schemeClr val="lt1"/>
                </a:highlight>
                <a:latin typeface="Consolas"/>
                <a:ea typeface="Consolas"/>
                <a:cs typeface="Consolas"/>
                <a:sym typeface="Consolas"/>
              </a:rPr>
              <a:t>npm init -y</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Esto creará un archivo especial (lo veremos más adelante) de nombre </a:t>
            </a:r>
            <a:r>
              <a:rPr i="1" lang="en-GB" sz="1700">
                <a:solidFill>
                  <a:schemeClr val="dk1"/>
                </a:solidFill>
                <a:highlight>
                  <a:schemeClr val="lt1"/>
                </a:highlight>
                <a:latin typeface="Helvetica Neue Light"/>
                <a:ea typeface="Helvetica Neue Light"/>
                <a:cs typeface="Helvetica Neue Light"/>
                <a:sym typeface="Helvetica Neue Light"/>
              </a:rPr>
              <a:t>package.json</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Lea el archivo </a:t>
            </a:r>
            <a:r>
              <a:rPr i="1" lang="en-GB" sz="1700">
                <a:solidFill>
                  <a:schemeClr val="dk1"/>
                </a:solidFill>
                <a:highlight>
                  <a:schemeClr val="lt1"/>
                </a:highlight>
                <a:latin typeface="Helvetica Neue Light"/>
                <a:ea typeface="Helvetica Neue Light"/>
                <a:cs typeface="Helvetica Neue Light"/>
                <a:sym typeface="Helvetica Neue Light"/>
              </a:rPr>
              <a:t>package.json</a:t>
            </a:r>
            <a:r>
              <a:rPr lang="en-GB" sz="1700">
                <a:solidFill>
                  <a:schemeClr val="dk1"/>
                </a:solidFill>
                <a:highlight>
                  <a:schemeClr val="lt1"/>
                </a:highlight>
                <a:latin typeface="Helvetica Neue Light"/>
                <a:ea typeface="Helvetica Neue Light"/>
                <a:cs typeface="Helvetica Neue Light"/>
                <a:sym typeface="Helvetica Neue Light"/>
              </a:rPr>
              <a:t>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b="1" lang="en-GB" sz="1700">
                <a:solidFill>
                  <a:schemeClr val="dk1"/>
                </a:solidFill>
                <a:highlight>
                  <a:schemeClr val="lt1"/>
                </a:highlight>
                <a:latin typeface="Helvetica Neue"/>
                <a:ea typeface="Helvetica Neue"/>
                <a:cs typeface="Helvetica Neue"/>
                <a:sym typeface="Helvetica Neue"/>
              </a:rPr>
              <a:t>)</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E)</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6" name="Google Shape;476;p65"/>
          <p:cNvSpPr txBox="1"/>
          <p:nvPr/>
        </p:nvSpPr>
        <p:spPr>
          <a:xfrm>
            <a:off x="1753800" y="2253748"/>
            <a:ext cx="5603700" cy="1224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 2) para preservar el formato de representación del objeto en el archivo (2 representa en este caso la cantidad de espacios de indentación usadas al representar el objeto como string).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6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68"/>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Promesas</a:t>
            </a:r>
            <a:endParaRPr i="1" sz="3600">
              <a:solidFill>
                <a:srgbClr val="121212"/>
              </a:solidFill>
              <a:latin typeface="Anton"/>
              <a:ea typeface="Anton"/>
              <a:cs typeface="Anton"/>
              <a:sym typeface="Anton"/>
            </a:endParaRPr>
          </a:p>
        </p:txBody>
      </p:sp>
      <p:pic>
        <p:nvPicPr>
          <p:cNvPr id="494" name="Google Shape;494;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00" name="Google Shape;500;p69"/>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Promesas</a:t>
            </a:r>
            <a:endParaRPr i="1" sz="3600">
              <a:latin typeface="Anton"/>
              <a:ea typeface="Anton"/>
              <a:cs typeface="Anton"/>
              <a:sym typeface="Anton"/>
            </a:endParaRPr>
          </a:p>
        </p:txBody>
      </p:sp>
      <p:pic>
        <p:nvPicPr>
          <p:cNvPr id="501" name="Google Shape;50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69"/>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0"/>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508" name="Google Shape;50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0"/>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10" name="Google Shape;510;p70"/>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512" name="Google Shape;512;p70"/>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6" name="Shape 516"/>
        <p:cNvGrpSpPr/>
        <p:nvPr/>
      </p:nvGrpSpPr>
      <p:grpSpPr>
        <a:xfrm>
          <a:off x="0" y="0"/>
          <a:ext cx="0" cy="0"/>
          <a:chOff x="0" y="0"/>
          <a:chExt cx="0" cy="0"/>
        </a:xfrm>
      </p:grpSpPr>
      <p:sp>
        <p:nvSpPr>
          <p:cNvPr id="517" name="Google Shape;517;p71"/>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518" name="Google Shape;518;p71"/>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519" name="Google Shape;519;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10" name="Shape 110"/>
        <p:cNvGrpSpPr/>
        <p:nvPr/>
      </p:nvGrpSpPr>
      <p:grpSpPr>
        <a:xfrm>
          <a:off x="0" y="0"/>
          <a:ext cx="0" cy="0"/>
          <a:chOff x="0" y="0"/>
          <a:chExt cx="0" cy="0"/>
        </a:xfrm>
      </p:grpSpPr>
      <p:sp>
        <p:nvSpPr>
          <p:cNvPr id="111" name="Google Shape;111;p1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525" name="Google Shape;525;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27" name="Google Shape;527;p7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28" name="Google Shape;528;p7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29" name="Google Shape;529;p72"/>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535" name="Google Shape;53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6" name="Google Shape;536;p7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37" name="Google Shape;537;p73"/>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38" name="Google Shape;538;p7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39" name="Google Shape;539;p73"/>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545" name="Google Shape;54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4"/>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47" name="Google Shape;547;p74"/>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48" name="Google Shape;548;p74"/>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49" name="Google Shape;549;p74"/>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555" name="Google Shape;55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6" name="Google Shape;556;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Mostrar</a:t>
            </a:r>
            <a:r>
              <a:rPr lang="en-GB" sz="1700">
                <a:solidFill>
                  <a:schemeClr val="dk1"/>
                </a:solidFill>
                <a:highlight>
                  <a:schemeClr val="lt1"/>
                </a:highlight>
                <a:latin typeface="Helvetica Neue Light"/>
                <a:ea typeface="Helvetica Neue Light"/>
                <a:cs typeface="Helvetica Neue Light"/>
                <a:sym typeface="Helvetica Neue Light"/>
              </a:rPr>
              <a:t>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2" name="Google Shape;562;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null,2)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9" name="Google Shape;569;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0" name="Google Shape;570;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nvSpPr>
        <p:spPr>
          <a:xfrm>
            <a:off x="1443000" y="2978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576" name="Google Shape;57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3882275" y="1343424"/>
            <a:ext cx="1379450" cy="1379450"/>
          </a:xfrm>
          <a:prstGeom prst="rect">
            <a:avLst/>
          </a:prstGeom>
          <a:noFill/>
          <a:ln>
            <a:noFill/>
          </a:ln>
        </p:spPr>
      </p:pic>
      <p:sp>
        <p:nvSpPr>
          <p:cNvPr id="578" name="Google Shape;578;p78"/>
          <p:cNvSpPr/>
          <p:nvPr/>
        </p:nvSpPr>
        <p:spPr>
          <a:xfrm>
            <a:off x="4823975" y="13434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79"/>
          <p:cNvGraphicFramePr/>
          <p:nvPr/>
        </p:nvGraphicFramePr>
        <p:xfrm>
          <a:off x="153263" y="191700"/>
          <a:ext cx="3000000" cy="3000000"/>
        </p:xfrm>
        <a:graphic>
          <a:graphicData uri="http://schemas.openxmlformats.org/drawingml/2006/table">
            <a:tbl>
              <a:tblPr>
                <a:noFill/>
                <a:tableStyleId>{39A09017-C319-433F-91B8-BA274E294D67}</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3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Implementar programa que contenga una clase llamada Contenedor que reciba el nombre del archivo con el que va a trabajar e implemente los siguientes métodos: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save(Object): Number</a:t>
                      </a:r>
                      <a:r>
                        <a:rPr lang="en-GB" sz="1600">
                          <a:solidFill>
                            <a:schemeClr val="dk1"/>
                          </a:solidFill>
                          <a:latin typeface="Helvetica Neue Light"/>
                          <a:ea typeface="Helvetica Neue Light"/>
                          <a:cs typeface="Helvetica Neue Light"/>
                          <a:sym typeface="Helvetica Neue Light"/>
                        </a:rPr>
                        <a:t> - Recibe un objeto, lo guarda en el archivo, devuelve el id asignado.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getById(Number): Object</a:t>
                      </a:r>
                      <a:r>
                        <a:rPr lang="en-GB" sz="1600">
                          <a:solidFill>
                            <a:schemeClr val="dk1"/>
                          </a:solidFill>
                          <a:latin typeface="Helvetica Neue Light"/>
                          <a:ea typeface="Helvetica Neue Light"/>
                          <a:cs typeface="Helvetica Neue Light"/>
                          <a:sym typeface="Helvetica Neue Light"/>
                        </a:rPr>
                        <a:t> - Recibe un id y devuelve el objeto con ese id, o null si no está.</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getAll(): Object[]</a:t>
                      </a:r>
                      <a:r>
                        <a:rPr lang="en-GB" sz="1600">
                          <a:solidFill>
                            <a:schemeClr val="dk1"/>
                          </a:solidFill>
                          <a:latin typeface="Helvetica Neue Light"/>
                          <a:ea typeface="Helvetica Neue Light"/>
                          <a:cs typeface="Helvetica Neue Light"/>
                          <a:sym typeface="Helvetica Neue Light"/>
                        </a:rPr>
                        <a:t> - Devuelve un array con los objetos presentes en el archivo.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deleteById(Number): void</a:t>
                      </a:r>
                      <a:r>
                        <a:rPr lang="en-GB" sz="1600">
                          <a:solidFill>
                            <a:schemeClr val="dk1"/>
                          </a:solidFill>
                          <a:latin typeface="Helvetica Neue Light"/>
                          <a:ea typeface="Helvetica Neue Light"/>
                          <a:cs typeface="Helvetica Neue Light"/>
                          <a:sym typeface="Helvetica Neue Light"/>
                        </a:rPr>
                        <a:t> - Elimina del archivo el objeto con el id buscado.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deleteAll(): void</a:t>
                      </a:r>
                      <a:r>
                        <a:rPr lang="en-GB" sz="1600">
                          <a:solidFill>
                            <a:schemeClr val="dk1"/>
                          </a:solidFill>
                          <a:latin typeface="Helvetica Neue Light"/>
                          <a:ea typeface="Helvetica Neue Light"/>
                          <a:cs typeface="Helvetica Neue Light"/>
                          <a:sym typeface="Helvetica Neue Light"/>
                        </a:rPr>
                        <a:t> - Elimina todos los objetos presentes en el archivo.</a:t>
                      </a:r>
                      <a:endParaRPr sz="16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79"/>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80"/>
          <p:cNvGraphicFramePr/>
          <p:nvPr/>
        </p:nvGraphicFramePr>
        <p:xfrm>
          <a:off x="153263" y="191700"/>
          <a:ext cx="3000000" cy="3000000"/>
        </p:xfrm>
        <a:graphic>
          <a:graphicData uri="http://schemas.openxmlformats.org/drawingml/2006/table">
            <a:tbl>
              <a:tblPr>
                <a:noFill/>
                <a:tableStyleId>{39A09017-C319-433F-91B8-BA274E294D67}</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usar un archivo para la clase y otro de test, que la importe</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Aspectos a incluir en el entregable</a:t>
                      </a:r>
                      <a:r>
                        <a:rPr b="1" lang="en-GB" sz="1500">
                          <a:latin typeface="Helvetica Neue"/>
                          <a:ea typeface="Helvetica Neue"/>
                          <a:cs typeface="Helvetica Neue"/>
                          <a:sym typeface="Helvetica Neue"/>
                        </a:rPr>
                        <a:t>:</a:t>
                      </a:r>
                      <a:r>
                        <a:rPr lang="en-GB" sz="1500">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método </a:t>
                      </a:r>
                      <a:r>
                        <a:rPr lang="en-GB" sz="1500">
                          <a:solidFill>
                            <a:schemeClr val="dk1"/>
                          </a:solidFill>
                          <a:latin typeface="Consolas"/>
                          <a:ea typeface="Consolas"/>
                          <a:cs typeface="Consolas"/>
                          <a:sym typeface="Consolas"/>
                        </a:rPr>
                        <a:t>save</a:t>
                      </a:r>
                      <a:r>
                        <a:rPr lang="en-GB" sz="1500">
                          <a:solidFill>
                            <a:schemeClr val="dk1"/>
                          </a:solidFill>
                          <a:latin typeface="Helvetica Neue Light"/>
                          <a:ea typeface="Helvetica Neue Light"/>
                          <a:cs typeface="Helvetica Neue Light"/>
                          <a:sym typeface="Helvetica Neue Light"/>
                        </a:rPr>
                        <a:t> incorporará al producto un id numérico, que deberá ser siempre uno más que el id del último objeto agregado (o id 1 si es el primer objeto que se agrega) y no puede estar repetido.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Tomar en consideración el contenido previo del archivo, en caso de utilizar uno existente.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Implementar el manejo de archivos con el módulo fs de node.js, utilizando promesas con async/await y manejo de errores.</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Probar el módulo creando un contenedor de </a:t>
                      </a:r>
                      <a:r>
                        <a:rPr i="1" lang="en-GB" sz="1500">
                          <a:solidFill>
                            <a:schemeClr val="dk1"/>
                          </a:solidFill>
                          <a:latin typeface="Helvetica Neue Light"/>
                          <a:ea typeface="Helvetica Neue Light"/>
                          <a:cs typeface="Helvetica Neue Light"/>
                          <a:sym typeface="Helvetica Neue Light"/>
                        </a:rPr>
                        <a:t>productos</a:t>
                      </a:r>
                      <a:r>
                        <a:rPr lang="en-GB" sz="1500">
                          <a:solidFill>
                            <a:schemeClr val="dk1"/>
                          </a:solidFill>
                          <a:latin typeface="Helvetica Neue Light"/>
                          <a:ea typeface="Helvetica Neue Light"/>
                          <a:cs typeface="Helvetica Neue Light"/>
                          <a:sym typeface="Helvetica Neue Light"/>
                        </a:rPr>
                        <a:t>, que se guarde en el archivo: “productos.txt”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Incluir un llamado de prueba a cada método, y mostrando por pantalla según corresponda para verificar el correcto funcionamiento del módulo construído.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de cada producto será :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91" name="Google Shape;591;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8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
        <p:nvSpPr>
          <p:cNvPr id="593" name="Google Shape;593;p80"/>
          <p:cNvSpPr txBox="1"/>
          <p:nvPr/>
        </p:nvSpPr>
        <p:spPr>
          <a:xfrm>
            <a:off x="3691777" y="3885698"/>
            <a:ext cx="3737100" cy="1056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nombre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precio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url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la</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foto del 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aphicFrame>
        <p:nvGraphicFramePr>
          <p:cNvPr id="598" name="Google Shape;598;p81"/>
          <p:cNvGraphicFramePr/>
          <p:nvPr/>
        </p:nvGraphicFramePr>
        <p:xfrm>
          <a:off x="153263" y="191700"/>
          <a:ext cx="3000000" cy="3000000"/>
        </p:xfrm>
        <a:graphic>
          <a:graphicData uri="http://schemas.openxmlformats.org/drawingml/2006/table">
            <a:tbl>
              <a:tblPr>
                <a:noFill/>
                <a:tableStyleId>{39A09017-C319-433F-91B8-BA274E294D67}</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500"/>
                        <a:t>&gt;&gt;</a:t>
                      </a:r>
                      <a:r>
                        <a:rPr b="1" lang="en-GB" sz="1500">
                          <a:solidFill>
                            <a:srgbClr val="4D5156"/>
                          </a:solidFill>
                        </a:rPr>
                        <a:t> </a:t>
                      </a:r>
                      <a:r>
                        <a:rPr b="1" lang="en-GB" sz="1500">
                          <a:latin typeface="Helvetica Neue"/>
                          <a:ea typeface="Helvetica Neue"/>
                          <a:cs typeface="Helvetica Neue"/>
                          <a:sym typeface="Helvetica Neue"/>
                        </a:rPr>
                        <a:t>Ejemplo</a:t>
                      </a:r>
                      <a:r>
                        <a:rPr b="1" lang="en-GB" sz="1500">
                          <a:latin typeface="Helvetica Neue"/>
                          <a:ea typeface="Helvetica Neue"/>
                          <a:cs typeface="Helvetica Neue"/>
                          <a:sym typeface="Helvetica Neue"/>
                        </a:rPr>
                        <a:t>:</a:t>
                      </a:r>
                      <a:endParaRPr b="1"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Light"/>
                          <a:ea typeface="Helvetica Neue Light"/>
                          <a:cs typeface="Helvetica Neue Light"/>
                          <a:sym typeface="Helvetica Neue Light"/>
                        </a:rPr>
                        <a:t>Contenido de "productos.txt" con 3 productos almacenados</a:t>
                      </a:r>
                      <a:r>
                        <a:rPr lang="en-GB" sz="1500">
                          <a:latin typeface="Helvetica Neue Light"/>
                          <a:ea typeface="Helvetica Neue Light"/>
                          <a:cs typeface="Helvetica Neue Light"/>
                          <a:sym typeface="Helvetica Neue Light"/>
                        </a:rPr>
                        <a:t> </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599" name="Google Shape;599;p81"/>
          <p:cNvSpPr txBox="1"/>
          <p:nvPr/>
        </p:nvSpPr>
        <p:spPr>
          <a:xfrm>
            <a:off x="349175" y="2157775"/>
            <a:ext cx="8299200" cy="2885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600" name="Google Shape;600;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81"/>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6" name="Shape 116"/>
        <p:cNvGrpSpPr/>
        <p:nvPr/>
      </p:nvGrpSpPr>
      <p:grpSpPr>
        <a:xfrm>
          <a:off x="0" y="0"/>
          <a:ext cx="0" cy="0"/>
          <a:chOff x="0" y="0"/>
          <a:chExt cx="0" cy="0"/>
        </a:xfrm>
      </p:grpSpPr>
      <p:sp>
        <p:nvSpPr>
          <p:cNvPr id="117" name="Google Shape;117;p1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118" name="Google Shape;118;p1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sp>
        <p:nvSpPr>
          <p:cNvPr id="606" name="Google Shape;606;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07" name="Google Shape;607;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8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13" name="Google Shape;613;p8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Google Shape;618;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19" name="Google Shape;619;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3" name="Shape 623"/>
        <p:cNvGrpSpPr/>
        <p:nvPr/>
      </p:nvGrpSpPr>
      <p:grpSpPr>
        <a:xfrm>
          <a:off x="0" y="0"/>
          <a:ext cx="0" cy="0"/>
          <a:chOff x="0" y="0"/>
          <a:chExt cx="0" cy="0"/>
        </a:xfrm>
      </p:grpSpPr>
      <p:sp>
        <p:nvSpPr>
          <p:cNvPr id="624" name="Google Shape;624;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25" name="Google Shape;625;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25" name="Google Shape;125;p2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2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1" name="Shape 131"/>
        <p:cNvGrpSpPr/>
        <p:nvPr/>
      </p:nvGrpSpPr>
      <p:grpSpPr>
        <a:xfrm>
          <a:off x="0" y="0"/>
          <a:ext cx="0" cy="0"/>
          <a:chOff x="0" y="0"/>
          <a:chExt cx="0" cy="0"/>
        </a:xfrm>
      </p:grpSpPr>
      <p:sp>
        <p:nvSpPr>
          <p:cNvPr id="132" name="Google Shape;132;p2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133" name="Google Shape;133;p2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134" name="Google Shape;134;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