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9" r:id="rId1"/>
  </p:sldMasterIdLst>
  <p:notesMasterIdLst>
    <p:notesMasterId r:id="rId46"/>
  </p:notesMasterIdLst>
  <p:sldIdLst>
    <p:sldId id="256" r:id="rId2"/>
    <p:sldId id="257" r:id="rId3"/>
    <p:sldId id="298" r:id="rId4"/>
    <p:sldId id="299" r:id="rId5"/>
    <p:sldId id="306" r:id="rId6"/>
    <p:sldId id="296" r:id="rId7"/>
    <p:sldId id="297" r:id="rId8"/>
    <p:sldId id="261" r:id="rId9"/>
    <p:sldId id="284" r:id="rId10"/>
    <p:sldId id="262" r:id="rId11"/>
    <p:sldId id="283" r:id="rId12"/>
    <p:sldId id="286" r:id="rId13"/>
    <p:sldId id="287" r:id="rId14"/>
    <p:sldId id="260" r:id="rId15"/>
    <p:sldId id="288" r:id="rId16"/>
    <p:sldId id="289" r:id="rId17"/>
    <p:sldId id="290" r:id="rId18"/>
    <p:sldId id="264" r:id="rId19"/>
    <p:sldId id="265" r:id="rId20"/>
    <p:sldId id="285" r:id="rId21"/>
    <p:sldId id="292" r:id="rId22"/>
    <p:sldId id="301" r:id="rId23"/>
    <p:sldId id="302" r:id="rId24"/>
    <p:sldId id="304" r:id="rId25"/>
    <p:sldId id="303" r:id="rId26"/>
    <p:sldId id="305" r:id="rId27"/>
    <p:sldId id="316" r:id="rId28"/>
    <p:sldId id="309" r:id="rId29"/>
    <p:sldId id="310" r:id="rId30"/>
    <p:sldId id="311" r:id="rId31"/>
    <p:sldId id="312" r:id="rId32"/>
    <p:sldId id="313" r:id="rId33"/>
    <p:sldId id="314" r:id="rId34"/>
    <p:sldId id="315" r:id="rId35"/>
    <p:sldId id="282" r:id="rId36"/>
    <p:sldId id="293" r:id="rId37"/>
    <p:sldId id="294" r:id="rId38"/>
    <p:sldId id="295" r:id="rId39"/>
    <p:sldId id="317" r:id="rId40"/>
    <p:sldId id="263" r:id="rId41"/>
    <p:sldId id="281" r:id="rId42"/>
    <p:sldId id="300" r:id="rId43"/>
    <p:sldId id="271" r:id="rId44"/>
    <p:sldId id="280" r:id="rId45"/>
  </p:sldIdLst>
  <p:sldSz cx="9144000" cy="5143500" type="screen16x9"/>
  <p:notesSz cx="6858000" cy="9144000"/>
  <p:embeddedFontLst>
    <p:embeddedFont>
      <p:font typeface="Calibri" panose="020F0502020204030204" pitchFamily="34" charset="0"/>
      <p:regular r:id="rId47"/>
      <p:bold r:id="rId48"/>
    </p:embeddedFont>
    <p:embeddedFont>
      <p:font typeface="Cambria Math" panose="02040503050406030204" pitchFamily="18" charset="0"/>
      <p:regular r:id="rId49"/>
    </p:embeddedFont>
    <p:embeddedFont>
      <p:font typeface="Roboto"/>
      <p:regular r:id="rId50"/>
      <p:bold r:id="rId50"/>
      <p:italic r:id="rId50"/>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025A9D-88A1-4222-BA80-39A5CA41837E}">
  <a:tblStyle styleId="{F6025A9D-88A1-4222-BA80-39A5CA41837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10A1B5D5-9B99-4C35-A422-299274C87663}" styleName="نمط متوسط 1 - تميي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301" autoAdjust="0"/>
  </p:normalViewPr>
  <p:slideViewPr>
    <p:cSldViewPr snapToGrid="0">
      <p:cViewPr varScale="1">
        <p:scale>
          <a:sx n="90" d="100"/>
          <a:sy n="90" d="100"/>
        </p:scale>
        <p:origin x="7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NUL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Capacity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barChart>
        <c:barDir val="col"/>
        <c:grouping val="clustered"/>
        <c:varyColors val="0"/>
        <c:ser>
          <c:idx val="0"/>
          <c:order val="0"/>
          <c:tx>
            <c:strRef>
              <c:f>Sheet1!$B$1</c:f>
              <c:strCache>
                <c:ptCount val="1"/>
                <c:pt idx="0">
                  <c:v>LSB Substitution</c:v>
                </c:pt>
              </c:strCache>
            </c:strRef>
          </c:tx>
          <c:spPr>
            <a:solidFill>
              <a:schemeClr val="accent1"/>
            </a:solidFill>
            <a:ln>
              <a:noFill/>
            </a:ln>
            <a:effectLst/>
          </c:spPr>
          <c:invertIfNegative val="0"/>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Sheet1!$B$2:$B$9</c:f>
              <c:numCache>
                <c:formatCode>General</c:formatCode>
                <c:ptCount val="8"/>
                <c:pt idx="0">
                  <c:v>61197</c:v>
                </c:pt>
                <c:pt idx="1">
                  <c:v>59576</c:v>
                </c:pt>
                <c:pt idx="2">
                  <c:v>62642</c:v>
                </c:pt>
                <c:pt idx="3">
                  <c:v>58451</c:v>
                </c:pt>
                <c:pt idx="4">
                  <c:v>36323</c:v>
                </c:pt>
                <c:pt idx="5">
                  <c:v>2834</c:v>
                </c:pt>
                <c:pt idx="6">
                  <c:v>2712</c:v>
                </c:pt>
                <c:pt idx="7">
                  <c:v>2739</c:v>
                </c:pt>
              </c:numCache>
            </c:numRef>
          </c:val>
          <c:extLst>
            <c:ext xmlns:c16="http://schemas.microsoft.com/office/drawing/2014/chart" uri="{C3380CC4-5D6E-409C-BE32-E72D297353CC}">
              <c16:uniqueId val="{00000000-0F77-45CE-9A09-D811C9D38FCF}"/>
            </c:ext>
          </c:extLst>
        </c:ser>
        <c:ser>
          <c:idx val="1"/>
          <c:order val="1"/>
          <c:tx>
            <c:strRef>
              <c:f>Sheet1!$C$1</c:f>
              <c:strCache>
                <c:ptCount val="1"/>
                <c:pt idx="0">
                  <c:v>Insertion</c:v>
                </c:pt>
              </c:strCache>
            </c:strRef>
          </c:tx>
          <c:spPr>
            <a:solidFill>
              <a:schemeClr val="accent2"/>
            </a:solidFill>
            <a:ln>
              <a:noFill/>
            </a:ln>
            <a:effectLst/>
          </c:spPr>
          <c:invertIfNegative val="0"/>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Sheet1!$C$2:$C$9</c:f>
              <c:numCache>
                <c:formatCode>General</c:formatCode>
                <c:ptCount val="8"/>
                <c:pt idx="0">
                  <c:v>204626</c:v>
                </c:pt>
                <c:pt idx="1">
                  <c:v>154384</c:v>
                </c:pt>
                <c:pt idx="2">
                  <c:v>209349</c:v>
                </c:pt>
                <c:pt idx="3">
                  <c:v>195706</c:v>
                </c:pt>
                <c:pt idx="4">
                  <c:v>123278</c:v>
                </c:pt>
                <c:pt idx="5">
                  <c:v>13770</c:v>
                </c:pt>
                <c:pt idx="6">
                  <c:v>13372</c:v>
                </c:pt>
                <c:pt idx="7">
                  <c:v>13459</c:v>
                </c:pt>
              </c:numCache>
            </c:numRef>
          </c:val>
          <c:extLst>
            <c:ext xmlns:c16="http://schemas.microsoft.com/office/drawing/2014/chart" uri="{C3380CC4-5D6E-409C-BE32-E72D297353CC}">
              <c16:uniqueId val="{00000001-0F77-45CE-9A09-D811C9D38FCF}"/>
            </c:ext>
          </c:extLst>
        </c:ser>
        <c:ser>
          <c:idx val="2"/>
          <c:order val="2"/>
          <c:tx>
            <c:strRef>
              <c:f>Sheet1!$D$1</c:f>
              <c:strCache>
                <c:ptCount val="1"/>
                <c:pt idx="0">
                  <c:v>complementary generic substitution </c:v>
                </c:pt>
              </c:strCache>
            </c:strRef>
          </c:tx>
          <c:spPr>
            <a:solidFill>
              <a:schemeClr val="accent3"/>
            </a:solidFill>
            <a:ln>
              <a:noFill/>
            </a:ln>
            <a:effectLst/>
          </c:spPr>
          <c:invertIfNegative val="0"/>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Sheet1!$D$2:$D$9</c:f>
              <c:numCache>
                <c:formatCode>General</c:formatCode>
                <c:ptCount val="8"/>
                <c:pt idx="0">
                  <c:v>300175.5</c:v>
                </c:pt>
                <c:pt idx="1">
                  <c:v>224721</c:v>
                </c:pt>
                <c:pt idx="2">
                  <c:v>307261.5</c:v>
                </c:pt>
                <c:pt idx="3">
                  <c:v>286704</c:v>
                </c:pt>
                <c:pt idx="4">
                  <c:v>178165.5</c:v>
                </c:pt>
                <c:pt idx="5">
                  <c:v>13905</c:v>
                </c:pt>
                <c:pt idx="6">
                  <c:v>13305</c:v>
                </c:pt>
                <c:pt idx="7">
                  <c:v>13437</c:v>
                </c:pt>
              </c:numCache>
            </c:numRef>
          </c:val>
          <c:extLst>
            <c:ext xmlns:c16="http://schemas.microsoft.com/office/drawing/2014/chart" uri="{C3380CC4-5D6E-409C-BE32-E72D297353CC}">
              <c16:uniqueId val="{00000002-0F77-45CE-9A09-D811C9D38FCF}"/>
            </c:ext>
          </c:extLst>
        </c:ser>
        <c:dLbls>
          <c:showLegendKey val="0"/>
          <c:showVal val="0"/>
          <c:showCatName val="0"/>
          <c:showSerName val="0"/>
          <c:showPercent val="0"/>
          <c:showBubbleSize val="0"/>
        </c:dLbls>
        <c:gapWidth val="219"/>
        <c:overlap val="-27"/>
        <c:axId val="1420847056"/>
        <c:axId val="1429333488"/>
      </c:barChart>
      <c:catAx>
        <c:axId val="1420847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429333488"/>
        <c:crosses val="autoZero"/>
        <c:auto val="1"/>
        <c:lblAlgn val="ctr"/>
        <c:lblOffset val="100"/>
        <c:noMultiLvlLbl val="0"/>
      </c:catAx>
      <c:valAx>
        <c:axId val="142933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420847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Payload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barChart>
        <c:barDir val="col"/>
        <c:grouping val="clustered"/>
        <c:varyColors val="0"/>
        <c:ser>
          <c:idx val="0"/>
          <c:order val="0"/>
          <c:tx>
            <c:strRef>
              <c:f>Sheet1!$B$1</c:f>
              <c:strCache>
                <c:ptCount val="1"/>
                <c:pt idx="0">
                  <c:v>LSB Substitution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Sheet1!$B$2:$B$9</c:f>
              <c:numCache>
                <c:formatCode>General</c:formatCode>
                <c:ptCount val="8"/>
                <c:pt idx="0">
                  <c:v>0</c:v>
                </c:pt>
                <c:pt idx="1">
                  <c:v>0</c:v>
                </c:pt>
                <c:pt idx="2">
                  <c:v>0</c:v>
                </c:pt>
                <c:pt idx="3">
                  <c:v>0</c:v>
                </c:pt>
                <c:pt idx="4">
                  <c:v>0</c:v>
                </c:pt>
                <c:pt idx="5">
                  <c:v>0</c:v>
                </c:pt>
                <c:pt idx="6">
                  <c:v>0</c:v>
                </c:pt>
                <c:pt idx="7">
                  <c:v>0</c:v>
                </c:pt>
              </c:numCache>
            </c:numRef>
          </c:val>
          <c:extLst>
            <c:ext xmlns:c16="http://schemas.microsoft.com/office/drawing/2014/chart" uri="{C3380CC4-5D6E-409C-BE32-E72D297353CC}">
              <c16:uniqueId val="{00000000-7430-488E-BC7E-CADD489B6F38}"/>
            </c:ext>
          </c:extLst>
        </c:ser>
        <c:ser>
          <c:idx val="1"/>
          <c:order val="1"/>
          <c:tx>
            <c:strRef>
              <c:f>Sheet1!$C$1</c:f>
              <c:strCache>
                <c:ptCount val="1"/>
                <c:pt idx="0">
                  <c:v>Insertion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Sheet1!$C$2:$C$9</c:f>
              <c:numCache>
                <c:formatCode>General</c:formatCode>
                <c:ptCount val="8"/>
                <c:pt idx="0">
                  <c:v>500</c:v>
                </c:pt>
                <c:pt idx="1">
                  <c:v>500</c:v>
                </c:pt>
                <c:pt idx="2">
                  <c:v>500</c:v>
                </c:pt>
                <c:pt idx="3">
                  <c:v>500</c:v>
                </c:pt>
                <c:pt idx="4">
                  <c:v>500</c:v>
                </c:pt>
                <c:pt idx="5">
                  <c:v>500</c:v>
                </c:pt>
                <c:pt idx="6">
                  <c:v>500</c:v>
                </c:pt>
                <c:pt idx="7">
                  <c:v>500</c:v>
                </c:pt>
              </c:numCache>
            </c:numRef>
          </c:val>
          <c:extLst>
            <c:ext xmlns:c16="http://schemas.microsoft.com/office/drawing/2014/chart" uri="{C3380CC4-5D6E-409C-BE32-E72D297353CC}">
              <c16:uniqueId val="{00000001-7430-488E-BC7E-CADD489B6F38}"/>
            </c:ext>
          </c:extLst>
        </c:ser>
        <c:ser>
          <c:idx val="2"/>
          <c:order val="2"/>
          <c:tx>
            <c:strRef>
              <c:f>Sheet1!$D$1</c:f>
              <c:strCache>
                <c:ptCount val="1"/>
                <c:pt idx="0">
                  <c:v>complementary generic substitution </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ar-SA"/>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Sheet1!$D$2:$D$9</c:f>
              <c:numCache>
                <c:formatCode>General</c:formatCode>
                <c:ptCount val="8"/>
                <c:pt idx="0">
                  <c:v>1.5</c:v>
                </c:pt>
                <c:pt idx="1">
                  <c:v>1.5</c:v>
                </c:pt>
                <c:pt idx="2">
                  <c:v>1.5</c:v>
                </c:pt>
                <c:pt idx="3">
                  <c:v>1.5</c:v>
                </c:pt>
                <c:pt idx="4">
                  <c:v>1.5</c:v>
                </c:pt>
                <c:pt idx="5">
                  <c:v>1.5</c:v>
                </c:pt>
                <c:pt idx="6">
                  <c:v>1.5</c:v>
                </c:pt>
                <c:pt idx="7">
                  <c:v>1.5</c:v>
                </c:pt>
              </c:numCache>
            </c:numRef>
          </c:val>
          <c:extLst>
            <c:ext xmlns:c16="http://schemas.microsoft.com/office/drawing/2014/chart" uri="{C3380CC4-5D6E-409C-BE32-E72D297353CC}">
              <c16:uniqueId val="{00000002-7430-488E-BC7E-CADD489B6F38}"/>
            </c:ext>
          </c:extLst>
        </c:ser>
        <c:dLbls>
          <c:dLblPos val="outEnd"/>
          <c:showLegendKey val="0"/>
          <c:showVal val="1"/>
          <c:showCatName val="0"/>
          <c:showSerName val="0"/>
          <c:showPercent val="0"/>
          <c:showBubbleSize val="0"/>
        </c:dLbls>
        <c:gapWidth val="219"/>
        <c:overlap val="-27"/>
        <c:axId val="1429128624"/>
        <c:axId val="1428174384"/>
      </c:barChart>
      <c:catAx>
        <c:axId val="142912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428174384"/>
        <c:crosses val="autoZero"/>
        <c:auto val="1"/>
        <c:lblAlgn val="ctr"/>
        <c:lblOffset val="100"/>
        <c:noMultiLvlLbl val="0"/>
      </c:catAx>
      <c:valAx>
        <c:axId val="142817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42912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ar-SA"/>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BPN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ar-SA"/>
        </a:p>
      </c:txPr>
    </c:title>
    <c:autoTitleDeleted val="0"/>
    <c:plotArea>
      <c:layout/>
      <c:barChart>
        <c:barDir val="col"/>
        <c:grouping val="clustered"/>
        <c:varyColors val="0"/>
        <c:ser>
          <c:idx val="0"/>
          <c:order val="0"/>
          <c:tx>
            <c:strRef>
              <c:f>Sheet1!$B$1</c:f>
              <c:strCache>
                <c:ptCount val="1"/>
                <c:pt idx="0">
                  <c:v>LSB Substitution</c:v>
                </c:pt>
              </c:strCache>
            </c:strRef>
          </c:tx>
          <c:spPr>
            <a:solidFill>
              <a:schemeClr val="accent1"/>
            </a:solidFill>
            <a:ln>
              <a:noFill/>
            </a:ln>
            <a:effectLst/>
          </c:spPr>
          <c:invertIfNegative val="0"/>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Sheet1!$B$2:$B$9</c:f>
              <c:numCache>
                <c:formatCode>General</c:formatCode>
                <c:ptCount val="8"/>
                <c:pt idx="0">
                  <c:v>3.3309999999999999E-2</c:v>
                </c:pt>
                <c:pt idx="1">
                  <c:v>4.4490000000000002E-2</c:v>
                </c:pt>
                <c:pt idx="2">
                  <c:v>3.2539999999999999E-2</c:v>
                </c:pt>
                <c:pt idx="3">
                  <c:v>3.4869999999999998E-2</c:v>
                </c:pt>
                <c:pt idx="4">
                  <c:v>5.6120000000000003E-2</c:v>
                </c:pt>
                <c:pt idx="5">
                  <c:v>0.71916000000000002</c:v>
                </c:pt>
                <c:pt idx="6">
                  <c:v>0.75158999999999998</c:v>
                </c:pt>
                <c:pt idx="7">
                  <c:v>0.74421000000000004</c:v>
                </c:pt>
              </c:numCache>
            </c:numRef>
          </c:val>
          <c:extLst>
            <c:ext xmlns:c16="http://schemas.microsoft.com/office/drawing/2014/chart" uri="{C3380CC4-5D6E-409C-BE32-E72D297353CC}">
              <c16:uniqueId val="{00000000-696F-44CD-AE7C-9A0FDE09034C}"/>
            </c:ext>
          </c:extLst>
        </c:ser>
        <c:ser>
          <c:idx val="1"/>
          <c:order val="1"/>
          <c:tx>
            <c:strRef>
              <c:f>Sheet1!$C$1</c:f>
              <c:strCache>
                <c:ptCount val="1"/>
                <c:pt idx="0">
                  <c:v>Insertion</c:v>
                </c:pt>
              </c:strCache>
            </c:strRef>
          </c:tx>
          <c:spPr>
            <a:solidFill>
              <a:schemeClr val="accent2"/>
            </a:solidFill>
            <a:ln>
              <a:noFill/>
            </a:ln>
            <a:effectLst/>
          </c:spPr>
          <c:invertIfNegative val="0"/>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Sheet1!$C$2:$C$9</c:f>
              <c:numCache>
                <c:formatCode>General</c:formatCode>
                <c:ptCount val="8"/>
                <c:pt idx="0">
                  <c:v>4.8799999999999998E-3</c:v>
                </c:pt>
                <c:pt idx="1">
                  <c:v>6.4700000000000001E-3</c:v>
                </c:pt>
                <c:pt idx="2">
                  <c:v>4.7699999999999999E-3</c:v>
                </c:pt>
                <c:pt idx="3">
                  <c:v>5.1000000000000004E-3</c:v>
                </c:pt>
                <c:pt idx="4">
                  <c:v>8.1099999999999992E-3</c:v>
                </c:pt>
                <c:pt idx="5">
                  <c:v>7.2620000000000004E-2</c:v>
                </c:pt>
                <c:pt idx="6">
                  <c:v>7.4779999999999999E-2</c:v>
                </c:pt>
                <c:pt idx="7">
                  <c:v>7.4289999999999995E-2</c:v>
                </c:pt>
              </c:numCache>
            </c:numRef>
          </c:val>
          <c:extLst>
            <c:ext xmlns:c16="http://schemas.microsoft.com/office/drawing/2014/chart" uri="{C3380CC4-5D6E-409C-BE32-E72D297353CC}">
              <c16:uniqueId val="{00000001-696F-44CD-AE7C-9A0FDE09034C}"/>
            </c:ext>
          </c:extLst>
        </c:ser>
        <c:ser>
          <c:idx val="2"/>
          <c:order val="2"/>
          <c:tx>
            <c:strRef>
              <c:f>Sheet1!$D$1</c:f>
              <c:strCache>
                <c:ptCount val="1"/>
                <c:pt idx="0">
                  <c:v>complementary generic substitution </c:v>
                </c:pt>
              </c:strCache>
            </c:strRef>
          </c:tx>
          <c:spPr>
            <a:solidFill>
              <a:schemeClr val="accent3"/>
            </a:solidFill>
            <a:ln>
              <a:noFill/>
            </a:ln>
            <a:effectLst/>
          </c:spPr>
          <c:invertIfNegative val="0"/>
          <c:cat>
            <c:strRef>
              <c:f>Sheet1!$A$2:$A$9</c:f>
              <c:strCache>
                <c:ptCount val="8"/>
                <c:pt idx="0">
                  <c:v>AC153526</c:v>
                </c:pt>
                <c:pt idx="1">
                  <c:v>AC166252</c:v>
                </c:pt>
                <c:pt idx="2">
                  <c:v>AC167221</c:v>
                </c:pt>
                <c:pt idx="3">
                  <c:v>AC168901</c:v>
                </c:pt>
                <c:pt idx="4">
                  <c:v>AC153526</c:v>
                </c:pt>
                <c:pt idx="5">
                  <c:v>AC166252</c:v>
                </c:pt>
                <c:pt idx="6">
                  <c:v>AC167221</c:v>
                </c:pt>
                <c:pt idx="7">
                  <c:v>AC168901</c:v>
                </c:pt>
              </c:strCache>
            </c:strRef>
          </c:cat>
          <c:val>
            <c:numRef>
              <c:f>Sheet1!$D$2:$D$9</c:f>
              <c:numCache>
                <c:formatCode>General</c:formatCode>
                <c:ptCount val="8"/>
                <c:pt idx="0">
                  <c:v>2.2209E-2</c:v>
                </c:pt>
                <c:pt idx="1">
                  <c:v>2.9666000000000001E-2</c:v>
                </c:pt>
                <c:pt idx="2">
                  <c:v>2.1697000000000001E-2</c:v>
                </c:pt>
                <c:pt idx="3">
                  <c:v>2.3251999999999998E-2</c:v>
                </c:pt>
                <c:pt idx="4">
                  <c:v>3.7418300000000002E-2</c:v>
                </c:pt>
                <c:pt idx="5">
                  <c:v>0.47944300000000001</c:v>
                </c:pt>
                <c:pt idx="6">
                  <c:v>0.50106399999999995</c:v>
                </c:pt>
                <c:pt idx="7">
                  <c:v>0.49614239999999998</c:v>
                </c:pt>
              </c:numCache>
            </c:numRef>
          </c:val>
          <c:extLst>
            <c:ext xmlns:c16="http://schemas.microsoft.com/office/drawing/2014/chart" uri="{C3380CC4-5D6E-409C-BE32-E72D297353CC}">
              <c16:uniqueId val="{00000002-696F-44CD-AE7C-9A0FDE09034C}"/>
            </c:ext>
          </c:extLst>
        </c:ser>
        <c:dLbls>
          <c:showLegendKey val="0"/>
          <c:showVal val="0"/>
          <c:showCatName val="0"/>
          <c:showSerName val="0"/>
          <c:showPercent val="0"/>
          <c:showBubbleSize val="0"/>
        </c:dLbls>
        <c:gapWidth val="219"/>
        <c:overlap val="-27"/>
        <c:axId val="1510282736"/>
        <c:axId val="1510284416"/>
      </c:barChart>
      <c:catAx>
        <c:axId val="151028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510284416"/>
        <c:crosses val="autoZero"/>
        <c:auto val="1"/>
        <c:lblAlgn val="ctr"/>
        <c:lblOffset val="100"/>
        <c:noMultiLvlLbl val="0"/>
      </c:catAx>
      <c:valAx>
        <c:axId val="151028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crossAx val="1510282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ar-S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ar-SA"/>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70241954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3472818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403695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292426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110659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261133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This project introduces a new verification model named an off-line Arabic handwriting verification model for forensic scientists. This model is based on ACO and PSO algorithms which are effective algorithms on design optimization problem. To the best of our knowledge, none of the previous studies applied SI algorithms for features selection in offline Arabic handwriting verification problem.</a:t>
            </a:r>
          </a:p>
          <a:p>
            <a:r>
              <a:rPr lang="en-US" sz="1100" kern="1200" dirty="0">
                <a:solidFill>
                  <a:schemeClr val="tx1"/>
                </a:solidFill>
                <a:effectLst/>
                <a:latin typeface="+mn-lt"/>
                <a:ea typeface="+mn-ea"/>
                <a:cs typeface="+mn-cs"/>
              </a:rPr>
              <a:t>Thank you any question!.</a:t>
            </a:r>
          </a:p>
          <a:p>
            <a:pPr lvl="0" rtl="0">
              <a:spcBef>
                <a:spcPts val="0"/>
              </a:spcBef>
              <a:buNone/>
            </a:pPr>
            <a:endParaRPr dirty="0"/>
          </a:p>
        </p:txBody>
      </p:sp>
    </p:spTree>
    <p:extLst>
      <p:ext uri="{BB962C8B-B14F-4D97-AF65-F5344CB8AC3E}">
        <p14:creationId xmlns:p14="http://schemas.microsoft.com/office/powerpoint/2010/main" val="2732910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This project introduces a new verification model named an off-line Arabic handwriting verification model for forensic scientists. This model is based on ACO and PSO algorithms which are effective algorithms on design optimization problem. To the best of our knowledge, none of the previous studies applied SI algorithms for features selection in offline Arabic handwriting verification problem.</a:t>
            </a:r>
          </a:p>
          <a:p>
            <a:r>
              <a:rPr lang="en-US" sz="1100" kern="1200" dirty="0">
                <a:solidFill>
                  <a:schemeClr val="tx1"/>
                </a:solidFill>
                <a:effectLst/>
                <a:latin typeface="+mn-lt"/>
                <a:ea typeface="+mn-ea"/>
                <a:cs typeface="+mn-cs"/>
              </a:rPr>
              <a:t>Thank you any question!.</a:t>
            </a:r>
          </a:p>
          <a:p>
            <a:pPr lvl="0" rtl="0">
              <a:spcBef>
                <a:spcPts val="0"/>
              </a:spcBef>
              <a:buNone/>
            </a:pPr>
            <a:endParaRPr dirty="0"/>
          </a:p>
        </p:txBody>
      </p:sp>
    </p:spTree>
    <p:extLst>
      <p:ext uri="{BB962C8B-B14F-4D97-AF65-F5344CB8AC3E}">
        <p14:creationId xmlns:p14="http://schemas.microsoft.com/office/powerpoint/2010/main" val="113629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36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372501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28022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140562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25958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2123344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287319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208207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600" kern="1200" dirty="0">
                <a:solidFill>
                  <a:schemeClr val="tx1"/>
                </a:solidFill>
                <a:effectLst/>
                <a:latin typeface="+mn-lt"/>
                <a:ea typeface="+mn-ea"/>
                <a:cs typeface="+mn-cs"/>
              </a:rPr>
              <a:t>I am Haifa Almutairi and I will discuss the methodology for this project. The IFN/ENIT database will be used as a corpus of our project. This picture shows the stages of our model. </a:t>
            </a:r>
          </a:p>
          <a:p>
            <a:r>
              <a:rPr lang="en-US" sz="1600" kern="1200" dirty="0">
                <a:solidFill>
                  <a:schemeClr val="tx1"/>
                </a:solidFill>
                <a:effectLst/>
                <a:latin typeface="+mn-lt"/>
                <a:ea typeface="+mn-ea"/>
                <a:cs typeface="+mn-cs"/>
              </a:rPr>
              <a:t>Firstly, we will have two separate models one based on ACO and the other on PSO. Two preprocessing techniques will be applied. These techniques are binarization and diacritics removal. Then, the window positioning algorithm will be used to segment the images.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After the segmentation stage, informative features will be extracted from each segment. Therefore, these features will be selected empirically by using ACO and PSO algorithms.</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Then, the features will form a code vector which represents the segment. All of these vectors will construct the Writer specific Codebook. </a:t>
            </a:r>
          </a:p>
          <a:p>
            <a:r>
              <a:rPr lang="en-US" sz="1600" kern="1200" dirty="0">
                <a:solidFill>
                  <a:schemeClr val="tx1"/>
                </a:solidFill>
                <a:effectLst/>
                <a:latin typeface="+mn-lt"/>
                <a:ea typeface="+mn-ea"/>
                <a:cs typeface="+mn-cs"/>
              </a:rPr>
              <a:t> </a:t>
            </a:r>
          </a:p>
          <a:p>
            <a:r>
              <a:rPr lang="en-US" sz="1600" kern="1200" dirty="0">
                <a:solidFill>
                  <a:schemeClr val="tx1"/>
                </a:solidFill>
                <a:effectLst/>
                <a:latin typeface="+mn-lt"/>
                <a:ea typeface="+mn-ea"/>
                <a:cs typeface="+mn-cs"/>
              </a:rPr>
              <a:t>Euclidian distance will be used to compute the distance between the codebook for two samples. According to the threshold value, we can decide if these documents belong to the same writer or not.</a:t>
            </a:r>
          </a:p>
          <a:p>
            <a:r>
              <a:rPr lang="en-US" sz="1600" kern="1200" dirty="0">
                <a:solidFill>
                  <a:schemeClr val="tx1"/>
                </a:solidFill>
                <a:effectLst/>
                <a:latin typeface="+mn-lt"/>
                <a:ea typeface="+mn-ea"/>
                <a:cs typeface="+mn-cs"/>
              </a:rPr>
              <a:t>Finally, we will compare the performance of the models.</a:t>
            </a:r>
          </a:p>
          <a:p>
            <a:pPr lvl="0" rtl="0">
              <a:spcBef>
                <a:spcPts val="0"/>
              </a:spcBef>
              <a:buNone/>
            </a:pPr>
            <a:endParaRPr dirty="0"/>
          </a:p>
        </p:txBody>
      </p:sp>
    </p:spTree>
    <p:extLst>
      <p:ext uri="{BB962C8B-B14F-4D97-AF65-F5344CB8AC3E}">
        <p14:creationId xmlns:p14="http://schemas.microsoft.com/office/powerpoint/2010/main" val="192216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extLst>
      <p:ext uri="{BB962C8B-B14F-4D97-AF65-F5344CB8AC3E}">
        <p14:creationId xmlns:p14="http://schemas.microsoft.com/office/powerpoint/2010/main" val="323040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F6098AE-2D74-C74A-8CA0-677BD4EB170D}"/>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870A883-94CB-FB4C-B42B-9DA2C3917963}"/>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9B5758A7-4F75-C04A-B320-631A1D3DBC78}"/>
              </a:ext>
            </a:extLst>
          </p:cNvPr>
          <p:cNvSpPr>
            <a:spLocks noGrp="1"/>
          </p:cNvSpPr>
          <p:nvPr>
            <p:ph type="dt" sz="half" idx="10"/>
          </p:nvPr>
        </p:nvSpPr>
        <p:spPr/>
        <p:txBody>
          <a:bodyPr/>
          <a:lstStyle/>
          <a:p>
            <a:fld id="{D1086041-3179-3A4B-B8DD-A74F80BD5A45}" type="datetimeFigureOut">
              <a:rPr lang="ar-SA" smtClean="0"/>
              <a:t>13/04/41</a:t>
            </a:fld>
            <a:endParaRPr lang="ar-SA"/>
          </a:p>
        </p:txBody>
      </p:sp>
      <p:sp>
        <p:nvSpPr>
          <p:cNvPr id="5" name="عنصر نائب للتذييل 4">
            <a:extLst>
              <a:ext uri="{FF2B5EF4-FFF2-40B4-BE49-F238E27FC236}">
                <a16:creationId xmlns:a16="http://schemas.microsoft.com/office/drawing/2014/main" id="{2F60687F-5B97-7549-962A-48B1377DFCBB}"/>
              </a:ext>
            </a:extLst>
          </p:cNvPr>
          <p:cNvSpPr>
            <a:spLocks noGrp="1"/>
          </p:cNvSpPr>
          <p:nvPr>
            <p:ph type="ftr" sz="quarter" idx="11"/>
          </p:nvPr>
        </p:nvSpPr>
        <p:spPr/>
        <p:txBody>
          <a:bodyPr/>
          <a:lstStyle/>
          <a:p>
            <a:endParaRPr lang="ar-SA"/>
          </a:p>
        </p:txBody>
      </p:sp>
      <p:sp>
        <p:nvSpPr>
          <p:cNvPr id="6" name="عنصر نائب لرقم الشريحة 5">
            <a:extLst>
              <a:ext uri="{FF2B5EF4-FFF2-40B4-BE49-F238E27FC236}">
                <a16:creationId xmlns:a16="http://schemas.microsoft.com/office/drawing/2014/main" id="{DDC7F5D1-2CD6-974E-BF2A-F098516452D8}"/>
              </a:ext>
            </a:extLst>
          </p:cNvPr>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62264289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a:t>
            </a:fld>
            <a:endParaRPr lang="en">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pic>
        <p:nvPicPr>
          <p:cNvPr id="8" name="صورة 7">
            <a:extLst>
              <a:ext uri="{FF2B5EF4-FFF2-40B4-BE49-F238E27FC236}">
                <a16:creationId xmlns:a16="http://schemas.microsoft.com/office/drawing/2014/main" id="{2189DF8E-0885-4429-94BA-C2E38F22EA6D}"/>
              </a:ext>
            </a:extLst>
          </p:cNvPr>
          <p:cNvPicPr/>
          <p:nvPr/>
        </p:nvPicPr>
        <p:blipFill rotWithShape="1">
          <a:blip r:embed="rId3" cstate="print">
            <a:extLst>
              <a:ext uri="{28A0092B-C50C-407E-A947-70E740481C1C}">
                <a14:useLocalDpi xmlns:a14="http://schemas.microsoft.com/office/drawing/2010/main" val="0"/>
              </a:ext>
            </a:extLst>
          </a:blip>
          <a:srcRect l="23000" t="6000" r="20000"/>
          <a:stretch/>
        </p:blipFill>
        <p:spPr bwMode="auto">
          <a:xfrm>
            <a:off x="1070795" y="139301"/>
            <a:ext cx="440547" cy="678574"/>
          </a:xfrm>
          <a:prstGeom prst="rect">
            <a:avLst/>
          </a:prstGeom>
          <a:ln>
            <a:noFill/>
          </a:ln>
          <a:extLst>
            <a:ext uri="{53640926-AAD7-44D8-BBD7-CCE9431645EC}">
              <a14:shadowObscured xmlns:a14="http://schemas.microsoft.com/office/drawing/2010/main"/>
            </a:ext>
          </a:extLst>
        </p:spPr>
      </p:pic>
      <p:sp>
        <p:nvSpPr>
          <p:cNvPr id="86" name="Shape 86"/>
          <p:cNvSpPr txBox="1"/>
          <p:nvPr/>
        </p:nvSpPr>
        <p:spPr>
          <a:xfrm>
            <a:off x="-280416" y="1225032"/>
            <a:ext cx="9144000" cy="3386911"/>
          </a:xfrm>
          <a:prstGeom prst="rect">
            <a:avLst/>
          </a:prstGeom>
          <a:noFill/>
          <a:ln>
            <a:noFill/>
          </a:ln>
        </p:spPr>
        <p:txBody>
          <a:bodyPr lIns="91425" tIns="91425" rIns="91425" bIns="91425" anchor="t" anchorCtr="0">
            <a:noAutofit/>
          </a:bodyPr>
          <a:lstStyle/>
          <a:p>
            <a:pPr marL="457200" lvl="0" indent="0" algn="ctr" rtl="0">
              <a:spcBef>
                <a:spcPts val="0"/>
              </a:spcBef>
              <a:buNone/>
            </a:pPr>
            <a:endParaRPr sz="2400" dirty="0">
              <a:latin typeface="Times New Roman"/>
              <a:ea typeface="Times New Roman"/>
              <a:cs typeface="Times New Roman"/>
              <a:sym typeface="Times New Roman"/>
            </a:endParaRPr>
          </a:p>
          <a:p>
            <a:pPr marL="457200" algn="ctr"/>
            <a:r>
              <a:rPr lang="en-US" altLang="ar-SA" sz="2400" dirty="0">
                <a:latin typeface="Times New Roman"/>
                <a:cs typeface="Times New Roman"/>
              </a:rPr>
              <a:t>Comparative Study of Three DNA-based information hiding methods</a:t>
            </a:r>
            <a:endParaRPr lang="en" sz="2400" dirty="0">
              <a:latin typeface="Times New Roman"/>
              <a:ea typeface="Times New Roman"/>
              <a:cs typeface="Times New Roman"/>
              <a:sym typeface="Times New Roman"/>
            </a:endParaRPr>
          </a:p>
          <a:p>
            <a:pPr marL="457200" lvl="0" indent="0" algn="ctr" rtl="0">
              <a:spcBef>
                <a:spcPts val="0"/>
              </a:spcBef>
              <a:buNone/>
            </a:pPr>
            <a:endParaRPr sz="24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lang="en-US" sz="1100" dirty="0">
              <a:latin typeface="Times New Roman"/>
              <a:ea typeface="Times New Roman"/>
              <a:cs typeface="Times New Roman"/>
              <a:sym typeface="Times New Roman"/>
            </a:endParaRPr>
          </a:p>
          <a:p>
            <a:pPr algn="ctr">
              <a:lnSpc>
                <a:spcPct val="115000"/>
              </a:lnSpc>
            </a:pPr>
            <a:endParaRPr sz="1100" dirty="0">
              <a:latin typeface="Times New Roman"/>
              <a:ea typeface="Times New Roman"/>
              <a:cs typeface="Times New Roman"/>
              <a:sym typeface="Times New Roman"/>
            </a:endParaRPr>
          </a:p>
          <a:p>
            <a:pPr lvl="0" algn="ctr" rtl="0">
              <a:lnSpc>
                <a:spcPct val="115000"/>
              </a:lnSpc>
              <a:spcBef>
                <a:spcPts val="0"/>
              </a:spcBef>
              <a:buNone/>
            </a:pPr>
            <a:r>
              <a:rPr lang="en" sz="1100" b="1" dirty="0">
                <a:latin typeface="Times New Roman"/>
                <a:ea typeface="Times New Roman"/>
                <a:cs typeface="Times New Roman"/>
                <a:sym typeface="Times New Roman"/>
              </a:rPr>
              <a:t>College of Computer Sciences and information technology</a:t>
            </a:r>
          </a:p>
          <a:p>
            <a:pPr lvl="0" algn="ctr" rtl="0">
              <a:lnSpc>
                <a:spcPct val="115000"/>
              </a:lnSpc>
              <a:spcBef>
                <a:spcPts val="0"/>
              </a:spcBef>
              <a:buNone/>
            </a:pPr>
            <a:r>
              <a:rPr lang="en" sz="1100" b="1" dirty="0">
                <a:latin typeface="Times New Roman"/>
                <a:ea typeface="Times New Roman"/>
                <a:cs typeface="Times New Roman"/>
                <a:sym typeface="Times New Roman"/>
              </a:rPr>
              <a:t>Imam University, Saudi Arabia</a:t>
            </a:r>
          </a:p>
          <a:p>
            <a:pPr lvl="0" algn="ctr" rtl="0">
              <a:lnSpc>
                <a:spcPct val="115000"/>
              </a:lnSpc>
              <a:spcBef>
                <a:spcPts val="0"/>
              </a:spcBef>
              <a:buNone/>
            </a:pPr>
            <a:r>
              <a:rPr lang="en" sz="1100" dirty="0">
                <a:latin typeface="Times New Roman"/>
                <a:ea typeface="Times New Roman"/>
                <a:cs typeface="Times New Roman"/>
                <a:sym typeface="Times New Roman"/>
              </a:rPr>
              <a:t> </a:t>
            </a:r>
          </a:p>
          <a:p>
            <a:pPr marL="457200" lvl="0" indent="0" algn="ctr" rtl="0">
              <a:spcBef>
                <a:spcPts val="0"/>
              </a:spcBef>
              <a:buNone/>
            </a:pPr>
            <a:endParaRPr sz="2400" dirty="0">
              <a:latin typeface="Times New Roman"/>
              <a:ea typeface="Times New Roman"/>
              <a:cs typeface="Times New Roman"/>
              <a:sym typeface="Times New Roman"/>
            </a:endParaRPr>
          </a:p>
          <a:p>
            <a:pPr marL="457200" lvl="0" indent="0" algn="ctr" rtl="0">
              <a:spcBef>
                <a:spcPts val="0"/>
              </a:spcBef>
              <a:buNone/>
            </a:pPr>
            <a:r>
              <a:rPr lang="en" sz="3000" dirty="0">
                <a:latin typeface="Times New Roman"/>
                <a:ea typeface="Times New Roman"/>
                <a:cs typeface="Times New Roman"/>
                <a:sym typeface="Times New Roman"/>
              </a:rPr>
              <a:t> </a:t>
            </a:r>
          </a:p>
          <a:p>
            <a:pPr marL="457200" lvl="0" indent="0" algn="ctr">
              <a:spcBef>
                <a:spcPts val="0"/>
              </a:spcBef>
              <a:buNone/>
            </a:pPr>
            <a:endParaRPr sz="1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E877B124-A63F-CD4D-A2F6-4000E5663EC0}"/>
              </a:ext>
            </a:extLst>
          </p:cNvPr>
          <p:cNvSpPr txBox="1"/>
          <p:nvPr/>
        </p:nvSpPr>
        <p:spPr>
          <a:xfrm>
            <a:off x="3279648" y="2584704"/>
            <a:ext cx="2401824" cy="1473352"/>
          </a:xfrm>
          <a:prstGeom prst="rect">
            <a:avLst/>
          </a:prstGeom>
          <a:noFill/>
        </p:spPr>
        <p:txBody>
          <a:bodyPr wrap="square" rtlCol="0">
            <a:spAutoFit/>
          </a:bodyPr>
          <a:lstStyle/>
          <a:p>
            <a:pPr lvl="0" algn="ctr">
              <a:lnSpc>
                <a:spcPct val="115000"/>
              </a:lnSpc>
            </a:pPr>
            <a:r>
              <a:rPr lang="en" sz="1100" dirty="0">
                <a:latin typeface="Times New Roman"/>
                <a:ea typeface="Times New Roman"/>
                <a:cs typeface="Times New Roman"/>
                <a:sym typeface="Times New Roman"/>
              </a:rPr>
              <a:t>By:</a:t>
            </a:r>
          </a:p>
          <a:p>
            <a:pPr algn="ctr" fontAlgn="t">
              <a:lnSpc>
                <a:spcPct val="115000"/>
              </a:lnSpc>
            </a:pPr>
            <a:r>
              <a:rPr lang="en-US" sz="1100" dirty="0" err="1">
                <a:latin typeface="Times New Roman"/>
                <a:cs typeface="Times New Roman"/>
              </a:rPr>
              <a:t>Maimounah</a:t>
            </a:r>
            <a:r>
              <a:rPr lang="en-US" sz="1100" dirty="0">
                <a:latin typeface="Times New Roman"/>
                <a:cs typeface="Times New Roman"/>
              </a:rPr>
              <a:t> </a:t>
            </a:r>
            <a:r>
              <a:rPr lang="en-US" sz="1100" dirty="0" err="1">
                <a:latin typeface="Times New Roman"/>
                <a:cs typeface="Times New Roman"/>
              </a:rPr>
              <a:t>Albrahim</a:t>
            </a:r>
            <a:endParaRPr lang="ar-SA" sz="1100" dirty="0">
              <a:latin typeface="Times New Roman"/>
              <a:cs typeface="Times New Roman"/>
            </a:endParaRPr>
          </a:p>
          <a:p>
            <a:pPr algn="ctr" fontAlgn="t">
              <a:lnSpc>
                <a:spcPct val="115000"/>
              </a:lnSpc>
            </a:pPr>
            <a:r>
              <a:rPr lang="en-US" sz="1100" dirty="0" err="1">
                <a:latin typeface="Times New Roman"/>
                <a:cs typeface="Times New Roman"/>
              </a:rPr>
              <a:t>Nisreen</a:t>
            </a:r>
            <a:r>
              <a:rPr lang="en-US" sz="1100" dirty="0">
                <a:latin typeface="Times New Roman"/>
                <a:cs typeface="Times New Roman"/>
              </a:rPr>
              <a:t> </a:t>
            </a:r>
            <a:r>
              <a:rPr lang="en-US" sz="1100" dirty="0" err="1">
                <a:latin typeface="Times New Roman"/>
                <a:cs typeface="Times New Roman"/>
              </a:rPr>
              <a:t>Terkawi</a:t>
            </a:r>
            <a:endParaRPr lang="ar-SA" sz="1100" dirty="0">
              <a:latin typeface="Times New Roman"/>
              <a:cs typeface="Times New Roman"/>
            </a:endParaRPr>
          </a:p>
          <a:p>
            <a:pPr algn="ctr" fontAlgn="t">
              <a:lnSpc>
                <a:spcPct val="115000"/>
              </a:lnSpc>
            </a:pPr>
            <a:r>
              <a:rPr lang="en-US" sz="1100" dirty="0" err="1">
                <a:latin typeface="Times New Roman"/>
                <a:cs typeface="Times New Roman"/>
              </a:rPr>
              <a:t>Wafaa</a:t>
            </a:r>
            <a:r>
              <a:rPr lang="en-US" sz="1100" dirty="0">
                <a:latin typeface="Times New Roman"/>
                <a:cs typeface="Times New Roman"/>
              </a:rPr>
              <a:t> </a:t>
            </a:r>
            <a:r>
              <a:rPr lang="en-US" sz="1100" dirty="0" err="1">
                <a:latin typeface="Times New Roman"/>
                <a:cs typeface="Times New Roman"/>
              </a:rPr>
              <a:t>alSaffar</a:t>
            </a:r>
            <a:endParaRPr lang="ar-SA" sz="1100" dirty="0">
              <a:latin typeface="Times New Roman"/>
              <a:cs typeface="Times New Roman"/>
            </a:endParaRPr>
          </a:p>
          <a:p>
            <a:pPr lvl="0" algn="ctr">
              <a:lnSpc>
                <a:spcPct val="115000"/>
              </a:lnSpc>
            </a:pPr>
            <a:endParaRPr lang="en-US" sz="1100" dirty="0">
              <a:latin typeface="Times New Roman"/>
              <a:ea typeface="Times New Roman"/>
              <a:cs typeface="Times New Roman"/>
              <a:sym typeface="Times New Roman"/>
            </a:endParaRPr>
          </a:p>
          <a:p>
            <a:pPr lvl="0" algn="ctr">
              <a:lnSpc>
                <a:spcPct val="115000"/>
              </a:lnSpc>
            </a:pPr>
            <a:r>
              <a:rPr lang="en-US" sz="1200" dirty="0">
                <a:latin typeface="Times New Roman"/>
                <a:ea typeface="Times New Roman"/>
                <a:cs typeface="Times New Roman"/>
                <a:sym typeface="Times New Roman"/>
              </a:rPr>
              <a:t>Supervisor: </a:t>
            </a:r>
          </a:p>
          <a:p>
            <a:pPr algn="ctr">
              <a:lnSpc>
                <a:spcPct val="115000"/>
              </a:lnSpc>
            </a:pPr>
            <a:r>
              <a:rPr lang="en-US" altLang="ar-SA" sz="1200" dirty="0">
                <a:latin typeface="Times New Roman"/>
                <a:cs typeface="Times New Roman"/>
              </a:rPr>
              <a:t>Dr. Amjad Ail Al- </a:t>
            </a:r>
            <a:r>
              <a:rPr lang="en-US" altLang="ar-SA" sz="1200" dirty="0" err="1">
                <a:latin typeface="Times New Roman"/>
                <a:cs typeface="Times New Roman"/>
              </a:rPr>
              <a:t>amar</a:t>
            </a:r>
            <a:endParaRPr lang="en-US" sz="1200" dirty="0">
              <a:latin typeface="Times New Roman"/>
              <a:cs typeface="Times New Roman"/>
              <a:sym typeface="Times New Roman"/>
            </a:endParaRPr>
          </a:p>
        </p:txBody>
      </p:sp>
      <p:pic>
        <p:nvPicPr>
          <p:cNvPr id="7" name="Shape 87">
            <a:extLst>
              <a:ext uri="{FF2B5EF4-FFF2-40B4-BE49-F238E27FC236}">
                <a16:creationId xmlns:a16="http://schemas.microsoft.com/office/drawing/2014/main" id="{B6098981-9CD5-DD44-878B-B6A5D76CAC9D}"/>
              </a:ext>
            </a:extLst>
          </p:cNvPr>
          <p:cNvPicPr preferRelativeResize="0">
            <a:picLocks noChangeAspect="1"/>
          </p:cNvPicPr>
          <p:nvPr/>
        </p:nvPicPr>
        <p:blipFill rotWithShape="1">
          <a:blip r:embed="rId4"/>
          <a:srcRect l="13026" r="14492"/>
          <a:stretch/>
        </p:blipFill>
        <p:spPr>
          <a:xfrm>
            <a:off x="535330" y="139301"/>
            <a:ext cx="468000" cy="645672"/>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Times New Roman"/>
                <a:ea typeface="Times New Roman"/>
                <a:cs typeface="+mj-cs"/>
                <a:sym typeface="Times New Roman"/>
              </a:rPr>
              <a:t>4. </a:t>
            </a:r>
            <a:r>
              <a:rPr lang="en" sz="3000" b="1" dirty="0">
                <a:latin typeface="Times New Roman"/>
                <a:ea typeface="Times New Roman"/>
                <a:cs typeface="+mj-cs"/>
                <a:sym typeface="Times New Roman"/>
              </a:rPr>
              <a:t>Methodology</a:t>
            </a: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10</a:t>
            </a:fld>
            <a:endParaRPr lang="en">
              <a:cs typeface="+mj-cs"/>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pic>
        <p:nvPicPr>
          <p:cNvPr id="1026" name="صورة 57">
            <a:extLst>
              <a:ext uri="{FF2B5EF4-FFF2-40B4-BE49-F238E27FC236}">
                <a16:creationId xmlns:a16="http://schemas.microsoft.com/office/drawing/2014/main" id="{BA8DC466-0AC3-47D9-8E3A-17BEAF147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672" t="57858" r="38641" b="13147"/>
          <a:stretch>
            <a:fillRect/>
          </a:stretch>
        </p:blipFill>
        <p:spPr bwMode="auto">
          <a:xfrm>
            <a:off x="1231024" y="3004651"/>
            <a:ext cx="543877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صورة 56">
            <a:extLst>
              <a:ext uri="{FF2B5EF4-FFF2-40B4-BE49-F238E27FC236}">
                <a16:creationId xmlns:a16="http://schemas.microsoft.com/office/drawing/2014/main" id="{FF02D5B8-9C01-4E02-8173-310AD77BA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0" t="27939" r="55196" b="44370"/>
          <a:stretch>
            <a:fillRect/>
          </a:stretch>
        </p:blipFill>
        <p:spPr bwMode="auto">
          <a:xfrm>
            <a:off x="1360033" y="1201851"/>
            <a:ext cx="5114925" cy="18954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E49B2A5-2D1B-4725-8675-27D998803A9B}"/>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p:sp>
        <p:nvSpPr>
          <p:cNvPr id="3" name="Rectangle 4">
            <a:extLst>
              <a:ext uri="{FF2B5EF4-FFF2-40B4-BE49-F238E27FC236}">
                <a16:creationId xmlns:a16="http://schemas.microsoft.com/office/drawing/2014/main" id="{A0F01BC8-A2B2-4E52-9150-0791E36B2AB4}"/>
              </a:ext>
            </a:extLst>
          </p:cNvPr>
          <p:cNvSpPr>
            <a:spLocks noChangeArrowheads="1"/>
          </p:cNvSpPr>
          <p:nvPr/>
        </p:nvSpPr>
        <p:spPr bwMode="auto">
          <a:xfrm>
            <a:off x="0" y="24750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p:sp>
        <p:nvSpPr>
          <p:cNvPr id="15" name="Shape 136">
            <a:extLst>
              <a:ext uri="{FF2B5EF4-FFF2-40B4-BE49-F238E27FC236}">
                <a16:creationId xmlns:a16="http://schemas.microsoft.com/office/drawing/2014/main" id="{06CBA770-FE43-4B74-90D4-BCCFDE979F24}"/>
              </a:ext>
            </a:extLst>
          </p:cNvPr>
          <p:cNvSpPr txBox="1">
            <a:spLocks noGrp="1"/>
          </p:cNvSpPr>
          <p:nvPr>
            <p:ph type="body" idx="1"/>
          </p:nvPr>
        </p:nvSpPr>
        <p:spPr>
          <a:xfrm>
            <a:off x="349997" y="970675"/>
            <a:ext cx="6405000" cy="755700"/>
          </a:xfrm>
          <a:prstGeom prst="rect">
            <a:avLst/>
          </a:prstGeom>
        </p:spPr>
        <p:txBody>
          <a:bodyPr lIns="91425" tIns="91425" rIns="91425" bIns="91425" anchor="t" anchorCtr="0">
            <a:noAutofit/>
          </a:bodyPr>
          <a:lstStyle/>
          <a:p>
            <a:pPr marL="457200" lvl="0" indent="-342900">
              <a:lnSpc>
                <a:spcPct val="100000"/>
              </a:lnSpc>
              <a:buFont typeface="Arial" panose="020B0604020202020204" pitchFamily="34" charset="0"/>
              <a:buChar char="•"/>
            </a:pPr>
            <a:r>
              <a:rPr lang="en-US" sz="1800" dirty="0">
                <a:solidFill>
                  <a:schemeClr val="tx1"/>
                </a:solidFill>
                <a:latin typeface="Times New Roman"/>
                <a:ea typeface="Arial"/>
                <a:cs typeface="+mj-cs"/>
                <a:sym typeface="Arial"/>
              </a:rPr>
              <a:t>First Algorithm (LSB Substitution).</a:t>
            </a:r>
          </a:p>
          <a:p>
            <a:pPr marL="457200" lvl="0" indent="0" rtl="0">
              <a:spcBef>
                <a:spcPts val="0"/>
              </a:spcBef>
              <a:spcAft>
                <a:spcPts val="0"/>
              </a:spcAft>
              <a:buNone/>
            </a:pPr>
            <a:endParaRPr sz="1100" dirty="0">
              <a:solidFill>
                <a:srgbClr val="000000"/>
              </a:solidFill>
              <a:latin typeface="Arial"/>
              <a:ea typeface="Arial"/>
              <a:cs typeface="+mj-cs"/>
              <a:sym typeface="Arial"/>
            </a:endParaRPr>
          </a:p>
          <a:p>
            <a:pPr marL="457200" lvl="0" indent="0" rtl="0">
              <a:spcBef>
                <a:spcPts val="0"/>
              </a:spcBef>
              <a:spcAft>
                <a:spcPts val="0"/>
              </a:spcAft>
              <a:buNone/>
            </a:pPr>
            <a:endParaRPr sz="1400" dirty="0">
              <a:solidFill>
                <a:srgbClr val="000000"/>
              </a:solidFill>
              <a:latin typeface="Times New Roman"/>
              <a:ea typeface="Times New Roman"/>
              <a:cs typeface="+mj-cs"/>
              <a:sym typeface="Times New Roman"/>
            </a:endParaRPr>
          </a:p>
          <a:p>
            <a:pPr lvl="0" rtl="0">
              <a:spcBef>
                <a:spcPts val="0"/>
              </a:spcBef>
              <a:spcAft>
                <a:spcPts val="0"/>
              </a:spcAft>
              <a:buNone/>
            </a:pPr>
            <a:endParaRPr sz="1800" dirty="0">
              <a:latin typeface="Times New Roman"/>
              <a:ea typeface="Times New Roman"/>
              <a:cs typeface="+mj-cs"/>
              <a:sym typeface="Times New Roman"/>
            </a:endParaRPr>
          </a:p>
          <a:p>
            <a:pPr lvl="0" rtl="0">
              <a:spcBef>
                <a:spcPts val="0"/>
              </a:spcBef>
              <a:spcAft>
                <a:spcPts val="0"/>
              </a:spcAft>
              <a:buNone/>
            </a:pPr>
            <a:endParaRPr sz="1400" dirty="0">
              <a:latin typeface="Times New Roman"/>
              <a:ea typeface="Times New Roman"/>
              <a:cs typeface="+mj-cs"/>
              <a:sym typeface="Times New Roman"/>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11</a:t>
            </a:fld>
            <a:endParaRPr lang="en">
              <a:cs typeface="+mj-cs"/>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26" name="مستطيل 25">
            <a:extLst>
              <a:ext uri="{FF2B5EF4-FFF2-40B4-BE49-F238E27FC236}">
                <a16:creationId xmlns:a16="http://schemas.microsoft.com/office/drawing/2014/main" id="{42D94491-C782-4138-86B6-320172CE8545}"/>
              </a:ext>
            </a:extLst>
          </p:cNvPr>
          <p:cNvSpPr/>
          <p:nvPr/>
        </p:nvSpPr>
        <p:spPr>
          <a:xfrm>
            <a:off x="4618675" y="1439754"/>
            <a:ext cx="673907"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a:t>
            </a:r>
            <a:r>
              <a:rPr lang="en-US" baseline="-25000" dirty="0">
                <a:solidFill>
                  <a:schemeClr val="tx1">
                    <a:lumMod val="50000"/>
                  </a:schemeClr>
                </a:solidFill>
                <a:cs typeface="+mj-cs"/>
              </a:rPr>
              <a:t>bin</a:t>
            </a:r>
            <a:endParaRPr lang="ar-SA" dirty="0">
              <a:solidFill>
                <a:schemeClr val="tx1">
                  <a:lumMod val="50000"/>
                </a:schemeClr>
              </a:solidFill>
              <a:cs typeface="+mj-cs"/>
            </a:endParaRPr>
          </a:p>
        </p:txBody>
      </p:sp>
      <p:sp>
        <p:nvSpPr>
          <p:cNvPr id="33" name="مستطيل 32">
            <a:extLst>
              <a:ext uri="{FF2B5EF4-FFF2-40B4-BE49-F238E27FC236}">
                <a16:creationId xmlns:a16="http://schemas.microsoft.com/office/drawing/2014/main" id="{801A35E7-E0E9-465C-986A-A212B3E43154}"/>
              </a:ext>
            </a:extLst>
          </p:cNvPr>
          <p:cNvSpPr/>
          <p:nvPr/>
        </p:nvSpPr>
        <p:spPr>
          <a:xfrm>
            <a:off x="4644801" y="2069155"/>
            <a:ext cx="673907"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a:t>
            </a:r>
            <a:r>
              <a:rPr lang="en-US" baseline="-25000" dirty="0">
                <a:solidFill>
                  <a:schemeClr val="tx1">
                    <a:lumMod val="50000"/>
                  </a:schemeClr>
                </a:solidFill>
                <a:cs typeface="+mj-cs"/>
              </a:rPr>
              <a:t>DNA</a:t>
            </a:r>
            <a:endParaRPr lang="ar-SA" dirty="0">
              <a:solidFill>
                <a:schemeClr val="tx1">
                  <a:lumMod val="50000"/>
                </a:schemeClr>
              </a:solidFill>
              <a:cs typeface="+mj-cs"/>
            </a:endParaRPr>
          </a:p>
        </p:txBody>
      </p:sp>
      <p:sp>
        <p:nvSpPr>
          <p:cNvPr id="34" name="مستطيل 33">
            <a:extLst>
              <a:ext uri="{FF2B5EF4-FFF2-40B4-BE49-F238E27FC236}">
                <a16:creationId xmlns:a16="http://schemas.microsoft.com/office/drawing/2014/main" id="{053ECAC8-71A2-4C95-9F3D-5621BEA5C1FB}"/>
              </a:ext>
            </a:extLst>
          </p:cNvPr>
          <p:cNvSpPr/>
          <p:nvPr/>
        </p:nvSpPr>
        <p:spPr>
          <a:xfrm>
            <a:off x="4644801" y="2647299"/>
            <a:ext cx="1628408" cy="286219"/>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a:t>
            </a:r>
            <a:r>
              <a:rPr lang="en-US" baseline="-25000" dirty="0">
                <a:solidFill>
                  <a:schemeClr val="tx1">
                    <a:lumMod val="50000"/>
                  </a:schemeClr>
                </a:solidFill>
                <a:cs typeface="+mj-cs"/>
              </a:rPr>
              <a:t>AA </a:t>
            </a:r>
            <a:r>
              <a:rPr lang="en-US" dirty="0">
                <a:solidFill>
                  <a:schemeClr val="tx1">
                    <a:lumMod val="50000"/>
                  </a:schemeClr>
                </a:solidFill>
              </a:rPr>
              <a:t>&amp; Ambiguity</a:t>
            </a:r>
            <a:endParaRPr lang="ar-SA" dirty="0">
              <a:solidFill>
                <a:schemeClr val="tx1">
                  <a:lumMod val="50000"/>
                </a:schemeClr>
              </a:solidFill>
              <a:cs typeface="+mj-cs"/>
            </a:endParaRPr>
          </a:p>
        </p:txBody>
      </p:sp>
      <p:sp>
        <p:nvSpPr>
          <p:cNvPr id="38" name="مستطيل 37">
            <a:extLst>
              <a:ext uri="{FF2B5EF4-FFF2-40B4-BE49-F238E27FC236}">
                <a16:creationId xmlns:a16="http://schemas.microsoft.com/office/drawing/2014/main" id="{CED165E9-552B-45E0-974D-B2BA2E22B34D}"/>
              </a:ext>
            </a:extLst>
          </p:cNvPr>
          <p:cNvSpPr/>
          <p:nvPr/>
        </p:nvSpPr>
        <p:spPr>
          <a:xfrm>
            <a:off x="4644798" y="3760297"/>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Cipher M</a:t>
            </a:r>
            <a:r>
              <a:rPr lang="en-US" baseline="-25000" dirty="0">
                <a:solidFill>
                  <a:schemeClr val="tx1">
                    <a:lumMod val="50000"/>
                  </a:schemeClr>
                </a:solidFill>
                <a:cs typeface="+mj-cs"/>
              </a:rPr>
              <a:t>DNA</a:t>
            </a:r>
            <a:endParaRPr lang="ar-SA" dirty="0">
              <a:solidFill>
                <a:schemeClr val="tx1">
                  <a:lumMod val="50000"/>
                </a:schemeClr>
              </a:solidFill>
              <a:cs typeface="+mj-cs"/>
            </a:endParaRPr>
          </a:p>
        </p:txBody>
      </p:sp>
      <p:sp>
        <p:nvSpPr>
          <p:cNvPr id="39" name="مستطيل 38">
            <a:extLst>
              <a:ext uri="{FF2B5EF4-FFF2-40B4-BE49-F238E27FC236}">
                <a16:creationId xmlns:a16="http://schemas.microsoft.com/office/drawing/2014/main" id="{9E4D1E92-B8F7-49E5-A8F2-6AC5C7FE7CFC}"/>
              </a:ext>
            </a:extLst>
          </p:cNvPr>
          <p:cNvSpPr/>
          <p:nvPr/>
        </p:nvSpPr>
        <p:spPr>
          <a:xfrm>
            <a:off x="2609928" y="4553715"/>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Cipher M</a:t>
            </a:r>
            <a:r>
              <a:rPr lang="en-US" baseline="-25000" dirty="0">
                <a:solidFill>
                  <a:schemeClr val="tx1">
                    <a:lumMod val="50000"/>
                  </a:schemeClr>
                </a:solidFill>
                <a:cs typeface="+mj-cs"/>
              </a:rPr>
              <a:t>Bin</a:t>
            </a:r>
            <a:endParaRPr lang="ar-SA" dirty="0">
              <a:solidFill>
                <a:schemeClr val="tx1">
                  <a:lumMod val="50000"/>
                </a:schemeClr>
              </a:solidFill>
              <a:cs typeface="+mj-cs"/>
            </a:endParaRPr>
          </a:p>
        </p:txBody>
      </p:sp>
      <p:sp>
        <p:nvSpPr>
          <p:cNvPr id="40" name="مستطيل 39">
            <a:extLst>
              <a:ext uri="{FF2B5EF4-FFF2-40B4-BE49-F238E27FC236}">
                <a16:creationId xmlns:a16="http://schemas.microsoft.com/office/drawing/2014/main" id="{C0984ECE-9E60-49EF-814A-C72B7AD79F70}"/>
              </a:ext>
            </a:extLst>
          </p:cNvPr>
          <p:cNvSpPr/>
          <p:nvPr/>
        </p:nvSpPr>
        <p:spPr>
          <a:xfrm>
            <a:off x="4644798" y="3211817"/>
            <a:ext cx="1248069" cy="31388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Cipher M</a:t>
            </a:r>
            <a:r>
              <a:rPr lang="en-US" baseline="-25000" dirty="0">
                <a:solidFill>
                  <a:schemeClr val="tx1">
                    <a:lumMod val="50000"/>
                  </a:schemeClr>
                </a:solidFill>
                <a:cs typeface="+mj-cs"/>
              </a:rPr>
              <a:t>AA</a:t>
            </a:r>
            <a:endParaRPr lang="ar-SA" dirty="0">
              <a:solidFill>
                <a:schemeClr val="tx1">
                  <a:lumMod val="50000"/>
                </a:schemeClr>
              </a:solidFill>
              <a:cs typeface="+mj-cs"/>
            </a:endParaRPr>
          </a:p>
        </p:txBody>
      </p:sp>
      <p:sp>
        <p:nvSpPr>
          <p:cNvPr id="45" name="سهم: بشكل U 44">
            <a:extLst>
              <a:ext uri="{FF2B5EF4-FFF2-40B4-BE49-F238E27FC236}">
                <a16:creationId xmlns:a16="http://schemas.microsoft.com/office/drawing/2014/main" id="{AE6A6D93-C089-4867-BECB-52251FEC503D}"/>
              </a:ext>
            </a:extLst>
          </p:cNvPr>
          <p:cNvSpPr/>
          <p:nvPr/>
        </p:nvSpPr>
        <p:spPr>
          <a:xfrm rot="5400000">
            <a:off x="4290194" y="149024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1" name="سهم: بشكل U 50">
            <a:extLst>
              <a:ext uri="{FF2B5EF4-FFF2-40B4-BE49-F238E27FC236}">
                <a16:creationId xmlns:a16="http://schemas.microsoft.com/office/drawing/2014/main" id="{83E2EE5D-A75A-4C0D-AB41-42351CD4D80A}"/>
              </a:ext>
            </a:extLst>
          </p:cNvPr>
          <p:cNvSpPr/>
          <p:nvPr/>
        </p:nvSpPr>
        <p:spPr>
          <a:xfrm rot="5400000">
            <a:off x="4297212" y="2140575"/>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2" name="سهم: بشكل U 51">
            <a:extLst>
              <a:ext uri="{FF2B5EF4-FFF2-40B4-BE49-F238E27FC236}">
                <a16:creationId xmlns:a16="http://schemas.microsoft.com/office/drawing/2014/main" id="{D8BA4A5D-D5FE-4198-B9EE-7160F5524FC2}"/>
              </a:ext>
            </a:extLst>
          </p:cNvPr>
          <p:cNvSpPr/>
          <p:nvPr/>
        </p:nvSpPr>
        <p:spPr>
          <a:xfrm rot="5400000">
            <a:off x="4290194" y="2721376"/>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3" name="سهم: بشكل U 52">
            <a:extLst>
              <a:ext uri="{FF2B5EF4-FFF2-40B4-BE49-F238E27FC236}">
                <a16:creationId xmlns:a16="http://schemas.microsoft.com/office/drawing/2014/main" id="{854E2DBF-E6DE-494C-A0B9-DAA3A589605C}"/>
              </a:ext>
            </a:extLst>
          </p:cNvPr>
          <p:cNvSpPr/>
          <p:nvPr/>
        </p:nvSpPr>
        <p:spPr>
          <a:xfrm rot="5400000">
            <a:off x="4297212" y="384142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5" name="سهم: بشكل U 54">
            <a:extLst>
              <a:ext uri="{FF2B5EF4-FFF2-40B4-BE49-F238E27FC236}">
                <a16:creationId xmlns:a16="http://schemas.microsoft.com/office/drawing/2014/main" id="{9E5581A8-A286-4A30-9F92-6DBC350DE8ED}"/>
              </a:ext>
            </a:extLst>
          </p:cNvPr>
          <p:cNvSpPr/>
          <p:nvPr/>
        </p:nvSpPr>
        <p:spPr>
          <a:xfrm rot="5400000">
            <a:off x="4297212" y="324924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cxnSp>
        <p:nvCxnSpPr>
          <p:cNvPr id="47" name="رابط كسهم مستقيم 46">
            <a:extLst>
              <a:ext uri="{FF2B5EF4-FFF2-40B4-BE49-F238E27FC236}">
                <a16:creationId xmlns:a16="http://schemas.microsoft.com/office/drawing/2014/main" id="{326210F4-5827-4C8B-A496-BC2C373C1D6E}"/>
              </a:ext>
            </a:extLst>
          </p:cNvPr>
          <p:cNvCxnSpPr>
            <a:cxnSpLocks/>
          </p:cNvCxnSpPr>
          <p:nvPr/>
        </p:nvCxnSpPr>
        <p:spPr>
          <a:xfrm>
            <a:off x="1660249" y="3068962"/>
            <a:ext cx="36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مستطيل 59">
            <a:extLst>
              <a:ext uri="{FF2B5EF4-FFF2-40B4-BE49-F238E27FC236}">
                <a16:creationId xmlns:a16="http://schemas.microsoft.com/office/drawing/2014/main" id="{2C0ACA0B-AA52-4340-BB89-87E66069A00B}"/>
              </a:ext>
            </a:extLst>
          </p:cNvPr>
          <p:cNvSpPr/>
          <p:nvPr/>
        </p:nvSpPr>
        <p:spPr>
          <a:xfrm>
            <a:off x="541568" y="2933518"/>
            <a:ext cx="1107523" cy="273800"/>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Secret Key </a:t>
            </a:r>
            <a:endParaRPr lang="ar-SA" dirty="0">
              <a:solidFill>
                <a:schemeClr val="tx1">
                  <a:lumMod val="50000"/>
                </a:schemeClr>
              </a:solidFill>
              <a:cs typeface="+mj-cs"/>
            </a:endParaRPr>
          </a:p>
        </p:txBody>
      </p:sp>
      <p:sp>
        <p:nvSpPr>
          <p:cNvPr id="104" name="شكل حر: شكل 103">
            <a:extLst>
              <a:ext uri="{FF2B5EF4-FFF2-40B4-BE49-F238E27FC236}">
                <a16:creationId xmlns:a16="http://schemas.microsoft.com/office/drawing/2014/main" id="{D15E679D-F39B-4F70-BD94-30B350EE2B29}"/>
              </a:ext>
            </a:extLst>
          </p:cNvPr>
          <p:cNvSpPr/>
          <p:nvPr/>
        </p:nvSpPr>
        <p:spPr>
          <a:xfrm>
            <a:off x="2048324" y="876981"/>
            <a:ext cx="2371278" cy="557794"/>
          </a:xfrm>
          <a:custGeom>
            <a:avLst/>
            <a:gdLst>
              <a:gd name="connsiteX0" fmla="*/ 0 w 2371278"/>
              <a:gd name="connsiteY0" fmla="*/ 55779 h 557794"/>
              <a:gd name="connsiteX1" fmla="*/ 55779 w 2371278"/>
              <a:gd name="connsiteY1" fmla="*/ 0 h 557794"/>
              <a:gd name="connsiteX2" fmla="*/ 2315499 w 2371278"/>
              <a:gd name="connsiteY2" fmla="*/ 0 h 557794"/>
              <a:gd name="connsiteX3" fmla="*/ 2371278 w 2371278"/>
              <a:gd name="connsiteY3" fmla="*/ 55779 h 557794"/>
              <a:gd name="connsiteX4" fmla="*/ 2371278 w 2371278"/>
              <a:gd name="connsiteY4" fmla="*/ 502015 h 557794"/>
              <a:gd name="connsiteX5" fmla="*/ 2315499 w 2371278"/>
              <a:gd name="connsiteY5" fmla="*/ 557794 h 557794"/>
              <a:gd name="connsiteX6" fmla="*/ 55779 w 2371278"/>
              <a:gd name="connsiteY6" fmla="*/ 557794 h 557794"/>
              <a:gd name="connsiteX7" fmla="*/ 0 w 2371278"/>
              <a:gd name="connsiteY7" fmla="*/ 502015 h 557794"/>
              <a:gd name="connsiteX8" fmla="*/ 0 w 2371278"/>
              <a:gd name="connsiteY8" fmla="*/ 55779 h 55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557794">
                <a:moveTo>
                  <a:pt x="0" y="55779"/>
                </a:moveTo>
                <a:cubicBezTo>
                  <a:pt x="0" y="24973"/>
                  <a:pt x="24973" y="0"/>
                  <a:pt x="55779" y="0"/>
                </a:cubicBezTo>
                <a:lnTo>
                  <a:pt x="2315499" y="0"/>
                </a:lnTo>
                <a:cubicBezTo>
                  <a:pt x="2346305" y="0"/>
                  <a:pt x="2371278" y="24973"/>
                  <a:pt x="2371278" y="55779"/>
                </a:cubicBezTo>
                <a:lnTo>
                  <a:pt x="2371278" y="502015"/>
                </a:lnTo>
                <a:cubicBezTo>
                  <a:pt x="2371278" y="532821"/>
                  <a:pt x="2346305" y="557794"/>
                  <a:pt x="2315499" y="557794"/>
                </a:cubicBezTo>
                <a:lnTo>
                  <a:pt x="55779" y="557794"/>
                </a:lnTo>
                <a:cubicBezTo>
                  <a:pt x="24973" y="557794"/>
                  <a:pt x="0" y="532821"/>
                  <a:pt x="0" y="502015"/>
                </a:cubicBezTo>
                <a:lnTo>
                  <a:pt x="0" y="5577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77" tIns="69677" rIns="69677" bIns="69677" numCol="1" spcCol="1270" anchor="ctr" anchorCtr="0">
            <a:noAutofit/>
          </a:bodyPr>
          <a:lstStyle/>
          <a:p>
            <a:pPr lvl="0" algn="ctr" defTabSz="622300" rtl="1">
              <a:lnSpc>
                <a:spcPct val="90000"/>
              </a:lnSpc>
              <a:spcBef>
                <a:spcPct val="0"/>
              </a:spcBef>
              <a:spcAft>
                <a:spcPct val="35000"/>
              </a:spcAft>
            </a:pPr>
            <a:r>
              <a:rPr lang="en-US" sz="1400" kern="1200" dirty="0">
                <a:cs typeface="+mj-cs"/>
              </a:rPr>
              <a:t>Use 8-bits to convert to binary </a:t>
            </a:r>
            <a:endParaRPr lang="ar-SA" sz="1400" kern="1200" dirty="0">
              <a:cs typeface="+mj-cs"/>
            </a:endParaRPr>
          </a:p>
        </p:txBody>
      </p:sp>
      <p:sp>
        <p:nvSpPr>
          <p:cNvPr id="105" name="شكل حر: شكل 104">
            <a:extLst>
              <a:ext uri="{FF2B5EF4-FFF2-40B4-BE49-F238E27FC236}">
                <a16:creationId xmlns:a16="http://schemas.microsoft.com/office/drawing/2014/main" id="{3CCC8EA7-9787-4379-9AEE-BEA8E837F17B}"/>
              </a:ext>
            </a:extLst>
          </p:cNvPr>
          <p:cNvSpPr/>
          <p:nvPr/>
        </p:nvSpPr>
        <p:spPr>
          <a:xfrm>
            <a:off x="3162690" y="145457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06" name="شكل حر: شكل 105">
            <a:extLst>
              <a:ext uri="{FF2B5EF4-FFF2-40B4-BE49-F238E27FC236}">
                <a16:creationId xmlns:a16="http://schemas.microsoft.com/office/drawing/2014/main" id="{2D4D0659-CA29-4FD7-8F91-85948E6E4198}"/>
              </a:ext>
            </a:extLst>
          </p:cNvPr>
          <p:cNvSpPr/>
          <p:nvPr/>
        </p:nvSpPr>
        <p:spPr>
          <a:xfrm>
            <a:off x="2048324" y="1593161"/>
            <a:ext cx="2371278" cy="547901"/>
          </a:xfrm>
          <a:custGeom>
            <a:avLst/>
            <a:gdLst>
              <a:gd name="connsiteX0" fmla="*/ 0 w 2371278"/>
              <a:gd name="connsiteY0" fmla="*/ 54790 h 547901"/>
              <a:gd name="connsiteX1" fmla="*/ 54790 w 2371278"/>
              <a:gd name="connsiteY1" fmla="*/ 0 h 547901"/>
              <a:gd name="connsiteX2" fmla="*/ 2316488 w 2371278"/>
              <a:gd name="connsiteY2" fmla="*/ 0 h 547901"/>
              <a:gd name="connsiteX3" fmla="*/ 2371278 w 2371278"/>
              <a:gd name="connsiteY3" fmla="*/ 54790 h 547901"/>
              <a:gd name="connsiteX4" fmla="*/ 2371278 w 2371278"/>
              <a:gd name="connsiteY4" fmla="*/ 493111 h 547901"/>
              <a:gd name="connsiteX5" fmla="*/ 2316488 w 2371278"/>
              <a:gd name="connsiteY5" fmla="*/ 547901 h 547901"/>
              <a:gd name="connsiteX6" fmla="*/ 54790 w 2371278"/>
              <a:gd name="connsiteY6" fmla="*/ 547901 h 547901"/>
              <a:gd name="connsiteX7" fmla="*/ 0 w 2371278"/>
              <a:gd name="connsiteY7" fmla="*/ 493111 h 547901"/>
              <a:gd name="connsiteX8" fmla="*/ 0 w 2371278"/>
              <a:gd name="connsiteY8" fmla="*/ 54790 h 54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547901">
                <a:moveTo>
                  <a:pt x="0" y="54790"/>
                </a:moveTo>
                <a:cubicBezTo>
                  <a:pt x="0" y="24530"/>
                  <a:pt x="24530" y="0"/>
                  <a:pt x="54790" y="0"/>
                </a:cubicBezTo>
                <a:lnTo>
                  <a:pt x="2316488" y="0"/>
                </a:lnTo>
                <a:cubicBezTo>
                  <a:pt x="2346748" y="0"/>
                  <a:pt x="2371278" y="24530"/>
                  <a:pt x="2371278" y="54790"/>
                </a:cubicBezTo>
                <a:lnTo>
                  <a:pt x="2371278" y="493111"/>
                </a:lnTo>
                <a:cubicBezTo>
                  <a:pt x="2371278" y="523371"/>
                  <a:pt x="2346748" y="547901"/>
                  <a:pt x="2316488" y="547901"/>
                </a:cubicBezTo>
                <a:lnTo>
                  <a:pt x="54790" y="547901"/>
                </a:lnTo>
                <a:cubicBezTo>
                  <a:pt x="24530" y="547901"/>
                  <a:pt x="0" y="523371"/>
                  <a:pt x="0" y="493111"/>
                </a:cubicBezTo>
                <a:lnTo>
                  <a:pt x="0" y="547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387" tIns="69387" rIns="69387" bIns="69387"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Use 4-bits binary coding rule to convert </a:t>
            </a:r>
            <a:r>
              <a:rPr lang="en-US" kern="1200" dirty="0">
                <a:cs typeface="+mj-cs"/>
              </a:rPr>
              <a:t>to </a:t>
            </a:r>
            <a:r>
              <a:rPr lang="en-US" sz="1400" kern="1200" dirty="0">
                <a:cs typeface="+mj-cs"/>
              </a:rPr>
              <a:t>DNA</a:t>
            </a:r>
            <a:endParaRPr lang="ar-SA" sz="1400" kern="1200" dirty="0">
              <a:cs typeface="+mj-cs"/>
            </a:endParaRPr>
          </a:p>
        </p:txBody>
      </p:sp>
      <p:sp>
        <p:nvSpPr>
          <p:cNvPr id="107" name="شكل حر: شكل 106">
            <a:extLst>
              <a:ext uri="{FF2B5EF4-FFF2-40B4-BE49-F238E27FC236}">
                <a16:creationId xmlns:a16="http://schemas.microsoft.com/office/drawing/2014/main" id="{2BF940C4-5B08-42EB-9F60-F7497835C016}"/>
              </a:ext>
            </a:extLst>
          </p:cNvPr>
          <p:cNvSpPr/>
          <p:nvPr/>
        </p:nvSpPr>
        <p:spPr>
          <a:xfrm>
            <a:off x="2048324" y="2299447"/>
            <a:ext cx="2371278" cy="425403"/>
          </a:xfrm>
          <a:custGeom>
            <a:avLst/>
            <a:gdLst>
              <a:gd name="connsiteX0" fmla="*/ 0 w 2371278"/>
              <a:gd name="connsiteY0" fmla="*/ 42540 h 425403"/>
              <a:gd name="connsiteX1" fmla="*/ 42540 w 2371278"/>
              <a:gd name="connsiteY1" fmla="*/ 0 h 425403"/>
              <a:gd name="connsiteX2" fmla="*/ 2328738 w 2371278"/>
              <a:gd name="connsiteY2" fmla="*/ 0 h 425403"/>
              <a:gd name="connsiteX3" fmla="*/ 2371278 w 2371278"/>
              <a:gd name="connsiteY3" fmla="*/ 42540 h 425403"/>
              <a:gd name="connsiteX4" fmla="*/ 2371278 w 2371278"/>
              <a:gd name="connsiteY4" fmla="*/ 382863 h 425403"/>
              <a:gd name="connsiteX5" fmla="*/ 2328738 w 2371278"/>
              <a:gd name="connsiteY5" fmla="*/ 425403 h 425403"/>
              <a:gd name="connsiteX6" fmla="*/ 42540 w 2371278"/>
              <a:gd name="connsiteY6" fmla="*/ 425403 h 425403"/>
              <a:gd name="connsiteX7" fmla="*/ 0 w 2371278"/>
              <a:gd name="connsiteY7" fmla="*/ 382863 h 425403"/>
              <a:gd name="connsiteX8" fmla="*/ 0 w 2371278"/>
              <a:gd name="connsiteY8" fmla="*/ 42540 h 42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25403">
                <a:moveTo>
                  <a:pt x="0" y="42540"/>
                </a:moveTo>
                <a:cubicBezTo>
                  <a:pt x="0" y="19046"/>
                  <a:pt x="19046" y="0"/>
                  <a:pt x="42540" y="0"/>
                </a:cubicBezTo>
                <a:lnTo>
                  <a:pt x="2328738" y="0"/>
                </a:lnTo>
                <a:cubicBezTo>
                  <a:pt x="2352232" y="0"/>
                  <a:pt x="2371278" y="19046"/>
                  <a:pt x="2371278" y="42540"/>
                </a:cubicBezTo>
                <a:lnTo>
                  <a:pt x="2371278" y="382863"/>
                </a:lnTo>
                <a:cubicBezTo>
                  <a:pt x="2371278" y="406357"/>
                  <a:pt x="2352232" y="425403"/>
                  <a:pt x="2328738" y="425403"/>
                </a:cubicBezTo>
                <a:lnTo>
                  <a:pt x="42540" y="425403"/>
                </a:lnTo>
                <a:cubicBezTo>
                  <a:pt x="19046" y="425403"/>
                  <a:pt x="0" y="406357"/>
                  <a:pt x="0" y="382863"/>
                </a:cubicBezTo>
                <a:lnTo>
                  <a:pt x="0" y="425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800" tIns="65800" rIns="65800" bIns="65800"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Amino Acid</a:t>
            </a:r>
            <a:endParaRPr lang="ar-SA" sz="1400" kern="1200" dirty="0">
              <a:cs typeface="+mj-cs"/>
            </a:endParaRPr>
          </a:p>
        </p:txBody>
      </p:sp>
      <p:sp>
        <p:nvSpPr>
          <p:cNvPr id="108" name="شكل حر: شكل 107">
            <a:extLst>
              <a:ext uri="{FF2B5EF4-FFF2-40B4-BE49-F238E27FC236}">
                <a16:creationId xmlns:a16="http://schemas.microsoft.com/office/drawing/2014/main" id="{0DCFFD0E-6002-4013-9187-1A3DC0151333}"/>
              </a:ext>
            </a:extLst>
          </p:cNvPr>
          <p:cNvSpPr/>
          <p:nvPr/>
        </p:nvSpPr>
        <p:spPr>
          <a:xfrm>
            <a:off x="3162690" y="2744649"/>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09" name="شكل حر: شكل 108">
            <a:extLst>
              <a:ext uri="{FF2B5EF4-FFF2-40B4-BE49-F238E27FC236}">
                <a16:creationId xmlns:a16="http://schemas.microsoft.com/office/drawing/2014/main" id="{23887A94-9FEC-49DC-8BF9-043954E94742}"/>
              </a:ext>
            </a:extLst>
          </p:cNvPr>
          <p:cNvSpPr/>
          <p:nvPr/>
        </p:nvSpPr>
        <p:spPr>
          <a:xfrm>
            <a:off x="2048324" y="2883236"/>
            <a:ext cx="2371278" cy="380019"/>
          </a:xfrm>
          <a:custGeom>
            <a:avLst/>
            <a:gdLst>
              <a:gd name="connsiteX0" fmla="*/ 0 w 2371278"/>
              <a:gd name="connsiteY0" fmla="*/ 38002 h 380019"/>
              <a:gd name="connsiteX1" fmla="*/ 38002 w 2371278"/>
              <a:gd name="connsiteY1" fmla="*/ 0 h 380019"/>
              <a:gd name="connsiteX2" fmla="*/ 2333276 w 2371278"/>
              <a:gd name="connsiteY2" fmla="*/ 0 h 380019"/>
              <a:gd name="connsiteX3" fmla="*/ 2371278 w 2371278"/>
              <a:gd name="connsiteY3" fmla="*/ 38002 h 380019"/>
              <a:gd name="connsiteX4" fmla="*/ 2371278 w 2371278"/>
              <a:gd name="connsiteY4" fmla="*/ 342017 h 380019"/>
              <a:gd name="connsiteX5" fmla="*/ 2333276 w 2371278"/>
              <a:gd name="connsiteY5" fmla="*/ 380019 h 380019"/>
              <a:gd name="connsiteX6" fmla="*/ 38002 w 2371278"/>
              <a:gd name="connsiteY6" fmla="*/ 380019 h 380019"/>
              <a:gd name="connsiteX7" fmla="*/ 0 w 2371278"/>
              <a:gd name="connsiteY7" fmla="*/ 342017 h 380019"/>
              <a:gd name="connsiteX8" fmla="*/ 0 w 2371278"/>
              <a:gd name="connsiteY8" fmla="*/ 38002 h 38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380019">
                <a:moveTo>
                  <a:pt x="0" y="38002"/>
                </a:moveTo>
                <a:cubicBezTo>
                  <a:pt x="0" y="17014"/>
                  <a:pt x="17014" y="0"/>
                  <a:pt x="38002" y="0"/>
                </a:cubicBezTo>
                <a:lnTo>
                  <a:pt x="2333276" y="0"/>
                </a:lnTo>
                <a:cubicBezTo>
                  <a:pt x="2354264" y="0"/>
                  <a:pt x="2371278" y="17014"/>
                  <a:pt x="2371278" y="38002"/>
                </a:cubicBezTo>
                <a:lnTo>
                  <a:pt x="2371278" y="342017"/>
                </a:lnTo>
                <a:cubicBezTo>
                  <a:pt x="2371278" y="363005"/>
                  <a:pt x="2354264" y="380019"/>
                  <a:pt x="2333276" y="380019"/>
                </a:cubicBezTo>
                <a:lnTo>
                  <a:pt x="38002" y="380019"/>
                </a:lnTo>
                <a:cubicBezTo>
                  <a:pt x="17014" y="380019"/>
                  <a:pt x="0" y="363005"/>
                  <a:pt x="0" y="342017"/>
                </a:cubicBezTo>
                <a:lnTo>
                  <a:pt x="0" y="380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470" tIns="64470" rIns="64470" bIns="64470"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Encrypt by </a:t>
            </a:r>
            <a:r>
              <a:rPr lang="en-US" sz="1400" kern="1200" dirty="0" err="1">
                <a:cs typeface="+mj-cs"/>
              </a:rPr>
              <a:t>PlayFair</a:t>
            </a:r>
            <a:endParaRPr lang="ar-SA" sz="1400" kern="1200" dirty="0">
              <a:cs typeface="+mj-cs"/>
            </a:endParaRPr>
          </a:p>
        </p:txBody>
      </p:sp>
      <p:sp>
        <p:nvSpPr>
          <p:cNvPr id="110" name="شكل حر: شكل 109">
            <a:extLst>
              <a:ext uri="{FF2B5EF4-FFF2-40B4-BE49-F238E27FC236}">
                <a16:creationId xmlns:a16="http://schemas.microsoft.com/office/drawing/2014/main" id="{2F05A060-F4EB-4B50-BF32-2907BA564EF5}"/>
              </a:ext>
            </a:extLst>
          </p:cNvPr>
          <p:cNvSpPr/>
          <p:nvPr/>
        </p:nvSpPr>
        <p:spPr>
          <a:xfrm>
            <a:off x="3162690" y="328305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11" name="شكل حر: شكل 110">
            <a:extLst>
              <a:ext uri="{FF2B5EF4-FFF2-40B4-BE49-F238E27FC236}">
                <a16:creationId xmlns:a16="http://schemas.microsoft.com/office/drawing/2014/main" id="{00512626-0865-44D5-98CA-918972805E96}"/>
              </a:ext>
            </a:extLst>
          </p:cNvPr>
          <p:cNvSpPr/>
          <p:nvPr/>
        </p:nvSpPr>
        <p:spPr>
          <a:xfrm>
            <a:off x="2048324" y="3421640"/>
            <a:ext cx="2371278" cy="410115"/>
          </a:xfrm>
          <a:custGeom>
            <a:avLst/>
            <a:gdLst>
              <a:gd name="connsiteX0" fmla="*/ 0 w 2371278"/>
              <a:gd name="connsiteY0" fmla="*/ 41012 h 410115"/>
              <a:gd name="connsiteX1" fmla="*/ 41012 w 2371278"/>
              <a:gd name="connsiteY1" fmla="*/ 0 h 410115"/>
              <a:gd name="connsiteX2" fmla="*/ 2330267 w 2371278"/>
              <a:gd name="connsiteY2" fmla="*/ 0 h 410115"/>
              <a:gd name="connsiteX3" fmla="*/ 2371279 w 2371278"/>
              <a:gd name="connsiteY3" fmla="*/ 41012 h 410115"/>
              <a:gd name="connsiteX4" fmla="*/ 2371278 w 2371278"/>
              <a:gd name="connsiteY4" fmla="*/ 369104 h 410115"/>
              <a:gd name="connsiteX5" fmla="*/ 2330266 w 2371278"/>
              <a:gd name="connsiteY5" fmla="*/ 410116 h 410115"/>
              <a:gd name="connsiteX6" fmla="*/ 41012 w 2371278"/>
              <a:gd name="connsiteY6" fmla="*/ 410115 h 410115"/>
              <a:gd name="connsiteX7" fmla="*/ 0 w 2371278"/>
              <a:gd name="connsiteY7" fmla="*/ 369103 h 410115"/>
              <a:gd name="connsiteX8" fmla="*/ 0 w 2371278"/>
              <a:gd name="connsiteY8" fmla="*/ 41012 h 41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10115">
                <a:moveTo>
                  <a:pt x="0" y="41012"/>
                </a:moveTo>
                <a:cubicBezTo>
                  <a:pt x="0" y="18362"/>
                  <a:pt x="18362" y="0"/>
                  <a:pt x="41012" y="0"/>
                </a:cubicBezTo>
                <a:lnTo>
                  <a:pt x="2330267" y="0"/>
                </a:lnTo>
                <a:cubicBezTo>
                  <a:pt x="2352917" y="0"/>
                  <a:pt x="2371279" y="18362"/>
                  <a:pt x="2371279" y="41012"/>
                </a:cubicBezTo>
                <a:cubicBezTo>
                  <a:pt x="2371279" y="150376"/>
                  <a:pt x="2371278" y="259740"/>
                  <a:pt x="2371278" y="369104"/>
                </a:cubicBezTo>
                <a:cubicBezTo>
                  <a:pt x="2371278" y="391754"/>
                  <a:pt x="2352916" y="410116"/>
                  <a:pt x="2330266" y="410116"/>
                </a:cubicBezTo>
                <a:lnTo>
                  <a:pt x="41012" y="410115"/>
                </a:lnTo>
                <a:cubicBezTo>
                  <a:pt x="18362" y="410115"/>
                  <a:pt x="0" y="391753"/>
                  <a:pt x="0" y="369103"/>
                </a:cubicBezTo>
                <a:lnTo>
                  <a:pt x="0" y="410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352" tIns="65352" rIns="65352" bIns="65352"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DNA</a:t>
            </a:r>
            <a:endParaRPr lang="ar-SA" sz="1400" kern="1200" dirty="0">
              <a:cs typeface="+mj-cs"/>
            </a:endParaRPr>
          </a:p>
        </p:txBody>
      </p:sp>
      <p:sp>
        <p:nvSpPr>
          <p:cNvPr id="112" name="شكل حر: شكل 111">
            <a:extLst>
              <a:ext uri="{FF2B5EF4-FFF2-40B4-BE49-F238E27FC236}">
                <a16:creationId xmlns:a16="http://schemas.microsoft.com/office/drawing/2014/main" id="{E2713B10-89FE-4BE3-BB5C-2289A52A1472}"/>
              </a:ext>
            </a:extLst>
          </p:cNvPr>
          <p:cNvSpPr/>
          <p:nvPr/>
        </p:nvSpPr>
        <p:spPr>
          <a:xfrm>
            <a:off x="2048324" y="3990141"/>
            <a:ext cx="2371278" cy="391914"/>
          </a:xfrm>
          <a:custGeom>
            <a:avLst/>
            <a:gdLst>
              <a:gd name="connsiteX0" fmla="*/ 0 w 2371278"/>
              <a:gd name="connsiteY0" fmla="*/ 39191 h 391914"/>
              <a:gd name="connsiteX1" fmla="*/ 39191 w 2371278"/>
              <a:gd name="connsiteY1" fmla="*/ 0 h 391914"/>
              <a:gd name="connsiteX2" fmla="*/ 2332087 w 2371278"/>
              <a:gd name="connsiteY2" fmla="*/ 0 h 391914"/>
              <a:gd name="connsiteX3" fmla="*/ 2371278 w 2371278"/>
              <a:gd name="connsiteY3" fmla="*/ 39191 h 391914"/>
              <a:gd name="connsiteX4" fmla="*/ 2371278 w 2371278"/>
              <a:gd name="connsiteY4" fmla="*/ 352723 h 391914"/>
              <a:gd name="connsiteX5" fmla="*/ 2332087 w 2371278"/>
              <a:gd name="connsiteY5" fmla="*/ 391914 h 391914"/>
              <a:gd name="connsiteX6" fmla="*/ 39191 w 2371278"/>
              <a:gd name="connsiteY6" fmla="*/ 391914 h 391914"/>
              <a:gd name="connsiteX7" fmla="*/ 0 w 2371278"/>
              <a:gd name="connsiteY7" fmla="*/ 352723 h 391914"/>
              <a:gd name="connsiteX8" fmla="*/ 0 w 2371278"/>
              <a:gd name="connsiteY8" fmla="*/ 39191 h 39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391914">
                <a:moveTo>
                  <a:pt x="0" y="39191"/>
                </a:moveTo>
                <a:cubicBezTo>
                  <a:pt x="0" y="17546"/>
                  <a:pt x="17546" y="0"/>
                  <a:pt x="39191" y="0"/>
                </a:cubicBezTo>
                <a:lnTo>
                  <a:pt x="2332087" y="0"/>
                </a:lnTo>
                <a:cubicBezTo>
                  <a:pt x="2353732" y="0"/>
                  <a:pt x="2371278" y="17546"/>
                  <a:pt x="2371278" y="39191"/>
                </a:cubicBezTo>
                <a:lnTo>
                  <a:pt x="2371278" y="352723"/>
                </a:lnTo>
                <a:cubicBezTo>
                  <a:pt x="2371278" y="374368"/>
                  <a:pt x="2353732" y="391914"/>
                  <a:pt x="2332087" y="391914"/>
                </a:cubicBezTo>
                <a:lnTo>
                  <a:pt x="39191" y="391914"/>
                </a:lnTo>
                <a:cubicBezTo>
                  <a:pt x="17546" y="391914"/>
                  <a:pt x="0" y="374368"/>
                  <a:pt x="0" y="352723"/>
                </a:cubicBezTo>
                <a:lnTo>
                  <a:pt x="0" y="391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819" tIns="64819" rIns="64819" bIns="64819"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binary </a:t>
            </a:r>
            <a:endParaRPr lang="ar-SA" sz="1400" kern="1200" dirty="0">
              <a:cs typeface="+mj-cs"/>
            </a:endParaRPr>
          </a:p>
        </p:txBody>
      </p:sp>
      <p:sp>
        <p:nvSpPr>
          <p:cNvPr id="113" name="شكل حر: شكل 112">
            <a:extLst>
              <a:ext uri="{FF2B5EF4-FFF2-40B4-BE49-F238E27FC236}">
                <a16:creationId xmlns:a16="http://schemas.microsoft.com/office/drawing/2014/main" id="{58A34DF9-2479-4133-ABE8-6F6D716581D1}"/>
              </a:ext>
            </a:extLst>
          </p:cNvPr>
          <p:cNvSpPr/>
          <p:nvPr/>
        </p:nvSpPr>
        <p:spPr>
          <a:xfrm>
            <a:off x="3162690" y="440185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17" name="مستطيل 116">
            <a:extLst>
              <a:ext uri="{FF2B5EF4-FFF2-40B4-BE49-F238E27FC236}">
                <a16:creationId xmlns:a16="http://schemas.microsoft.com/office/drawing/2014/main" id="{913EB4D8-2CC7-44DD-9DAA-58C331C9E629}"/>
              </a:ext>
            </a:extLst>
          </p:cNvPr>
          <p:cNvSpPr/>
          <p:nvPr/>
        </p:nvSpPr>
        <p:spPr>
          <a:xfrm>
            <a:off x="2566570" y="360191"/>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Message</a:t>
            </a:r>
            <a:endParaRPr lang="ar-SA" dirty="0">
              <a:solidFill>
                <a:schemeClr val="tx1">
                  <a:lumMod val="50000"/>
                </a:schemeClr>
              </a:solidFill>
              <a:cs typeface="+mj-cs"/>
            </a:endParaRPr>
          </a:p>
        </p:txBody>
      </p:sp>
      <p:sp>
        <p:nvSpPr>
          <p:cNvPr id="118" name="شكل حر: شكل 117">
            <a:extLst>
              <a:ext uri="{FF2B5EF4-FFF2-40B4-BE49-F238E27FC236}">
                <a16:creationId xmlns:a16="http://schemas.microsoft.com/office/drawing/2014/main" id="{E152000C-71E8-418D-B180-7BCA6256D691}"/>
              </a:ext>
            </a:extLst>
          </p:cNvPr>
          <p:cNvSpPr/>
          <p:nvPr/>
        </p:nvSpPr>
        <p:spPr>
          <a:xfrm>
            <a:off x="3119332" y="705321"/>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19" name="شكل حر: شكل 118">
            <a:extLst>
              <a:ext uri="{FF2B5EF4-FFF2-40B4-BE49-F238E27FC236}">
                <a16:creationId xmlns:a16="http://schemas.microsoft.com/office/drawing/2014/main" id="{0505161B-EC21-48AE-A225-2E081D0A53F0}"/>
              </a:ext>
            </a:extLst>
          </p:cNvPr>
          <p:cNvSpPr/>
          <p:nvPr/>
        </p:nvSpPr>
        <p:spPr>
          <a:xfrm>
            <a:off x="3162689" y="2179320"/>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20" name="شكل حر: شكل 119">
            <a:extLst>
              <a:ext uri="{FF2B5EF4-FFF2-40B4-BE49-F238E27FC236}">
                <a16:creationId xmlns:a16="http://schemas.microsoft.com/office/drawing/2014/main" id="{01955842-6BE0-4F06-9835-0003FCC38FA6}"/>
              </a:ext>
            </a:extLst>
          </p:cNvPr>
          <p:cNvSpPr/>
          <p:nvPr/>
        </p:nvSpPr>
        <p:spPr>
          <a:xfrm>
            <a:off x="3190936" y="3836662"/>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Tree>
    <p:extLst>
      <p:ext uri="{BB962C8B-B14F-4D97-AF65-F5344CB8AC3E}">
        <p14:creationId xmlns:p14="http://schemas.microsoft.com/office/powerpoint/2010/main" val="1453718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500"/>
                                        <p:tgtEl>
                                          <p:spTgt spid="10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fade">
                                      <p:cBhvr>
                                        <p:cTn id="34" dur="500"/>
                                        <p:tgtEl>
                                          <p:spTgt spid="1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fade">
                                      <p:cBhvr>
                                        <p:cTn id="48" dur="500"/>
                                        <p:tgtEl>
                                          <p:spTgt spid="10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1"/>
                                        </p:tgtEl>
                                        <p:attrNameLst>
                                          <p:attrName>style.visibility</p:attrName>
                                        </p:attrNameLst>
                                      </p:cBhvr>
                                      <p:to>
                                        <p:strVal val="visible"/>
                                      </p:to>
                                    </p:set>
                                    <p:animEffect transition="in" filter="fade">
                                      <p:cBhvr>
                                        <p:cTn id="68" dur="500"/>
                                        <p:tgtEl>
                                          <p:spTgt spid="1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0"/>
                                        </p:tgtEl>
                                        <p:attrNameLst>
                                          <p:attrName>style.visibility</p:attrName>
                                        </p:attrNameLst>
                                      </p:cBhvr>
                                      <p:to>
                                        <p:strVal val="visible"/>
                                      </p:to>
                                    </p:set>
                                    <p:animEffect transition="in" filter="fade">
                                      <p:cBhvr>
                                        <p:cTn id="71" dur="500"/>
                                        <p:tgtEl>
                                          <p:spTgt spid="1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500"/>
                                        <p:tgtEl>
                                          <p:spTgt spid="5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0"/>
                                        </p:tgtEl>
                                        <p:attrNameLst>
                                          <p:attrName>style.visibility</p:attrName>
                                        </p:attrNameLst>
                                      </p:cBhvr>
                                      <p:to>
                                        <p:strVal val="visible"/>
                                      </p:to>
                                    </p:set>
                                    <p:animEffect transition="in" filter="fade">
                                      <p:cBhvr>
                                        <p:cTn id="88" dur="500"/>
                                        <p:tgtEl>
                                          <p:spTgt spid="12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2"/>
                                        </p:tgtEl>
                                        <p:attrNameLst>
                                          <p:attrName>style.visibility</p:attrName>
                                        </p:attrNameLst>
                                      </p:cBhvr>
                                      <p:to>
                                        <p:strVal val="visible"/>
                                      </p:to>
                                    </p:set>
                                    <p:animEffect transition="in" filter="fade">
                                      <p:cBhvr>
                                        <p:cTn id="91" dur="500"/>
                                        <p:tgtEl>
                                          <p:spTgt spid="11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13"/>
                                        </p:tgtEl>
                                        <p:attrNameLst>
                                          <p:attrName>style.visibility</p:attrName>
                                        </p:attrNameLst>
                                      </p:cBhvr>
                                      <p:to>
                                        <p:strVal val="visible"/>
                                      </p:to>
                                    </p:set>
                                    <p:animEffect transition="in" filter="fade">
                                      <p:cBhvr>
                                        <p:cTn id="96" dur="500"/>
                                        <p:tgtEl>
                                          <p:spTgt spid="11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38" grpId="0" animBg="1"/>
      <p:bldP spid="39" grpId="0" animBg="1"/>
      <p:bldP spid="40" grpId="0" animBg="1"/>
      <p:bldP spid="45" grpId="0" animBg="1"/>
      <p:bldP spid="51" grpId="0" animBg="1"/>
      <p:bldP spid="52" grpId="0" animBg="1"/>
      <p:bldP spid="53" grpId="0" animBg="1"/>
      <p:bldP spid="55" grpId="0" animBg="1"/>
      <p:bldP spid="60"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7" grpId="0" animBg="1"/>
      <p:bldP spid="118" grpId="0" animBg="1"/>
      <p:bldP spid="119" grpId="0" animBg="1"/>
      <p:bldP spid="12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688626" y="266236"/>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R</a:t>
            </a:r>
            <a:r>
              <a:rPr lang="en-US" sz="1200" b="1" kern="1200" dirty="0">
                <a:solidFill>
                  <a:srgbClr val="FF0000"/>
                </a:solidFill>
                <a:cs typeface="+mj-cs"/>
              </a:rPr>
              <a:t> </a:t>
            </a:r>
            <a:r>
              <a:rPr lang="en-US" sz="1200" b="1" kern="1200" dirty="0">
                <a:solidFill>
                  <a:schemeClr val="accent1">
                    <a:lumMod val="75000"/>
                  </a:schemeClr>
                </a:solidFill>
                <a:cs typeface="+mj-cs"/>
              </a:rPr>
              <a:t>N </a:t>
            </a:r>
            <a:r>
              <a:rPr lang="en-US" sz="1200" b="1" kern="1200" dirty="0">
                <a:cs typeface="+mj-cs"/>
              </a:rPr>
              <a:t>A</a:t>
            </a:r>
            <a:endParaRPr lang="ar-SA" sz="1200" b="1" kern="1200" dirty="0">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38017" y="71481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9" name="شكل حر: شكل 28">
            <a:extLst>
              <a:ext uri="{FF2B5EF4-FFF2-40B4-BE49-F238E27FC236}">
                <a16:creationId xmlns:a16="http://schemas.microsoft.com/office/drawing/2014/main" id="{D97FE7B0-6D29-4DBA-876F-F9C2F6B6FB77}"/>
              </a:ext>
            </a:extLst>
          </p:cNvPr>
          <p:cNvSpPr/>
          <p:nvPr/>
        </p:nvSpPr>
        <p:spPr>
          <a:xfrm>
            <a:off x="7438017" y="134810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31" name="شكل حر: شكل 30">
            <a:extLst>
              <a:ext uri="{FF2B5EF4-FFF2-40B4-BE49-F238E27FC236}">
                <a16:creationId xmlns:a16="http://schemas.microsoft.com/office/drawing/2014/main" id="{73A41783-B504-4150-B091-E3C0388B65FE}"/>
              </a:ext>
            </a:extLst>
          </p:cNvPr>
          <p:cNvSpPr/>
          <p:nvPr/>
        </p:nvSpPr>
        <p:spPr>
          <a:xfrm>
            <a:off x="6253205" y="891463"/>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01010010 </a:t>
            </a:r>
            <a:r>
              <a:rPr lang="en-US" sz="1200" b="1" kern="1200" dirty="0">
                <a:solidFill>
                  <a:schemeClr val="accent1"/>
                </a:solidFill>
                <a:cs typeface="+mj-cs"/>
              </a:rPr>
              <a:t>01001110 </a:t>
            </a:r>
            <a:r>
              <a:rPr lang="en-US" sz="1200" b="1" kern="1200" dirty="0">
                <a:solidFill>
                  <a:schemeClr val="tx1"/>
                </a:solidFill>
                <a:cs typeface="+mj-cs"/>
              </a:rPr>
              <a:t>01000001</a:t>
            </a:r>
            <a:endParaRPr lang="ar-SA" sz="1200" b="1" kern="1200" dirty="0">
              <a:solidFill>
                <a:schemeClr val="tx1"/>
              </a:solidFill>
              <a:cs typeface="+mj-cs"/>
            </a:endParaRPr>
          </a:p>
        </p:txBody>
      </p:sp>
      <p:sp>
        <p:nvSpPr>
          <p:cNvPr id="7" name="مربع نص 6">
            <a:extLst>
              <a:ext uri="{FF2B5EF4-FFF2-40B4-BE49-F238E27FC236}">
                <a16:creationId xmlns:a16="http://schemas.microsoft.com/office/drawing/2014/main" id="{1D736C8E-3349-4A04-BF81-EB0BC63EE8EF}"/>
              </a:ext>
            </a:extLst>
          </p:cNvPr>
          <p:cNvSpPr txBox="1"/>
          <p:nvPr/>
        </p:nvSpPr>
        <p:spPr>
          <a:xfrm>
            <a:off x="1610991" y="688428"/>
            <a:ext cx="2559610" cy="1477328"/>
          </a:xfrm>
          <a:prstGeom prst="rect">
            <a:avLst/>
          </a:prstGeom>
          <a:noFill/>
        </p:spPr>
        <p:txBody>
          <a:bodyPr wrap="square" rtlCol="1">
            <a:spAutoFit/>
          </a:bodyPr>
          <a:lstStyle/>
          <a:p>
            <a:pPr algn="l" rtl="0"/>
            <a:r>
              <a:rPr lang="en-US" sz="1500" b="1" dirty="0">
                <a:solidFill>
                  <a:srgbClr val="002060"/>
                </a:solidFill>
                <a:cs typeface="+mj-cs"/>
              </a:rPr>
              <a:t>This step In Details:</a:t>
            </a:r>
          </a:p>
          <a:p>
            <a:pPr algn="l" rtl="0"/>
            <a:r>
              <a:rPr lang="en-US" sz="1500" b="1" dirty="0">
                <a:solidFill>
                  <a:srgbClr val="002060"/>
                </a:solidFill>
                <a:cs typeface="+mj-cs"/>
              </a:rPr>
              <a:t>First convert to ASCII code:</a:t>
            </a:r>
          </a:p>
          <a:p>
            <a:pPr algn="l" rtl="0"/>
            <a:r>
              <a:rPr lang="en-US" sz="1500" dirty="0">
                <a:solidFill>
                  <a:srgbClr val="002060"/>
                </a:solidFill>
                <a:cs typeface="+mj-cs"/>
              </a:rPr>
              <a:t>ASCII (R)= </a:t>
            </a:r>
            <a:r>
              <a:rPr lang="en-US" sz="1500" b="1" dirty="0">
                <a:solidFill>
                  <a:srgbClr val="C00000"/>
                </a:solidFill>
                <a:cs typeface="+mj-cs"/>
              </a:rPr>
              <a:t>82</a:t>
            </a:r>
          </a:p>
          <a:p>
            <a:pPr algn="l" rtl="0"/>
            <a:r>
              <a:rPr lang="en-US" sz="1500" dirty="0">
                <a:solidFill>
                  <a:srgbClr val="002060"/>
                </a:solidFill>
                <a:cs typeface="+mj-cs"/>
              </a:rPr>
              <a:t>ASCII (N)= </a:t>
            </a:r>
            <a:r>
              <a:rPr lang="en-US" sz="1500" b="1" dirty="0">
                <a:solidFill>
                  <a:schemeClr val="accent1">
                    <a:lumMod val="60000"/>
                    <a:lumOff val="40000"/>
                  </a:schemeClr>
                </a:solidFill>
                <a:cs typeface="+mj-cs"/>
              </a:rPr>
              <a:t>78</a:t>
            </a:r>
          </a:p>
          <a:p>
            <a:pPr algn="l" rtl="0"/>
            <a:r>
              <a:rPr lang="en-US" sz="1500" dirty="0">
                <a:solidFill>
                  <a:srgbClr val="002060"/>
                </a:solidFill>
                <a:cs typeface="+mj-cs"/>
              </a:rPr>
              <a:t>ASCII (A)= </a:t>
            </a:r>
            <a:r>
              <a:rPr lang="en-US" sz="1500" b="1" dirty="0">
                <a:solidFill>
                  <a:srgbClr val="002060"/>
                </a:solidFill>
                <a:cs typeface="+mj-cs"/>
              </a:rPr>
              <a:t>65</a:t>
            </a:r>
          </a:p>
        </p:txBody>
      </p:sp>
    </p:spTree>
    <p:extLst>
      <p:ext uri="{BB962C8B-B14F-4D97-AF65-F5344CB8AC3E}">
        <p14:creationId xmlns:p14="http://schemas.microsoft.com/office/powerpoint/2010/main" val="283362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9" grpId="0" animBg="1"/>
      <p:bldP spid="31"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15108" y="289298"/>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64499" y="737876"/>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79687" y="914525"/>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0101 </a:t>
            </a:r>
            <a:r>
              <a:rPr lang="en-US" sz="1200" b="1" kern="1200" dirty="0">
                <a:solidFill>
                  <a:schemeClr val="accent1">
                    <a:lumMod val="75000"/>
                  </a:schemeClr>
                </a:solidFill>
                <a:cs typeface="+mj-cs"/>
              </a:rPr>
              <a:t>0010</a:t>
            </a:r>
            <a:r>
              <a:rPr lang="en-US" sz="1200" b="1" kern="1200" dirty="0">
                <a:cs typeface="+mj-cs"/>
              </a:rPr>
              <a:t> </a:t>
            </a:r>
            <a:r>
              <a:rPr lang="en-US" sz="1200" b="1" kern="1200" dirty="0">
                <a:solidFill>
                  <a:srgbClr val="C00000"/>
                </a:solidFill>
                <a:cs typeface="+mj-cs"/>
              </a:rPr>
              <a:t>0100</a:t>
            </a:r>
            <a:r>
              <a:rPr lang="en-US" sz="1200" b="1" kern="1200" dirty="0">
                <a:solidFill>
                  <a:schemeClr val="accent1">
                    <a:lumMod val="75000"/>
                  </a:schemeClr>
                </a:solidFill>
                <a:cs typeface="+mj-cs"/>
              </a:rPr>
              <a:t> 1110</a:t>
            </a:r>
            <a:r>
              <a:rPr lang="en-US" sz="1200" b="1" kern="1200" dirty="0">
                <a:cs typeface="+mj-cs"/>
              </a:rPr>
              <a:t> </a:t>
            </a:r>
            <a:r>
              <a:rPr lang="en-US" sz="1200" b="1" kern="1200" dirty="0">
                <a:solidFill>
                  <a:srgbClr val="C00000"/>
                </a:solidFill>
                <a:cs typeface="+mj-cs"/>
              </a:rPr>
              <a:t>0100</a:t>
            </a:r>
            <a:r>
              <a:rPr lang="en-US" sz="1200" b="1" kern="1200" dirty="0">
                <a:cs typeface="+mj-cs"/>
              </a:rPr>
              <a:t> </a:t>
            </a:r>
            <a:r>
              <a:rPr lang="en-US" sz="1200" b="1" kern="1200" dirty="0">
                <a:solidFill>
                  <a:schemeClr val="accent1"/>
                </a:solidFill>
                <a:cs typeface="+mj-cs"/>
              </a:rPr>
              <a:t>0001</a:t>
            </a:r>
            <a:endParaRPr lang="ar-SA" sz="1200" b="1" kern="1200" dirty="0">
              <a:solidFill>
                <a:schemeClr val="accent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64499" y="137116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79687" y="1561478"/>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CA</a:t>
            </a:r>
            <a:r>
              <a:rPr lang="en-US" sz="1200" b="1" kern="1200" dirty="0">
                <a:solidFill>
                  <a:schemeClr val="accent1"/>
                </a:solidFill>
                <a:cs typeface="+mj-cs"/>
              </a:rPr>
              <a:t>AG</a:t>
            </a:r>
            <a:r>
              <a:rPr lang="en-US" sz="1200" b="1" kern="1200" dirty="0">
                <a:solidFill>
                  <a:srgbClr val="C00000"/>
                </a:solidFill>
                <a:cs typeface="+mj-cs"/>
              </a:rPr>
              <a:t>CC</a:t>
            </a:r>
            <a:r>
              <a:rPr lang="en-US" sz="1200" b="1" kern="1200" dirty="0">
                <a:solidFill>
                  <a:schemeClr val="accent1"/>
                </a:solidFill>
                <a:cs typeface="+mj-cs"/>
              </a:rPr>
              <a:t>TC</a:t>
            </a:r>
            <a:r>
              <a:rPr lang="en-US" sz="1200" b="1" kern="1200" dirty="0">
                <a:solidFill>
                  <a:srgbClr val="C00000"/>
                </a:solidFill>
                <a:cs typeface="+mj-cs"/>
              </a:rPr>
              <a:t>CC</a:t>
            </a:r>
            <a:r>
              <a:rPr lang="en-US" sz="1200" b="1" kern="1200" dirty="0">
                <a:solidFill>
                  <a:schemeClr val="accent1"/>
                </a:solidFill>
                <a:cs typeface="+mj-cs"/>
              </a:rPr>
              <a:t>AC</a:t>
            </a:r>
            <a:endParaRPr lang="ar-SA" sz="1200" b="1" kern="1200" dirty="0">
              <a:solidFill>
                <a:schemeClr val="accent1"/>
              </a:solidFill>
              <a:cs typeface="+mj-cs"/>
            </a:endParaRPr>
          </a:p>
        </p:txBody>
      </p:sp>
      <p:graphicFrame>
        <p:nvGraphicFramePr>
          <p:cNvPr id="2" name="جدول 1">
            <a:extLst>
              <a:ext uri="{FF2B5EF4-FFF2-40B4-BE49-F238E27FC236}">
                <a16:creationId xmlns:a16="http://schemas.microsoft.com/office/drawing/2014/main" id="{F573FAA9-CB16-4574-B6D9-0FB4B18ACFA6}"/>
              </a:ext>
            </a:extLst>
          </p:cNvPr>
          <p:cNvGraphicFramePr>
            <a:graphicFrameLocks noGrp="1"/>
          </p:cNvGraphicFramePr>
          <p:nvPr>
            <p:extLst/>
          </p:nvPr>
        </p:nvGraphicFramePr>
        <p:xfrm>
          <a:off x="839899" y="1049332"/>
          <a:ext cx="4176235" cy="2339024"/>
        </p:xfrm>
        <a:graphic>
          <a:graphicData uri="http://schemas.openxmlformats.org/drawingml/2006/table">
            <a:tbl>
              <a:tblPr firstRow="1" firstCol="1" bandRow="1">
                <a:tableStyleId>{BC89EF96-8CEA-46FF-86C4-4CE0E7609802}</a:tableStyleId>
              </a:tblPr>
              <a:tblGrid>
                <a:gridCol w="1043940">
                  <a:extLst>
                    <a:ext uri="{9D8B030D-6E8A-4147-A177-3AD203B41FA5}">
                      <a16:colId xmlns:a16="http://schemas.microsoft.com/office/drawing/2014/main" val="414951867"/>
                    </a:ext>
                  </a:extLst>
                </a:gridCol>
                <a:gridCol w="1125854">
                  <a:extLst>
                    <a:ext uri="{9D8B030D-6E8A-4147-A177-3AD203B41FA5}">
                      <a16:colId xmlns:a16="http://schemas.microsoft.com/office/drawing/2014/main" val="2822132237"/>
                    </a:ext>
                  </a:extLst>
                </a:gridCol>
                <a:gridCol w="962025">
                  <a:extLst>
                    <a:ext uri="{9D8B030D-6E8A-4147-A177-3AD203B41FA5}">
                      <a16:colId xmlns:a16="http://schemas.microsoft.com/office/drawing/2014/main" val="3071912401"/>
                    </a:ext>
                  </a:extLst>
                </a:gridCol>
                <a:gridCol w="1044416">
                  <a:extLst>
                    <a:ext uri="{9D8B030D-6E8A-4147-A177-3AD203B41FA5}">
                      <a16:colId xmlns:a16="http://schemas.microsoft.com/office/drawing/2014/main" val="993858259"/>
                    </a:ext>
                  </a:extLst>
                </a:gridCol>
              </a:tblGrid>
              <a:tr h="500162">
                <a:tc>
                  <a:txBody>
                    <a:bodyPr/>
                    <a:lstStyle/>
                    <a:p>
                      <a:pPr algn="ctr">
                        <a:lnSpc>
                          <a:spcPct val="150000"/>
                        </a:lnSpc>
                        <a:spcAft>
                          <a:spcPts val="0"/>
                        </a:spcAft>
                      </a:pPr>
                      <a:r>
                        <a:rPr lang="en-US" sz="900">
                          <a:effectLst/>
                        </a:rPr>
                        <a:t>DNA Nucleotides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Binary Representation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DNA Nucleotides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Binary Representation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1383583282"/>
                  </a:ext>
                </a:extLst>
              </a:tr>
              <a:tr h="236469">
                <a:tc>
                  <a:txBody>
                    <a:bodyPr/>
                    <a:lstStyle/>
                    <a:p>
                      <a:pPr algn="ctr">
                        <a:lnSpc>
                          <a:spcPct val="150000"/>
                        </a:lnSpc>
                        <a:spcAft>
                          <a:spcPts val="0"/>
                        </a:spcAft>
                      </a:pPr>
                      <a:r>
                        <a:rPr lang="en-US" sz="900">
                          <a:effectLst/>
                        </a:rPr>
                        <a:t>AA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113384753"/>
                  </a:ext>
                </a:extLst>
              </a:tr>
              <a:tr h="236469">
                <a:tc>
                  <a:txBody>
                    <a:bodyPr/>
                    <a:lstStyle/>
                    <a:p>
                      <a:pPr algn="ctr">
                        <a:lnSpc>
                          <a:spcPct val="150000"/>
                        </a:lnSpc>
                        <a:spcAft>
                          <a:spcPts val="0"/>
                        </a:spcAft>
                      </a:pPr>
                      <a:r>
                        <a:rPr lang="en-US" sz="900" dirty="0">
                          <a:effectLst/>
                        </a:rPr>
                        <a:t>AC</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46014802"/>
                  </a:ext>
                </a:extLst>
              </a:tr>
              <a:tr h="236469">
                <a:tc>
                  <a:txBody>
                    <a:bodyPr/>
                    <a:lstStyle/>
                    <a:p>
                      <a:pPr algn="ctr">
                        <a:lnSpc>
                          <a:spcPct val="150000"/>
                        </a:lnSpc>
                        <a:spcAft>
                          <a:spcPts val="0"/>
                        </a:spcAft>
                      </a:pPr>
                      <a:r>
                        <a:rPr lang="en-US" sz="900">
                          <a:effectLst/>
                        </a:rPr>
                        <a:t>AG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81533671"/>
                  </a:ext>
                </a:extLst>
              </a:tr>
              <a:tr h="0">
                <a:tc>
                  <a:txBody>
                    <a:bodyPr/>
                    <a:lstStyle/>
                    <a:p>
                      <a:pPr algn="ctr">
                        <a:lnSpc>
                          <a:spcPct val="150000"/>
                        </a:lnSpc>
                        <a:spcAft>
                          <a:spcPts val="0"/>
                        </a:spcAft>
                      </a:pPr>
                      <a:r>
                        <a:rPr lang="en-US" sz="900">
                          <a:effectLst/>
                        </a:rPr>
                        <a:t>AT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23057365"/>
                  </a:ext>
                </a:extLst>
              </a:tr>
              <a:tr h="236469">
                <a:tc>
                  <a:txBody>
                    <a:bodyPr/>
                    <a:lstStyle/>
                    <a:p>
                      <a:pPr algn="ctr">
                        <a:lnSpc>
                          <a:spcPct val="150000"/>
                        </a:lnSpc>
                        <a:spcAft>
                          <a:spcPts val="0"/>
                        </a:spcAft>
                      </a:pPr>
                      <a:r>
                        <a:rPr lang="en-US" sz="900">
                          <a:effectLst/>
                        </a:rPr>
                        <a:t>CC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1100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2584689930"/>
                  </a:ext>
                </a:extLst>
              </a:tr>
              <a:tr h="236469">
                <a:tc>
                  <a:txBody>
                    <a:bodyPr/>
                    <a:lstStyle/>
                    <a:p>
                      <a:pPr algn="ctr">
                        <a:lnSpc>
                          <a:spcPct val="150000"/>
                        </a:lnSpc>
                        <a:spcAft>
                          <a:spcPts val="0"/>
                        </a:spcAft>
                      </a:pPr>
                      <a:r>
                        <a:rPr lang="en-US" sz="900">
                          <a:effectLst/>
                        </a:rPr>
                        <a:t>CA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1101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1101435852"/>
                  </a:ext>
                </a:extLst>
              </a:tr>
              <a:tr h="236469">
                <a:tc>
                  <a:txBody>
                    <a:bodyPr/>
                    <a:lstStyle/>
                    <a:p>
                      <a:pPr algn="ctr">
                        <a:lnSpc>
                          <a:spcPct val="150000"/>
                        </a:lnSpc>
                        <a:spcAft>
                          <a:spcPts val="0"/>
                        </a:spcAft>
                      </a:pPr>
                      <a:r>
                        <a:rPr lang="en-US" sz="900" dirty="0">
                          <a:effectLst/>
                        </a:rPr>
                        <a:t>CG</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1110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32385341"/>
                  </a:ext>
                </a:extLst>
              </a:tr>
              <a:tr h="236469">
                <a:tc>
                  <a:txBody>
                    <a:bodyPr/>
                    <a:lstStyle/>
                    <a:p>
                      <a:pPr algn="ctr">
                        <a:lnSpc>
                          <a:spcPct val="150000"/>
                        </a:lnSpc>
                        <a:spcAft>
                          <a:spcPts val="0"/>
                        </a:spcAft>
                      </a:pPr>
                      <a:r>
                        <a:rPr lang="en-US" sz="900">
                          <a:effectLst/>
                        </a:rPr>
                        <a:t>CT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1111</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906981140"/>
                  </a:ext>
                </a:extLst>
              </a:tr>
            </a:tbl>
          </a:graphicData>
        </a:graphic>
      </p:graphicFrame>
      <p:sp>
        <p:nvSpPr>
          <p:cNvPr id="3" name="شكل بيضاوي 2">
            <a:extLst>
              <a:ext uri="{FF2B5EF4-FFF2-40B4-BE49-F238E27FC236}">
                <a16:creationId xmlns:a16="http://schemas.microsoft.com/office/drawing/2014/main" id="{C5484399-0700-4FCB-96F3-0124EB2F64C1}"/>
              </a:ext>
            </a:extLst>
          </p:cNvPr>
          <p:cNvSpPr/>
          <p:nvPr/>
        </p:nvSpPr>
        <p:spPr>
          <a:xfrm>
            <a:off x="2259606" y="2698042"/>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10" name="شكل بيضاوي 9">
            <a:extLst>
              <a:ext uri="{FF2B5EF4-FFF2-40B4-BE49-F238E27FC236}">
                <a16:creationId xmlns:a16="http://schemas.microsoft.com/office/drawing/2014/main" id="{550CC5AC-0C59-4909-AF9A-CE0CA4502688}"/>
              </a:ext>
            </a:extLst>
          </p:cNvPr>
          <p:cNvSpPr/>
          <p:nvPr/>
        </p:nvSpPr>
        <p:spPr>
          <a:xfrm>
            <a:off x="2249794" y="2040791"/>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11" name="شكل بيضاوي 10">
            <a:extLst>
              <a:ext uri="{FF2B5EF4-FFF2-40B4-BE49-F238E27FC236}">
                <a16:creationId xmlns:a16="http://schemas.microsoft.com/office/drawing/2014/main" id="{1A72EA69-8DF8-4889-A861-94332011055E}"/>
              </a:ext>
            </a:extLst>
          </p:cNvPr>
          <p:cNvSpPr/>
          <p:nvPr/>
        </p:nvSpPr>
        <p:spPr>
          <a:xfrm>
            <a:off x="2259606" y="2468581"/>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12" name="شكل بيضاوي 11">
            <a:extLst>
              <a:ext uri="{FF2B5EF4-FFF2-40B4-BE49-F238E27FC236}">
                <a16:creationId xmlns:a16="http://schemas.microsoft.com/office/drawing/2014/main" id="{8FB24C7A-5261-4CAB-8A82-B39A0EF5931B}"/>
              </a:ext>
            </a:extLst>
          </p:cNvPr>
          <p:cNvSpPr/>
          <p:nvPr/>
        </p:nvSpPr>
        <p:spPr>
          <a:xfrm>
            <a:off x="4296676" y="2932798"/>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16" name="شكل بيضاوي 15">
            <a:extLst>
              <a:ext uri="{FF2B5EF4-FFF2-40B4-BE49-F238E27FC236}">
                <a16:creationId xmlns:a16="http://schemas.microsoft.com/office/drawing/2014/main" id="{B8464692-BE1D-4BB0-B34C-4CFDB00073BF}"/>
              </a:ext>
            </a:extLst>
          </p:cNvPr>
          <p:cNvSpPr/>
          <p:nvPr/>
        </p:nvSpPr>
        <p:spPr>
          <a:xfrm>
            <a:off x="2239982" y="1800770"/>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Tree>
    <p:extLst>
      <p:ext uri="{BB962C8B-B14F-4D97-AF65-F5344CB8AC3E}">
        <p14:creationId xmlns:p14="http://schemas.microsoft.com/office/powerpoint/2010/main" val="376786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10" grpId="0" animBg="1"/>
      <p:bldP spid="11" grpId="0" animBg="1"/>
      <p:bldP spid="12"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02049" y="23752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51440" y="68610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66628" y="862754"/>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0101 0010 0100 1110 0100 0001</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51440" y="131939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66628" y="1509707"/>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CAA</a:t>
            </a:r>
            <a:r>
              <a:rPr lang="en-US" sz="1200" b="1" kern="1200" dirty="0">
                <a:solidFill>
                  <a:schemeClr val="accent1"/>
                </a:solidFill>
                <a:cs typeface="+mj-cs"/>
              </a:rPr>
              <a:t>GCC</a:t>
            </a:r>
            <a:r>
              <a:rPr lang="en-US" sz="1200" b="1" kern="1200" dirty="0">
                <a:solidFill>
                  <a:srgbClr val="C00000"/>
                </a:solidFill>
                <a:cs typeface="+mj-cs"/>
              </a:rPr>
              <a:t>UCC</a:t>
            </a:r>
            <a:r>
              <a:rPr lang="en-US" sz="1200" b="1" kern="1200" dirty="0">
                <a:solidFill>
                  <a:schemeClr val="accent1"/>
                </a:solidFill>
                <a:cs typeface="+mj-cs"/>
              </a:rPr>
              <a:t>CAC</a:t>
            </a:r>
            <a:endParaRPr lang="ar-SA" sz="1200" b="1" kern="1200" dirty="0">
              <a:solidFill>
                <a:schemeClr val="accent1"/>
              </a:solidFill>
              <a:cs typeface="+mj-cs"/>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51440" y="195268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9" name="شكل حر: شكل 8">
            <a:extLst>
              <a:ext uri="{FF2B5EF4-FFF2-40B4-BE49-F238E27FC236}">
                <a16:creationId xmlns:a16="http://schemas.microsoft.com/office/drawing/2014/main" id="{91709B09-0040-4BB1-8F24-44B2ADABE42C}"/>
              </a:ext>
            </a:extLst>
          </p:cNvPr>
          <p:cNvSpPr/>
          <p:nvPr/>
        </p:nvSpPr>
        <p:spPr>
          <a:xfrm>
            <a:off x="6702049" y="2137393"/>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Q</a:t>
            </a:r>
            <a:r>
              <a:rPr lang="en-US" sz="1200" b="1" kern="1200" dirty="0">
                <a:cs typeface="+mj-cs"/>
              </a:rPr>
              <a:t> </a:t>
            </a:r>
            <a:r>
              <a:rPr lang="en-US" sz="1200" b="1" kern="1200" dirty="0">
                <a:solidFill>
                  <a:schemeClr val="accent1"/>
                </a:solidFill>
                <a:cs typeface="+mj-cs"/>
              </a:rPr>
              <a:t>A</a:t>
            </a:r>
            <a:r>
              <a:rPr lang="en-US" sz="1200" b="1" kern="1200" dirty="0">
                <a:cs typeface="+mj-cs"/>
              </a:rPr>
              <a:t> </a:t>
            </a:r>
            <a:r>
              <a:rPr lang="en-US" sz="1200" b="1" kern="1200" dirty="0">
                <a:solidFill>
                  <a:srgbClr val="C00000"/>
                </a:solidFill>
                <a:cs typeface="+mj-cs"/>
              </a:rPr>
              <a:t>S</a:t>
            </a:r>
            <a:r>
              <a:rPr lang="en-US" sz="1200" b="1" kern="1200" dirty="0">
                <a:cs typeface="+mj-cs"/>
              </a:rPr>
              <a:t> </a:t>
            </a:r>
            <a:r>
              <a:rPr lang="en-US" sz="1200" b="1" kern="1200" dirty="0">
                <a:solidFill>
                  <a:schemeClr val="accent1"/>
                </a:solidFill>
                <a:cs typeface="+mj-cs"/>
              </a:rPr>
              <a:t>H</a:t>
            </a:r>
          </a:p>
          <a:p>
            <a:pPr algn="ctr" defTabSz="533400" rtl="1">
              <a:lnSpc>
                <a:spcPct val="90000"/>
              </a:lnSpc>
              <a:spcBef>
                <a:spcPct val="0"/>
              </a:spcBef>
              <a:spcAft>
                <a:spcPct val="35000"/>
              </a:spcAft>
            </a:pPr>
            <a:r>
              <a:rPr lang="en-US" sz="1200" b="1" dirty="0">
                <a:solidFill>
                  <a:schemeClr val="tx1"/>
                </a:solidFill>
                <a:cs typeface="+mj-cs"/>
              </a:rPr>
              <a:t>0 1 1 1 </a:t>
            </a:r>
            <a:endParaRPr lang="ar-SA" sz="1200" b="1" kern="1200" dirty="0">
              <a:solidFill>
                <a:schemeClr val="tx1"/>
              </a:solidFill>
              <a:cs typeface="+mj-cs"/>
            </a:endParaRPr>
          </a:p>
        </p:txBody>
      </p:sp>
      <p:sp>
        <p:nvSpPr>
          <p:cNvPr id="23" name="شكل بيضاوي 22">
            <a:extLst>
              <a:ext uri="{FF2B5EF4-FFF2-40B4-BE49-F238E27FC236}">
                <a16:creationId xmlns:a16="http://schemas.microsoft.com/office/drawing/2014/main" id="{B8AE1A72-AF28-4C2E-BEB5-777B79553D2A}"/>
              </a:ext>
            </a:extLst>
          </p:cNvPr>
          <p:cNvSpPr/>
          <p:nvPr/>
        </p:nvSpPr>
        <p:spPr>
          <a:xfrm>
            <a:off x="1321846" y="509312"/>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4" name="شكل بيضاوي 23">
            <a:extLst>
              <a:ext uri="{FF2B5EF4-FFF2-40B4-BE49-F238E27FC236}">
                <a16:creationId xmlns:a16="http://schemas.microsoft.com/office/drawing/2014/main" id="{A7138D08-C1F9-43E1-AD99-4E77B1967024}"/>
              </a:ext>
            </a:extLst>
          </p:cNvPr>
          <p:cNvSpPr/>
          <p:nvPr/>
        </p:nvSpPr>
        <p:spPr>
          <a:xfrm>
            <a:off x="3834186" y="1083274"/>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5" name="شكل بيضاوي 24">
            <a:extLst>
              <a:ext uri="{FF2B5EF4-FFF2-40B4-BE49-F238E27FC236}">
                <a16:creationId xmlns:a16="http://schemas.microsoft.com/office/drawing/2014/main" id="{C00291FF-BF43-413D-A9DE-0CBBF642C282}"/>
              </a:ext>
            </a:extLst>
          </p:cNvPr>
          <p:cNvSpPr/>
          <p:nvPr/>
        </p:nvSpPr>
        <p:spPr>
          <a:xfrm>
            <a:off x="3834185" y="1656841"/>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6" name="شكل بيضاوي 25">
            <a:extLst>
              <a:ext uri="{FF2B5EF4-FFF2-40B4-BE49-F238E27FC236}">
                <a16:creationId xmlns:a16="http://schemas.microsoft.com/office/drawing/2014/main" id="{2ED14288-C34E-4E5B-8014-E8736B7B2104}"/>
              </a:ext>
            </a:extLst>
          </p:cNvPr>
          <p:cNvSpPr/>
          <p:nvPr/>
        </p:nvSpPr>
        <p:spPr>
          <a:xfrm>
            <a:off x="1799157" y="2546522"/>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graphicFrame>
        <p:nvGraphicFramePr>
          <p:cNvPr id="30" name="جدول 29">
            <a:extLst>
              <a:ext uri="{FF2B5EF4-FFF2-40B4-BE49-F238E27FC236}">
                <a16:creationId xmlns:a16="http://schemas.microsoft.com/office/drawing/2014/main" id="{9F1161F3-3040-4222-989F-17C3E8D65171}"/>
              </a:ext>
            </a:extLst>
          </p:cNvPr>
          <p:cNvGraphicFramePr>
            <a:graphicFrameLocks noGrp="1"/>
          </p:cNvGraphicFramePr>
          <p:nvPr>
            <p:extLst/>
          </p:nvPr>
        </p:nvGraphicFramePr>
        <p:xfrm>
          <a:off x="285001" y="485584"/>
          <a:ext cx="5005456" cy="3752175"/>
        </p:xfrm>
        <a:graphic>
          <a:graphicData uri="http://schemas.openxmlformats.org/drawingml/2006/table">
            <a:tbl>
              <a:tblPr rtl="1" firstRow="1" firstCol="1" bandRow="1">
                <a:tableStyleId>{3B4B98B0-60AC-42C2-AFA5-B58CD77FA1E5}</a:tableStyleId>
              </a:tblPr>
              <a:tblGrid>
                <a:gridCol w="2036929">
                  <a:extLst>
                    <a:ext uri="{9D8B030D-6E8A-4147-A177-3AD203B41FA5}">
                      <a16:colId xmlns:a16="http://schemas.microsoft.com/office/drawing/2014/main" val="3682178327"/>
                    </a:ext>
                  </a:extLst>
                </a:gridCol>
                <a:gridCol w="465471">
                  <a:extLst>
                    <a:ext uri="{9D8B030D-6E8A-4147-A177-3AD203B41FA5}">
                      <a16:colId xmlns:a16="http://schemas.microsoft.com/office/drawing/2014/main" val="2667548656"/>
                    </a:ext>
                  </a:extLst>
                </a:gridCol>
                <a:gridCol w="2043484">
                  <a:extLst>
                    <a:ext uri="{9D8B030D-6E8A-4147-A177-3AD203B41FA5}">
                      <a16:colId xmlns:a16="http://schemas.microsoft.com/office/drawing/2014/main" val="1428268823"/>
                    </a:ext>
                  </a:extLst>
                </a:gridCol>
                <a:gridCol w="459572">
                  <a:extLst>
                    <a:ext uri="{9D8B030D-6E8A-4147-A177-3AD203B41FA5}">
                      <a16:colId xmlns:a16="http://schemas.microsoft.com/office/drawing/2014/main" val="2744893232"/>
                    </a:ext>
                  </a:extLst>
                </a:gridCol>
              </a:tblGrid>
              <a:tr h="278580">
                <a:tc>
                  <a:txBody>
                    <a:bodyPr/>
                    <a:lstStyle/>
                    <a:p>
                      <a:pPr algn="ctr" rtl="0">
                        <a:lnSpc>
                          <a:spcPct val="150000"/>
                        </a:lnSpc>
                        <a:spcAft>
                          <a:spcPts val="0"/>
                        </a:spcAft>
                      </a:pPr>
                      <a:r>
                        <a:rPr lang="en-US" sz="1400" b="0">
                          <a:effectLst/>
                          <a:cs typeface="+mj-cs"/>
                        </a:rPr>
                        <a:t>UUA, UUG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O</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GCU, GCC, GCA, GCG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A</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126709980"/>
                  </a:ext>
                </a:extLst>
              </a:tr>
              <a:tr h="278580">
                <a:tc>
                  <a:txBody>
                    <a:bodyPr/>
                    <a:lstStyle/>
                    <a:p>
                      <a:pPr algn="ctr" rtl="0">
                        <a:lnSpc>
                          <a:spcPct val="150000"/>
                        </a:lnSpc>
                        <a:spcAft>
                          <a:spcPts val="0"/>
                        </a:spcAft>
                      </a:pPr>
                      <a:r>
                        <a:rPr lang="en-US" sz="1400" b="0">
                          <a:effectLst/>
                          <a:cs typeface="+mj-cs"/>
                        </a:rPr>
                        <a:t>CCU, CCC, CCA, CCG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P</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UAA, UGA, UAG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B</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794164886"/>
                  </a:ext>
                </a:extLst>
              </a:tr>
              <a:tr h="278580">
                <a:tc>
                  <a:txBody>
                    <a:bodyPr/>
                    <a:lstStyle/>
                    <a:p>
                      <a:pPr algn="ctr" rtl="0">
                        <a:lnSpc>
                          <a:spcPct val="150000"/>
                        </a:lnSpc>
                        <a:spcAft>
                          <a:spcPts val="0"/>
                        </a:spcAft>
                      </a:pPr>
                      <a:r>
                        <a:rPr lang="en-US" sz="1400" b="0" dirty="0">
                          <a:effectLst/>
                          <a:cs typeface="+mj-cs"/>
                        </a:rPr>
                        <a:t>CAA, CAG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Q</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UGU, UGC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C</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29990899"/>
                  </a:ext>
                </a:extLst>
              </a:tr>
              <a:tr h="278580">
                <a:tc>
                  <a:txBody>
                    <a:bodyPr/>
                    <a:lstStyle/>
                    <a:p>
                      <a:pPr algn="ctr" rtl="0">
                        <a:lnSpc>
                          <a:spcPct val="150000"/>
                        </a:lnSpc>
                        <a:spcAft>
                          <a:spcPts val="0"/>
                        </a:spcAft>
                      </a:pPr>
                      <a:r>
                        <a:rPr lang="en-US" sz="1400" b="0">
                          <a:effectLst/>
                          <a:cs typeface="+mj-cs"/>
                        </a:rPr>
                        <a:t>CGU, CGC, CGA, CGG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R</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GAU, GAC</a:t>
                      </a:r>
                      <a:endParaRPr lang="en-US" sz="800" b="0"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D</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582991233"/>
                  </a:ext>
                </a:extLst>
              </a:tr>
              <a:tr h="278580">
                <a:tc>
                  <a:txBody>
                    <a:bodyPr/>
                    <a:lstStyle/>
                    <a:p>
                      <a:pPr algn="ctr" rtl="0">
                        <a:lnSpc>
                          <a:spcPct val="150000"/>
                        </a:lnSpc>
                        <a:spcAft>
                          <a:spcPts val="0"/>
                        </a:spcAft>
                      </a:pPr>
                      <a:r>
                        <a:rPr lang="en-US" sz="1400" b="0">
                          <a:effectLst/>
                          <a:cs typeface="+mj-cs"/>
                        </a:rPr>
                        <a:t>UCU, UCC, UCA, UCG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S</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GAA, GAG</a:t>
                      </a:r>
                      <a:endParaRPr lang="en-US" sz="800" b="0"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E</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968241750"/>
                  </a:ext>
                </a:extLst>
              </a:tr>
              <a:tr h="278580">
                <a:tc>
                  <a:txBody>
                    <a:bodyPr/>
                    <a:lstStyle/>
                    <a:p>
                      <a:pPr algn="ctr" rtl="0">
                        <a:lnSpc>
                          <a:spcPct val="150000"/>
                        </a:lnSpc>
                        <a:spcAft>
                          <a:spcPts val="0"/>
                        </a:spcAft>
                      </a:pPr>
                      <a:r>
                        <a:rPr lang="en-US" sz="1400" b="0" dirty="0">
                          <a:effectLst/>
                          <a:cs typeface="+mj-cs"/>
                        </a:rPr>
                        <a:t>ACU, ACC, ACA, ACG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T</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UUU, UUC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F</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3964668217"/>
                  </a:ext>
                </a:extLst>
              </a:tr>
              <a:tr h="325201">
                <a:tc>
                  <a:txBody>
                    <a:bodyPr/>
                    <a:lstStyle/>
                    <a:p>
                      <a:pPr algn="ctr" rtl="0">
                        <a:lnSpc>
                          <a:spcPct val="150000"/>
                        </a:lnSpc>
                        <a:spcAft>
                          <a:spcPts val="0"/>
                        </a:spcAft>
                      </a:pPr>
                      <a:r>
                        <a:rPr lang="en-US" sz="1400" b="0">
                          <a:effectLst/>
                          <a:cs typeface="+mj-cs"/>
                        </a:rPr>
                        <a:t>AGA, AGG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U</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GGU, GGC, GGA, GGG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G</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949512033"/>
                  </a:ext>
                </a:extLst>
              </a:tr>
              <a:tr h="278580">
                <a:tc>
                  <a:txBody>
                    <a:bodyPr/>
                    <a:lstStyle/>
                    <a:p>
                      <a:pPr algn="ctr" rtl="0">
                        <a:lnSpc>
                          <a:spcPct val="150000"/>
                        </a:lnSpc>
                        <a:spcAft>
                          <a:spcPts val="0"/>
                        </a:spcAft>
                      </a:pPr>
                      <a:r>
                        <a:rPr lang="en-US" sz="1400" b="0">
                          <a:effectLst/>
                          <a:cs typeface="+mj-cs"/>
                        </a:rPr>
                        <a:t>GUU, GUC, GUA, GUG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V</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CAU, CAC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H</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676019058"/>
                  </a:ext>
                </a:extLst>
              </a:tr>
              <a:tr h="278580">
                <a:tc>
                  <a:txBody>
                    <a:bodyPr/>
                    <a:lstStyle/>
                    <a:p>
                      <a:pPr algn="ctr" rtl="0">
                        <a:lnSpc>
                          <a:spcPct val="150000"/>
                        </a:lnSpc>
                        <a:spcAft>
                          <a:spcPts val="0"/>
                        </a:spcAft>
                      </a:pPr>
                      <a:r>
                        <a:rPr lang="en-US" sz="1400" b="0">
                          <a:effectLst/>
                          <a:cs typeface="+mj-cs"/>
                        </a:rPr>
                        <a:t>UGG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W</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AUU, AUC, AUA</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I</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77110413"/>
                  </a:ext>
                </a:extLst>
              </a:tr>
              <a:tr h="278580">
                <a:tc>
                  <a:txBody>
                    <a:bodyPr/>
                    <a:lstStyle/>
                    <a:p>
                      <a:pPr algn="ctr" rtl="0">
                        <a:lnSpc>
                          <a:spcPct val="150000"/>
                        </a:lnSpc>
                        <a:spcAft>
                          <a:spcPts val="0"/>
                        </a:spcAft>
                      </a:pPr>
                      <a:r>
                        <a:rPr lang="en-US" sz="1400" b="0">
                          <a:effectLst/>
                          <a:cs typeface="+mj-cs"/>
                        </a:rPr>
                        <a:t>AGU, AGC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X</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AAA, AAG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K</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37001522"/>
                  </a:ext>
                </a:extLst>
              </a:tr>
              <a:tr h="278580">
                <a:tc>
                  <a:txBody>
                    <a:bodyPr/>
                    <a:lstStyle/>
                    <a:p>
                      <a:pPr algn="ctr" rtl="0">
                        <a:lnSpc>
                          <a:spcPct val="150000"/>
                        </a:lnSpc>
                        <a:spcAft>
                          <a:spcPts val="0"/>
                        </a:spcAft>
                      </a:pPr>
                      <a:r>
                        <a:rPr lang="en-US" sz="1400" b="0" dirty="0">
                          <a:effectLst/>
                          <a:cs typeface="+mj-cs"/>
                        </a:rPr>
                        <a:t>UAU</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Y</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CUU, CUC, CUA, CUG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L</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803435101"/>
                  </a:ext>
                </a:extLst>
              </a:tr>
              <a:tr h="278580">
                <a:tc>
                  <a:txBody>
                    <a:bodyPr/>
                    <a:lstStyle/>
                    <a:p>
                      <a:pPr algn="ctr" rtl="0">
                        <a:lnSpc>
                          <a:spcPct val="150000"/>
                        </a:lnSpc>
                        <a:spcAft>
                          <a:spcPts val="0"/>
                        </a:spcAft>
                      </a:pPr>
                      <a:r>
                        <a:rPr lang="en-US" sz="1400" b="0">
                          <a:effectLst/>
                          <a:cs typeface="+mj-cs"/>
                        </a:rPr>
                        <a:t>UAC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Z</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AUG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M</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803958049"/>
                  </a:ext>
                </a:extLst>
              </a:tr>
              <a:tr h="278828">
                <a:tc>
                  <a:txBody>
                    <a:bodyPr/>
                    <a:lstStyle/>
                    <a:p>
                      <a:pPr algn="ctr" rtl="0">
                        <a:lnSpc>
                          <a:spcPct val="150000"/>
                        </a:lnSpc>
                        <a:spcAft>
                          <a:spcPts val="0"/>
                        </a:spcAft>
                      </a:pPr>
                      <a:r>
                        <a:rPr lang="ar-SA" sz="1400" b="0" dirty="0">
                          <a:effectLst/>
                          <a:cs typeface="+mj-cs"/>
                        </a:rPr>
                        <a:t> </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ar-SA" sz="1400" b="1" dirty="0">
                          <a:effectLst/>
                          <a:cs typeface="+mj-cs"/>
                        </a:rPr>
                        <a:t> </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AAU, AAC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N</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67374655"/>
                  </a:ext>
                </a:extLst>
              </a:tr>
            </a:tbl>
          </a:graphicData>
        </a:graphic>
      </p:graphicFrame>
      <p:sp>
        <p:nvSpPr>
          <p:cNvPr id="2" name="مستطيل 1">
            <a:extLst>
              <a:ext uri="{FF2B5EF4-FFF2-40B4-BE49-F238E27FC236}">
                <a16:creationId xmlns:a16="http://schemas.microsoft.com/office/drawing/2014/main" id="{8B743193-C534-40F4-8A14-A8F03C20743A}"/>
              </a:ext>
            </a:extLst>
          </p:cNvPr>
          <p:cNvSpPr/>
          <p:nvPr/>
        </p:nvSpPr>
        <p:spPr>
          <a:xfrm>
            <a:off x="0" y="4367414"/>
            <a:ext cx="6027611" cy="253916"/>
          </a:xfrm>
          <a:prstGeom prst="rect">
            <a:avLst/>
          </a:prstGeom>
        </p:spPr>
        <p:txBody>
          <a:bodyPr wrap="none">
            <a:spAutoFit/>
          </a:bodyPr>
          <a:lstStyle/>
          <a:p>
            <a:pPr algn="ctr"/>
            <a:r>
              <a:rPr lang="en-US" sz="1050" b="1" dirty="0">
                <a:solidFill>
                  <a:schemeClr val="tx1">
                    <a:lumMod val="50000"/>
                  </a:schemeClr>
                </a:solidFill>
              </a:rPr>
              <a:t>standard universal table of the distribution of the alphabet with their corresponding codons</a:t>
            </a:r>
            <a:endParaRPr lang="ar-SA" sz="1050" b="1" dirty="0">
              <a:solidFill>
                <a:schemeClr val="tx1">
                  <a:lumMod val="50000"/>
                </a:schemeClr>
              </a:solidFill>
            </a:endParaRPr>
          </a:p>
        </p:txBody>
      </p:sp>
    </p:spTree>
    <p:extLst>
      <p:ext uri="{BB962C8B-B14F-4D97-AF65-F5344CB8AC3E}">
        <p14:creationId xmlns:p14="http://schemas.microsoft.com/office/powerpoint/2010/main" val="106640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animBg="1"/>
      <p:bldP spid="24" grpId="0" animBg="1"/>
      <p:bldP spid="25" grpId="0" animBg="1"/>
      <p:bldP spid="2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688982" y="276711"/>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38373" y="725289"/>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53561" y="901938"/>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0101 0010 0100 1110 0100 0001</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38373" y="1358578"/>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53561" y="1548891"/>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CAAGCCTCCCAC</a:t>
            </a:r>
            <a:endParaRPr lang="ar-SA" sz="1200" b="1" kern="1200" dirty="0">
              <a:solidFill>
                <a:schemeClr val="tx1"/>
              </a:solidFill>
              <a:cs typeface="+mj-cs"/>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38373" y="1991867"/>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22" name="شكل حر: شكل 21">
            <a:extLst>
              <a:ext uri="{FF2B5EF4-FFF2-40B4-BE49-F238E27FC236}">
                <a16:creationId xmlns:a16="http://schemas.microsoft.com/office/drawing/2014/main" id="{2F1C317B-AF0E-4543-9F2B-FE976F051DA8}"/>
              </a:ext>
            </a:extLst>
          </p:cNvPr>
          <p:cNvSpPr/>
          <p:nvPr/>
        </p:nvSpPr>
        <p:spPr>
          <a:xfrm>
            <a:off x="7438373" y="262515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3" name="شكل حر: شكل 22">
            <a:extLst>
              <a:ext uri="{FF2B5EF4-FFF2-40B4-BE49-F238E27FC236}">
                <a16:creationId xmlns:a16="http://schemas.microsoft.com/office/drawing/2014/main" id="{60A42850-FA6E-4743-87F8-BE2442711858}"/>
              </a:ext>
            </a:extLst>
          </p:cNvPr>
          <p:cNvSpPr/>
          <p:nvPr/>
        </p:nvSpPr>
        <p:spPr>
          <a:xfrm>
            <a:off x="6688982" y="2809866"/>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X</a:t>
            </a:r>
            <a:r>
              <a:rPr lang="en-US" sz="1200" b="1" kern="1200" dirty="0">
                <a:cs typeface="+mj-cs"/>
              </a:rPr>
              <a:t> </a:t>
            </a:r>
            <a:r>
              <a:rPr lang="en-US" sz="1200" b="1" kern="1200" dirty="0">
                <a:solidFill>
                  <a:schemeClr val="accent1"/>
                </a:solidFill>
                <a:cs typeface="+mj-cs"/>
              </a:rPr>
              <a:t>I</a:t>
            </a:r>
            <a:r>
              <a:rPr lang="en-US" sz="1200" b="1" kern="1200" dirty="0">
                <a:cs typeface="+mj-cs"/>
              </a:rPr>
              <a:t> </a:t>
            </a:r>
            <a:r>
              <a:rPr lang="en-US" sz="1200" b="1" kern="1200" dirty="0">
                <a:solidFill>
                  <a:srgbClr val="C00000"/>
                </a:solidFill>
                <a:cs typeface="+mj-cs"/>
              </a:rPr>
              <a:t>U</a:t>
            </a:r>
            <a:r>
              <a:rPr lang="en-US" sz="1200" b="1" kern="1200" dirty="0">
                <a:cs typeface="+mj-cs"/>
              </a:rPr>
              <a:t> </a:t>
            </a:r>
            <a:r>
              <a:rPr lang="en-US" sz="1200" b="1" kern="1200" dirty="0">
                <a:solidFill>
                  <a:schemeClr val="accent1"/>
                </a:solidFill>
                <a:cs typeface="+mj-cs"/>
              </a:rPr>
              <a:t>D</a:t>
            </a:r>
          </a:p>
          <a:p>
            <a:pPr algn="ctr" defTabSz="533400">
              <a:lnSpc>
                <a:spcPct val="90000"/>
              </a:lnSpc>
              <a:spcBef>
                <a:spcPct val="0"/>
              </a:spcBef>
              <a:spcAft>
                <a:spcPct val="35000"/>
              </a:spcAft>
            </a:pPr>
            <a:r>
              <a:rPr lang="en-US" sz="1200" b="1" dirty="0">
                <a:solidFill>
                  <a:schemeClr val="tx1"/>
                </a:solidFill>
                <a:cs typeface="+mj-cs"/>
              </a:rPr>
              <a:t>0 0 0 0 </a:t>
            </a:r>
            <a:endParaRPr lang="ar-SA" sz="1200" b="1" dirty="0">
              <a:solidFill>
                <a:schemeClr val="tx1"/>
              </a:solidFill>
              <a:cs typeface="+mj-cs"/>
            </a:endParaRPr>
          </a:p>
        </p:txBody>
      </p:sp>
      <p:sp>
        <p:nvSpPr>
          <p:cNvPr id="26" name="شكل حر: شكل 25">
            <a:extLst>
              <a:ext uri="{FF2B5EF4-FFF2-40B4-BE49-F238E27FC236}">
                <a16:creationId xmlns:a16="http://schemas.microsoft.com/office/drawing/2014/main" id="{89141CA7-7356-4D5C-A22D-B32835AA7CCA}"/>
              </a:ext>
            </a:extLst>
          </p:cNvPr>
          <p:cNvSpPr/>
          <p:nvPr/>
        </p:nvSpPr>
        <p:spPr>
          <a:xfrm>
            <a:off x="6688982" y="217657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Q</a:t>
            </a:r>
            <a:r>
              <a:rPr lang="en-US" sz="1200" b="1" kern="1200" dirty="0">
                <a:cs typeface="+mj-cs"/>
              </a:rPr>
              <a:t> </a:t>
            </a:r>
            <a:r>
              <a:rPr lang="en-US" sz="1200" b="1" kern="1200" dirty="0">
                <a:solidFill>
                  <a:schemeClr val="accent1"/>
                </a:solidFill>
                <a:cs typeface="+mj-cs"/>
              </a:rPr>
              <a:t>A</a:t>
            </a:r>
            <a:r>
              <a:rPr lang="en-US" sz="1200" b="1" kern="1200" dirty="0">
                <a:cs typeface="+mj-cs"/>
              </a:rPr>
              <a:t> </a:t>
            </a:r>
            <a:r>
              <a:rPr lang="en-US" sz="1200" b="1" kern="1200" dirty="0">
                <a:solidFill>
                  <a:srgbClr val="C00000"/>
                </a:solidFill>
                <a:cs typeface="+mj-cs"/>
              </a:rPr>
              <a:t>S</a:t>
            </a:r>
            <a:r>
              <a:rPr lang="en-US" sz="1200" b="1" kern="1200" dirty="0">
                <a:cs typeface="+mj-cs"/>
              </a:rPr>
              <a:t> </a:t>
            </a:r>
            <a:r>
              <a:rPr lang="en-US" sz="1200" b="1" kern="1200" dirty="0">
                <a:solidFill>
                  <a:schemeClr val="accent1"/>
                </a:solidFill>
                <a:cs typeface="+mj-cs"/>
              </a:rPr>
              <a:t>H</a:t>
            </a:r>
          </a:p>
          <a:p>
            <a:pPr algn="ctr" defTabSz="533400" rtl="1">
              <a:lnSpc>
                <a:spcPct val="90000"/>
              </a:lnSpc>
              <a:spcBef>
                <a:spcPct val="0"/>
              </a:spcBef>
              <a:spcAft>
                <a:spcPct val="35000"/>
              </a:spcAft>
            </a:pPr>
            <a:r>
              <a:rPr lang="en-US" sz="1200" b="1" dirty="0">
                <a:solidFill>
                  <a:schemeClr val="tx1"/>
                </a:solidFill>
                <a:cs typeface="+mj-cs"/>
              </a:rPr>
              <a:t>0 1 1 1 </a:t>
            </a:r>
            <a:endParaRPr lang="ar-SA" sz="1200" b="1" kern="1200" dirty="0">
              <a:solidFill>
                <a:schemeClr val="tx1"/>
              </a:solidFill>
              <a:cs typeface="+mj-cs"/>
            </a:endParaRPr>
          </a:p>
        </p:txBody>
      </p:sp>
      <p:graphicFrame>
        <p:nvGraphicFramePr>
          <p:cNvPr id="2" name="جدول 1">
            <a:extLst>
              <a:ext uri="{FF2B5EF4-FFF2-40B4-BE49-F238E27FC236}">
                <a16:creationId xmlns:a16="http://schemas.microsoft.com/office/drawing/2014/main" id="{40F0B2A7-82C2-4538-811B-33B0BF1F7B4D}"/>
              </a:ext>
            </a:extLst>
          </p:cNvPr>
          <p:cNvGraphicFramePr>
            <a:graphicFrameLocks noGrp="1"/>
          </p:cNvGraphicFramePr>
          <p:nvPr>
            <p:extLst/>
          </p:nvPr>
        </p:nvGraphicFramePr>
        <p:xfrm>
          <a:off x="1198933" y="1221677"/>
          <a:ext cx="2875675" cy="2178415"/>
        </p:xfrm>
        <a:graphic>
          <a:graphicData uri="http://schemas.openxmlformats.org/drawingml/2006/table">
            <a:tbl>
              <a:tblPr rtl="1" firstRow="1" bandRow="1">
                <a:tableStyleId>{69CF1AB2-1976-4502-BF36-3FF5EA218861}</a:tableStyleId>
              </a:tblPr>
              <a:tblGrid>
                <a:gridCol w="575135">
                  <a:extLst>
                    <a:ext uri="{9D8B030D-6E8A-4147-A177-3AD203B41FA5}">
                      <a16:colId xmlns:a16="http://schemas.microsoft.com/office/drawing/2014/main" val="2978853221"/>
                    </a:ext>
                  </a:extLst>
                </a:gridCol>
                <a:gridCol w="575135">
                  <a:extLst>
                    <a:ext uri="{9D8B030D-6E8A-4147-A177-3AD203B41FA5}">
                      <a16:colId xmlns:a16="http://schemas.microsoft.com/office/drawing/2014/main" val="971671911"/>
                    </a:ext>
                  </a:extLst>
                </a:gridCol>
                <a:gridCol w="575135">
                  <a:extLst>
                    <a:ext uri="{9D8B030D-6E8A-4147-A177-3AD203B41FA5}">
                      <a16:colId xmlns:a16="http://schemas.microsoft.com/office/drawing/2014/main" val="802737864"/>
                    </a:ext>
                  </a:extLst>
                </a:gridCol>
                <a:gridCol w="575135">
                  <a:extLst>
                    <a:ext uri="{9D8B030D-6E8A-4147-A177-3AD203B41FA5}">
                      <a16:colId xmlns:a16="http://schemas.microsoft.com/office/drawing/2014/main" val="3188430373"/>
                    </a:ext>
                  </a:extLst>
                </a:gridCol>
                <a:gridCol w="575135">
                  <a:extLst>
                    <a:ext uri="{9D8B030D-6E8A-4147-A177-3AD203B41FA5}">
                      <a16:colId xmlns:a16="http://schemas.microsoft.com/office/drawing/2014/main" val="1049823731"/>
                    </a:ext>
                  </a:extLst>
                </a:gridCol>
              </a:tblGrid>
              <a:tr h="435683">
                <a:tc>
                  <a:txBody>
                    <a:bodyPr/>
                    <a:lstStyle/>
                    <a:p>
                      <a:pPr algn="ctr" rtl="0">
                        <a:lnSpc>
                          <a:spcPct val="150000"/>
                        </a:lnSpc>
                      </a:pPr>
                      <a:r>
                        <a:rPr lang="en-US" sz="1100" dirty="0"/>
                        <a:t>R</a:t>
                      </a:r>
                      <a:endParaRPr lang="ar-SA" sz="1100" b="1" dirty="0"/>
                    </a:p>
                  </a:txBody>
                  <a:tcPr marL="68580" marR="68580" marT="34290" marB="34290"/>
                </a:tc>
                <a:tc>
                  <a:txBody>
                    <a:bodyPr/>
                    <a:lstStyle/>
                    <a:p>
                      <a:pPr algn="ctr" rtl="0">
                        <a:lnSpc>
                          <a:spcPct val="150000"/>
                        </a:lnSpc>
                      </a:pPr>
                      <a:r>
                        <a:rPr lang="en-US" sz="1100" dirty="0"/>
                        <a:t>U</a:t>
                      </a:r>
                      <a:endParaRPr lang="ar-SA" sz="1100" b="1" dirty="0"/>
                    </a:p>
                  </a:txBody>
                  <a:tcPr marL="68580" marR="68580" marT="34290" marB="34290"/>
                </a:tc>
                <a:tc>
                  <a:txBody>
                    <a:bodyPr/>
                    <a:lstStyle/>
                    <a:p>
                      <a:pPr algn="ctr" rtl="0">
                        <a:lnSpc>
                          <a:spcPct val="150000"/>
                        </a:lnSpc>
                      </a:pPr>
                      <a:r>
                        <a:rPr lang="en-US" sz="1100" dirty="0"/>
                        <a:t>C</a:t>
                      </a:r>
                      <a:endParaRPr lang="ar-SA" sz="1100" b="1" dirty="0"/>
                    </a:p>
                  </a:txBody>
                  <a:tcPr marL="68580" marR="68580" marT="34290" marB="34290"/>
                </a:tc>
                <a:tc>
                  <a:txBody>
                    <a:bodyPr/>
                    <a:lstStyle/>
                    <a:p>
                      <a:pPr algn="ctr" rtl="0">
                        <a:lnSpc>
                          <a:spcPct val="150000"/>
                        </a:lnSpc>
                      </a:pPr>
                      <a:r>
                        <a:rPr lang="en-US" sz="1100" dirty="0"/>
                        <a:t>E</a:t>
                      </a:r>
                      <a:endParaRPr lang="ar-SA" sz="1100" b="1" dirty="0"/>
                    </a:p>
                  </a:txBody>
                  <a:tcPr marL="68580" marR="68580" marT="34290" marB="34290"/>
                </a:tc>
                <a:tc>
                  <a:txBody>
                    <a:bodyPr/>
                    <a:lstStyle/>
                    <a:p>
                      <a:pPr algn="ctr" rtl="0">
                        <a:lnSpc>
                          <a:spcPct val="150000"/>
                        </a:lnSpc>
                      </a:pPr>
                      <a:r>
                        <a:rPr lang="en-US" sz="1100" dirty="0"/>
                        <a:t>S</a:t>
                      </a:r>
                      <a:endParaRPr lang="ar-SA" sz="1100" b="1" dirty="0"/>
                    </a:p>
                  </a:txBody>
                  <a:tcPr marL="68580" marR="68580" marT="34290" marB="34290"/>
                </a:tc>
                <a:extLst>
                  <a:ext uri="{0D108BD9-81ED-4DB2-BD59-A6C34878D82A}">
                    <a16:rowId xmlns:a16="http://schemas.microsoft.com/office/drawing/2014/main" val="1712484261"/>
                  </a:ext>
                </a:extLst>
              </a:tr>
              <a:tr h="435683">
                <a:tc>
                  <a:txBody>
                    <a:bodyPr/>
                    <a:lstStyle/>
                    <a:p>
                      <a:pPr algn="ctr" rtl="0">
                        <a:lnSpc>
                          <a:spcPct val="150000"/>
                        </a:lnSpc>
                      </a:pPr>
                      <a:r>
                        <a:rPr lang="en-US" sz="1100" dirty="0"/>
                        <a:t>B</a:t>
                      </a:r>
                      <a:endParaRPr lang="ar-SA" sz="1100" b="1" dirty="0"/>
                    </a:p>
                  </a:txBody>
                  <a:tcPr marL="68580" marR="68580" marT="34290" marB="34290"/>
                </a:tc>
                <a:tc>
                  <a:txBody>
                    <a:bodyPr/>
                    <a:lstStyle/>
                    <a:p>
                      <a:pPr algn="ctr" rtl="0">
                        <a:lnSpc>
                          <a:spcPct val="150000"/>
                        </a:lnSpc>
                      </a:pPr>
                      <a:r>
                        <a:rPr lang="en-US" sz="1100" dirty="0"/>
                        <a:t>A</a:t>
                      </a:r>
                      <a:endParaRPr lang="ar-SA" sz="1100" b="1" dirty="0"/>
                    </a:p>
                  </a:txBody>
                  <a:tcPr marL="68580" marR="68580" marT="34290" marB="34290"/>
                </a:tc>
                <a:tc>
                  <a:txBody>
                    <a:bodyPr/>
                    <a:lstStyle/>
                    <a:p>
                      <a:pPr algn="ctr" rtl="0">
                        <a:lnSpc>
                          <a:spcPct val="150000"/>
                        </a:lnSpc>
                      </a:pPr>
                      <a:r>
                        <a:rPr lang="en-US" sz="1100" dirty="0"/>
                        <a:t>Y</a:t>
                      </a:r>
                      <a:endParaRPr lang="ar-SA" sz="1100" b="1" dirty="0"/>
                    </a:p>
                  </a:txBody>
                  <a:tcPr marL="68580" marR="68580" marT="34290" marB="34290"/>
                </a:tc>
                <a:tc>
                  <a:txBody>
                    <a:bodyPr/>
                    <a:lstStyle/>
                    <a:p>
                      <a:pPr algn="ctr" rtl="0">
                        <a:lnSpc>
                          <a:spcPct val="150000"/>
                        </a:lnSpc>
                      </a:pPr>
                      <a:r>
                        <a:rPr lang="en-US" sz="1100" dirty="0"/>
                        <a:t>T</a:t>
                      </a:r>
                      <a:endParaRPr lang="ar-SA" sz="1100" b="1" dirty="0"/>
                    </a:p>
                  </a:txBody>
                  <a:tcPr marL="68580" marR="68580" marT="34290" marB="34290"/>
                </a:tc>
                <a:tc>
                  <a:txBody>
                    <a:bodyPr/>
                    <a:lstStyle/>
                    <a:p>
                      <a:pPr algn="ctr" rtl="0">
                        <a:lnSpc>
                          <a:spcPct val="150000"/>
                        </a:lnSpc>
                      </a:pPr>
                      <a:r>
                        <a:rPr lang="en-US" sz="1100" dirty="0"/>
                        <a:t>I</a:t>
                      </a:r>
                      <a:endParaRPr lang="ar-SA" sz="1100" b="1" dirty="0"/>
                    </a:p>
                  </a:txBody>
                  <a:tcPr marL="68580" marR="68580" marT="34290" marB="34290"/>
                </a:tc>
                <a:extLst>
                  <a:ext uri="{0D108BD9-81ED-4DB2-BD59-A6C34878D82A}">
                    <a16:rowId xmlns:a16="http://schemas.microsoft.com/office/drawing/2014/main" val="2918278057"/>
                  </a:ext>
                </a:extLst>
              </a:tr>
              <a:tr h="435683">
                <a:tc>
                  <a:txBody>
                    <a:bodyPr/>
                    <a:lstStyle/>
                    <a:p>
                      <a:pPr algn="ctr">
                        <a:lnSpc>
                          <a:spcPct val="150000"/>
                        </a:lnSpc>
                      </a:pPr>
                      <a:r>
                        <a:rPr lang="en-US" sz="1100" dirty="0"/>
                        <a:t>K</a:t>
                      </a:r>
                      <a:endParaRPr lang="ar-SA" sz="1100" b="1" dirty="0"/>
                    </a:p>
                  </a:txBody>
                  <a:tcPr marL="68580" marR="68580" marT="34290" marB="34290"/>
                </a:tc>
                <a:tc>
                  <a:txBody>
                    <a:bodyPr/>
                    <a:lstStyle/>
                    <a:p>
                      <a:pPr algn="ctr" rtl="0">
                        <a:lnSpc>
                          <a:spcPct val="150000"/>
                        </a:lnSpc>
                      </a:pPr>
                      <a:r>
                        <a:rPr lang="en-US" sz="1100" dirty="0"/>
                        <a:t>H</a:t>
                      </a:r>
                      <a:endParaRPr lang="ar-SA" sz="1100" b="1" dirty="0"/>
                    </a:p>
                  </a:txBody>
                  <a:tcPr marL="68580" marR="68580" marT="34290" marB="34290"/>
                </a:tc>
                <a:tc>
                  <a:txBody>
                    <a:bodyPr/>
                    <a:lstStyle/>
                    <a:p>
                      <a:pPr algn="ctr" rtl="0">
                        <a:lnSpc>
                          <a:spcPct val="150000"/>
                        </a:lnSpc>
                      </a:pPr>
                      <a:r>
                        <a:rPr lang="en-US" sz="1100" dirty="0"/>
                        <a:t>G</a:t>
                      </a:r>
                      <a:endParaRPr lang="ar-SA" sz="1100" b="1" dirty="0"/>
                    </a:p>
                  </a:txBody>
                  <a:tcPr marL="68580" marR="68580" marT="34290" marB="34290"/>
                </a:tc>
                <a:tc>
                  <a:txBody>
                    <a:bodyPr/>
                    <a:lstStyle/>
                    <a:p>
                      <a:pPr algn="ctr" rtl="0">
                        <a:lnSpc>
                          <a:spcPct val="150000"/>
                        </a:lnSpc>
                      </a:pPr>
                      <a:r>
                        <a:rPr lang="en-US" sz="1100" dirty="0"/>
                        <a:t>F</a:t>
                      </a:r>
                      <a:endParaRPr lang="ar-SA" sz="1100" b="1" dirty="0"/>
                    </a:p>
                  </a:txBody>
                  <a:tcPr marL="68580" marR="68580" marT="34290" marB="34290"/>
                </a:tc>
                <a:tc>
                  <a:txBody>
                    <a:bodyPr/>
                    <a:lstStyle/>
                    <a:p>
                      <a:pPr algn="ctr" rtl="0">
                        <a:lnSpc>
                          <a:spcPct val="150000"/>
                        </a:lnSpc>
                      </a:pPr>
                      <a:r>
                        <a:rPr lang="en-US" sz="1100" dirty="0"/>
                        <a:t>D</a:t>
                      </a:r>
                      <a:endParaRPr lang="ar-SA" sz="1100" b="1" dirty="0"/>
                    </a:p>
                  </a:txBody>
                  <a:tcPr marL="68580" marR="68580" marT="34290" marB="34290"/>
                </a:tc>
                <a:extLst>
                  <a:ext uri="{0D108BD9-81ED-4DB2-BD59-A6C34878D82A}">
                    <a16:rowId xmlns:a16="http://schemas.microsoft.com/office/drawing/2014/main" val="3026771470"/>
                  </a:ext>
                </a:extLst>
              </a:tr>
              <a:tr h="435683">
                <a:tc>
                  <a:txBody>
                    <a:bodyPr/>
                    <a:lstStyle/>
                    <a:p>
                      <a:pPr algn="ctr">
                        <a:lnSpc>
                          <a:spcPct val="150000"/>
                        </a:lnSpc>
                      </a:pPr>
                      <a:r>
                        <a:rPr lang="en-US" sz="1100" dirty="0"/>
                        <a:t>P</a:t>
                      </a:r>
                      <a:endParaRPr lang="ar-SA" sz="1100" b="1" dirty="0"/>
                    </a:p>
                  </a:txBody>
                  <a:tcPr marL="68580" marR="68580" marT="34290" marB="34290"/>
                </a:tc>
                <a:tc>
                  <a:txBody>
                    <a:bodyPr/>
                    <a:lstStyle/>
                    <a:p>
                      <a:pPr algn="ctr" rtl="0">
                        <a:lnSpc>
                          <a:spcPct val="150000"/>
                        </a:lnSpc>
                      </a:pPr>
                      <a:r>
                        <a:rPr lang="en-US" sz="1100" dirty="0"/>
                        <a:t>O</a:t>
                      </a:r>
                      <a:endParaRPr lang="ar-SA" sz="1100" b="1" dirty="0"/>
                    </a:p>
                  </a:txBody>
                  <a:tcPr marL="68580" marR="68580" marT="34290" marB="34290"/>
                </a:tc>
                <a:tc>
                  <a:txBody>
                    <a:bodyPr/>
                    <a:lstStyle/>
                    <a:p>
                      <a:pPr algn="ctr" rtl="0">
                        <a:lnSpc>
                          <a:spcPct val="150000"/>
                        </a:lnSpc>
                      </a:pPr>
                      <a:r>
                        <a:rPr lang="en-US" sz="1100" dirty="0"/>
                        <a:t>N</a:t>
                      </a:r>
                      <a:endParaRPr lang="ar-SA" sz="1100" b="1" dirty="0"/>
                    </a:p>
                  </a:txBody>
                  <a:tcPr marL="68580" marR="68580" marT="34290" marB="34290"/>
                </a:tc>
                <a:tc>
                  <a:txBody>
                    <a:bodyPr/>
                    <a:lstStyle/>
                    <a:p>
                      <a:pPr algn="ctr" rtl="0">
                        <a:lnSpc>
                          <a:spcPct val="150000"/>
                        </a:lnSpc>
                      </a:pPr>
                      <a:r>
                        <a:rPr lang="en-US" sz="1100" dirty="0"/>
                        <a:t>M</a:t>
                      </a:r>
                      <a:endParaRPr lang="ar-SA" sz="1100" b="1" dirty="0"/>
                    </a:p>
                  </a:txBody>
                  <a:tcPr marL="68580" marR="68580" marT="34290" marB="34290"/>
                </a:tc>
                <a:tc>
                  <a:txBody>
                    <a:bodyPr/>
                    <a:lstStyle/>
                    <a:p>
                      <a:pPr algn="ctr" rtl="0">
                        <a:lnSpc>
                          <a:spcPct val="150000"/>
                        </a:lnSpc>
                      </a:pPr>
                      <a:r>
                        <a:rPr lang="en-US" sz="1100" dirty="0"/>
                        <a:t>L</a:t>
                      </a:r>
                      <a:endParaRPr lang="ar-SA" sz="1100" b="1" dirty="0"/>
                    </a:p>
                  </a:txBody>
                  <a:tcPr marL="68580" marR="68580" marT="34290" marB="34290"/>
                </a:tc>
                <a:extLst>
                  <a:ext uri="{0D108BD9-81ED-4DB2-BD59-A6C34878D82A}">
                    <a16:rowId xmlns:a16="http://schemas.microsoft.com/office/drawing/2014/main" val="1977087578"/>
                  </a:ext>
                </a:extLst>
              </a:tr>
              <a:tr h="435683">
                <a:tc>
                  <a:txBody>
                    <a:bodyPr/>
                    <a:lstStyle/>
                    <a:p>
                      <a:pPr algn="ctr">
                        <a:lnSpc>
                          <a:spcPct val="150000"/>
                        </a:lnSpc>
                      </a:pPr>
                      <a:r>
                        <a:rPr lang="en-US" sz="1100" dirty="0"/>
                        <a:t>Z</a:t>
                      </a:r>
                      <a:endParaRPr lang="ar-SA" sz="1100" b="1" dirty="0"/>
                    </a:p>
                  </a:txBody>
                  <a:tcPr marL="68580" marR="68580" marT="34290" marB="34290"/>
                </a:tc>
                <a:tc>
                  <a:txBody>
                    <a:bodyPr/>
                    <a:lstStyle/>
                    <a:p>
                      <a:pPr algn="ctr" rtl="0">
                        <a:lnSpc>
                          <a:spcPct val="150000"/>
                        </a:lnSpc>
                      </a:pPr>
                      <a:r>
                        <a:rPr lang="en-US" sz="1100" dirty="0"/>
                        <a:t>X</a:t>
                      </a:r>
                      <a:endParaRPr lang="ar-SA" sz="1100" b="1" dirty="0"/>
                    </a:p>
                  </a:txBody>
                  <a:tcPr marL="68580" marR="68580" marT="34290" marB="34290"/>
                </a:tc>
                <a:tc>
                  <a:txBody>
                    <a:bodyPr/>
                    <a:lstStyle/>
                    <a:p>
                      <a:pPr algn="ctr" rtl="0">
                        <a:lnSpc>
                          <a:spcPct val="150000"/>
                        </a:lnSpc>
                      </a:pPr>
                      <a:r>
                        <a:rPr lang="en-US" sz="1100" dirty="0"/>
                        <a:t>W</a:t>
                      </a:r>
                      <a:endParaRPr lang="ar-SA" sz="1100" b="1" dirty="0"/>
                    </a:p>
                  </a:txBody>
                  <a:tcPr marL="68580" marR="68580" marT="34290" marB="34290"/>
                </a:tc>
                <a:tc>
                  <a:txBody>
                    <a:bodyPr/>
                    <a:lstStyle/>
                    <a:p>
                      <a:pPr algn="ctr" rtl="0">
                        <a:lnSpc>
                          <a:spcPct val="150000"/>
                        </a:lnSpc>
                      </a:pPr>
                      <a:r>
                        <a:rPr lang="en-US" sz="1100" dirty="0"/>
                        <a:t>V</a:t>
                      </a:r>
                      <a:endParaRPr lang="ar-SA" sz="1100" b="1" dirty="0"/>
                    </a:p>
                  </a:txBody>
                  <a:tcPr marL="68580" marR="68580" marT="34290" marB="34290"/>
                </a:tc>
                <a:tc>
                  <a:txBody>
                    <a:bodyPr/>
                    <a:lstStyle/>
                    <a:p>
                      <a:pPr algn="ctr" rtl="0">
                        <a:lnSpc>
                          <a:spcPct val="150000"/>
                        </a:lnSpc>
                      </a:pPr>
                      <a:r>
                        <a:rPr lang="en-US" sz="1100" dirty="0"/>
                        <a:t>Q</a:t>
                      </a:r>
                      <a:endParaRPr lang="ar-SA" sz="1100" b="1" dirty="0"/>
                    </a:p>
                  </a:txBody>
                  <a:tcPr marL="68580" marR="68580" marT="34290" marB="34290"/>
                </a:tc>
                <a:extLst>
                  <a:ext uri="{0D108BD9-81ED-4DB2-BD59-A6C34878D82A}">
                    <a16:rowId xmlns:a16="http://schemas.microsoft.com/office/drawing/2014/main" val="1257879048"/>
                  </a:ext>
                </a:extLst>
              </a:tr>
            </a:tbl>
          </a:graphicData>
        </a:graphic>
      </p:graphicFrame>
      <p:sp>
        <p:nvSpPr>
          <p:cNvPr id="3" name="شكل بيضاوي 2">
            <a:extLst>
              <a:ext uri="{FF2B5EF4-FFF2-40B4-BE49-F238E27FC236}">
                <a16:creationId xmlns:a16="http://schemas.microsoft.com/office/drawing/2014/main" id="{175889E3-7521-46C9-B923-982F156DD8D1}"/>
              </a:ext>
            </a:extLst>
          </p:cNvPr>
          <p:cNvSpPr/>
          <p:nvPr/>
        </p:nvSpPr>
        <p:spPr>
          <a:xfrm>
            <a:off x="1310305" y="3031851"/>
            <a:ext cx="348176" cy="30493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16" name="شكل بيضاوي 15">
            <a:extLst>
              <a:ext uri="{FF2B5EF4-FFF2-40B4-BE49-F238E27FC236}">
                <a16:creationId xmlns:a16="http://schemas.microsoft.com/office/drawing/2014/main" id="{A86BEF60-4892-4A2A-A643-E2134D222B4A}"/>
              </a:ext>
            </a:extLst>
          </p:cNvPr>
          <p:cNvSpPr/>
          <p:nvPr/>
        </p:nvSpPr>
        <p:spPr>
          <a:xfrm>
            <a:off x="3028322" y="1708356"/>
            <a:ext cx="348176" cy="30493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17" name="شكل بيضاوي 16">
            <a:extLst>
              <a:ext uri="{FF2B5EF4-FFF2-40B4-BE49-F238E27FC236}">
                <a16:creationId xmlns:a16="http://schemas.microsoft.com/office/drawing/2014/main" id="{2B42910F-FA41-4BC0-B9E8-9169201F8E1E}"/>
              </a:ext>
            </a:extLst>
          </p:cNvPr>
          <p:cNvSpPr/>
          <p:nvPr/>
        </p:nvSpPr>
        <p:spPr>
          <a:xfrm>
            <a:off x="1310305" y="1248586"/>
            <a:ext cx="348176" cy="304933"/>
          </a:xfrm>
          <a:prstGeom prst="ellipse">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solidFill>
                <a:srgbClr val="FFC000"/>
              </a:solidFill>
              <a:cs typeface="+mj-cs"/>
            </a:endParaRPr>
          </a:p>
        </p:txBody>
      </p:sp>
      <p:sp>
        <p:nvSpPr>
          <p:cNvPr id="18" name="شكل بيضاوي 17">
            <a:extLst>
              <a:ext uri="{FF2B5EF4-FFF2-40B4-BE49-F238E27FC236}">
                <a16:creationId xmlns:a16="http://schemas.microsoft.com/office/drawing/2014/main" id="{32290B1A-43DF-4882-A64E-97ECDA344F79}"/>
              </a:ext>
            </a:extLst>
          </p:cNvPr>
          <p:cNvSpPr/>
          <p:nvPr/>
        </p:nvSpPr>
        <p:spPr>
          <a:xfrm>
            <a:off x="3028322" y="2106165"/>
            <a:ext cx="348176" cy="304933"/>
          </a:xfrm>
          <a:prstGeom prst="ellipse">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solidFill>
                <a:srgbClr val="FFC000"/>
              </a:solidFill>
              <a:cs typeface="+mj-cs"/>
            </a:endParaRPr>
          </a:p>
        </p:txBody>
      </p:sp>
    </p:spTree>
    <p:extLst>
      <p:ext uri="{BB962C8B-B14F-4D97-AF65-F5344CB8AC3E}">
        <p14:creationId xmlns:p14="http://schemas.microsoft.com/office/powerpoint/2010/main" val="3337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59369" y="274488"/>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508760" y="723066"/>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323948" y="899715"/>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0101 0010 0100 1110 0100 0001</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508760" y="135635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323948" y="1547973"/>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CAAGCCTCCCAC</a:t>
            </a:r>
            <a:endParaRPr lang="ar-SA" sz="1200" b="1" kern="1200" dirty="0">
              <a:solidFill>
                <a:schemeClr val="tx1"/>
              </a:solidFill>
              <a:cs typeface="+mj-cs"/>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508760" y="198964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22" name="شكل حر: شكل 21">
            <a:extLst>
              <a:ext uri="{FF2B5EF4-FFF2-40B4-BE49-F238E27FC236}">
                <a16:creationId xmlns:a16="http://schemas.microsoft.com/office/drawing/2014/main" id="{2F1C317B-AF0E-4543-9F2B-FE976F051DA8}"/>
              </a:ext>
            </a:extLst>
          </p:cNvPr>
          <p:cNvSpPr/>
          <p:nvPr/>
        </p:nvSpPr>
        <p:spPr>
          <a:xfrm>
            <a:off x="7508760" y="2622932"/>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3" name="شكل حر: شكل 22">
            <a:extLst>
              <a:ext uri="{FF2B5EF4-FFF2-40B4-BE49-F238E27FC236}">
                <a16:creationId xmlns:a16="http://schemas.microsoft.com/office/drawing/2014/main" id="{60A42850-FA6E-4743-87F8-BE2442711858}"/>
              </a:ext>
            </a:extLst>
          </p:cNvPr>
          <p:cNvSpPr/>
          <p:nvPr/>
        </p:nvSpPr>
        <p:spPr>
          <a:xfrm>
            <a:off x="6759369" y="2807643"/>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X</a:t>
            </a:r>
            <a:r>
              <a:rPr lang="en-US" sz="1200" b="1" kern="1200" dirty="0">
                <a:cs typeface="+mj-cs"/>
              </a:rPr>
              <a:t> </a:t>
            </a:r>
            <a:r>
              <a:rPr lang="en-US" sz="1200" b="1" kern="1200" dirty="0">
                <a:solidFill>
                  <a:schemeClr val="accent1"/>
                </a:solidFill>
                <a:cs typeface="+mj-cs"/>
              </a:rPr>
              <a:t>I</a:t>
            </a:r>
            <a:r>
              <a:rPr lang="en-US" sz="1200" b="1" kern="1200" dirty="0">
                <a:cs typeface="+mj-cs"/>
              </a:rPr>
              <a:t> </a:t>
            </a:r>
            <a:r>
              <a:rPr lang="en-US" sz="1200" b="1" kern="1200" dirty="0">
                <a:solidFill>
                  <a:srgbClr val="C00000"/>
                </a:solidFill>
                <a:cs typeface="+mj-cs"/>
              </a:rPr>
              <a:t>U</a:t>
            </a:r>
            <a:r>
              <a:rPr lang="en-US" sz="1200" b="1" kern="1200" dirty="0">
                <a:cs typeface="+mj-cs"/>
              </a:rPr>
              <a:t> </a:t>
            </a:r>
            <a:r>
              <a:rPr lang="en-US" sz="1200" b="1" kern="1200" dirty="0">
                <a:solidFill>
                  <a:schemeClr val="accent1"/>
                </a:solidFill>
                <a:cs typeface="+mj-cs"/>
              </a:rPr>
              <a:t>D</a:t>
            </a:r>
          </a:p>
          <a:p>
            <a:pPr algn="ctr" defTabSz="533400">
              <a:lnSpc>
                <a:spcPct val="90000"/>
              </a:lnSpc>
              <a:spcBef>
                <a:spcPct val="0"/>
              </a:spcBef>
              <a:spcAft>
                <a:spcPct val="35000"/>
              </a:spcAft>
            </a:pPr>
            <a:r>
              <a:rPr lang="en-US" sz="1200" b="1" dirty="0">
                <a:solidFill>
                  <a:schemeClr val="tx1"/>
                </a:solidFill>
                <a:cs typeface="+mj-cs"/>
              </a:rPr>
              <a:t>0 0 0 0 </a:t>
            </a:r>
            <a:endParaRPr lang="ar-SA" sz="1200" b="1" dirty="0">
              <a:solidFill>
                <a:schemeClr val="tx1"/>
              </a:solidFill>
              <a:cs typeface="+mj-cs"/>
            </a:endParaRPr>
          </a:p>
        </p:txBody>
      </p:sp>
      <p:sp>
        <p:nvSpPr>
          <p:cNvPr id="24" name="شكل حر: شكل 23">
            <a:extLst>
              <a:ext uri="{FF2B5EF4-FFF2-40B4-BE49-F238E27FC236}">
                <a16:creationId xmlns:a16="http://schemas.microsoft.com/office/drawing/2014/main" id="{823939D1-992F-4F56-8EB3-3618214F54C2}"/>
              </a:ext>
            </a:extLst>
          </p:cNvPr>
          <p:cNvSpPr/>
          <p:nvPr/>
        </p:nvSpPr>
        <p:spPr>
          <a:xfrm>
            <a:off x="7508760" y="3256221"/>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5" name="شكل حر: شكل 24">
            <a:extLst>
              <a:ext uri="{FF2B5EF4-FFF2-40B4-BE49-F238E27FC236}">
                <a16:creationId xmlns:a16="http://schemas.microsoft.com/office/drawing/2014/main" id="{373A646B-E74B-4D47-B906-6EEBEBD9BDD1}"/>
              </a:ext>
            </a:extLst>
          </p:cNvPr>
          <p:cNvSpPr/>
          <p:nvPr/>
        </p:nvSpPr>
        <p:spPr>
          <a:xfrm>
            <a:off x="6759369" y="3440931"/>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AGU</a:t>
            </a:r>
            <a:r>
              <a:rPr lang="en-US" sz="1200" b="1" kern="1200" dirty="0">
                <a:solidFill>
                  <a:schemeClr val="accent1"/>
                </a:solidFill>
                <a:cs typeface="+mj-cs"/>
              </a:rPr>
              <a:t>AUU</a:t>
            </a:r>
            <a:r>
              <a:rPr lang="en-US" sz="1200" b="1" kern="1200" dirty="0">
                <a:solidFill>
                  <a:srgbClr val="C00000"/>
                </a:solidFill>
                <a:cs typeface="+mj-cs"/>
              </a:rPr>
              <a:t>AGA</a:t>
            </a:r>
            <a:r>
              <a:rPr lang="en-US" sz="1200" b="1" kern="1200" dirty="0">
                <a:solidFill>
                  <a:schemeClr val="accent1"/>
                </a:solidFill>
                <a:cs typeface="+mj-cs"/>
              </a:rPr>
              <a:t>GAU</a:t>
            </a:r>
            <a:endParaRPr lang="ar-SA" sz="1200" b="1" kern="1200" dirty="0">
              <a:solidFill>
                <a:schemeClr val="accent1"/>
              </a:solidFill>
              <a:cs typeface="+mj-cs"/>
            </a:endParaRPr>
          </a:p>
        </p:txBody>
      </p:sp>
      <p:sp>
        <p:nvSpPr>
          <p:cNvPr id="26" name="شكل حر: شكل 25">
            <a:extLst>
              <a:ext uri="{FF2B5EF4-FFF2-40B4-BE49-F238E27FC236}">
                <a16:creationId xmlns:a16="http://schemas.microsoft.com/office/drawing/2014/main" id="{89141CA7-7356-4D5C-A22D-B32835AA7CCA}"/>
              </a:ext>
            </a:extLst>
          </p:cNvPr>
          <p:cNvSpPr/>
          <p:nvPr/>
        </p:nvSpPr>
        <p:spPr>
          <a:xfrm>
            <a:off x="6759369" y="2174354"/>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Q A S H</a:t>
            </a:r>
          </a:p>
          <a:p>
            <a:pPr algn="ctr" defTabSz="533400" rtl="1">
              <a:lnSpc>
                <a:spcPct val="90000"/>
              </a:lnSpc>
              <a:spcBef>
                <a:spcPct val="0"/>
              </a:spcBef>
              <a:spcAft>
                <a:spcPct val="35000"/>
              </a:spcAft>
            </a:pPr>
            <a:r>
              <a:rPr lang="en-US" sz="1200" b="1" dirty="0">
                <a:solidFill>
                  <a:schemeClr val="tx1"/>
                </a:solidFill>
                <a:cs typeface="+mj-cs"/>
              </a:rPr>
              <a:t>0 1 1 1 </a:t>
            </a:r>
            <a:endParaRPr lang="ar-SA" sz="1200" b="1" kern="1200" dirty="0">
              <a:solidFill>
                <a:schemeClr val="tx1"/>
              </a:solidFill>
              <a:cs typeface="+mj-cs"/>
            </a:endParaRPr>
          </a:p>
        </p:txBody>
      </p:sp>
      <p:graphicFrame>
        <p:nvGraphicFramePr>
          <p:cNvPr id="16" name="جدول 15">
            <a:extLst>
              <a:ext uri="{FF2B5EF4-FFF2-40B4-BE49-F238E27FC236}">
                <a16:creationId xmlns:a16="http://schemas.microsoft.com/office/drawing/2014/main" id="{9D3E3566-45DC-49A1-8D92-4DED95E34354}"/>
              </a:ext>
            </a:extLst>
          </p:cNvPr>
          <p:cNvGraphicFramePr>
            <a:graphicFrameLocks noGrp="1"/>
          </p:cNvGraphicFramePr>
          <p:nvPr>
            <p:extLst/>
          </p:nvPr>
        </p:nvGraphicFramePr>
        <p:xfrm>
          <a:off x="285001" y="485584"/>
          <a:ext cx="5005456" cy="3752175"/>
        </p:xfrm>
        <a:graphic>
          <a:graphicData uri="http://schemas.openxmlformats.org/drawingml/2006/table">
            <a:tbl>
              <a:tblPr rtl="1" firstRow="1" firstCol="1" bandRow="1">
                <a:tableStyleId>{3B4B98B0-60AC-42C2-AFA5-B58CD77FA1E5}</a:tableStyleId>
              </a:tblPr>
              <a:tblGrid>
                <a:gridCol w="2036929">
                  <a:extLst>
                    <a:ext uri="{9D8B030D-6E8A-4147-A177-3AD203B41FA5}">
                      <a16:colId xmlns:a16="http://schemas.microsoft.com/office/drawing/2014/main" val="3682178327"/>
                    </a:ext>
                  </a:extLst>
                </a:gridCol>
                <a:gridCol w="465471">
                  <a:extLst>
                    <a:ext uri="{9D8B030D-6E8A-4147-A177-3AD203B41FA5}">
                      <a16:colId xmlns:a16="http://schemas.microsoft.com/office/drawing/2014/main" val="2667548656"/>
                    </a:ext>
                  </a:extLst>
                </a:gridCol>
                <a:gridCol w="2043484">
                  <a:extLst>
                    <a:ext uri="{9D8B030D-6E8A-4147-A177-3AD203B41FA5}">
                      <a16:colId xmlns:a16="http://schemas.microsoft.com/office/drawing/2014/main" val="1428268823"/>
                    </a:ext>
                  </a:extLst>
                </a:gridCol>
                <a:gridCol w="459572">
                  <a:extLst>
                    <a:ext uri="{9D8B030D-6E8A-4147-A177-3AD203B41FA5}">
                      <a16:colId xmlns:a16="http://schemas.microsoft.com/office/drawing/2014/main" val="2744893232"/>
                    </a:ext>
                  </a:extLst>
                </a:gridCol>
              </a:tblGrid>
              <a:tr h="278580">
                <a:tc>
                  <a:txBody>
                    <a:bodyPr/>
                    <a:lstStyle/>
                    <a:p>
                      <a:pPr algn="ctr" rtl="0">
                        <a:lnSpc>
                          <a:spcPct val="150000"/>
                        </a:lnSpc>
                        <a:spcAft>
                          <a:spcPts val="0"/>
                        </a:spcAft>
                      </a:pPr>
                      <a:r>
                        <a:rPr lang="en-US" sz="1400" b="0">
                          <a:effectLst/>
                          <a:cs typeface="+mj-cs"/>
                        </a:rPr>
                        <a:t>UUA, UUG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O</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GCU, GCC, GCA, GCG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A</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126709980"/>
                  </a:ext>
                </a:extLst>
              </a:tr>
              <a:tr h="278580">
                <a:tc>
                  <a:txBody>
                    <a:bodyPr/>
                    <a:lstStyle/>
                    <a:p>
                      <a:pPr algn="ctr" rtl="0">
                        <a:lnSpc>
                          <a:spcPct val="150000"/>
                        </a:lnSpc>
                        <a:spcAft>
                          <a:spcPts val="0"/>
                        </a:spcAft>
                      </a:pPr>
                      <a:r>
                        <a:rPr lang="en-US" sz="1400" b="0">
                          <a:effectLst/>
                          <a:cs typeface="+mj-cs"/>
                        </a:rPr>
                        <a:t>CCU, CCC, CCA, CCG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P</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UAA, UGA, UAG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B</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794164886"/>
                  </a:ext>
                </a:extLst>
              </a:tr>
              <a:tr h="278580">
                <a:tc>
                  <a:txBody>
                    <a:bodyPr/>
                    <a:lstStyle/>
                    <a:p>
                      <a:pPr algn="ctr" rtl="0">
                        <a:lnSpc>
                          <a:spcPct val="150000"/>
                        </a:lnSpc>
                        <a:spcAft>
                          <a:spcPts val="0"/>
                        </a:spcAft>
                      </a:pPr>
                      <a:r>
                        <a:rPr lang="en-US" sz="1400" b="0">
                          <a:effectLst/>
                          <a:cs typeface="+mj-cs"/>
                        </a:rPr>
                        <a:t>CAA, CAG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Q</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UGU, UGC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C</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29990899"/>
                  </a:ext>
                </a:extLst>
              </a:tr>
              <a:tr h="278580">
                <a:tc>
                  <a:txBody>
                    <a:bodyPr/>
                    <a:lstStyle/>
                    <a:p>
                      <a:pPr algn="ctr" rtl="0">
                        <a:lnSpc>
                          <a:spcPct val="150000"/>
                        </a:lnSpc>
                        <a:spcAft>
                          <a:spcPts val="0"/>
                        </a:spcAft>
                      </a:pPr>
                      <a:r>
                        <a:rPr lang="en-US" sz="1400" b="0">
                          <a:effectLst/>
                          <a:cs typeface="+mj-cs"/>
                        </a:rPr>
                        <a:t>CGU, CGC, CGA, CGG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R</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GAU, GAC</a:t>
                      </a:r>
                      <a:endParaRPr lang="en-US" sz="800" b="0"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D</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582991233"/>
                  </a:ext>
                </a:extLst>
              </a:tr>
              <a:tr h="278580">
                <a:tc>
                  <a:txBody>
                    <a:bodyPr/>
                    <a:lstStyle/>
                    <a:p>
                      <a:pPr algn="ctr" rtl="0">
                        <a:lnSpc>
                          <a:spcPct val="150000"/>
                        </a:lnSpc>
                        <a:spcAft>
                          <a:spcPts val="0"/>
                        </a:spcAft>
                      </a:pPr>
                      <a:r>
                        <a:rPr lang="en-US" sz="1400" b="0">
                          <a:effectLst/>
                          <a:cs typeface="+mj-cs"/>
                        </a:rPr>
                        <a:t>UCU, UCC, UCA, UCG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S</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GAA, GAG</a:t>
                      </a:r>
                      <a:endParaRPr lang="en-US" sz="800" b="0"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E</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968241750"/>
                  </a:ext>
                </a:extLst>
              </a:tr>
              <a:tr h="278580">
                <a:tc>
                  <a:txBody>
                    <a:bodyPr/>
                    <a:lstStyle/>
                    <a:p>
                      <a:pPr algn="ctr" rtl="0">
                        <a:lnSpc>
                          <a:spcPct val="150000"/>
                        </a:lnSpc>
                        <a:spcAft>
                          <a:spcPts val="0"/>
                        </a:spcAft>
                      </a:pPr>
                      <a:r>
                        <a:rPr lang="en-US" sz="1400" b="0" dirty="0">
                          <a:effectLst/>
                          <a:cs typeface="+mj-cs"/>
                        </a:rPr>
                        <a:t>ACU, ACC, ACA, ACG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T</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UUU, UUC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F</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3964668217"/>
                  </a:ext>
                </a:extLst>
              </a:tr>
              <a:tr h="325201">
                <a:tc>
                  <a:txBody>
                    <a:bodyPr/>
                    <a:lstStyle/>
                    <a:p>
                      <a:pPr algn="ctr" rtl="0">
                        <a:lnSpc>
                          <a:spcPct val="150000"/>
                        </a:lnSpc>
                        <a:spcAft>
                          <a:spcPts val="0"/>
                        </a:spcAft>
                      </a:pPr>
                      <a:r>
                        <a:rPr lang="en-US" sz="1400" b="0">
                          <a:effectLst/>
                          <a:cs typeface="+mj-cs"/>
                        </a:rPr>
                        <a:t>AGA, AGG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U</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GGU, GGC, GGA, GGG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G</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949512033"/>
                  </a:ext>
                </a:extLst>
              </a:tr>
              <a:tr h="278580">
                <a:tc>
                  <a:txBody>
                    <a:bodyPr/>
                    <a:lstStyle/>
                    <a:p>
                      <a:pPr algn="ctr" rtl="0">
                        <a:lnSpc>
                          <a:spcPct val="150000"/>
                        </a:lnSpc>
                        <a:spcAft>
                          <a:spcPts val="0"/>
                        </a:spcAft>
                      </a:pPr>
                      <a:r>
                        <a:rPr lang="en-US" sz="1400" b="0">
                          <a:effectLst/>
                          <a:cs typeface="+mj-cs"/>
                        </a:rPr>
                        <a:t>GUU, GUC, GUA, GUG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V</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CAU, CAC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H</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676019058"/>
                  </a:ext>
                </a:extLst>
              </a:tr>
              <a:tr h="278580">
                <a:tc>
                  <a:txBody>
                    <a:bodyPr/>
                    <a:lstStyle/>
                    <a:p>
                      <a:pPr algn="ctr" rtl="0">
                        <a:lnSpc>
                          <a:spcPct val="150000"/>
                        </a:lnSpc>
                        <a:spcAft>
                          <a:spcPts val="0"/>
                        </a:spcAft>
                      </a:pPr>
                      <a:r>
                        <a:rPr lang="en-US" sz="1400" b="0">
                          <a:effectLst/>
                          <a:cs typeface="+mj-cs"/>
                        </a:rPr>
                        <a:t>UGG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W</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AUU, AUC, AUA</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I</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77110413"/>
                  </a:ext>
                </a:extLst>
              </a:tr>
              <a:tr h="278580">
                <a:tc>
                  <a:txBody>
                    <a:bodyPr/>
                    <a:lstStyle/>
                    <a:p>
                      <a:pPr algn="ctr" rtl="0">
                        <a:lnSpc>
                          <a:spcPct val="150000"/>
                        </a:lnSpc>
                        <a:spcAft>
                          <a:spcPts val="0"/>
                        </a:spcAft>
                      </a:pPr>
                      <a:r>
                        <a:rPr lang="en-US" sz="1400" b="0">
                          <a:effectLst/>
                          <a:cs typeface="+mj-cs"/>
                        </a:rPr>
                        <a:t>AGU, AGC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X</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AAA, AAG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K</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37001522"/>
                  </a:ext>
                </a:extLst>
              </a:tr>
              <a:tr h="278580">
                <a:tc>
                  <a:txBody>
                    <a:bodyPr/>
                    <a:lstStyle/>
                    <a:p>
                      <a:pPr algn="ctr" rtl="0">
                        <a:lnSpc>
                          <a:spcPct val="150000"/>
                        </a:lnSpc>
                        <a:spcAft>
                          <a:spcPts val="0"/>
                        </a:spcAft>
                      </a:pPr>
                      <a:r>
                        <a:rPr lang="en-US" sz="1400" b="0" dirty="0">
                          <a:effectLst/>
                          <a:cs typeface="+mj-cs"/>
                        </a:rPr>
                        <a:t>UAU</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Y</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CUU, CUC, CUA, CUG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L</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803435101"/>
                  </a:ext>
                </a:extLst>
              </a:tr>
              <a:tr h="278580">
                <a:tc>
                  <a:txBody>
                    <a:bodyPr/>
                    <a:lstStyle/>
                    <a:p>
                      <a:pPr algn="ctr" rtl="0">
                        <a:lnSpc>
                          <a:spcPct val="150000"/>
                        </a:lnSpc>
                        <a:spcAft>
                          <a:spcPts val="0"/>
                        </a:spcAft>
                      </a:pPr>
                      <a:r>
                        <a:rPr lang="en-US" sz="1400" b="0">
                          <a:effectLst/>
                          <a:cs typeface="+mj-cs"/>
                        </a:rPr>
                        <a:t>UAC</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Z</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AUG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M</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803958049"/>
                  </a:ext>
                </a:extLst>
              </a:tr>
              <a:tr h="278828">
                <a:tc>
                  <a:txBody>
                    <a:bodyPr/>
                    <a:lstStyle/>
                    <a:p>
                      <a:pPr algn="ctr" rtl="0">
                        <a:lnSpc>
                          <a:spcPct val="150000"/>
                        </a:lnSpc>
                        <a:spcAft>
                          <a:spcPts val="0"/>
                        </a:spcAft>
                      </a:pPr>
                      <a:r>
                        <a:rPr lang="ar-SA" sz="1400" b="0" dirty="0">
                          <a:effectLst/>
                          <a:cs typeface="+mj-cs"/>
                        </a:rPr>
                        <a:t> </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ar-SA" sz="1400" b="1" dirty="0">
                          <a:effectLst/>
                          <a:cs typeface="+mj-cs"/>
                        </a:rPr>
                        <a:t> </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AAU, AAC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N</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67374655"/>
                  </a:ext>
                </a:extLst>
              </a:tr>
            </a:tbl>
          </a:graphicData>
        </a:graphic>
      </p:graphicFrame>
      <p:sp>
        <p:nvSpPr>
          <p:cNvPr id="20" name="شكل بيضاوي 19">
            <a:extLst>
              <a:ext uri="{FF2B5EF4-FFF2-40B4-BE49-F238E27FC236}">
                <a16:creationId xmlns:a16="http://schemas.microsoft.com/office/drawing/2014/main" id="{CC4AB9C9-F4C2-4D56-A4E2-527F67AF063F}"/>
              </a:ext>
            </a:extLst>
          </p:cNvPr>
          <p:cNvSpPr/>
          <p:nvPr/>
        </p:nvSpPr>
        <p:spPr>
          <a:xfrm>
            <a:off x="2879696" y="3120916"/>
            <a:ext cx="300779" cy="322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1" name="شكل بيضاوي 20">
            <a:extLst>
              <a:ext uri="{FF2B5EF4-FFF2-40B4-BE49-F238E27FC236}">
                <a16:creationId xmlns:a16="http://schemas.microsoft.com/office/drawing/2014/main" id="{C9257479-A3C4-45EB-AAA5-F36A358AFE64}"/>
              </a:ext>
            </a:extLst>
          </p:cNvPr>
          <p:cNvSpPr/>
          <p:nvPr/>
        </p:nvSpPr>
        <p:spPr>
          <a:xfrm>
            <a:off x="363086" y="2809866"/>
            <a:ext cx="300779" cy="322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7" name="شكل بيضاوي 26">
            <a:extLst>
              <a:ext uri="{FF2B5EF4-FFF2-40B4-BE49-F238E27FC236}">
                <a16:creationId xmlns:a16="http://schemas.microsoft.com/office/drawing/2014/main" id="{4B51021A-EEC6-4FCF-9E83-82979D3D5E22}"/>
              </a:ext>
            </a:extLst>
          </p:cNvPr>
          <p:cNvSpPr/>
          <p:nvPr/>
        </p:nvSpPr>
        <p:spPr>
          <a:xfrm>
            <a:off x="2879696" y="2200552"/>
            <a:ext cx="300779" cy="322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8" name="شكل بيضاوي 27">
            <a:extLst>
              <a:ext uri="{FF2B5EF4-FFF2-40B4-BE49-F238E27FC236}">
                <a16:creationId xmlns:a16="http://schemas.microsoft.com/office/drawing/2014/main" id="{5F2DD3A7-2E97-4875-AA36-04667564E540}"/>
              </a:ext>
            </a:extLst>
          </p:cNvPr>
          <p:cNvSpPr/>
          <p:nvPr/>
        </p:nvSpPr>
        <p:spPr>
          <a:xfrm>
            <a:off x="380172" y="1355782"/>
            <a:ext cx="300779" cy="32223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Tree>
    <p:extLst>
      <p:ext uri="{BB962C8B-B14F-4D97-AF65-F5344CB8AC3E}">
        <p14:creationId xmlns:p14="http://schemas.microsoft.com/office/powerpoint/2010/main" val="30496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0" grpId="0" animBg="1"/>
      <p:bldP spid="21"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15107" y="289774"/>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64498" y="738352"/>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79686" y="915001"/>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0101 0010 0100 1110 0100 0001</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64498" y="1371641"/>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79686" y="1563259"/>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CAAGCCTCCCAC</a:t>
            </a:r>
            <a:endParaRPr lang="ar-SA" sz="1200" b="1" kern="1200" dirty="0">
              <a:solidFill>
                <a:schemeClr val="tx1"/>
              </a:solidFill>
              <a:cs typeface="+mj-cs"/>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64498" y="2004930"/>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22" name="شكل حر: شكل 21">
            <a:extLst>
              <a:ext uri="{FF2B5EF4-FFF2-40B4-BE49-F238E27FC236}">
                <a16:creationId xmlns:a16="http://schemas.microsoft.com/office/drawing/2014/main" id="{2F1C317B-AF0E-4543-9F2B-FE976F051DA8}"/>
              </a:ext>
            </a:extLst>
          </p:cNvPr>
          <p:cNvSpPr/>
          <p:nvPr/>
        </p:nvSpPr>
        <p:spPr>
          <a:xfrm>
            <a:off x="7464498" y="2638218"/>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3" name="شكل حر: شكل 22">
            <a:extLst>
              <a:ext uri="{FF2B5EF4-FFF2-40B4-BE49-F238E27FC236}">
                <a16:creationId xmlns:a16="http://schemas.microsoft.com/office/drawing/2014/main" id="{60A42850-FA6E-4743-87F8-BE2442711858}"/>
              </a:ext>
            </a:extLst>
          </p:cNvPr>
          <p:cNvSpPr/>
          <p:nvPr/>
        </p:nvSpPr>
        <p:spPr>
          <a:xfrm>
            <a:off x="6715107" y="2822929"/>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X I U D</a:t>
            </a:r>
          </a:p>
          <a:p>
            <a:pPr algn="ctr" defTabSz="533400">
              <a:lnSpc>
                <a:spcPct val="90000"/>
              </a:lnSpc>
              <a:spcBef>
                <a:spcPct val="0"/>
              </a:spcBef>
              <a:spcAft>
                <a:spcPct val="35000"/>
              </a:spcAft>
            </a:pPr>
            <a:r>
              <a:rPr lang="en-US" sz="1200" b="1" dirty="0">
                <a:solidFill>
                  <a:schemeClr val="tx1"/>
                </a:solidFill>
                <a:cs typeface="+mj-cs"/>
              </a:rPr>
              <a:t>0 0 0 0 </a:t>
            </a:r>
            <a:endParaRPr lang="ar-SA" sz="1200" b="1" dirty="0">
              <a:solidFill>
                <a:schemeClr val="tx1"/>
              </a:solidFill>
              <a:cs typeface="+mj-cs"/>
            </a:endParaRPr>
          </a:p>
        </p:txBody>
      </p:sp>
      <p:sp>
        <p:nvSpPr>
          <p:cNvPr id="24" name="شكل حر: شكل 23">
            <a:extLst>
              <a:ext uri="{FF2B5EF4-FFF2-40B4-BE49-F238E27FC236}">
                <a16:creationId xmlns:a16="http://schemas.microsoft.com/office/drawing/2014/main" id="{823939D1-992F-4F56-8EB3-3618214F54C2}"/>
              </a:ext>
            </a:extLst>
          </p:cNvPr>
          <p:cNvSpPr/>
          <p:nvPr/>
        </p:nvSpPr>
        <p:spPr>
          <a:xfrm>
            <a:off x="7464498" y="3271507"/>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5" name="شكل حر: شكل 24">
            <a:extLst>
              <a:ext uri="{FF2B5EF4-FFF2-40B4-BE49-F238E27FC236}">
                <a16:creationId xmlns:a16="http://schemas.microsoft.com/office/drawing/2014/main" id="{373A646B-E74B-4D47-B906-6EEBEBD9BDD1}"/>
              </a:ext>
            </a:extLst>
          </p:cNvPr>
          <p:cNvSpPr/>
          <p:nvPr/>
        </p:nvSpPr>
        <p:spPr>
          <a:xfrm>
            <a:off x="6715107" y="345621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AG</a:t>
            </a:r>
            <a:r>
              <a:rPr lang="en-US" sz="1200" b="1" kern="1200" dirty="0">
                <a:solidFill>
                  <a:schemeClr val="accent1"/>
                </a:solidFill>
                <a:cs typeface="+mj-cs"/>
              </a:rPr>
              <a:t>TA</a:t>
            </a:r>
            <a:r>
              <a:rPr lang="en-US" sz="1200" b="1" kern="1200" dirty="0">
                <a:solidFill>
                  <a:srgbClr val="C00000"/>
                </a:solidFill>
                <a:cs typeface="+mj-cs"/>
              </a:rPr>
              <a:t>TT</a:t>
            </a:r>
            <a:r>
              <a:rPr lang="en-US" sz="1200" b="1" kern="1200" dirty="0">
                <a:solidFill>
                  <a:schemeClr val="accent1"/>
                </a:solidFill>
                <a:cs typeface="+mj-cs"/>
              </a:rPr>
              <a:t>AG</a:t>
            </a:r>
            <a:r>
              <a:rPr lang="en-US" sz="1200" b="1" kern="1200" dirty="0">
                <a:solidFill>
                  <a:srgbClr val="C00000"/>
                </a:solidFill>
                <a:cs typeface="+mj-cs"/>
              </a:rPr>
              <a:t>AG</a:t>
            </a:r>
            <a:r>
              <a:rPr lang="en-US" sz="1200" b="1" kern="1200" dirty="0">
                <a:solidFill>
                  <a:schemeClr val="accent1"/>
                </a:solidFill>
                <a:cs typeface="+mj-cs"/>
              </a:rPr>
              <a:t>AT</a:t>
            </a:r>
            <a:endParaRPr lang="ar-SA" sz="1200" b="1" kern="1200" dirty="0">
              <a:solidFill>
                <a:schemeClr val="accent1"/>
              </a:solidFill>
              <a:cs typeface="+mj-cs"/>
            </a:endParaRPr>
          </a:p>
        </p:txBody>
      </p:sp>
      <p:sp>
        <p:nvSpPr>
          <p:cNvPr id="26" name="شكل حر: شكل 25">
            <a:extLst>
              <a:ext uri="{FF2B5EF4-FFF2-40B4-BE49-F238E27FC236}">
                <a16:creationId xmlns:a16="http://schemas.microsoft.com/office/drawing/2014/main" id="{89141CA7-7356-4D5C-A22D-B32835AA7CCA}"/>
              </a:ext>
            </a:extLst>
          </p:cNvPr>
          <p:cNvSpPr/>
          <p:nvPr/>
        </p:nvSpPr>
        <p:spPr>
          <a:xfrm>
            <a:off x="6715107" y="2189640"/>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Q A S H</a:t>
            </a:r>
          </a:p>
          <a:p>
            <a:pPr algn="ctr" defTabSz="533400" rtl="1">
              <a:lnSpc>
                <a:spcPct val="90000"/>
              </a:lnSpc>
              <a:spcBef>
                <a:spcPct val="0"/>
              </a:spcBef>
              <a:spcAft>
                <a:spcPct val="35000"/>
              </a:spcAft>
            </a:pPr>
            <a:r>
              <a:rPr lang="en-US" sz="1200" b="1" dirty="0">
                <a:solidFill>
                  <a:schemeClr val="tx1"/>
                </a:solidFill>
                <a:cs typeface="+mj-cs"/>
              </a:rPr>
              <a:t>0 1 1 1 </a:t>
            </a:r>
            <a:endParaRPr lang="ar-SA" sz="1200" b="1" kern="1200" dirty="0">
              <a:solidFill>
                <a:schemeClr val="tx1"/>
              </a:solidFill>
              <a:cs typeface="+mj-cs"/>
            </a:endParaRPr>
          </a:p>
        </p:txBody>
      </p:sp>
      <p:sp>
        <p:nvSpPr>
          <p:cNvPr id="16" name="شكل حر: شكل 15">
            <a:extLst>
              <a:ext uri="{FF2B5EF4-FFF2-40B4-BE49-F238E27FC236}">
                <a16:creationId xmlns:a16="http://schemas.microsoft.com/office/drawing/2014/main" id="{09546AEF-CBA6-445D-922C-C8AAE9F527AD}"/>
              </a:ext>
            </a:extLst>
          </p:cNvPr>
          <p:cNvSpPr/>
          <p:nvPr/>
        </p:nvSpPr>
        <p:spPr>
          <a:xfrm>
            <a:off x="7474888" y="391574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8" name="شكل حر: شكل 17">
            <a:extLst>
              <a:ext uri="{FF2B5EF4-FFF2-40B4-BE49-F238E27FC236}">
                <a16:creationId xmlns:a16="http://schemas.microsoft.com/office/drawing/2014/main" id="{7E5595DB-F975-4EA9-8B58-322597615B40}"/>
              </a:ext>
            </a:extLst>
          </p:cNvPr>
          <p:cNvSpPr/>
          <p:nvPr/>
        </p:nvSpPr>
        <p:spPr>
          <a:xfrm>
            <a:off x="6184693" y="4088661"/>
            <a:ext cx="2559610" cy="422192"/>
          </a:xfrm>
          <a:custGeom>
            <a:avLst/>
            <a:gdLst>
              <a:gd name="connsiteX0" fmla="*/ 0 w 6729906"/>
              <a:gd name="connsiteY0" fmla="*/ 56292 h 562923"/>
              <a:gd name="connsiteX1" fmla="*/ 56292 w 6729906"/>
              <a:gd name="connsiteY1" fmla="*/ 0 h 562923"/>
              <a:gd name="connsiteX2" fmla="*/ 6673614 w 6729906"/>
              <a:gd name="connsiteY2" fmla="*/ 0 h 562923"/>
              <a:gd name="connsiteX3" fmla="*/ 6729906 w 6729906"/>
              <a:gd name="connsiteY3" fmla="*/ 56292 h 562923"/>
              <a:gd name="connsiteX4" fmla="*/ 6729906 w 6729906"/>
              <a:gd name="connsiteY4" fmla="*/ 506631 h 562923"/>
              <a:gd name="connsiteX5" fmla="*/ 6673614 w 6729906"/>
              <a:gd name="connsiteY5" fmla="*/ 562923 h 562923"/>
              <a:gd name="connsiteX6" fmla="*/ 56292 w 6729906"/>
              <a:gd name="connsiteY6" fmla="*/ 562923 h 562923"/>
              <a:gd name="connsiteX7" fmla="*/ 0 w 6729906"/>
              <a:gd name="connsiteY7" fmla="*/ 506631 h 562923"/>
              <a:gd name="connsiteX8" fmla="*/ 0 w 6729906"/>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906" h="562923">
                <a:moveTo>
                  <a:pt x="0" y="56292"/>
                </a:moveTo>
                <a:cubicBezTo>
                  <a:pt x="0" y="25203"/>
                  <a:pt x="25203" y="0"/>
                  <a:pt x="56292" y="0"/>
                </a:cubicBezTo>
                <a:lnTo>
                  <a:pt x="6673614" y="0"/>
                </a:lnTo>
                <a:cubicBezTo>
                  <a:pt x="6704703" y="0"/>
                  <a:pt x="6729906" y="25203"/>
                  <a:pt x="6729906" y="56292"/>
                </a:cubicBezTo>
                <a:lnTo>
                  <a:pt x="6729906" y="506631"/>
                </a:lnTo>
                <a:cubicBezTo>
                  <a:pt x="6729906" y="537720"/>
                  <a:pt x="6704703" y="562923"/>
                  <a:pt x="6673614"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0010</a:t>
            </a:r>
            <a:r>
              <a:rPr lang="en-US" sz="1200" b="1" kern="1200" dirty="0">
                <a:cs typeface="+mj-cs"/>
              </a:rPr>
              <a:t> </a:t>
            </a:r>
            <a:r>
              <a:rPr lang="en-US" sz="1200" b="1" kern="1200" dirty="0">
                <a:solidFill>
                  <a:schemeClr val="accent1"/>
                </a:solidFill>
                <a:cs typeface="+mj-cs"/>
              </a:rPr>
              <a:t>1101</a:t>
            </a:r>
            <a:r>
              <a:rPr lang="en-US" sz="1200" b="1" kern="1200" dirty="0">
                <a:cs typeface="+mj-cs"/>
              </a:rPr>
              <a:t> </a:t>
            </a:r>
            <a:r>
              <a:rPr lang="en-US" sz="1200" b="1" kern="1200" dirty="0">
                <a:solidFill>
                  <a:srgbClr val="C00000"/>
                </a:solidFill>
                <a:cs typeface="+mj-cs"/>
              </a:rPr>
              <a:t>1100</a:t>
            </a:r>
            <a:r>
              <a:rPr lang="en-US" sz="1200" b="1" kern="1200" dirty="0">
                <a:cs typeface="+mj-cs"/>
              </a:rPr>
              <a:t> </a:t>
            </a:r>
            <a:r>
              <a:rPr lang="en-US" sz="1200" b="1" kern="1200" dirty="0">
                <a:solidFill>
                  <a:schemeClr val="accent1"/>
                </a:solidFill>
                <a:cs typeface="+mj-cs"/>
              </a:rPr>
              <a:t>0010</a:t>
            </a:r>
            <a:r>
              <a:rPr lang="en-US" sz="1200" b="1" kern="1200" dirty="0">
                <a:cs typeface="+mj-cs"/>
              </a:rPr>
              <a:t> </a:t>
            </a:r>
            <a:r>
              <a:rPr lang="en-US" sz="1200" b="1" kern="1200" dirty="0">
                <a:solidFill>
                  <a:srgbClr val="C00000"/>
                </a:solidFill>
                <a:cs typeface="+mj-cs"/>
              </a:rPr>
              <a:t>0010</a:t>
            </a:r>
            <a:r>
              <a:rPr lang="en-US" sz="1200" b="1" kern="1200" dirty="0">
                <a:cs typeface="+mj-cs"/>
              </a:rPr>
              <a:t> </a:t>
            </a:r>
            <a:r>
              <a:rPr lang="en-US" sz="1200" b="1" kern="1200" dirty="0">
                <a:solidFill>
                  <a:schemeClr val="accent1"/>
                </a:solidFill>
                <a:cs typeface="+mj-cs"/>
              </a:rPr>
              <a:t>0011</a:t>
            </a:r>
            <a:r>
              <a:rPr lang="en-US" sz="1200" b="1" kern="1200" dirty="0">
                <a:cs typeface="+mj-cs"/>
              </a:rPr>
              <a:t> </a:t>
            </a:r>
            <a:endParaRPr lang="ar-SA" sz="1200" b="1" kern="1200" dirty="0">
              <a:cs typeface="+mj-cs"/>
            </a:endParaRPr>
          </a:p>
        </p:txBody>
      </p:sp>
      <p:graphicFrame>
        <p:nvGraphicFramePr>
          <p:cNvPr id="17" name="جدول 16">
            <a:extLst>
              <a:ext uri="{FF2B5EF4-FFF2-40B4-BE49-F238E27FC236}">
                <a16:creationId xmlns:a16="http://schemas.microsoft.com/office/drawing/2014/main" id="{029F8B1D-3A8E-4243-8296-B194CE5B7520}"/>
              </a:ext>
            </a:extLst>
          </p:cNvPr>
          <p:cNvGraphicFramePr>
            <a:graphicFrameLocks noGrp="1"/>
          </p:cNvGraphicFramePr>
          <p:nvPr>
            <p:extLst/>
          </p:nvPr>
        </p:nvGraphicFramePr>
        <p:xfrm>
          <a:off x="879090" y="1019505"/>
          <a:ext cx="4176235" cy="2391914"/>
        </p:xfrm>
        <a:graphic>
          <a:graphicData uri="http://schemas.openxmlformats.org/drawingml/2006/table">
            <a:tbl>
              <a:tblPr firstRow="1" firstCol="1" bandRow="1">
                <a:tableStyleId>{BC89EF96-8CEA-46FF-86C4-4CE0E7609802}</a:tableStyleId>
              </a:tblPr>
              <a:tblGrid>
                <a:gridCol w="1043940">
                  <a:extLst>
                    <a:ext uri="{9D8B030D-6E8A-4147-A177-3AD203B41FA5}">
                      <a16:colId xmlns:a16="http://schemas.microsoft.com/office/drawing/2014/main" val="414951867"/>
                    </a:ext>
                  </a:extLst>
                </a:gridCol>
                <a:gridCol w="1125854">
                  <a:extLst>
                    <a:ext uri="{9D8B030D-6E8A-4147-A177-3AD203B41FA5}">
                      <a16:colId xmlns:a16="http://schemas.microsoft.com/office/drawing/2014/main" val="2822132237"/>
                    </a:ext>
                  </a:extLst>
                </a:gridCol>
                <a:gridCol w="962025">
                  <a:extLst>
                    <a:ext uri="{9D8B030D-6E8A-4147-A177-3AD203B41FA5}">
                      <a16:colId xmlns:a16="http://schemas.microsoft.com/office/drawing/2014/main" val="3071912401"/>
                    </a:ext>
                  </a:extLst>
                </a:gridCol>
                <a:gridCol w="1044416">
                  <a:extLst>
                    <a:ext uri="{9D8B030D-6E8A-4147-A177-3AD203B41FA5}">
                      <a16:colId xmlns:a16="http://schemas.microsoft.com/office/drawing/2014/main" val="993858259"/>
                    </a:ext>
                  </a:extLst>
                </a:gridCol>
              </a:tblGrid>
              <a:tr h="500162">
                <a:tc>
                  <a:txBody>
                    <a:bodyPr/>
                    <a:lstStyle/>
                    <a:p>
                      <a:pPr algn="ctr">
                        <a:lnSpc>
                          <a:spcPct val="150000"/>
                        </a:lnSpc>
                        <a:spcAft>
                          <a:spcPts val="0"/>
                        </a:spcAft>
                      </a:pPr>
                      <a:r>
                        <a:rPr lang="en-US" sz="900">
                          <a:effectLst/>
                        </a:rPr>
                        <a:t>DNA Nucleotides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Binary Representation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DNA Nucleotides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Binary Representation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1383583282"/>
                  </a:ext>
                </a:extLst>
              </a:tr>
              <a:tr h="236469">
                <a:tc>
                  <a:txBody>
                    <a:bodyPr/>
                    <a:lstStyle/>
                    <a:p>
                      <a:pPr algn="ctr">
                        <a:lnSpc>
                          <a:spcPct val="150000"/>
                        </a:lnSpc>
                        <a:spcAft>
                          <a:spcPts val="0"/>
                        </a:spcAft>
                      </a:pPr>
                      <a:r>
                        <a:rPr lang="en-US" sz="900">
                          <a:effectLst/>
                        </a:rPr>
                        <a:t>AA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113384753"/>
                  </a:ext>
                </a:extLst>
              </a:tr>
              <a:tr h="236469">
                <a:tc>
                  <a:txBody>
                    <a:bodyPr/>
                    <a:lstStyle/>
                    <a:p>
                      <a:pPr algn="ctr">
                        <a:lnSpc>
                          <a:spcPct val="150000"/>
                        </a:lnSpc>
                        <a:spcAft>
                          <a:spcPts val="0"/>
                        </a:spcAft>
                      </a:pPr>
                      <a:r>
                        <a:rPr lang="en-US" sz="900">
                          <a:effectLst/>
                        </a:rPr>
                        <a:t>AC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46014802"/>
                  </a:ext>
                </a:extLst>
              </a:tr>
              <a:tr h="236469">
                <a:tc>
                  <a:txBody>
                    <a:bodyPr/>
                    <a:lstStyle/>
                    <a:p>
                      <a:pPr algn="ctr">
                        <a:lnSpc>
                          <a:spcPct val="150000"/>
                        </a:lnSpc>
                        <a:spcAft>
                          <a:spcPts val="0"/>
                        </a:spcAft>
                      </a:pPr>
                      <a:r>
                        <a:rPr lang="en-US" sz="900">
                          <a:effectLst/>
                        </a:rPr>
                        <a:t>AG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0010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81533671"/>
                  </a:ext>
                </a:extLst>
              </a:tr>
              <a:tr h="236469">
                <a:tc>
                  <a:txBody>
                    <a:bodyPr/>
                    <a:lstStyle/>
                    <a:p>
                      <a:pPr algn="ctr">
                        <a:lnSpc>
                          <a:spcPct val="150000"/>
                        </a:lnSpc>
                        <a:spcAft>
                          <a:spcPts val="0"/>
                        </a:spcAft>
                      </a:pPr>
                      <a:r>
                        <a:rPr lang="en-US" sz="900">
                          <a:effectLst/>
                        </a:rPr>
                        <a:t>AT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GT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23057365"/>
                  </a:ext>
                </a:extLst>
              </a:tr>
              <a:tr h="236469">
                <a:tc>
                  <a:txBody>
                    <a:bodyPr/>
                    <a:lstStyle/>
                    <a:p>
                      <a:pPr algn="ctr">
                        <a:lnSpc>
                          <a:spcPct val="150000"/>
                        </a:lnSpc>
                        <a:spcAft>
                          <a:spcPts val="0"/>
                        </a:spcAft>
                      </a:pPr>
                      <a:r>
                        <a:rPr lang="en-US" sz="900">
                          <a:effectLst/>
                        </a:rPr>
                        <a:t>CC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1100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2584689930"/>
                  </a:ext>
                </a:extLst>
              </a:tr>
              <a:tr h="236469">
                <a:tc>
                  <a:txBody>
                    <a:bodyPr/>
                    <a:lstStyle/>
                    <a:p>
                      <a:pPr algn="ctr">
                        <a:lnSpc>
                          <a:spcPct val="150000"/>
                        </a:lnSpc>
                        <a:spcAft>
                          <a:spcPts val="0"/>
                        </a:spcAft>
                      </a:pPr>
                      <a:r>
                        <a:rPr lang="en-US" sz="900">
                          <a:effectLst/>
                        </a:rPr>
                        <a:t>CA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TA</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1101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1101435852"/>
                  </a:ext>
                </a:extLst>
              </a:tr>
              <a:tr h="236469">
                <a:tc>
                  <a:txBody>
                    <a:bodyPr/>
                    <a:lstStyle/>
                    <a:p>
                      <a:pPr algn="ctr">
                        <a:lnSpc>
                          <a:spcPct val="150000"/>
                        </a:lnSpc>
                        <a:spcAft>
                          <a:spcPts val="0"/>
                        </a:spcAft>
                      </a:pPr>
                      <a:r>
                        <a:rPr lang="en-US" sz="900">
                          <a:effectLst/>
                        </a:rPr>
                        <a:t>CG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TC</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1110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32385341"/>
                  </a:ext>
                </a:extLst>
              </a:tr>
              <a:tr h="236469">
                <a:tc>
                  <a:txBody>
                    <a:bodyPr/>
                    <a:lstStyle/>
                    <a:p>
                      <a:pPr algn="ctr">
                        <a:lnSpc>
                          <a:spcPct val="150000"/>
                        </a:lnSpc>
                        <a:spcAft>
                          <a:spcPts val="0"/>
                        </a:spcAft>
                      </a:pPr>
                      <a:r>
                        <a:rPr lang="en-US" sz="900">
                          <a:effectLst/>
                        </a:rPr>
                        <a:t>CT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TG</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1111</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906981140"/>
                  </a:ext>
                </a:extLst>
              </a:tr>
            </a:tbl>
          </a:graphicData>
        </a:graphic>
      </p:graphicFrame>
      <p:sp>
        <p:nvSpPr>
          <p:cNvPr id="19" name="شكل بيضاوي 18">
            <a:extLst>
              <a:ext uri="{FF2B5EF4-FFF2-40B4-BE49-F238E27FC236}">
                <a16:creationId xmlns:a16="http://schemas.microsoft.com/office/drawing/2014/main" id="{DF21B4BB-092C-4CF1-81E8-9B22F83B1B15}"/>
              </a:ext>
            </a:extLst>
          </p:cNvPr>
          <p:cNvSpPr/>
          <p:nvPr/>
        </p:nvSpPr>
        <p:spPr>
          <a:xfrm>
            <a:off x="1204210" y="2024027"/>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0" name="شكل بيضاوي 19">
            <a:extLst>
              <a:ext uri="{FF2B5EF4-FFF2-40B4-BE49-F238E27FC236}">
                <a16:creationId xmlns:a16="http://schemas.microsoft.com/office/drawing/2014/main" id="{13CB4002-B9DC-43DB-88D9-0F1F3CBC461D}"/>
              </a:ext>
            </a:extLst>
          </p:cNvPr>
          <p:cNvSpPr/>
          <p:nvPr/>
        </p:nvSpPr>
        <p:spPr>
          <a:xfrm>
            <a:off x="3344063" y="2742722"/>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1" name="شكل بيضاوي 20">
            <a:extLst>
              <a:ext uri="{FF2B5EF4-FFF2-40B4-BE49-F238E27FC236}">
                <a16:creationId xmlns:a16="http://schemas.microsoft.com/office/drawing/2014/main" id="{42A321F1-B4DB-40B4-8390-9B9F0BEFAA78}"/>
              </a:ext>
            </a:extLst>
          </p:cNvPr>
          <p:cNvSpPr/>
          <p:nvPr/>
        </p:nvSpPr>
        <p:spPr>
          <a:xfrm>
            <a:off x="3344061" y="2505239"/>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
        <p:nvSpPr>
          <p:cNvPr id="27" name="شكل بيضاوي 26">
            <a:extLst>
              <a:ext uri="{FF2B5EF4-FFF2-40B4-BE49-F238E27FC236}">
                <a16:creationId xmlns:a16="http://schemas.microsoft.com/office/drawing/2014/main" id="{8663A6A3-6A50-4514-8086-008F32D161A4}"/>
              </a:ext>
            </a:extLst>
          </p:cNvPr>
          <p:cNvSpPr/>
          <p:nvPr/>
        </p:nvSpPr>
        <p:spPr>
          <a:xfrm>
            <a:off x="1204210" y="2267756"/>
            <a:ext cx="379828" cy="1714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endParaRPr lang="ar-SA" sz="1050">
              <a:cs typeface="+mj-cs"/>
            </a:endParaRPr>
          </a:p>
        </p:txBody>
      </p:sp>
    </p:spTree>
    <p:extLst>
      <p:ext uri="{BB962C8B-B14F-4D97-AF65-F5344CB8AC3E}">
        <p14:creationId xmlns:p14="http://schemas.microsoft.com/office/powerpoint/2010/main" val="24227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689050" y="306334"/>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38441" y="754912"/>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53629" y="931561"/>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0101 0010 0100 1110 0100 0001</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38441" y="1388201"/>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53629" y="1579819"/>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CAAGCCTCCCAC</a:t>
            </a:r>
            <a:endParaRPr lang="ar-SA" sz="1200" b="1" kern="1200" dirty="0">
              <a:solidFill>
                <a:schemeClr val="tx1"/>
              </a:solidFill>
              <a:cs typeface="+mj-cs"/>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38441" y="2021490"/>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22" name="شكل حر: شكل 21">
            <a:extLst>
              <a:ext uri="{FF2B5EF4-FFF2-40B4-BE49-F238E27FC236}">
                <a16:creationId xmlns:a16="http://schemas.microsoft.com/office/drawing/2014/main" id="{2F1C317B-AF0E-4543-9F2B-FE976F051DA8}"/>
              </a:ext>
            </a:extLst>
          </p:cNvPr>
          <p:cNvSpPr/>
          <p:nvPr/>
        </p:nvSpPr>
        <p:spPr>
          <a:xfrm>
            <a:off x="7438441" y="2654778"/>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3" name="شكل حر: شكل 22">
            <a:extLst>
              <a:ext uri="{FF2B5EF4-FFF2-40B4-BE49-F238E27FC236}">
                <a16:creationId xmlns:a16="http://schemas.microsoft.com/office/drawing/2014/main" id="{60A42850-FA6E-4743-87F8-BE2442711858}"/>
              </a:ext>
            </a:extLst>
          </p:cNvPr>
          <p:cNvSpPr/>
          <p:nvPr/>
        </p:nvSpPr>
        <p:spPr>
          <a:xfrm>
            <a:off x="6689050" y="2839489"/>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X I U D</a:t>
            </a:r>
          </a:p>
          <a:p>
            <a:pPr algn="ctr" defTabSz="533400">
              <a:lnSpc>
                <a:spcPct val="90000"/>
              </a:lnSpc>
              <a:spcBef>
                <a:spcPct val="0"/>
              </a:spcBef>
              <a:spcAft>
                <a:spcPct val="35000"/>
              </a:spcAft>
            </a:pPr>
            <a:r>
              <a:rPr lang="en-US" sz="1200" b="1" dirty="0">
                <a:solidFill>
                  <a:schemeClr val="tx1"/>
                </a:solidFill>
                <a:cs typeface="+mj-cs"/>
              </a:rPr>
              <a:t>0 0 0 0 </a:t>
            </a:r>
            <a:endParaRPr lang="ar-SA" sz="1200" b="1" dirty="0">
              <a:solidFill>
                <a:schemeClr val="tx1"/>
              </a:solidFill>
              <a:cs typeface="+mj-cs"/>
            </a:endParaRPr>
          </a:p>
        </p:txBody>
      </p:sp>
      <p:sp>
        <p:nvSpPr>
          <p:cNvPr id="24" name="شكل حر: شكل 23">
            <a:extLst>
              <a:ext uri="{FF2B5EF4-FFF2-40B4-BE49-F238E27FC236}">
                <a16:creationId xmlns:a16="http://schemas.microsoft.com/office/drawing/2014/main" id="{823939D1-992F-4F56-8EB3-3618214F54C2}"/>
              </a:ext>
            </a:extLst>
          </p:cNvPr>
          <p:cNvSpPr/>
          <p:nvPr/>
        </p:nvSpPr>
        <p:spPr>
          <a:xfrm>
            <a:off x="7438441" y="3288067"/>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5" name="شكل حر: شكل 24">
            <a:extLst>
              <a:ext uri="{FF2B5EF4-FFF2-40B4-BE49-F238E27FC236}">
                <a16:creationId xmlns:a16="http://schemas.microsoft.com/office/drawing/2014/main" id="{373A646B-E74B-4D47-B906-6EEBEBD9BDD1}"/>
              </a:ext>
            </a:extLst>
          </p:cNvPr>
          <p:cNvSpPr/>
          <p:nvPr/>
        </p:nvSpPr>
        <p:spPr>
          <a:xfrm>
            <a:off x="6689050" y="347277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AGTATTAGAGAT</a:t>
            </a:r>
            <a:endParaRPr lang="ar-SA" sz="1200" b="1" kern="1200" dirty="0">
              <a:solidFill>
                <a:schemeClr val="tx1"/>
              </a:solidFill>
              <a:cs typeface="+mj-cs"/>
            </a:endParaRPr>
          </a:p>
        </p:txBody>
      </p:sp>
      <p:sp>
        <p:nvSpPr>
          <p:cNvPr id="26" name="شكل حر: شكل 25">
            <a:extLst>
              <a:ext uri="{FF2B5EF4-FFF2-40B4-BE49-F238E27FC236}">
                <a16:creationId xmlns:a16="http://schemas.microsoft.com/office/drawing/2014/main" id="{89141CA7-7356-4D5C-A22D-B32835AA7CCA}"/>
              </a:ext>
            </a:extLst>
          </p:cNvPr>
          <p:cNvSpPr/>
          <p:nvPr/>
        </p:nvSpPr>
        <p:spPr>
          <a:xfrm>
            <a:off x="6689050" y="2206200"/>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Q A S H</a:t>
            </a:r>
          </a:p>
          <a:p>
            <a:pPr algn="ctr" defTabSz="533400" rtl="1">
              <a:lnSpc>
                <a:spcPct val="90000"/>
              </a:lnSpc>
              <a:spcBef>
                <a:spcPct val="0"/>
              </a:spcBef>
              <a:spcAft>
                <a:spcPct val="35000"/>
              </a:spcAft>
            </a:pPr>
            <a:r>
              <a:rPr lang="en-US" sz="1200" b="1" dirty="0">
                <a:solidFill>
                  <a:schemeClr val="tx1"/>
                </a:solidFill>
                <a:cs typeface="+mj-cs"/>
              </a:rPr>
              <a:t>0 1 1 1 </a:t>
            </a:r>
            <a:endParaRPr lang="ar-SA" sz="1200" b="1" kern="1200" dirty="0">
              <a:solidFill>
                <a:schemeClr val="tx1"/>
              </a:solidFill>
              <a:cs typeface="+mj-cs"/>
            </a:endParaRPr>
          </a:p>
        </p:txBody>
      </p:sp>
      <p:sp>
        <p:nvSpPr>
          <p:cNvPr id="16" name="شكل حر: شكل 15">
            <a:extLst>
              <a:ext uri="{FF2B5EF4-FFF2-40B4-BE49-F238E27FC236}">
                <a16:creationId xmlns:a16="http://schemas.microsoft.com/office/drawing/2014/main" id="{09546AEF-CBA6-445D-922C-C8AAE9F527AD}"/>
              </a:ext>
            </a:extLst>
          </p:cNvPr>
          <p:cNvSpPr/>
          <p:nvPr/>
        </p:nvSpPr>
        <p:spPr>
          <a:xfrm>
            <a:off x="7448831" y="393230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8" name="شكل حر: شكل 17">
            <a:extLst>
              <a:ext uri="{FF2B5EF4-FFF2-40B4-BE49-F238E27FC236}">
                <a16:creationId xmlns:a16="http://schemas.microsoft.com/office/drawing/2014/main" id="{7E5595DB-F975-4EA9-8B58-322597615B40}"/>
              </a:ext>
            </a:extLst>
          </p:cNvPr>
          <p:cNvSpPr/>
          <p:nvPr/>
        </p:nvSpPr>
        <p:spPr>
          <a:xfrm>
            <a:off x="6158636" y="4105221"/>
            <a:ext cx="2559610" cy="422192"/>
          </a:xfrm>
          <a:custGeom>
            <a:avLst/>
            <a:gdLst>
              <a:gd name="connsiteX0" fmla="*/ 0 w 6729906"/>
              <a:gd name="connsiteY0" fmla="*/ 56292 h 562923"/>
              <a:gd name="connsiteX1" fmla="*/ 56292 w 6729906"/>
              <a:gd name="connsiteY1" fmla="*/ 0 h 562923"/>
              <a:gd name="connsiteX2" fmla="*/ 6673614 w 6729906"/>
              <a:gd name="connsiteY2" fmla="*/ 0 h 562923"/>
              <a:gd name="connsiteX3" fmla="*/ 6729906 w 6729906"/>
              <a:gd name="connsiteY3" fmla="*/ 56292 h 562923"/>
              <a:gd name="connsiteX4" fmla="*/ 6729906 w 6729906"/>
              <a:gd name="connsiteY4" fmla="*/ 506631 h 562923"/>
              <a:gd name="connsiteX5" fmla="*/ 6673614 w 6729906"/>
              <a:gd name="connsiteY5" fmla="*/ 562923 h 562923"/>
              <a:gd name="connsiteX6" fmla="*/ 56292 w 6729906"/>
              <a:gd name="connsiteY6" fmla="*/ 562923 h 562923"/>
              <a:gd name="connsiteX7" fmla="*/ 0 w 6729906"/>
              <a:gd name="connsiteY7" fmla="*/ 506631 h 562923"/>
              <a:gd name="connsiteX8" fmla="*/ 0 w 6729906"/>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906" h="562923">
                <a:moveTo>
                  <a:pt x="0" y="56292"/>
                </a:moveTo>
                <a:cubicBezTo>
                  <a:pt x="0" y="25203"/>
                  <a:pt x="25203" y="0"/>
                  <a:pt x="56292" y="0"/>
                </a:cubicBezTo>
                <a:lnTo>
                  <a:pt x="6673614" y="0"/>
                </a:lnTo>
                <a:cubicBezTo>
                  <a:pt x="6704703" y="0"/>
                  <a:pt x="6729906" y="25203"/>
                  <a:pt x="6729906" y="56292"/>
                </a:cubicBezTo>
                <a:lnTo>
                  <a:pt x="6729906" y="506631"/>
                </a:lnTo>
                <a:cubicBezTo>
                  <a:pt x="6729906" y="537720"/>
                  <a:pt x="6704703" y="562923"/>
                  <a:pt x="6673614"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001011011100001000100011 </a:t>
            </a:r>
            <a:endParaRPr lang="ar-SA" sz="1200" b="1" kern="1200" dirty="0">
              <a:solidFill>
                <a:schemeClr val="tx1"/>
              </a:solidFill>
              <a:cs typeface="+mj-cs"/>
            </a:endParaRPr>
          </a:p>
        </p:txBody>
      </p:sp>
      <p:sp>
        <p:nvSpPr>
          <p:cNvPr id="29" name="شكل حر: شكل 28">
            <a:extLst>
              <a:ext uri="{FF2B5EF4-FFF2-40B4-BE49-F238E27FC236}">
                <a16:creationId xmlns:a16="http://schemas.microsoft.com/office/drawing/2014/main" id="{D8A30333-76F7-424C-BF9F-C36F464A74CE}"/>
              </a:ext>
            </a:extLst>
          </p:cNvPr>
          <p:cNvSpPr/>
          <p:nvPr/>
        </p:nvSpPr>
        <p:spPr>
          <a:xfrm>
            <a:off x="2329016" y="2441692"/>
            <a:ext cx="1080691"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dirty="0">
                <a:solidFill>
                  <a:schemeClr val="tx1"/>
                </a:solidFill>
                <a:cs typeface="+mj-cs"/>
              </a:rPr>
              <a:t>00 01 01 01 </a:t>
            </a:r>
            <a:endParaRPr lang="ar-SA" sz="1200" b="1" kern="1200" dirty="0">
              <a:solidFill>
                <a:schemeClr val="tx1"/>
              </a:solidFill>
              <a:cs typeface="+mj-cs"/>
            </a:endParaRPr>
          </a:p>
        </p:txBody>
      </p:sp>
      <p:sp>
        <p:nvSpPr>
          <p:cNvPr id="30" name="مستطيل 29">
            <a:extLst>
              <a:ext uri="{FF2B5EF4-FFF2-40B4-BE49-F238E27FC236}">
                <a16:creationId xmlns:a16="http://schemas.microsoft.com/office/drawing/2014/main" id="{EAC39294-F930-447C-8834-59EEFBA61190}"/>
              </a:ext>
            </a:extLst>
          </p:cNvPr>
          <p:cNvSpPr/>
          <p:nvPr/>
        </p:nvSpPr>
        <p:spPr>
          <a:xfrm>
            <a:off x="1808752" y="1888882"/>
            <a:ext cx="2282738" cy="418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r>
              <a:rPr lang="en-US" sz="1050" dirty="0">
                <a:cs typeface="+mj-cs"/>
              </a:rPr>
              <a:t>Convert Ambiguity to Binary </a:t>
            </a:r>
            <a:endParaRPr lang="ar-SA" sz="1050" dirty="0">
              <a:cs typeface="+mj-cs"/>
            </a:endParaRPr>
          </a:p>
        </p:txBody>
      </p:sp>
      <p:cxnSp>
        <p:nvCxnSpPr>
          <p:cNvPr id="34" name="رابط كسهم مستقيم 33">
            <a:extLst>
              <a:ext uri="{FF2B5EF4-FFF2-40B4-BE49-F238E27FC236}">
                <a16:creationId xmlns:a16="http://schemas.microsoft.com/office/drawing/2014/main" id="{60FF72F1-2BC4-49E4-9A7F-04FA8B6CEF2B}"/>
              </a:ext>
            </a:extLst>
          </p:cNvPr>
          <p:cNvCxnSpPr>
            <a:cxnSpLocks/>
          </p:cNvCxnSpPr>
          <p:nvPr/>
        </p:nvCxnSpPr>
        <p:spPr>
          <a:xfrm flipH="1">
            <a:off x="4231858" y="2320577"/>
            <a:ext cx="24571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جدول 46">
            <a:extLst>
              <a:ext uri="{FF2B5EF4-FFF2-40B4-BE49-F238E27FC236}">
                <a16:creationId xmlns:a16="http://schemas.microsoft.com/office/drawing/2014/main" id="{24B55E77-EB2A-45C7-95A4-B2B4BA1FBFBB}"/>
              </a:ext>
            </a:extLst>
          </p:cNvPr>
          <p:cNvGraphicFramePr>
            <a:graphicFrameLocks noGrp="1"/>
          </p:cNvGraphicFramePr>
          <p:nvPr>
            <p:extLst/>
          </p:nvPr>
        </p:nvGraphicFramePr>
        <p:xfrm>
          <a:off x="1850727" y="3200079"/>
          <a:ext cx="2037269" cy="1353460"/>
        </p:xfrm>
        <a:graphic>
          <a:graphicData uri="http://schemas.openxmlformats.org/drawingml/2006/table">
            <a:tbl>
              <a:tblPr firstRow="1" firstCol="1" bandRow="1">
                <a:tableStyleId>{BC89EF96-8CEA-46FF-86C4-4CE0E7609802}</a:tableStyleId>
              </a:tblPr>
              <a:tblGrid>
                <a:gridCol w="902294">
                  <a:extLst>
                    <a:ext uri="{9D8B030D-6E8A-4147-A177-3AD203B41FA5}">
                      <a16:colId xmlns:a16="http://schemas.microsoft.com/office/drawing/2014/main" val="4129508972"/>
                    </a:ext>
                  </a:extLst>
                </a:gridCol>
                <a:gridCol w="1134975">
                  <a:extLst>
                    <a:ext uri="{9D8B030D-6E8A-4147-A177-3AD203B41FA5}">
                      <a16:colId xmlns:a16="http://schemas.microsoft.com/office/drawing/2014/main" val="3748014465"/>
                    </a:ext>
                  </a:extLst>
                </a:gridCol>
              </a:tblGrid>
              <a:tr h="468140">
                <a:tc>
                  <a:txBody>
                    <a:bodyPr/>
                    <a:lstStyle/>
                    <a:p>
                      <a:pPr algn="ctr">
                        <a:lnSpc>
                          <a:spcPct val="150000"/>
                        </a:lnSpc>
                        <a:spcAft>
                          <a:spcPts val="0"/>
                        </a:spcAft>
                      </a:pPr>
                      <a:r>
                        <a:rPr lang="en-US" sz="900" dirty="0">
                          <a:effectLst/>
                        </a:rPr>
                        <a:t>Decimal</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Binary representation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620162756"/>
                  </a:ext>
                </a:extLst>
              </a:tr>
              <a:tr h="221330">
                <a:tc>
                  <a:txBody>
                    <a:bodyPr/>
                    <a:lstStyle/>
                    <a:p>
                      <a:pPr algn="ctr">
                        <a:lnSpc>
                          <a:spcPct val="150000"/>
                        </a:lnSpc>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63207983"/>
                  </a:ext>
                </a:extLst>
              </a:tr>
              <a:tr h="221330">
                <a:tc>
                  <a:txBody>
                    <a:bodyPr/>
                    <a:lstStyle/>
                    <a:p>
                      <a:pPr algn="ctr">
                        <a:lnSpc>
                          <a:spcPct val="150000"/>
                        </a:lnSpc>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602600553"/>
                  </a:ext>
                </a:extLst>
              </a:tr>
              <a:tr h="221330">
                <a:tc>
                  <a:txBody>
                    <a:bodyPr/>
                    <a:lstStyle/>
                    <a:p>
                      <a:pPr algn="ctr">
                        <a:lnSpc>
                          <a:spcPct val="150000"/>
                        </a:lnSpc>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a:effectLst/>
                        </a:rPr>
                        <a:t>10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2401774599"/>
                  </a:ext>
                </a:extLst>
              </a:tr>
              <a:tr h="221330">
                <a:tc>
                  <a:txBody>
                    <a:bodyPr/>
                    <a:lstStyle/>
                    <a:p>
                      <a:pPr algn="ctr">
                        <a:lnSpc>
                          <a:spcPct val="150000"/>
                        </a:lnSpc>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11</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2113743165"/>
                  </a:ext>
                </a:extLst>
              </a:tr>
            </a:tbl>
          </a:graphicData>
        </a:graphic>
      </p:graphicFrame>
    </p:spTree>
    <p:extLst>
      <p:ext uri="{BB962C8B-B14F-4D97-AF65-F5344CB8AC3E}">
        <p14:creationId xmlns:p14="http://schemas.microsoft.com/office/powerpoint/2010/main" val="366706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 name="شكل حر: شكل 18">
            <a:extLst>
              <a:ext uri="{FF2B5EF4-FFF2-40B4-BE49-F238E27FC236}">
                <a16:creationId xmlns:a16="http://schemas.microsoft.com/office/drawing/2014/main" id="{9BA9FBDA-E2BD-401B-B0C9-578586033CB0}"/>
              </a:ext>
            </a:extLst>
          </p:cNvPr>
          <p:cNvSpPr/>
          <p:nvPr/>
        </p:nvSpPr>
        <p:spPr>
          <a:xfrm>
            <a:off x="1380442" y="3472777"/>
            <a:ext cx="2559610" cy="422192"/>
          </a:xfrm>
          <a:custGeom>
            <a:avLst/>
            <a:gdLst>
              <a:gd name="connsiteX0" fmla="*/ 0 w 6729906"/>
              <a:gd name="connsiteY0" fmla="*/ 56292 h 562923"/>
              <a:gd name="connsiteX1" fmla="*/ 56292 w 6729906"/>
              <a:gd name="connsiteY1" fmla="*/ 0 h 562923"/>
              <a:gd name="connsiteX2" fmla="*/ 6673614 w 6729906"/>
              <a:gd name="connsiteY2" fmla="*/ 0 h 562923"/>
              <a:gd name="connsiteX3" fmla="*/ 6729906 w 6729906"/>
              <a:gd name="connsiteY3" fmla="*/ 56292 h 562923"/>
              <a:gd name="connsiteX4" fmla="*/ 6729906 w 6729906"/>
              <a:gd name="connsiteY4" fmla="*/ 506631 h 562923"/>
              <a:gd name="connsiteX5" fmla="*/ 6673614 w 6729906"/>
              <a:gd name="connsiteY5" fmla="*/ 562923 h 562923"/>
              <a:gd name="connsiteX6" fmla="*/ 56292 w 6729906"/>
              <a:gd name="connsiteY6" fmla="*/ 562923 h 562923"/>
              <a:gd name="connsiteX7" fmla="*/ 0 w 6729906"/>
              <a:gd name="connsiteY7" fmla="*/ 506631 h 562923"/>
              <a:gd name="connsiteX8" fmla="*/ 0 w 6729906"/>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906" h="562923">
                <a:moveTo>
                  <a:pt x="0" y="56292"/>
                </a:moveTo>
                <a:cubicBezTo>
                  <a:pt x="0" y="25203"/>
                  <a:pt x="25203" y="0"/>
                  <a:pt x="56292" y="0"/>
                </a:cubicBezTo>
                <a:lnTo>
                  <a:pt x="6673614" y="0"/>
                </a:lnTo>
                <a:cubicBezTo>
                  <a:pt x="6704703" y="0"/>
                  <a:pt x="6729906" y="25203"/>
                  <a:pt x="6729906" y="56292"/>
                </a:cubicBezTo>
                <a:lnTo>
                  <a:pt x="6729906" y="506631"/>
                </a:lnTo>
                <a:cubicBezTo>
                  <a:pt x="6729906" y="537720"/>
                  <a:pt x="6704703" y="562923"/>
                  <a:pt x="6673614"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001011011100001000100011 </a:t>
            </a:r>
            <a:endParaRPr lang="ar-SA" sz="1200" b="1" kern="1200" dirty="0">
              <a:solidFill>
                <a:schemeClr val="tx1"/>
              </a:solidFill>
              <a:cs typeface="+mj-cs"/>
            </a:endParaRPr>
          </a:p>
        </p:txBody>
      </p:sp>
      <p:sp>
        <p:nvSpPr>
          <p:cNvPr id="20" name="شكل حر: شكل 19">
            <a:extLst>
              <a:ext uri="{FF2B5EF4-FFF2-40B4-BE49-F238E27FC236}">
                <a16:creationId xmlns:a16="http://schemas.microsoft.com/office/drawing/2014/main" id="{8C47C2C1-88AB-4D3D-AECB-DE1668D5ACFA}"/>
              </a:ext>
            </a:extLst>
          </p:cNvPr>
          <p:cNvSpPr/>
          <p:nvPr/>
        </p:nvSpPr>
        <p:spPr>
          <a:xfrm>
            <a:off x="2092437" y="2477301"/>
            <a:ext cx="1080691"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dirty="0">
                <a:solidFill>
                  <a:schemeClr val="tx1"/>
                </a:solidFill>
                <a:cs typeface="+mj-cs"/>
              </a:rPr>
              <a:t>00010101 </a:t>
            </a:r>
            <a:endParaRPr lang="ar-SA" sz="1200" b="1" kern="1200" dirty="0">
              <a:solidFill>
                <a:schemeClr val="tx1"/>
              </a:solidFill>
              <a:cs typeface="+mj-cs"/>
            </a:endParaRPr>
          </a:p>
        </p:txBody>
      </p:sp>
      <p:sp>
        <p:nvSpPr>
          <p:cNvPr id="21" name="مستطيل 20">
            <a:extLst>
              <a:ext uri="{FF2B5EF4-FFF2-40B4-BE49-F238E27FC236}">
                <a16:creationId xmlns:a16="http://schemas.microsoft.com/office/drawing/2014/main" id="{354BE041-D87D-4DB0-897C-8DB5762CCCA3}"/>
              </a:ext>
            </a:extLst>
          </p:cNvPr>
          <p:cNvSpPr/>
          <p:nvPr/>
        </p:nvSpPr>
        <p:spPr>
          <a:xfrm>
            <a:off x="1672662" y="3031105"/>
            <a:ext cx="1920240" cy="3193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r>
              <a:rPr lang="en-US" sz="1050" dirty="0">
                <a:cs typeface="+mj-cs"/>
              </a:rPr>
              <a:t>Cipher Binary Message</a:t>
            </a:r>
            <a:endParaRPr lang="ar-SA" sz="1050" dirty="0">
              <a:cs typeface="+mj-cs"/>
            </a:endParaRPr>
          </a:p>
        </p:txBody>
      </p:sp>
      <p:sp>
        <p:nvSpPr>
          <p:cNvPr id="27" name="مستطيل 26">
            <a:extLst>
              <a:ext uri="{FF2B5EF4-FFF2-40B4-BE49-F238E27FC236}">
                <a16:creationId xmlns:a16="http://schemas.microsoft.com/office/drawing/2014/main" id="{B19B3759-E0AE-4F53-A60C-92D4C8456EC9}"/>
              </a:ext>
            </a:extLst>
          </p:cNvPr>
          <p:cNvSpPr/>
          <p:nvPr/>
        </p:nvSpPr>
        <p:spPr>
          <a:xfrm>
            <a:off x="1672662" y="2014669"/>
            <a:ext cx="1982294" cy="37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r>
              <a:rPr lang="en-US" sz="1050" dirty="0">
                <a:cs typeface="+mj-cs"/>
              </a:rPr>
              <a:t>Binary Ambiguity </a:t>
            </a:r>
            <a:endParaRPr lang="ar-SA" sz="1050" dirty="0">
              <a:cs typeface="+mj-cs"/>
            </a:endParaRPr>
          </a:p>
        </p:txBody>
      </p:sp>
      <p:sp>
        <p:nvSpPr>
          <p:cNvPr id="32" name="مربع نص 31">
            <a:extLst>
              <a:ext uri="{FF2B5EF4-FFF2-40B4-BE49-F238E27FC236}">
                <a16:creationId xmlns:a16="http://schemas.microsoft.com/office/drawing/2014/main" id="{5DFD3EAB-4DD4-4E44-820B-5F2366795DCE}"/>
              </a:ext>
            </a:extLst>
          </p:cNvPr>
          <p:cNvSpPr txBox="1"/>
          <p:nvPr/>
        </p:nvSpPr>
        <p:spPr>
          <a:xfrm>
            <a:off x="743535" y="1146817"/>
            <a:ext cx="3733599" cy="635943"/>
          </a:xfrm>
          <a:prstGeom prst="rect">
            <a:avLst/>
          </a:prstGeom>
          <a:noFill/>
        </p:spPr>
        <p:txBody>
          <a:bodyPr wrap="square" rtlCol="1">
            <a:spAutoFit/>
          </a:bodyPr>
          <a:lstStyle/>
          <a:p>
            <a:pPr marL="457200" indent="-342900">
              <a:lnSpc>
                <a:spcPct val="115000"/>
              </a:lnSpc>
              <a:spcAft>
                <a:spcPts val="1600"/>
              </a:spcAft>
              <a:buClr>
                <a:schemeClr val="dk2"/>
              </a:buClr>
              <a:buSzPct val="100000"/>
              <a:buFont typeface="Arial" panose="020B0604020202020204" pitchFamily="34" charset="0"/>
              <a:buChar char="•"/>
            </a:pPr>
            <a:r>
              <a:rPr lang="en-US" sz="1600" dirty="0">
                <a:solidFill>
                  <a:schemeClr val="bg2"/>
                </a:solidFill>
                <a:latin typeface="Times New Roman"/>
                <a:cs typeface="+mj-cs"/>
                <a:sym typeface="Roboto"/>
              </a:rPr>
              <a:t>The information we must hide in DNA are: </a:t>
            </a:r>
            <a:endParaRPr lang="ar-SA" sz="1600" dirty="0">
              <a:solidFill>
                <a:schemeClr val="bg2"/>
              </a:solidFill>
              <a:latin typeface="Times New Roman"/>
              <a:cs typeface="+mj-cs"/>
              <a:sym typeface="Roboto"/>
            </a:endParaRPr>
          </a:p>
        </p:txBody>
      </p:sp>
      <p:sp>
        <p:nvSpPr>
          <p:cNvPr id="28" name="شكل حر: شكل 27">
            <a:extLst>
              <a:ext uri="{FF2B5EF4-FFF2-40B4-BE49-F238E27FC236}">
                <a16:creationId xmlns:a16="http://schemas.microsoft.com/office/drawing/2014/main" id="{2361DDF0-E804-4906-9808-152A4F4C01C7}"/>
              </a:ext>
            </a:extLst>
          </p:cNvPr>
          <p:cNvSpPr/>
          <p:nvPr/>
        </p:nvSpPr>
        <p:spPr>
          <a:xfrm>
            <a:off x="6689050" y="306334"/>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29" name="شكل حر: شكل 28">
            <a:extLst>
              <a:ext uri="{FF2B5EF4-FFF2-40B4-BE49-F238E27FC236}">
                <a16:creationId xmlns:a16="http://schemas.microsoft.com/office/drawing/2014/main" id="{FFEB822D-F701-4EA1-8005-F950C05168A3}"/>
              </a:ext>
            </a:extLst>
          </p:cNvPr>
          <p:cNvSpPr/>
          <p:nvPr/>
        </p:nvSpPr>
        <p:spPr>
          <a:xfrm>
            <a:off x="7438441" y="754912"/>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30" name="شكل حر: شكل 29">
            <a:extLst>
              <a:ext uri="{FF2B5EF4-FFF2-40B4-BE49-F238E27FC236}">
                <a16:creationId xmlns:a16="http://schemas.microsoft.com/office/drawing/2014/main" id="{AB19FC80-7CC4-4CFB-BBD7-8C20D7795692}"/>
              </a:ext>
            </a:extLst>
          </p:cNvPr>
          <p:cNvSpPr/>
          <p:nvPr/>
        </p:nvSpPr>
        <p:spPr>
          <a:xfrm>
            <a:off x="6253629" y="931561"/>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0101 0010 0100 1110 0100 0001</a:t>
            </a:r>
            <a:endParaRPr lang="ar-SA" sz="1200" b="1" kern="1200" dirty="0">
              <a:solidFill>
                <a:schemeClr val="tx1"/>
              </a:solidFill>
              <a:cs typeface="+mj-cs"/>
            </a:endParaRPr>
          </a:p>
        </p:txBody>
      </p:sp>
      <p:sp>
        <p:nvSpPr>
          <p:cNvPr id="31" name="شكل حر: شكل 30">
            <a:extLst>
              <a:ext uri="{FF2B5EF4-FFF2-40B4-BE49-F238E27FC236}">
                <a16:creationId xmlns:a16="http://schemas.microsoft.com/office/drawing/2014/main" id="{E28B319C-807F-42B4-84EF-D9A5879CACB0}"/>
              </a:ext>
            </a:extLst>
          </p:cNvPr>
          <p:cNvSpPr/>
          <p:nvPr/>
        </p:nvSpPr>
        <p:spPr>
          <a:xfrm>
            <a:off x="7438441" y="1388201"/>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33" name="شكل حر: شكل 32">
            <a:extLst>
              <a:ext uri="{FF2B5EF4-FFF2-40B4-BE49-F238E27FC236}">
                <a16:creationId xmlns:a16="http://schemas.microsoft.com/office/drawing/2014/main" id="{E30B9317-4891-4BF4-8411-E3B5B3FEBD43}"/>
              </a:ext>
            </a:extLst>
          </p:cNvPr>
          <p:cNvSpPr/>
          <p:nvPr/>
        </p:nvSpPr>
        <p:spPr>
          <a:xfrm>
            <a:off x="6253629" y="1579819"/>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CAAGCCTCCCAC</a:t>
            </a:r>
            <a:endParaRPr lang="ar-SA" sz="1200" b="1" kern="1200" dirty="0">
              <a:solidFill>
                <a:schemeClr val="tx1"/>
              </a:solidFill>
              <a:cs typeface="+mj-cs"/>
            </a:endParaRPr>
          </a:p>
        </p:txBody>
      </p:sp>
      <p:sp>
        <p:nvSpPr>
          <p:cNvPr id="34" name="شكل حر: شكل 33">
            <a:extLst>
              <a:ext uri="{FF2B5EF4-FFF2-40B4-BE49-F238E27FC236}">
                <a16:creationId xmlns:a16="http://schemas.microsoft.com/office/drawing/2014/main" id="{188442F3-4878-43F4-8316-F363D1AFD94B}"/>
              </a:ext>
            </a:extLst>
          </p:cNvPr>
          <p:cNvSpPr/>
          <p:nvPr/>
        </p:nvSpPr>
        <p:spPr>
          <a:xfrm>
            <a:off x="7438441" y="2021490"/>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35" name="شكل حر: شكل 34">
            <a:extLst>
              <a:ext uri="{FF2B5EF4-FFF2-40B4-BE49-F238E27FC236}">
                <a16:creationId xmlns:a16="http://schemas.microsoft.com/office/drawing/2014/main" id="{20458515-FA1A-4D35-83C4-727CC15054C8}"/>
              </a:ext>
            </a:extLst>
          </p:cNvPr>
          <p:cNvSpPr/>
          <p:nvPr/>
        </p:nvSpPr>
        <p:spPr>
          <a:xfrm>
            <a:off x="7438441" y="2654778"/>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36" name="شكل حر: شكل 35">
            <a:extLst>
              <a:ext uri="{FF2B5EF4-FFF2-40B4-BE49-F238E27FC236}">
                <a16:creationId xmlns:a16="http://schemas.microsoft.com/office/drawing/2014/main" id="{A28C69BB-E6AD-41FE-9600-60662E56F094}"/>
              </a:ext>
            </a:extLst>
          </p:cNvPr>
          <p:cNvSpPr/>
          <p:nvPr/>
        </p:nvSpPr>
        <p:spPr>
          <a:xfrm>
            <a:off x="6689050" y="2839489"/>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X I U D</a:t>
            </a:r>
          </a:p>
          <a:p>
            <a:pPr algn="ctr" defTabSz="533400">
              <a:lnSpc>
                <a:spcPct val="90000"/>
              </a:lnSpc>
              <a:spcBef>
                <a:spcPct val="0"/>
              </a:spcBef>
              <a:spcAft>
                <a:spcPct val="35000"/>
              </a:spcAft>
            </a:pPr>
            <a:r>
              <a:rPr lang="en-US" sz="1200" b="1" dirty="0">
                <a:solidFill>
                  <a:schemeClr val="tx1"/>
                </a:solidFill>
                <a:cs typeface="+mj-cs"/>
              </a:rPr>
              <a:t>0 0 0 0 </a:t>
            </a:r>
            <a:endParaRPr lang="ar-SA" sz="1200" b="1" dirty="0">
              <a:solidFill>
                <a:schemeClr val="tx1"/>
              </a:solidFill>
              <a:cs typeface="+mj-cs"/>
            </a:endParaRPr>
          </a:p>
        </p:txBody>
      </p:sp>
      <p:sp>
        <p:nvSpPr>
          <p:cNvPr id="37" name="شكل حر: شكل 36">
            <a:extLst>
              <a:ext uri="{FF2B5EF4-FFF2-40B4-BE49-F238E27FC236}">
                <a16:creationId xmlns:a16="http://schemas.microsoft.com/office/drawing/2014/main" id="{C77965B0-62E6-4062-8281-6EE3D7860EE4}"/>
              </a:ext>
            </a:extLst>
          </p:cNvPr>
          <p:cNvSpPr/>
          <p:nvPr/>
        </p:nvSpPr>
        <p:spPr>
          <a:xfrm>
            <a:off x="7438441" y="3288067"/>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38" name="شكل حر: شكل 37">
            <a:extLst>
              <a:ext uri="{FF2B5EF4-FFF2-40B4-BE49-F238E27FC236}">
                <a16:creationId xmlns:a16="http://schemas.microsoft.com/office/drawing/2014/main" id="{4752ACDF-D86A-4573-8236-4C58E5DD4EBD}"/>
              </a:ext>
            </a:extLst>
          </p:cNvPr>
          <p:cNvSpPr/>
          <p:nvPr/>
        </p:nvSpPr>
        <p:spPr>
          <a:xfrm>
            <a:off x="6689050" y="347277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AGTATTAGAGAT</a:t>
            </a:r>
            <a:endParaRPr lang="ar-SA" sz="1200" b="1" kern="1200" dirty="0">
              <a:solidFill>
                <a:schemeClr val="tx1"/>
              </a:solidFill>
              <a:cs typeface="+mj-cs"/>
            </a:endParaRPr>
          </a:p>
        </p:txBody>
      </p:sp>
      <p:sp>
        <p:nvSpPr>
          <p:cNvPr id="39" name="شكل حر: شكل 38">
            <a:extLst>
              <a:ext uri="{FF2B5EF4-FFF2-40B4-BE49-F238E27FC236}">
                <a16:creationId xmlns:a16="http://schemas.microsoft.com/office/drawing/2014/main" id="{940F759E-A37C-4614-B0B5-24C96E823F3B}"/>
              </a:ext>
            </a:extLst>
          </p:cNvPr>
          <p:cNvSpPr/>
          <p:nvPr/>
        </p:nvSpPr>
        <p:spPr>
          <a:xfrm>
            <a:off x="6689050" y="2206200"/>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Q A S H</a:t>
            </a:r>
          </a:p>
          <a:p>
            <a:pPr algn="ctr" defTabSz="533400" rtl="1">
              <a:lnSpc>
                <a:spcPct val="90000"/>
              </a:lnSpc>
              <a:spcBef>
                <a:spcPct val="0"/>
              </a:spcBef>
              <a:spcAft>
                <a:spcPct val="35000"/>
              </a:spcAft>
            </a:pPr>
            <a:r>
              <a:rPr lang="en-US" sz="1200" b="1" dirty="0">
                <a:solidFill>
                  <a:schemeClr val="tx1"/>
                </a:solidFill>
                <a:cs typeface="+mj-cs"/>
              </a:rPr>
              <a:t>0 1 1 1 </a:t>
            </a:r>
            <a:endParaRPr lang="ar-SA" sz="1200" b="1" kern="1200" dirty="0">
              <a:solidFill>
                <a:schemeClr val="tx1"/>
              </a:solidFill>
              <a:cs typeface="+mj-cs"/>
            </a:endParaRPr>
          </a:p>
        </p:txBody>
      </p:sp>
      <p:sp>
        <p:nvSpPr>
          <p:cNvPr id="40" name="شكل حر: شكل 39">
            <a:extLst>
              <a:ext uri="{FF2B5EF4-FFF2-40B4-BE49-F238E27FC236}">
                <a16:creationId xmlns:a16="http://schemas.microsoft.com/office/drawing/2014/main" id="{E424EB93-86C9-4C60-8F36-9E12B8BB1B42}"/>
              </a:ext>
            </a:extLst>
          </p:cNvPr>
          <p:cNvSpPr/>
          <p:nvPr/>
        </p:nvSpPr>
        <p:spPr>
          <a:xfrm>
            <a:off x="7448831" y="393230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41" name="شكل حر: شكل 40">
            <a:extLst>
              <a:ext uri="{FF2B5EF4-FFF2-40B4-BE49-F238E27FC236}">
                <a16:creationId xmlns:a16="http://schemas.microsoft.com/office/drawing/2014/main" id="{A4041DB9-91B8-4D31-B792-46D08732A624}"/>
              </a:ext>
            </a:extLst>
          </p:cNvPr>
          <p:cNvSpPr/>
          <p:nvPr/>
        </p:nvSpPr>
        <p:spPr>
          <a:xfrm>
            <a:off x="6158636" y="4105221"/>
            <a:ext cx="2559610" cy="422192"/>
          </a:xfrm>
          <a:custGeom>
            <a:avLst/>
            <a:gdLst>
              <a:gd name="connsiteX0" fmla="*/ 0 w 6729906"/>
              <a:gd name="connsiteY0" fmla="*/ 56292 h 562923"/>
              <a:gd name="connsiteX1" fmla="*/ 56292 w 6729906"/>
              <a:gd name="connsiteY1" fmla="*/ 0 h 562923"/>
              <a:gd name="connsiteX2" fmla="*/ 6673614 w 6729906"/>
              <a:gd name="connsiteY2" fmla="*/ 0 h 562923"/>
              <a:gd name="connsiteX3" fmla="*/ 6729906 w 6729906"/>
              <a:gd name="connsiteY3" fmla="*/ 56292 h 562923"/>
              <a:gd name="connsiteX4" fmla="*/ 6729906 w 6729906"/>
              <a:gd name="connsiteY4" fmla="*/ 506631 h 562923"/>
              <a:gd name="connsiteX5" fmla="*/ 6673614 w 6729906"/>
              <a:gd name="connsiteY5" fmla="*/ 562923 h 562923"/>
              <a:gd name="connsiteX6" fmla="*/ 56292 w 6729906"/>
              <a:gd name="connsiteY6" fmla="*/ 562923 h 562923"/>
              <a:gd name="connsiteX7" fmla="*/ 0 w 6729906"/>
              <a:gd name="connsiteY7" fmla="*/ 506631 h 562923"/>
              <a:gd name="connsiteX8" fmla="*/ 0 w 6729906"/>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906" h="562923">
                <a:moveTo>
                  <a:pt x="0" y="56292"/>
                </a:moveTo>
                <a:cubicBezTo>
                  <a:pt x="0" y="25203"/>
                  <a:pt x="25203" y="0"/>
                  <a:pt x="56292" y="0"/>
                </a:cubicBezTo>
                <a:lnTo>
                  <a:pt x="6673614" y="0"/>
                </a:lnTo>
                <a:cubicBezTo>
                  <a:pt x="6704703" y="0"/>
                  <a:pt x="6729906" y="25203"/>
                  <a:pt x="6729906" y="56292"/>
                </a:cubicBezTo>
                <a:lnTo>
                  <a:pt x="6729906" y="506631"/>
                </a:lnTo>
                <a:cubicBezTo>
                  <a:pt x="6729906" y="537720"/>
                  <a:pt x="6704703" y="562923"/>
                  <a:pt x="6673614"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001011011100001000100011 </a:t>
            </a:r>
            <a:endParaRPr lang="ar-SA" sz="1200" b="1" kern="1200" dirty="0">
              <a:solidFill>
                <a:schemeClr val="tx1"/>
              </a:solidFill>
              <a:cs typeface="+mj-cs"/>
            </a:endParaRPr>
          </a:p>
        </p:txBody>
      </p:sp>
    </p:spTree>
    <p:extLst>
      <p:ext uri="{BB962C8B-B14F-4D97-AF65-F5344CB8AC3E}">
        <p14:creationId xmlns:p14="http://schemas.microsoft.com/office/powerpoint/2010/main" val="126820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7"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176250"/>
            <a:ext cx="2808000" cy="755700"/>
          </a:xfrm>
          <a:prstGeom prst="rect">
            <a:avLst/>
          </a:prstGeom>
        </p:spPr>
        <p:txBody>
          <a:bodyPr lIns="91425" tIns="91425" rIns="91425" bIns="91425" anchor="b" anchorCtr="0">
            <a:noAutofit/>
          </a:bodyPr>
          <a:lstStyle/>
          <a:p>
            <a:pPr lvl="0">
              <a:spcBef>
                <a:spcPts val="0"/>
              </a:spcBef>
              <a:buNone/>
            </a:pPr>
            <a:r>
              <a:rPr lang="en" sz="3000" b="1">
                <a:latin typeface="Times New Roman"/>
                <a:ea typeface="Times New Roman"/>
                <a:cs typeface="Times New Roman"/>
                <a:sym typeface="Times New Roman"/>
              </a:rPr>
              <a:t>Outline</a:t>
            </a:r>
          </a:p>
        </p:txBody>
      </p:sp>
      <p:sp>
        <p:nvSpPr>
          <p:cNvPr id="94" name="Shape 94"/>
          <p:cNvSpPr txBox="1">
            <a:spLocks noGrp="1"/>
          </p:cNvSpPr>
          <p:nvPr>
            <p:ph type="body" idx="1"/>
          </p:nvPr>
        </p:nvSpPr>
        <p:spPr>
          <a:xfrm>
            <a:off x="768899" y="1125628"/>
            <a:ext cx="3761060" cy="3754715"/>
          </a:xfrm>
          <a:prstGeom prst="rect">
            <a:avLst/>
          </a:prstGeom>
        </p:spPr>
        <p:txBody>
          <a:bodyPr lIns="91425" tIns="91425" rIns="91425" bIns="91425" anchor="t" anchorCtr="0">
            <a:noAutofit/>
          </a:bodyPr>
          <a:lstStyle/>
          <a:p>
            <a:pPr marL="457200" indent="-381000">
              <a:spcAft>
                <a:spcPts val="0"/>
              </a:spcAft>
              <a:buClr>
                <a:srgbClr val="3B3838"/>
              </a:buClr>
              <a:buFont typeface="Times New Roman"/>
              <a:buAutoNum type="arabicPeriod"/>
            </a:pPr>
            <a:r>
              <a:rPr lang="en-US" sz="2400" dirty="0">
                <a:solidFill>
                  <a:srgbClr val="3B3838"/>
                </a:solidFill>
                <a:latin typeface="Times New Roman"/>
                <a:ea typeface="Times New Roman"/>
                <a:cs typeface="Times New Roman"/>
                <a:sym typeface="Times New Roman"/>
              </a:rPr>
              <a:t>Interdiction </a:t>
            </a:r>
          </a:p>
          <a:p>
            <a:pPr marL="457200" indent="-381000">
              <a:spcAft>
                <a:spcPts val="0"/>
              </a:spcAft>
              <a:buClr>
                <a:srgbClr val="3B3838"/>
              </a:buClr>
              <a:buFont typeface="Times New Roman"/>
              <a:buAutoNum type="arabicPeriod"/>
            </a:pPr>
            <a:r>
              <a:rPr lang="en-US" sz="2400" dirty="0">
                <a:solidFill>
                  <a:srgbClr val="3B3838"/>
                </a:solidFill>
                <a:latin typeface="Times New Roman"/>
                <a:ea typeface="Times New Roman"/>
                <a:cs typeface="Times New Roman"/>
                <a:sym typeface="Times New Roman"/>
              </a:rPr>
              <a:t>Background </a:t>
            </a:r>
          </a:p>
          <a:p>
            <a:pPr marL="457200" indent="-381000">
              <a:spcAft>
                <a:spcPts val="0"/>
              </a:spcAft>
              <a:buClr>
                <a:srgbClr val="3B3838"/>
              </a:buClr>
              <a:buFont typeface="Times New Roman"/>
              <a:buAutoNum type="arabicPeriod"/>
            </a:pPr>
            <a:r>
              <a:rPr lang="en-US" sz="2400" dirty="0">
                <a:solidFill>
                  <a:srgbClr val="3B3838"/>
                </a:solidFill>
                <a:latin typeface="Times New Roman"/>
                <a:ea typeface="Times New Roman"/>
                <a:cs typeface="Times New Roman"/>
                <a:sym typeface="Times New Roman"/>
              </a:rPr>
              <a:t>Related Work </a:t>
            </a:r>
          </a:p>
          <a:p>
            <a:pPr marL="457200" indent="-381000">
              <a:spcAft>
                <a:spcPts val="0"/>
              </a:spcAft>
              <a:buClr>
                <a:srgbClr val="3B3838"/>
              </a:buClr>
              <a:buFont typeface="Times New Roman"/>
              <a:buAutoNum type="arabicPeriod"/>
            </a:pPr>
            <a:r>
              <a:rPr lang="en-US" sz="2400" dirty="0">
                <a:solidFill>
                  <a:srgbClr val="3B3838"/>
                </a:solidFill>
                <a:latin typeface="Times New Roman"/>
                <a:cs typeface="Times New Roman"/>
              </a:rPr>
              <a:t>Methodology </a:t>
            </a:r>
          </a:p>
          <a:p>
            <a:pPr marL="457200" indent="-381000">
              <a:spcAft>
                <a:spcPts val="0"/>
              </a:spcAft>
              <a:buClr>
                <a:srgbClr val="3B3838"/>
              </a:buClr>
              <a:buFont typeface="Times New Roman"/>
              <a:buAutoNum type="arabicPeriod"/>
            </a:pPr>
            <a:r>
              <a:rPr lang="en-US" sz="2400" dirty="0">
                <a:solidFill>
                  <a:srgbClr val="3B3838"/>
                </a:solidFill>
                <a:latin typeface="Times New Roman"/>
                <a:cs typeface="Times New Roman"/>
                <a:sym typeface="Times New Roman"/>
              </a:rPr>
              <a:t>Result</a:t>
            </a:r>
            <a:endParaRPr lang="en" sz="2400" dirty="0">
              <a:solidFill>
                <a:srgbClr val="3B3838"/>
              </a:solidFill>
              <a:latin typeface="Times New Roman"/>
              <a:cs typeface="Times New Roman"/>
              <a:sym typeface="Times New Roman"/>
            </a:endParaRPr>
          </a:p>
          <a:p>
            <a:pPr marL="457200" lvl="0" indent="-381000" rtl="0">
              <a:spcBef>
                <a:spcPts val="0"/>
              </a:spcBef>
              <a:spcAft>
                <a:spcPts val="0"/>
              </a:spcAft>
              <a:buClr>
                <a:srgbClr val="3B3838"/>
              </a:buClr>
              <a:buSzPct val="100000"/>
              <a:buFont typeface="Times New Roman"/>
              <a:buAutoNum type="arabicPeriod"/>
            </a:pPr>
            <a:r>
              <a:rPr lang="en" sz="2400" dirty="0">
                <a:solidFill>
                  <a:srgbClr val="3B3838"/>
                </a:solidFill>
                <a:latin typeface="Times New Roman"/>
                <a:ea typeface="Times New Roman"/>
                <a:cs typeface="Times New Roman"/>
                <a:sym typeface="Times New Roman"/>
              </a:rPr>
              <a:t>Conclusion</a:t>
            </a:r>
          </a:p>
          <a:p>
            <a:pPr marL="457200" lvl="0" indent="-381000" rtl="0">
              <a:spcBef>
                <a:spcPts val="0"/>
              </a:spcBef>
              <a:spcAft>
                <a:spcPts val="0"/>
              </a:spcAft>
              <a:buClr>
                <a:srgbClr val="3B3838"/>
              </a:buClr>
              <a:buSzPct val="100000"/>
              <a:buFont typeface="Times New Roman"/>
              <a:buAutoNum type="arabicPeriod"/>
            </a:pPr>
            <a:r>
              <a:rPr lang="en" sz="2400" dirty="0">
                <a:solidFill>
                  <a:srgbClr val="3B3838"/>
                </a:solidFill>
                <a:latin typeface="Times New Roman"/>
                <a:ea typeface="Times New Roman"/>
                <a:cs typeface="Times New Roman"/>
                <a:sym typeface="Times New Roman"/>
              </a:rPr>
              <a:t>Future Work</a:t>
            </a:r>
          </a:p>
          <a:p>
            <a:pPr marL="457200" indent="-381000">
              <a:spcAft>
                <a:spcPts val="0"/>
              </a:spcAft>
              <a:buClr>
                <a:srgbClr val="3B3838"/>
              </a:buClr>
              <a:buFont typeface="Times New Roman"/>
              <a:buAutoNum type="arabicPeriod"/>
            </a:pPr>
            <a:r>
              <a:rPr lang="en-US" sz="2400" dirty="0">
                <a:solidFill>
                  <a:srgbClr val="3B3838"/>
                </a:solidFill>
                <a:latin typeface="Times New Roman"/>
                <a:ea typeface="Times New Roman"/>
                <a:cs typeface="Times New Roman"/>
                <a:sym typeface="Times New Roman"/>
              </a:rPr>
              <a:t>References</a:t>
            </a:r>
            <a:endParaRPr lang="en" sz="2400" dirty="0">
              <a:solidFill>
                <a:srgbClr val="3B3838"/>
              </a:solidFill>
              <a:latin typeface="Times New Roman"/>
              <a:ea typeface="Times New Roman"/>
              <a:cs typeface="Times New Roman"/>
              <a:sym typeface="Times New Roman"/>
            </a:endParaRPr>
          </a:p>
          <a:p>
            <a:pPr lvl="0">
              <a:spcBef>
                <a:spcPts val="0"/>
              </a:spcBef>
              <a:buNone/>
            </a:pPr>
            <a:endParaRPr sz="2400" dirty="0">
              <a:latin typeface="Times New Roman"/>
              <a:ea typeface="Times New Roman"/>
              <a:cs typeface="Times New Roman"/>
              <a:sym typeface="Times New Roman"/>
            </a:endParaRPr>
          </a:p>
        </p:txBody>
      </p:sp>
      <p:cxnSp>
        <p:nvCxnSpPr>
          <p:cNvPr id="95" name="Shape 95"/>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96" name="Shape 96"/>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20</a:t>
            </a:fld>
            <a:endParaRPr lang="en">
              <a:cs typeface="+mj-cs"/>
            </a:endParaRPr>
          </a:p>
        </p:txBody>
      </p:sp>
      <p:sp>
        <p:nvSpPr>
          <p:cNvPr id="3" name="مستطيل 2">
            <a:extLst>
              <a:ext uri="{FF2B5EF4-FFF2-40B4-BE49-F238E27FC236}">
                <a16:creationId xmlns:a16="http://schemas.microsoft.com/office/drawing/2014/main" id="{E09356EC-A685-4408-BE3E-4BBC68F7BBB5}"/>
              </a:ext>
            </a:extLst>
          </p:cNvPr>
          <p:cNvSpPr/>
          <p:nvPr/>
        </p:nvSpPr>
        <p:spPr>
          <a:xfrm>
            <a:off x="2299063" y="1794175"/>
            <a:ext cx="4754880" cy="138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cs typeface="+mj-cs"/>
              </a:rPr>
              <a:t>Check LSB of each codon of S :</a:t>
            </a:r>
          </a:p>
          <a:p>
            <a:pPr marL="285750" indent="-285750">
              <a:buFont typeface="Arial" panose="020B0604020202020204" pitchFamily="34" charset="0"/>
              <a:buChar char="•"/>
            </a:pPr>
            <a:r>
              <a:rPr lang="en-US" dirty="0">
                <a:cs typeface="+mj-cs"/>
              </a:rPr>
              <a:t>Substitute purine base (A or G) with A to encode 0 and G to encode 1.</a:t>
            </a:r>
          </a:p>
          <a:p>
            <a:endParaRPr lang="en-US" dirty="0">
              <a:cs typeface="+mj-cs"/>
            </a:endParaRPr>
          </a:p>
          <a:p>
            <a:pPr marL="285750" indent="-285750">
              <a:buFont typeface="Arial" panose="020B0604020202020204" pitchFamily="34" charset="0"/>
              <a:buChar char="•"/>
            </a:pPr>
            <a:r>
              <a:rPr lang="en-US" dirty="0">
                <a:cs typeface="+mj-cs"/>
              </a:rPr>
              <a:t>Substitute pyrimidine (T or C) with T to encode 0 and C to encode 1.</a:t>
            </a:r>
            <a:endParaRPr lang="ar-SA" dirty="0">
              <a:cs typeface="+mj-cs"/>
            </a:endParaRPr>
          </a:p>
        </p:txBody>
      </p:sp>
      <p:sp>
        <p:nvSpPr>
          <p:cNvPr id="4" name="مستطيل 3">
            <a:extLst>
              <a:ext uri="{FF2B5EF4-FFF2-40B4-BE49-F238E27FC236}">
                <a16:creationId xmlns:a16="http://schemas.microsoft.com/office/drawing/2014/main" id="{980E5AB3-129A-4046-8447-F6DA344E56FE}"/>
              </a:ext>
            </a:extLst>
          </p:cNvPr>
          <p:cNvSpPr/>
          <p:nvPr/>
        </p:nvSpPr>
        <p:spPr>
          <a:xfrm>
            <a:off x="2442754" y="803119"/>
            <a:ext cx="2050868" cy="69250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cs typeface="+mj-cs"/>
              </a:rPr>
              <a:t>Binary bits of cipher Message and Ambiguity</a:t>
            </a:r>
            <a:endParaRPr lang="ar-SA" dirty="0">
              <a:cs typeface="+mj-cs"/>
            </a:endParaRPr>
          </a:p>
        </p:txBody>
      </p:sp>
      <p:sp>
        <p:nvSpPr>
          <p:cNvPr id="72" name="مستطيل 71">
            <a:extLst>
              <a:ext uri="{FF2B5EF4-FFF2-40B4-BE49-F238E27FC236}">
                <a16:creationId xmlns:a16="http://schemas.microsoft.com/office/drawing/2014/main" id="{72FC3F52-E18E-472D-B9A4-4A056D3C3989}"/>
              </a:ext>
            </a:extLst>
          </p:cNvPr>
          <p:cNvSpPr/>
          <p:nvPr/>
        </p:nvSpPr>
        <p:spPr>
          <a:xfrm>
            <a:off x="4676503" y="785807"/>
            <a:ext cx="2050868" cy="69250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cs typeface="+mj-cs"/>
              </a:rPr>
              <a:t>DNA reference sequence </a:t>
            </a:r>
            <a:endParaRPr lang="ar-SA" dirty="0">
              <a:cs typeface="+mj-cs"/>
            </a:endParaRPr>
          </a:p>
        </p:txBody>
      </p:sp>
      <p:sp>
        <p:nvSpPr>
          <p:cNvPr id="73" name="مستطيل 72">
            <a:extLst>
              <a:ext uri="{FF2B5EF4-FFF2-40B4-BE49-F238E27FC236}">
                <a16:creationId xmlns:a16="http://schemas.microsoft.com/office/drawing/2014/main" id="{9C068340-DFC3-489C-985E-DD481D2567AC}"/>
              </a:ext>
            </a:extLst>
          </p:cNvPr>
          <p:cNvSpPr/>
          <p:nvPr/>
        </p:nvSpPr>
        <p:spPr>
          <a:xfrm>
            <a:off x="3710528" y="3477735"/>
            <a:ext cx="2050868" cy="69250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cs typeface="+mj-cs"/>
              </a:rPr>
              <a:t>Faked DNA reference sequence </a:t>
            </a:r>
            <a:endParaRPr lang="ar-SA" dirty="0">
              <a:cs typeface="+mj-cs"/>
            </a:endParaRPr>
          </a:p>
        </p:txBody>
      </p:sp>
      <p:cxnSp>
        <p:nvCxnSpPr>
          <p:cNvPr id="6" name="رابط كسهم مستقيم 5">
            <a:extLst>
              <a:ext uri="{FF2B5EF4-FFF2-40B4-BE49-F238E27FC236}">
                <a16:creationId xmlns:a16="http://schemas.microsoft.com/office/drawing/2014/main" id="{FA95A930-F94F-46E9-A532-2C6A5C64FE81}"/>
              </a:ext>
            </a:extLst>
          </p:cNvPr>
          <p:cNvCxnSpPr>
            <a:cxnSpLocks/>
            <a:stCxn id="4" idx="2"/>
          </p:cNvCxnSpPr>
          <p:nvPr/>
        </p:nvCxnSpPr>
        <p:spPr>
          <a:xfrm>
            <a:off x="3468188" y="1495623"/>
            <a:ext cx="0" cy="29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رابط كسهم مستقيم 73">
            <a:extLst>
              <a:ext uri="{FF2B5EF4-FFF2-40B4-BE49-F238E27FC236}">
                <a16:creationId xmlns:a16="http://schemas.microsoft.com/office/drawing/2014/main" id="{FDCD3762-6EE0-458C-BB4F-A83DFE6E43AE}"/>
              </a:ext>
            </a:extLst>
          </p:cNvPr>
          <p:cNvCxnSpPr>
            <a:cxnSpLocks/>
          </p:cNvCxnSpPr>
          <p:nvPr/>
        </p:nvCxnSpPr>
        <p:spPr>
          <a:xfrm>
            <a:off x="5750510" y="1478311"/>
            <a:ext cx="0" cy="29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رابط كسهم مستقيم 74">
            <a:extLst>
              <a:ext uri="{FF2B5EF4-FFF2-40B4-BE49-F238E27FC236}">
                <a16:creationId xmlns:a16="http://schemas.microsoft.com/office/drawing/2014/main" id="{49E011CB-8AB0-400F-B81B-0671EFB72035}"/>
              </a:ext>
            </a:extLst>
          </p:cNvPr>
          <p:cNvCxnSpPr>
            <a:cxnSpLocks/>
          </p:cNvCxnSpPr>
          <p:nvPr/>
        </p:nvCxnSpPr>
        <p:spPr>
          <a:xfrm>
            <a:off x="4676503" y="3179183"/>
            <a:ext cx="0" cy="29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مربع نص 1">
            <a:extLst>
              <a:ext uri="{FF2B5EF4-FFF2-40B4-BE49-F238E27FC236}">
                <a16:creationId xmlns:a16="http://schemas.microsoft.com/office/drawing/2014/main" id="{B92F1C13-0AE3-4F4A-A1D8-07851621B445}"/>
              </a:ext>
            </a:extLst>
          </p:cNvPr>
          <p:cNvSpPr txBox="1"/>
          <p:nvPr/>
        </p:nvSpPr>
        <p:spPr>
          <a:xfrm>
            <a:off x="417100" y="328994"/>
            <a:ext cx="2921523" cy="338554"/>
          </a:xfrm>
          <a:prstGeom prst="rect">
            <a:avLst/>
          </a:prstGeom>
          <a:noFill/>
        </p:spPr>
        <p:txBody>
          <a:bodyPr wrap="square" rtlCol="1">
            <a:spAutoFit/>
          </a:bodyPr>
          <a:lstStyle/>
          <a:p>
            <a:r>
              <a:rPr lang="en-US" sz="1600" b="1" dirty="0">
                <a:solidFill>
                  <a:schemeClr val="tx1">
                    <a:lumMod val="50000"/>
                  </a:schemeClr>
                </a:solidFill>
              </a:rPr>
              <a:t>LSB Substitution:</a:t>
            </a:r>
            <a:endParaRPr lang="ar-SA" sz="1600" b="1" dirty="0">
              <a:solidFill>
                <a:schemeClr val="tx1">
                  <a:lumMod val="50000"/>
                </a:schemeClr>
              </a:solidFill>
            </a:endParaRPr>
          </a:p>
        </p:txBody>
      </p:sp>
      <p:sp>
        <p:nvSpPr>
          <p:cNvPr id="5" name="مستطيل 4">
            <a:extLst>
              <a:ext uri="{FF2B5EF4-FFF2-40B4-BE49-F238E27FC236}">
                <a16:creationId xmlns:a16="http://schemas.microsoft.com/office/drawing/2014/main" id="{E7E85801-BDB9-444E-B166-D50BCD76DAA2}"/>
              </a:ext>
            </a:extLst>
          </p:cNvPr>
          <p:cNvSpPr/>
          <p:nvPr/>
        </p:nvSpPr>
        <p:spPr>
          <a:xfrm>
            <a:off x="227342" y="3971049"/>
            <a:ext cx="3301037" cy="738664"/>
          </a:xfrm>
          <a:prstGeom prst="rect">
            <a:avLst/>
          </a:prstGeom>
        </p:spPr>
        <p:txBody>
          <a:bodyPr wrap="square">
            <a:spAutoFit/>
          </a:bodyPr>
          <a:lstStyle/>
          <a:p>
            <a:r>
              <a:rPr lang="en-US" dirty="0">
                <a:solidFill>
                  <a:schemeClr val="tx1">
                    <a:lumMod val="50000"/>
                  </a:schemeClr>
                </a:solidFill>
                <a:latin typeface="Times New Roman" panose="02020603050405020304" pitchFamily="18" charset="0"/>
                <a:ea typeface="Times New Roman" panose="02020603050405020304" pitchFamily="18" charset="0"/>
              </a:rPr>
              <a:t>The innovation idea 3:1 ratio used to hide 3 bits of binary cipher message followed by 1 bit of binary ambiguity. </a:t>
            </a:r>
            <a:endParaRPr lang="ar-SA" dirty="0">
              <a:solidFill>
                <a:schemeClr val="tx1">
                  <a:lumMod val="50000"/>
                </a:schemeClr>
              </a:solidFill>
            </a:endParaRPr>
          </a:p>
        </p:txBody>
      </p:sp>
    </p:spTree>
    <p:extLst>
      <p:ext uri="{BB962C8B-B14F-4D97-AF65-F5344CB8AC3E}">
        <p14:creationId xmlns:p14="http://schemas.microsoft.com/office/powerpoint/2010/main" val="3597219920"/>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180ADFC5-9E0A-4AAB-8F72-B8603B601F67}"/>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cs typeface="+mj-cs"/>
              </a:rPr>
              <a:t>21</a:t>
            </a:fld>
            <a:endParaRPr lang="en">
              <a:solidFill>
                <a:schemeClr val="dk2"/>
              </a:solidFill>
              <a:cs typeface="+mj-cs"/>
            </a:endParaRPr>
          </a:p>
        </p:txBody>
      </p:sp>
      <p:sp>
        <p:nvSpPr>
          <p:cNvPr id="5" name="شكل حر: شكل 4">
            <a:extLst>
              <a:ext uri="{FF2B5EF4-FFF2-40B4-BE49-F238E27FC236}">
                <a16:creationId xmlns:a16="http://schemas.microsoft.com/office/drawing/2014/main" id="{12A39392-C8F9-41BB-A989-9904C3A341B2}"/>
              </a:ext>
            </a:extLst>
          </p:cNvPr>
          <p:cNvSpPr/>
          <p:nvPr/>
        </p:nvSpPr>
        <p:spPr>
          <a:xfrm>
            <a:off x="3219366" y="1379892"/>
            <a:ext cx="1171485" cy="407584"/>
          </a:xfrm>
          <a:custGeom>
            <a:avLst/>
            <a:gdLst>
              <a:gd name="connsiteX0" fmla="*/ 0 w 6729906"/>
              <a:gd name="connsiteY0" fmla="*/ 56292 h 562923"/>
              <a:gd name="connsiteX1" fmla="*/ 56292 w 6729906"/>
              <a:gd name="connsiteY1" fmla="*/ 0 h 562923"/>
              <a:gd name="connsiteX2" fmla="*/ 6673614 w 6729906"/>
              <a:gd name="connsiteY2" fmla="*/ 0 h 562923"/>
              <a:gd name="connsiteX3" fmla="*/ 6729906 w 6729906"/>
              <a:gd name="connsiteY3" fmla="*/ 56292 h 562923"/>
              <a:gd name="connsiteX4" fmla="*/ 6729906 w 6729906"/>
              <a:gd name="connsiteY4" fmla="*/ 506631 h 562923"/>
              <a:gd name="connsiteX5" fmla="*/ 6673614 w 6729906"/>
              <a:gd name="connsiteY5" fmla="*/ 562923 h 562923"/>
              <a:gd name="connsiteX6" fmla="*/ 56292 w 6729906"/>
              <a:gd name="connsiteY6" fmla="*/ 562923 h 562923"/>
              <a:gd name="connsiteX7" fmla="*/ 0 w 6729906"/>
              <a:gd name="connsiteY7" fmla="*/ 506631 h 562923"/>
              <a:gd name="connsiteX8" fmla="*/ 0 w 6729906"/>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906" h="562923">
                <a:moveTo>
                  <a:pt x="0" y="56292"/>
                </a:moveTo>
                <a:cubicBezTo>
                  <a:pt x="0" y="25203"/>
                  <a:pt x="25203" y="0"/>
                  <a:pt x="56292" y="0"/>
                </a:cubicBezTo>
                <a:lnTo>
                  <a:pt x="6673614" y="0"/>
                </a:lnTo>
                <a:cubicBezTo>
                  <a:pt x="6704703" y="0"/>
                  <a:pt x="6729906" y="25203"/>
                  <a:pt x="6729906" y="56292"/>
                </a:cubicBezTo>
                <a:lnTo>
                  <a:pt x="6729906" y="506631"/>
                </a:lnTo>
                <a:cubicBezTo>
                  <a:pt x="6729906" y="537720"/>
                  <a:pt x="6704703" y="562923"/>
                  <a:pt x="6673614"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001011</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96EF8C2C-F615-40C5-9594-BB5AE2721931}"/>
              </a:ext>
            </a:extLst>
          </p:cNvPr>
          <p:cNvSpPr/>
          <p:nvPr/>
        </p:nvSpPr>
        <p:spPr>
          <a:xfrm>
            <a:off x="1088294" y="1409375"/>
            <a:ext cx="701318" cy="378101"/>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dirty="0">
                <a:solidFill>
                  <a:schemeClr val="tx1"/>
                </a:solidFill>
                <a:cs typeface="+mj-cs"/>
              </a:rPr>
              <a:t>00</a:t>
            </a:r>
            <a:endParaRPr lang="ar-SA" sz="1200" b="1" kern="1200" dirty="0">
              <a:solidFill>
                <a:schemeClr val="tx1"/>
              </a:solidFill>
              <a:cs typeface="+mj-cs"/>
            </a:endParaRPr>
          </a:p>
        </p:txBody>
      </p:sp>
      <p:sp>
        <p:nvSpPr>
          <p:cNvPr id="7" name="مستطيل 6">
            <a:extLst>
              <a:ext uri="{FF2B5EF4-FFF2-40B4-BE49-F238E27FC236}">
                <a16:creationId xmlns:a16="http://schemas.microsoft.com/office/drawing/2014/main" id="{3AA25FBB-8632-4D66-82EA-8FD331CD3F8E}"/>
              </a:ext>
            </a:extLst>
          </p:cNvPr>
          <p:cNvSpPr/>
          <p:nvPr/>
        </p:nvSpPr>
        <p:spPr>
          <a:xfrm>
            <a:off x="2844989" y="889265"/>
            <a:ext cx="1920240" cy="37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r>
              <a:rPr lang="en-US" sz="1200" dirty="0">
                <a:cs typeface="+mj-cs"/>
              </a:rPr>
              <a:t>Cipher Binary Message</a:t>
            </a:r>
            <a:endParaRPr lang="ar-SA" sz="1200" dirty="0">
              <a:cs typeface="+mj-cs"/>
            </a:endParaRPr>
          </a:p>
        </p:txBody>
      </p:sp>
      <p:sp>
        <p:nvSpPr>
          <p:cNvPr id="8" name="مستطيل 7">
            <a:extLst>
              <a:ext uri="{FF2B5EF4-FFF2-40B4-BE49-F238E27FC236}">
                <a16:creationId xmlns:a16="http://schemas.microsoft.com/office/drawing/2014/main" id="{88C7B256-FBCF-4464-B7C7-5C5983F08DEB}"/>
              </a:ext>
            </a:extLst>
          </p:cNvPr>
          <p:cNvSpPr/>
          <p:nvPr/>
        </p:nvSpPr>
        <p:spPr>
          <a:xfrm>
            <a:off x="637492" y="877616"/>
            <a:ext cx="1982294" cy="37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r>
              <a:rPr lang="en-US" sz="1200" dirty="0">
                <a:cs typeface="+mj-cs"/>
              </a:rPr>
              <a:t>Binary Ambiguity </a:t>
            </a:r>
            <a:endParaRPr lang="ar-SA" sz="1200" dirty="0">
              <a:cs typeface="+mj-cs"/>
            </a:endParaRPr>
          </a:p>
        </p:txBody>
      </p:sp>
      <p:sp>
        <p:nvSpPr>
          <p:cNvPr id="9" name="مربع نص 8">
            <a:extLst>
              <a:ext uri="{FF2B5EF4-FFF2-40B4-BE49-F238E27FC236}">
                <a16:creationId xmlns:a16="http://schemas.microsoft.com/office/drawing/2014/main" id="{3CBAB7F6-5B46-4C2F-BF3C-D3A91A629A88}"/>
              </a:ext>
            </a:extLst>
          </p:cNvPr>
          <p:cNvSpPr txBox="1"/>
          <p:nvPr/>
        </p:nvSpPr>
        <p:spPr>
          <a:xfrm>
            <a:off x="206453" y="298719"/>
            <a:ext cx="5815524" cy="352789"/>
          </a:xfrm>
          <a:prstGeom prst="rect">
            <a:avLst/>
          </a:prstGeom>
          <a:noFill/>
        </p:spPr>
        <p:txBody>
          <a:bodyPr wrap="square" rtlCol="1">
            <a:spAutoFit/>
          </a:bodyPr>
          <a:lstStyle/>
          <a:p>
            <a:pPr marL="457200" indent="-342900">
              <a:lnSpc>
                <a:spcPct val="115000"/>
              </a:lnSpc>
              <a:spcAft>
                <a:spcPts val="1600"/>
              </a:spcAft>
              <a:buClr>
                <a:schemeClr val="dk2"/>
              </a:buClr>
              <a:buSzPct val="100000"/>
              <a:buFont typeface="Arial" panose="020B0604020202020204" pitchFamily="34" charset="0"/>
              <a:buChar char="•"/>
            </a:pPr>
            <a:r>
              <a:rPr lang="en-US" sz="1600" dirty="0">
                <a:solidFill>
                  <a:schemeClr val="bg2"/>
                </a:solidFill>
                <a:latin typeface="Times New Roman"/>
                <a:cs typeface="+mj-cs"/>
                <a:sym typeface="Roboto"/>
              </a:rPr>
              <a:t>Inputs: </a:t>
            </a:r>
            <a:endParaRPr lang="ar-SA" sz="1600" dirty="0">
              <a:solidFill>
                <a:schemeClr val="bg2"/>
              </a:solidFill>
              <a:latin typeface="Times New Roman"/>
              <a:cs typeface="+mj-cs"/>
              <a:sym typeface="Roboto"/>
            </a:endParaRPr>
          </a:p>
        </p:txBody>
      </p:sp>
      <p:graphicFrame>
        <p:nvGraphicFramePr>
          <p:cNvPr id="10" name="جدول 9">
            <a:extLst>
              <a:ext uri="{FF2B5EF4-FFF2-40B4-BE49-F238E27FC236}">
                <a16:creationId xmlns:a16="http://schemas.microsoft.com/office/drawing/2014/main" id="{FC52E139-D3F4-40F0-BD92-3792C2F149DA}"/>
              </a:ext>
            </a:extLst>
          </p:cNvPr>
          <p:cNvGraphicFramePr>
            <a:graphicFrameLocks noGrp="1"/>
          </p:cNvGraphicFramePr>
          <p:nvPr>
            <p:extLst/>
          </p:nvPr>
        </p:nvGraphicFramePr>
        <p:xfrm>
          <a:off x="722265" y="2062259"/>
          <a:ext cx="6836229" cy="2588931"/>
        </p:xfrm>
        <a:graphic>
          <a:graphicData uri="http://schemas.openxmlformats.org/drawingml/2006/table">
            <a:tbl>
              <a:tblPr rtl="1" firstRow="1" bandRow="1">
                <a:tableStyleId>{F6025A9D-88A1-4222-BA80-39A5CA41837E}</a:tableStyleId>
              </a:tblPr>
              <a:tblGrid>
                <a:gridCol w="759581">
                  <a:extLst>
                    <a:ext uri="{9D8B030D-6E8A-4147-A177-3AD203B41FA5}">
                      <a16:colId xmlns:a16="http://schemas.microsoft.com/office/drawing/2014/main" val="2542279434"/>
                    </a:ext>
                  </a:extLst>
                </a:gridCol>
                <a:gridCol w="759581">
                  <a:extLst>
                    <a:ext uri="{9D8B030D-6E8A-4147-A177-3AD203B41FA5}">
                      <a16:colId xmlns:a16="http://schemas.microsoft.com/office/drawing/2014/main" val="4259153996"/>
                    </a:ext>
                  </a:extLst>
                </a:gridCol>
                <a:gridCol w="759581">
                  <a:extLst>
                    <a:ext uri="{9D8B030D-6E8A-4147-A177-3AD203B41FA5}">
                      <a16:colId xmlns:a16="http://schemas.microsoft.com/office/drawing/2014/main" val="1198053676"/>
                    </a:ext>
                  </a:extLst>
                </a:gridCol>
                <a:gridCol w="759581">
                  <a:extLst>
                    <a:ext uri="{9D8B030D-6E8A-4147-A177-3AD203B41FA5}">
                      <a16:colId xmlns:a16="http://schemas.microsoft.com/office/drawing/2014/main" val="483077381"/>
                    </a:ext>
                  </a:extLst>
                </a:gridCol>
                <a:gridCol w="759581">
                  <a:extLst>
                    <a:ext uri="{9D8B030D-6E8A-4147-A177-3AD203B41FA5}">
                      <a16:colId xmlns:a16="http://schemas.microsoft.com/office/drawing/2014/main" val="2197015971"/>
                    </a:ext>
                  </a:extLst>
                </a:gridCol>
                <a:gridCol w="759581">
                  <a:extLst>
                    <a:ext uri="{9D8B030D-6E8A-4147-A177-3AD203B41FA5}">
                      <a16:colId xmlns:a16="http://schemas.microsoft.com/office/drawing/2014/main" val="957898748"/>
                    </a:ext>
                  </a:extLst>
                </a:gridCol>
                <a:gridCol w="759581">
                  <a:extLst>
                    <a:ext uri="{9D8B030D-6E8A-4147-A177-3AD203B41FA5}">
                      <a16:colId xmlns:a16="http://schemas.microsoft.com/office/drawing/2014/main" val="122961309"/>
                    </a:ext>
                  </a:extLst>
                </a:gridCol>
                <a:gridCol w="759581">
                  <a:extLst>
                    <a:ext uri="{9D8B030D-6E8A-4147-A177-3AD203B41FA5}">
                      <a16:colId xmlns:a16="http://schemas.microsoft.com/office/drawing/2014/main" val="3053553898"/>
                    </a:ext>
                  </a:extLst>
                </a:gridCol>
                <a:gridCol w="759581">
                  <a:extLst>
                    <a:ext uri="{9D8B030D-6E8A-4147-A177-3AD203B41FA5}">
                      <a16:colId xmlns:a16="http://schemas.microsoft.com/office/drawing/2014/main" val="681585453"/>
                    </a:ext>
                  </a:extLst>
                </a:gridCol>
              </a:tblGrid>
              <a:tr h="489021">
                <a:tc>
                  <a:txBody>
                    <a:bodyPr/>
                    <a:lstStyle/>
                    <a:p>
                      <a:pPr algn="ctr" rtl="0"/>
                      <a:r>
                        <a:rPr lang="en-US" dirty="0">
                          <a:latin typeface="+mn-lt"/>
                        </a:rPr>
                        <a:t>TT</a:t>
                      </a:r>
                      <a:r>
                        <a:rPr lang="en-US" sz="1400" b="1" i="0" u="none" strike="noStrike" cap="none" dirty="0">
                          <a:solidFill>
                            <a:srgbClr val="FF0000"/>
                          </a:solidFill>
                          <a:latin typeface="+mn-lt"/>
                          <a:ea typeface="+mn-ea"/>
                          <a:cs typeface="+mn-cs"/>
                          <a:sym typeface="Arial"/>
                        </a:rPr>
                        <a:t>A</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GG</a:t>
                      </a:r>
                      <a:r>
                        <a:rPr lang="en-US" sz="1400" b="1" i="0" u="none" strike="noStrike" cap="none" dirty="0">
                          <a:solidFill>
                            <a:srgbClr val="FF0000"/>
                          </a:solidFill>
                          <a:latin typeface="+mn-lt"/>
                          <a:ea typeface="+mn-ea"/>
                          <a:cs typeface="+mn-cs"/>
                          <a:sym typeface="Arial"/>
                        </a:rPr>
                        <a:t>T</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TA</a:t>
                      </a:r>
                      <a:r>
                        <a:rPr lang="en-US" sz="1400" b="1" i="0" u="none" strike="noStrike" cap="none" dirty="0">
                          <a:solidFill>
                            <a:srgbClr val="FF0000"/>
                          </a:solidFill>
                          <a:latin typeface="+mn-lt"/>
                          <a:ea typeface="+mn-ea"/>
                          <a:cs typeface="+mn-cs"/>
                          <a:sym typeface="Arial"/>
                        </a:rPr>
                        <a:t>C</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AC</a:t>
                      </a:r>
                      <a:r>
                        <a:rPr lang="en-US" sz="1400" b="1" i="0" u="none" strike="noStrike" cap="none" dirty="0">
                          <a:solidFill>
                            <a:srgbClr val="FF0000"/>
                          </a:solidFill>
                          <a:latin typeface="+mn-lt"/>
                          <a:ea typeface="+mn-ea"/>
                          <a:cs typeface="+mn-cs"/>
                          <a:sym typeface="Arial"/>
                        </a:rPr>
                        <a:t>G</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CA</a:t>
                      </a:r>
                      <a:r>
                        <a:rPr lang="en-US" sz="1400" b="1" i="0" u="none" strike="noStrike" cap="none" dirty="0">
                          <a:solidFill>
                            <a:srgbClr val="FF0000"/>
                          </a:solidFill>
                          <a:latin typeface="+mn-lt"/>
                          <a:ea typeface="+mn-ea"/>
                          <a:cs typeface="+mn-cs"/>
                          <a:sym typeface="Arial"/>
                        </a:rPr>
                        <a:t>T</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GG</a:t>
                      </a:r>
                      <a:r>
                        <a:rPr lang="en-US" sz="1400" b="1" i="0" u="none" strike="noStrike" cap="none" dirty="0">
                          <a:solidFill>
                            <a:srgbClr val="FF0000"/>
                          </a:solidFill>
                          <a:latin typeface="+mn-lt"/>
                          <a:ea typeface="+mn-ea"/>
                          <a:cs typeface="+mn-cs"/>
                          <a:sym typeface="Arial"/>
                        </a:rPr>
                        <a:t>A</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TA</a:t>
                      </a:r>
                      <a:r>
                        <a:rPr lang="en-US" b="1" dirty="0">
                          <a:solidFill>
                            <a:srgbClr val="FF0000"/>
                          </a:solidFill>
                          <a:latin typeface="+mn-lt"/>
                        </a:rPr>
                        <a:t>G</a:t>
                      </a:r>
                      <a:endParaRPr lang="ar-SA" b="1" dirty="0">
                        <a:solidFill>
                          <a:srgbClr val="FF0000"/>
                        </a:solidFill>
                        <a:latin typeface="+mn-lt"/>
                      </a:endParaRPr>
                    </a:p>
                  </a:txBody>
                  <a:tcPr/>
                </a:tc>
                <a:tc>
                  <a:txBody>
                    <a:bodyPr/>
                    <a:lstStyle/>
                    <a:p>
                      <a:pPr algn="ctr" rtl="0"/>
                      <a:r>
                        <a:rPr lang="en-US" dirty="0">
                          <a:latin typeface="+mn-lt"/>
                        </a:rPr>
                        <a:t>AA</a:t>
                      </a:r>
                      <a:r>
                        <a:rPr lang="en-US" b="1" dirty="0">
                          <a:solidFill>
                            <a:srgbClr val="FF0000"/>
                          </a:solidFill>
                          <a:latin typeface="+mn-lt"/>
                        </a:rPr>
                        <a:t>C</a:t>
                      </a:r>
                      <a:endParaRPr lang="ar-SA" b="1" dirty="0">
                        <a:solidFill>
                          <a:srgbClr val="FF0000"/>
                        </a:solidFill>
                        <a:latin typeface="+mn-lt"/>
                      </a:endParaRPr>
                    </a:p>
                  </a:txBody>
                  <a:tcPr/>
                </a:tc>
                <a:tc>
                  <a:txBody>
                    <a:bodyPr/>
                    <a:lstStyle/>
                    <a:p>
                      <a:pPr algn="l" rtl="0"/>
                      <a:r>
                        <a:rPr lang="en-US" dirty="0">
                          <a:latin typeface="+mn-lt"/>
                        </a:rPr>
                        <a:t>Row 1</a:t>
                      </a:r>
                      <a:endParaRPr lang="ar-SA" dirty="0">
                        <a:latin typeface="+mn-lt"/>
                      </a:endParaRPr>
                    </a:p>
                  </a:txBody>
                  <a:tcPr/>
                </a:tc>
                <a:extLst>
                  <a:ext uri="{0D108BD9-81ED-4DB2-BD59-A6C34878D82A}">
                    <a16:rowId xmlns:a16="http://schemas.microsoft.com/office/drawing/2014/main" val="1738997335"/>
                  </a:ext>
                </a:extLst>
              </a:tr>
              <a:tr h="349985">
                <a:tc>
                  <a:txBody>
                    <a:bodyPr/>
                    <a:lstStyle/>
                    <a:p>
                      <a:pPr algn="ctr" rtl="0"/>
                      <a:r>
                        <a:rPr lang="en-US" dirty="0">
                          <a:latin typeface="+mn-lt"/>
                        </a:rPr>
                        <a:t>A</a:t>
                      </a:r>
                      <a:endParaRPr lang="ar-SA" dirty="0">
                        <a:latin typeface="+mn-lt"/>
                      </a:endParaRPr>
                    </a:p>
                  </a:txBody>
                  <a:tcPr/>
                </a:tc>
                <a:tc>
                  <a:txBody>
                    <a:bodyPr/>
                    <a:lstStyle/>
                    <a:p>
                      <a:pPr algn="ctr" rtl="0"/>
                      <a:r>
                        <a:rPr lang="en-US" dirty="0">
                          <a:latin typeface="+mn-lt"/>
                        </a:rPr>
                        <a:t>T</a:t>
                      </a:r>
                      <a:endParaRPr lang="ar-SA" dirty="0">
                        <a:latin typeface="+mn-lt"/>
                      </a:endParaRPr>
                    </a:p>
                  </a:txBody>
                  <a:tcPr/>
                </a:tc>
                <a:tc>
                  <a:txBody>
                    <a:bodyPr/>
                    <a:lstStyle/>
                    <a:p>
                      <a:pPr algn="ctr" rtl="0"/>
                      <a:r>
                        <a:rPr lang="en-US" dirty="0">
                          <a:latin typeface="+mn-lt"/>
                        </a:rPr>
                        <a:t>C</a:t>
                      </a:r>
                      <a:endParaRPr lang="ar-SA" dirty="0">
                        <a:latin typeface="+mn-lt"/>
                      </a:endParaRPr>
                    </a:p>
                  </a:txBody>
                  <a:tcPr/>
                </a:tc>
                <a:tc>
                  <a:txBody>
                    <a:bodyPr/>
                    <a:lstStyle/>
                    <a:p>
                      <a:pPr algn="ctr" rtl="0"/>
                      <a:r>
                        <a:rPr lang="en-US" dirty="0">
                          <a:latin typeface="+mn-lt"/>
                        </a:rPr>
                        <a:t>G</a:t>
                      </a:r>
                      <a:endParaRPr lang="ar-SA" dirty="0">
                        <a:latin typeface="+mn-lt"/>
                      </a:endParaRPr>
                    </a:p>
                  </a:txBody>
                  <a:tcPr/>
                </a:tc>
                <a:tc>
                  <a:txBody>
                    <a:bodyPr/>
                    <a:lstStyle/>
                    <a:p>
                      <a:pPr algn="ctr" rtl="0"/>
                      <a:r>
                        <a:rPr lang="en-US" dirty="0">
                          <a:latin typeface="+mn-lt"/>
                        </a:rPr>
                        <a:t>T</a:t>
                      </a:r>
                      <a:endParaRPr lang="ar-SA" dirty="0">
                        <a:latin typeface="+mn-lt"/>
                      </a:endParaRPr>
                    </a:p>
                  </a:txBody>
                  <a:tcPr/>
                </a:tc>
                <a:tc>
                  <a:txBody>
                    <a:bodyPr/>
                    <a:lstStyle/>
                    <a:p>
                      <a:pPr algn="ctr" rtl="0"/>
                      <a:r>
                        <a:rPr lang="en-US" dirty="0">
                          <a:latin typeface="+mn-lt"/>
                        </a:rPr>
                        <a:t>A</a:t>
                      </a:r>
                      <a:endParaRPr lang="ar-SA" dirty="0">
                        <a:latin typeface="+mn-lt"/>
                      </a:endParaRPr>
                    </a:p>
                  </a:txBody>
                  <a:tcPr/>
                </a:tc>
                <a:tc>
                  <a:txBody>
                    <a:bodyPr/>
                    <a:lstStyle/>
                    <a:p>
                      <a:pPr algn="ctr" rtl="0"/>
                      <a:r>
                        <a:rPr lang="en-US" dirty="0">
                          <a:latin typeface="+mn-lt"/>
                        </a:rPr>
                        <a:t>G</a:t>
                      </a:r>
                      <a:endParaRPr lang="ar-SA" dirty="0">
                        <a:latin typeface="+mn-lt"/>
                      </a:endParaRPr>
                    </a:p>
                  </a:txBody>
                  <a:tcPr/>
                </a:tc>
                <a:tc>
                  <a:txBody>
                    <a:bodyPr/>
                    <a:lstStyle/>
                    <a:p>
                      <a:pPr algn="ctr" rtl="0"/>
                      <a:r>
                        <a:rPr lang="en-US" dirty="0">
                          <a:latin typeface="+mn-lt"/>
                        </a:rPr>
                        <a:t>C</a:t>
                      </a:r>
                      <a:endParaRPr lang="ar-S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Row 2</a:t>
                      </a:r>
                      <a:endParaRPr lang="ar-SA" dirty="0">
                        <a:latin typeface="+mn-lt"/>
                      </a:endParaRPr>
                    </a:p>
                  </a:txBody>
                  <a:tcPr/>
                </a:tc>
                <a:extLst>
                  <a:ext uri="{0D108BD9-81ED-4DB2-BD59-A6C34878D82A}">
                    <a16:rowId xmlns:a16="http://schemas.microsoft.com/office/drawing/2014/main" val="3154567269"/>
                  </a:ext>
                </a:extLst>
              </a:tr>
              <a:tr h="349985">
                <a:tc>
                  <a:txBody>
                    <a:bodyPr/>
                    <a:lstStyle/>
                    <a:p>
                      <a:pPr algn="ctr" rtl="0"/>
                      <a:r>
                        <a:rPr lang="en-US" dirty="0" err="1">
                          <a:latin typeface="+mn-lt"/>
                        </a:rPr>
                        <a:t>Pur</a:t>
                      </a:r>
                      <a:endParaRPr lang="ar-SA" dirty="0">
                        <a:latin typeface="+mn-lt"/>
                      </a:endParaRPr>
                    </a:p>
                  </a:txBody>
                  <a:tcPr/>
                </a:tc>
                <a:tc>
                  <a:txBody>
                    <a:bodyPr/>
                    <a:lstStyle/>
                    <a:p>
                      <a:pPr algn="ctr" rtl="0"/>
                      <a:r>
                        <a:rPr lang="en-US" dirty="0" err="1">
                          <a:latin typeface="+mn-lt"/>
                        </a:rPr>
                        <a:t>Pyr</a:t>
                      </a:r>
                      <a:r>
                        <a:rPr lang="en-US" dirty="0">
                          <a:latin typeface="+mn-lt"/>
                        </a:rPr>
                        <a:t>.</a:t>
                      </a:r>
                      <a:endParaRPr lang="ar-SA" dirty="0">
                        <a:latin typeface="+mn-lt"/>
                      </a:endParaRPr>
                    </a:p>
                  </a:txBody>
                  <a:tcPr/>
                </a:tc>
                <a:tc>
                  <a:txBody>
                    <a:bodyPr/>
                    <a:lstStyle/>
                    <a:p>
                      <a:pPr algn="ctr" rtl="0"/>
                      <a:r>
                        <a:rPr lang="en-US" dirty="0" err="1">
                          <a:latin typeface="+mn-lt"/>
                        </a:rPr>
                        <a:t>Pyr</a:t>
                      </a:r>
                      <a:r>
                        <a:rPr lang="en-US" dirty="0">
                          <a:latin typeface="+mn-lt"/>
                        </a:rPr>
                        <a:t>.</a:t>
                      </a:r>
                      <a:endParaRPr lang="ar-SA" dirty="0">
                        <a:latin typeface="+mn-lt"/>
                      </a:endParaRPr>
                    </a:p>
                  </a:txBody>
                  <a:tcPr/>
                </a:tc>
                <a:tc>
                  <a:txBody>
                    <a:bodyPr/>
                    <a:lstStyle/>
                    <a:p>
                      <a:pPr algn="ctr" rtl="0"/>
                      <a:r>
                        <a:rPr lang="en-US" dirty="0" err="1">
                          <a:latin typeface="+mn-lt"/>
                        </a:rPr>
                        <a:t>Pur</a:t>
                      </a:r>
                      <a:r>
                        <a:rPr lang="en-US" dirty="0">
                          <a:latin typeface="+mn-lt"/>
                        </a:rPr>
                        <a:t>.</a:t>
                      </a:r>
                      <a:endParaRPr lang="ar-SA" dirty="0">
                        <a:latin typeface="+mn-lt"/>
                      </a:endParaRPr>
                    </a:p>
                  </a:txBody>
                  <a:tcPr/>
                </a:tc>
                <a:tc>
                  <a:txBody>
                    <a:bodyPr/>
                    <a:lstStyle/>
                    <a:p>
                      <a:pPr algn="ctr" rtl="0"/>
                      <a:r>
                        <a:rPr lang="en-US" dirty="0" err="1">
                          <a:latin typeface="+mn-lt"/>
                        </a:rPr>
                        <a:t>Pyr</a:t>
                      </a:r>
                      <a:r>
                        <a:rPr lang="en-US" dirty="0">
                          <a:latin typeface="+mn-lt"/>
                        </a:rPr>
                        <a:t>.</a:t>
                      </a:r>
                      <a:endParaRPr lang="ar-SA" dirty="0">
                        <a:latin typeface="+mn-lt"/>
                      </a:endParaRPr>
                    </a:p>
                  </a:txBody>
                  <a:tcPr/>
                </a:tc>
                <a:tc>
                  <a:txBody>
                    <a:bodyPr/>
                    <a:lstStyle/>
                    <a:p>
                      <a:pPr algn="ctr" rtl="0"/>
                      <a:r>
                        <a:rPr lang="en-US" dirty="0" err="1">
                          <a:latin typeface="+mn-lt"/>
                        </a:rPr>
                        <a:t>Pur</a:t>
                      </a:r>
                      <a:r>
                        <a:rPr lang="en-US" dirty="0">
                          <a:latin typeface="+mn-lt"/>
                        </a:rPr>
                        <a:t>.</a:t>
                      </a:r>
                      <a:endParaRPr lang="ar-SA" dirty="0">
                        <a:latin typeface="+mn-lt"/>
                      </a:endParaRPr>
                    </a:p>
                  </a:txBody>
                  <a:tcPr/>
                </a:tc>
                <a:tc>
                  <a:txBody>
                    <a:bodyPr/>
                    <a:lstStyle/>
                    <a:p>
                      <a:pPr algn="ctr" rtl="0"/>
                      <a:r>
                        <a:rPr lang="en-US" dirty="0" err="1">
                          <a:latin typeface="+mn-lt"/>
                        </a:rPr>
                        <a:t>Pur</a:t>
                      </a:r>
                      <a:r>
                        <a:rPr lang="en-US" dirty="0">
                          <a:latin typeface="+mn-lt"/>
                        </a:rPr>
                        <a:t>.</a:t>
                      </a:r>
                      <a:endParaRPr lang="ar-SA" dirty="0">
                        <a:latin typeface="+mn-lt"/>
                      </a:endParaRPr>
                    </a:p>
                  </a:txBody>
                  <a:tcPr/>
                </a:tc>
                <a:tc>
                  <a:txBody>
                    <a:bodyPr/>
                    <a:lstStyle/>
                    <a:p>
                      <a:pPr algn="ctr" rtl="0"/>
                      <a:r>
                        <a:rPr lang="en-US" dirty="0" err="1">
                          <a:latin typeface="+mn-lt"/>
                        </a:rPr>
                        <a:t>Pyr</a:t>
                      </a:r>
                      <a:r>
                        <a:rPr lang="en-US" dirty="0">
                          <a:latin typeface="+mn-lt"/>
                        </a:rPr>
                        <a:t>.</a:t>
                      </a:r>
                      <a:endParaRPr lang="ar-S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Row 3</a:t>
                      </a:r>
                      <a:endParaRPr lang="ar-SA" dirty="0">
                        <a:latin typeface="+mn-lt"/>
                      </a:endParaRPr>
                    </a:p>
                  </a:txBody>
                  <a:tcPr/>
                </a:tc>
                <a:extLst>
                  <a:ext uri="{0D108BD9-81ED-4DB2-BD59-A6C34878D82A}">
                    <a16:rowId xmlns:a16="http://schemas.microsoft.com/office/drawing/2014/main" val="298630593"/>
                  </a:ext>
                </a:extLst>
              </a:tr>
              <a:tr h="349985">
                <a:tc>
                  <a:txBody>
                    <a:bodyPr/>
                    <a:lstStyle/>
                    <a:p>
                      <a:pPr algn="ctr" rtl="0"/>
                      <a:endParaRPr lang="ar-SA" dirty="0">
                        <a:latin typeface="+mn-lt"/>
                      </a:endParaRPr>
                    </a:p>
                  </a:txBody>
                  <a:tcPr>
                    <a:solidFill>
                      <a:schemeClr val="accent1"/>
                    </a:solidFill>
                  </a:tcPr>
                </a:tc>
                <a:tc>
                  <a:txBody>
                    <a:bodyPr/>
                    <a:lstStyle/>
                    <a:p>
                      <a:pPr algn="ctr" rtl="0"/>
                      <a:r>
                        <a:rPr lang="en-US" dirty="0">
                          <a:latin typeface="+mn-lt"/>
                        </a:rPr>
                        <a:t>1</a:t>
                      </a:r>
                      <a:endParaRPr lang="ar-SA" dirty="0">
                        <a:latin typeface="+mn-lt"/>
                      </a:endParaRPr>
                    </a:p>
                  </a:txBody>
                  <a:tcPr/>
                </a:tc>
                <a:tc>
                  <a:txBody>
                    <a:bodyPr/>
                    <a:lstStyle/>
                    <a:p>
                      <a:pPr algn="ctr" rtl="0"/>
                      <a:r>
                        <a:rPr lang="en-US" dirty="0">
                          <a:latin typeface="+mn-lt"/>
                        </a:rPr>
                        <a:t>1</a:t>
                      </a:r>
                      <a:endParaRPr lang="ar-SA" dirty="0">
                        <a:latin typeface="+mn-lt"/>
                      </a:endParaRPr>
                    </a:p>
                  </a:txBody>
                  <a:tcPr/>
                </a:tc>
                <a:tc>
                  <a:txBody>
                    <a:bodyPr/>
                    <a:lstStyle/>
                    <a:p>
                      <a:pPr algn="ctr" rtl="0"/>
                      <a:r>
                        <a:rPr lang="en-US" dirty="0">
                          <a:latin typeface="+mn-lt"/>
                        </a:rPr>
                        <a:t>0</a:t>
                      </a:r>
                      <a:endParaRPr lang="ar-SA" dirty="0">
                        <a:latin typeface="+mn-lt"/>
                      </a:endParaRPr>
                    </a:p>
                  </a:txBody>
                  <a:tcPr/>
                </a:tc>
                <a:tc>
                  <a:txBody>
                    <a:bodyPr/>
                    <a:lstStyle/>
                    <a:p>
                      <a:pPr algn="ctr" rtl="0"/>
                      <a:endParaRPr lang="ar-SA" dirty="0">
                        <a:latin typeface="+mn-lt"/>
                      </a:endParaRPr>
                    </a:p>
                  </a:txBody>
                  <a:tcPr>
                    <a:solidFill>
                      <a:schemeClr val="accent1"/>
                    </a:solidFill>
                  </a:tcPr>
                </a:tc>
                <a:tc>
                  <a:txBody>
                    <a:bodyPr/>
                    <a:lstStyle/>
                    <a:p>
                      <a:pPr algn="ctr" rtl="0"/>
                      <a:r>
                        <a:rPr lang="en-US" dirty="0">
                          <a:latin typeface="+mn-lt"/>
                        </a:rPr>
                        <a:t>1</a:t>
                      </a:r>
                      <a:endParaRPr lang="ar-SA" dirty="0">
                        <a:latin typeface="+mn-lt"/>
                      </a:endParaRPr>
                    </a:p>
                  </a:txBody>
                  <a:tcPr/>
                </a:tc>
                <a:tc>
                  <a:txBody>
                    <a:bodyPr/>
                    <a:lstStyle/>
                    <a:p>
                      <a:pPr algn="ctr" rtl="0"/>
                      <a:r>
                        <a:rPr lang="en-US" dirty="0">
                          <a:latin typeface="+mn-lt"/>
                        </a:rPr>
                        <a:t>0</a:t>
                      </a:r>
                      <a:endParaRPr lang="ar-SA" dirty="0">
                        <a:latin typeface="+mn-lt"/>
                      </a:endParaRPr>
                    </a:p>
                  </a:txBody>
                  <a:tcPr/>
                </a:tc>
                <a:tc>
                  <a:txBody>
                    <a:bodyPr/>
                    <a:lstStyle/>
                    <a:p>
                      <a:pPr algn="ctr" rtl="0"/>
                      <a:r>
                        <a:rPr lang="en-US" dirty="0">
                          <a:latin typeface="+mn-lt"/>
                        </a:rPr>
                        <a:t>0</a:t>
                      </a:r>
                      <a:endParaRPr lang="ar-S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Row 4</a:t>
                      </a:r>
                      <a:endParaRPr lang="ar-SA" dirty="0">
                        <a:latin typeface="+mn-lt"/>
                      </a:endParaRPr>
                    </a:p>
                  </a:txBody>
                  <a:tcPr/>
                </a:tc>
                <a:extLst>
                  <a:ext uri="{0D108BD9-81ED-4DB2-BD59-A6C34878D82A}">
                    <a16:rowId xmlns:a16="http://schemas.microsoft.com/office/drawing/2014/main" val="2809785504"/>
                  </a:ext>
                </a:extLst>
              </a:tr>
              <a:tr h="349985">
                <a:tc>
                  <a:txBody>
                    <a:bodyPr/>
                    <a:lstStyle/>
                    <a:p>
                      <a:pPr algn="ctr" rtl="0"/>
                      <a:r>
                        <a:rPr lang="en-US" dirty="0">
                          <a:latin typeface="+mn-lt"/>
                        </a:rPr>
                        <a:t>0</a:t>
                      </a:r>
                      <a:endParaRPr lang="ar-SA" dirty="0">
                        <a:latin typeface="+mn-lt"/>
                      </a:endParaRPr>
                    </a:p>
                  </a:txBody>
                  <a:tcPr/>
                </a:tc>
                <a:tc>
                  <a:txBody>
                    <a:bodyPr/>
                    <a:lstStyle/>
                    <a:p>
                      <a:pPr algn="ctr" rtl="0"/>
                      <a:endParaRPr lang="ar-SA">
                        <a:latin typeface="+mn-lt"/>
                      </a:endParaRPr>
                    </a:p>
                  </a:txBody>
                  <a:tcPr>
                    <a:solidFill>
                      <a:schemeClr val="bg1">
                        <a:lumMod val="85000"/>
                      </a:schemeClr>
                    </a:solidFill>
                  </a:tcPr>
                </a:tc>
                <a:tc>
                  <a:txBody>
                    <a:bodyPr/>
                    <a:lstStyle/>
                    <a:p>
                      <a:pPr algn="ctr" rtl="0"/>
                      <a:endParaRPr lang="ar-SA">
                        <a:latin typeface="+mn-lt"/>
                      </a:endParaRPr>
                    </a:p>
                  </a:txBody>
                  <a:tcPr>
                    <a:solidFill>
                      <a:schemeClr val="bg1">
                        <a:lumMod val="85000"/>
                      </a:schemeClr>
                    </a:solidFill>
                  </a:tcPr>
                </a:tc>
                <a:tc>
                  <a:txBody>
                    <a:bodyPr/>
                    <a:lstStyle/>
                    <a:p>
                      <a:pPr algn="ctr" rtl="0"/>
                      <a:endParaRPr lang="ar-SA" dirty="0">
                        <a:latin typeface="+mn-lt"/>
                      </a:endParaRPr>
                    </a:p>
                  </a:txBody>
                  <a:tcPr>
                    <a:solidFill>
                      <a:schemeClr val="bg1">
                        <a:lumMod val="85000"/>
                      </a:schemeClr>
                    </a:solidFill>
                  </a:tcPr>
                </a:tc>
                <a:tc>
                  <a:txBody>
                    <a:bodyPr/>
                    <a:lstStyle/>
                    <a:p>
                      <a:pPr algn="ctr" rtl="0"/>
                      <a:r>
                        <a:rPr lang="en-US" dirty="0">
                          <a:latin typeface="+mn-lt"/>
                        </a:rPr>
                        <a:t>0</a:t>
                      </a:r>
                      <a:endParaRPr lang="ar-SA" dirty="0">
                        <a:latin typeface="+mn-lt"/>
                      </a:endParaRPr>
                    </a:p>
                  </a:txBody>
                  <a:tcPr/>
                </a:tc>
                <a:tc>
                  <a:txBody>
                    <a:bodyPr/>
                    <a:lstStyle/>
                    <a:p>
                      <a:pPr algn="ctr" rtl="0"/>
                      <a:endParaRPr lang="ar-SA">
                        <a:latin typeface="+mn-lt"/>
                      </a:endParaRPr>
                    </a:p>
                  </a:txBody>
                  <a:tcPr>
                    <a:solidFill>
                      <a:schemeClr val="bg1">
                        <a:lumMod val="85000"/>
                      </a:schemeClr>
                    </a:solidFill>
                  </a:tcPr>
                </a:tc>
                <a:tc>
                  <a:txBody>
                    <a:bodyPr/>
                    <a:lstStyle/>
                    <a:p>
                      <a:pPr algn="ctr" rtl="0"/>
                      <a:endParaRPr lang="ar-SA">
                        <a:latin typeface="+mn-lt"/>
                      </a:endParaRPr>
                    </a:p>
                  </a:txBody>
                  <a:tcPr>
                    <a:solidFill>
                      <a:schemeClr val="bg1">
                        <a:lumMod val="85000"/>
                      </a:schemeClr>
                    </a:solidFill>
                  </a:tcPr>
                </a:tc>
                <a:tc>
                  <a:txBody>
                    <a:bodyPr/>
                    <a:lstStyle/>
                    <a:p>
                      <a:pPr algn="ctr" rtl="0"/>
                      <a:endParaRPr lang="ar-SA" dirty="0">
                        <a:latin typeface="+mn-lt"/>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Row 5</a:t>
                      </a:r>
                      <a:endParaRPr lang="ar-SA" dirty="0">
                        <a:latin typeface="+mn-lt"/>
                      </a:endParaRPr>
                    </a:p>
                  </a:txBody>
                  <a:tcPr/>
                </a:tc>
                <a:extLst>
                  <a:ext uri="{0D108BD9-81ED-4DB2-BD59-A6C34878D82A}">
                    <a16:rowId xmlns:a16="http://schemas.microsoft.com/office/drawing/2014/main" val="3563488960"/>
                  </a:ext>
                </a:extLst>
              </a:tr>
              <a:tr h="349985">
                <a:tc>
                  <a:txBody>
                    <a:bodyPr/>
                    <a:lstStyle/>
                    <a:p>
                      <a:pPr algn="ctr" rtl="0"/>
                      <a:r>
                        <a:rPr lang="en-US" dirty="0">
                          <a:latin typeface="+mn-lt"/>
                        </a:rPr>
                        <a:t>A</a:t>
                      </a:r>
                      <a:endParaRPr lang="ar-SA" dirty="0">
                        <a:latin typeface="+mn-lt"/>
                      </a:endParaRPr>
                    </a:p>
                  </a:txBody>
                  <a:tcPr/>
                </a:tc>
                <a:tc>
                  <a:txBody>
                    <a:bodyPr/>
                    <a:lstStyle/>
                    <a:p>
                      <a:pPr algn="ctr" rtl="0"/>
                      <a:r>
                        <a:rPr lang="en-US" dirty="0">
                          <a:latin typeface="+mn-lt"/>
                        </a:rPr>
                        <a:t>C</a:t>
                      </a:r>
                      <a:endParaRPr lang="ar-SA" dirty="0">
                        <a:latin typeface="+mn-lt"/>
                      </a:endParaRPr>
                    </a:p>
                  </a:txBody>
                  <a:tcPr/>
                </a:tc>
                <a:tc>
                  <a:txBody>
                    <a:bodyPr/>
                    <a:lstStyle/>
                    <a:p>
                      <a:pPr algn="ctr" rtl="0"/>
                      <a:r>
                        <a:rPr lang="en-US" dirty="0">
                          <a:latin typeface="+mn-lt"/>
                        </a:rPr>
                        <a:t>C</a:t>
                      </a:r>
                      <a:endParaRPr lang="ar-SA" dirty="0">
                        <a:latin typeface="+mn-lt"/>
                      </a:endParaRPr>
                    </a:p>
                  </a:txBody>
                  <a:tcPr/>
                </a:tc>
                <a:tc>
                  <a:txBody>
                    <a:bodyPr/>
                    <a:lstStyle/>
                    <a:p>
                      <a:pPr algn="ctr" rtl="0"/>
                      <a:r>
                        <a:rPr lang="en-US" dirty="0">
                          <a:latin typeface="+mn-lt"/>
                        </a:rPr>
                        <a:t>A</a:t>
                      </a:r>
                      <a:endParaRPr lang="ar-SA" dirty="0">
                        <a:latin typeface="+mn-lt"/>
                      </a:endParaRPr>
                    </a:p>
                  </a:txBody>
                  <a:tcPr/>
                </a:tc>
                <a:tc>
                  <a:txBody>
                    <a:bodyPr/>
                    <a:lstStyle/>
                    <a:p>
                      <a:pPr algn="ctr" rtl="0"/>
                      <a:r>
                        <a:rPr lang="en-US" dirty="0">
                          <a:latin typeface="+mn-lt"/>
                        </a:rPr>
                        <a:t>T</a:t>
                      </a:r>
                      <a:endParaRPr lang="ar-SA" dirty="0">
                        <a:latin typeface="+mn-lt"/>
                      </a:endParaRPr>
                    </a:p>
                  </a:txBody>
                  <a:tcPr/>
                </a:tc>
                <a:tc>
                  <a:txBody>
                    <a:bodyPr/>
                    <a:lstStyle/>
                    <a:p>
                      <a:pPr algn="ctr" rtl="0"/>
                      <a:r>
                        <a:rPr lang="en-US" dirty="0">
                          <a:latin typeface="+mn-lt"/>
                        </a:rPr>
                        <a:t>G</a:t>
                      </a:r>
                      <a:endParaRPr lang="ar-SA" dirty="0">
                        <a:latin typeface="+mn-lt"/>
                      </a:endParaRPr>
                    </a:p>
                  </a:txBody>
                  <a:tcPr/>
                </a:tc>
                <a:tc>
                  <a:txBody>
                    <a:bodyPr/>
                    <a:lstStyle/>
                    <a:p>
                      <a:pPr algn="ctr" rtl="0"/>
                      <a:r>
                        <a:rPr lang="en-US" dirty="0">
                          <a:latin typeface="+mn-lt"/>
                        </a:rPr>
                        <a:t>A</a:t>
                      </a:r>
                      <a:endParaRPr lang="ar-SA" dirty="0">
                        <a:latin typeface="+mn-lt"/>
                      </a:endParaRPr>
                    </a:p>
                  </a:txBody>
                  <a:tcPr/>
                </a:tc>
                <a:tc>
                  <a:txBody>
                    <a:bodyPr/>
                    <a:lstStyle/>
                    <a:p>
                      <a:pPr algn="ctr" rtl="0"/>
                      <a:r>
                        <a:rPr lang="en-US" dirty="0">
                          <a:latin typeface="+mn-lt"/>
                        </a:rPr>
                        <a:t>T</a:t>
                      </a:r>
                      <a:endParaRPr lang="ar-S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Row 6</a:t>
                      </a:r>
                      <a:endParaRPr lang="ar-SA" dirty="0">
                        <a:latin typeface="+mn-lt"/>
                      </a:endParaRPr>
                    </a:p>
                  </a:txBody>
                  <a:tcPr/>
                </a:tc>
                <a:extLst>
                  <a:ext uri="{0D108BD9-81ED-4DB2-BD59-A6C34878D82A}">
                    <a16:rowId xmlns:a16="http://schemas.microsoft.com/office/drawing/2014/main" val="2118012709"/>
                  </a:ext>
                </a:extLst>
              </a:tr>
              <a:tr h="349985">
                <a:tc>
                  <a:txBody>
                    <a:bodyPr/>
                    <a:lstStyle/>
                    <a:p>
                      <a:pPr algn="ctr" rtl="0"/>
                      <a:r>
                        <a:rPr lang="en-US" dirty="0">
                          <a:latin typeface="+mn-lt"/>
                        </a:rPr>
                        <a:t>TT</a:t>
                      </a:r>
                      <a:r>
                        <a:rPr lang="en-US" sz="1400" b="1" i="0" u="none" strike="noStrike" cap="none" dirty="0">
                          <a:solidFill>
                            <a:srgbClr val="FF0000"/>
                          </a:solidFill>
                          <a:latin typeface="+mn-lt"/>
                          <a:ea typeface="+mn-ea"/>
                          <a:cs typeface="+mn-cs"/>
                          <a:sym typeface="Arial"/>
                        </a:rPr>
                        <a:t>A</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GG</a:t>
                      </a:r>
                      <a:r>
                        <a:rPr lang="en-US" sz="1400" b="1" i="0" u="none" strike="noStrike" cap="none" dirty="0">
                          <a:solidFill>
                            <a:srgbClr val="FF0000"/>
                          </a:solidFill>
                          <a:latin typeface="+mn-lt"/>
                          <a:ea typeface="+mn-ea"/>
                          <a:cs typeface="+mn-cs"/>
                          <a:sym typeface="Arial"/>
                        </a:rPr>
                        <a:t>C</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TA</a:t>
                      </a:r>
                      <a:r>
                        <a:rPr lang="en-US" sz="1400" b="1" i="0" u="none" strike="noStrike" cap="none" dirty="0">
                          <a:solidFill>
                            <a:srgbClr val="FF0000"/>
                          </a:solidFill>
                          <a:latin typeface="+mn-lt"/>
                          <a:ea typeface="+mn-ea"/>
                          <a:cs typeface="+mn-cs"/>
                          <a:sym typeface="Arial"/>
                        </a:rPr>
                        <a:t>C</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AC</a:t>
                      </a:r>
                      <a:r>
                        <a:rPr lang="en-US" sz="1400" b="1" i="0" u="none" strike="noStrike" cap="none" dirty="0">
                          <a:solidFill>
                            <a:srgbClr val="FF0000"/>
                          </a:solidFill>
                          <a:latin typeface="+mn-lt"/>
                          <a:ea typeface="+mn-ea"/>
                          <a:cs typeface="+mn-cs"/>
                          <a:sym typeface="Arial"/>
                        </a:rPr>
                        <a:t>A</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CA</a:t>
                      </a:r>
                      <a:r>
                        <a:rPr lang="en-US" sz="1400" b="1" i="0" u="none" strike="noStrike" cap="none" dirty="0">
                          <a:solidFill>
                            <a:srgbClr val="FF0000"/>
                          </a:solidFill>
                          <a:latin typeface="+mn-lt"/>
                          <a:ea typeface="+mn-ea"/>
                          <a:cs typeface="+mn-cs"/>
                          <a:sym typeface="Arial"/>
                        </a:rPr>
                        <a:t>T</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GG</a:t>
                      </a:r>
                      <a:r>
                        <a:rPr lang="en-US" sz="1400" b="1" i="0" u="none" strike="noStrike" cap="none" dirty="0">
                          <a:solidFill>
                            <a:srgbClr val="FF0000"/>
                          </a:solidFill>
                          <a:latin typeface="+mn-lt"/>
                          <a:ea typeface="+mn-ea"/>
                          <a:cs typeface="+mn-cs"/>
                          <a:sym typeface="Arial"/>
                        </a:rPr>
                        <a:t>G</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TA</a:t>
                      </a:r>
                      <a:r>
                        <a:rPr lang="en-US" sz="1400" b="1" i="0" u="none" strike="noStrike" cap="none" dirty="0">
                          <a:solidFill>
                            <a:srgbClr val="FF0000"/>
                          </a:solidFill>
                          <a:latin typeface="+mn-lt"/>
                          <a:ea typeface="+mn-ea"/>
                          <a:cs typeface="+mn-cs"/>
                          <a:sym typeface="Arial"/>
                        </a:rPr>
                        <a:t>A</a:t>
                      </a:r>
                      <a:endParaRPr lang="ar-SA" sz="1400" b="1" i="0" u="none" strike="noStrike" cap="none" dirty="0">
                        <a:solidFill>
                          <a:srgbClr val="FF0000"/>
                        </a:solidFill>
                        <a:latin typeface="+mn-lt"/>
                        <a:ea typeface="+mn-ea"/>
                        <a:cs typeface="+mn-cs"/>
                        <a:sym typeface="Arial"/>
                      </a:endParaRPr>
                    </a:p>
                  </a:txBody>
                  <a:tcPr/>
                </a:tc>
                <a:tc>
                  <a:txBody>
                    <a:bodyPr/>
                    <a:lstStyle/>
                    <a:p>
                      <a:pPr algn="ctr" rtl="0"/>
                      <a:r>
                        <a:rPr lang="en-US" dirty="0">
                          <a:latin typeface="+mn-lt"/>
                        </a:rPr>
                        <a:t>AA</a:t>
                      </a:r>
                      <a:r>
                        <a:rPr lang="en-US" sz="1400" b="1" i="0" u="none" strike="noStrike" cap="none" dirty="0">
                          <a:solidFill>
                            <a:srgbClr val="FF0000"/>
                          </a:solidFill>
                          <a:latin typeface="+mn-lt"/>
                          <a:ea typeface="+mn-ea"/>
                          <a:cs typeface="+mn-cs"/>
                          <a:sym typeface="Arial"/>
                        </a:rPr>
                        <a:t>T</a:t>
                      </a:r>
                      <a:endParaRPr lang="ar-SA" sz="1400" b="1" i="0" u="none" strike="noStrike" cap="none" dirty="0">
                        <a:solidFill>
                          <a:srgbClr val="FF0000"/>
                        </a:solidFill>
                        <a:latin typeface="+mn-lt"/>
                        <a:ea typeface="+mn-ea"/>
                        <a:cs typeface="+mn-cs"/>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Row 7</a:t>
                      </a:r>
                      <a:endParaRPr lang="ar-SA" dirty="0">
                        <a:latin typeface="+mn-lt"/>
                      </a:endParaRPr>
                    </a:p>
                  </a:txBody>
                  <a:tcPr/>
                </a:tc>
                <a:extLst>
                  <a:ext uri="{0D108BD9-81ED-4DB2-BD59-A6C34878D82A}">
                    <a16:rowId xmlns:a16="http://schemas.microsoft.com/office/drawing/2014/main" val="3442474857"/>
                  </a:ext>
                </a:extLst>
              </a:tr>
            </a:tbl>
          </a:graphicData>
        </a:graphic>
      </p:graphicFrame>
      <p:sp>
        <p:nvSpPr>
          <p:cNvPr id="11" name="شكل حر: شكل 10">
            <a:extLst>
              <a:ext uri="{FF2B5EF4-FFF2-40B4-BE49-F238E27FC236}">
                <a16:creationId xmlns:a16="http://schemas.microsoft.com/office/drawing/2014/main" id="{2FC62AD4-DB1F-45CC-B726-80C02F1D7783}"/>
              </a:ext>
            </a:extLst>
          </p:cNvPr>
          <p:cNvSpPr/>
          <p:nvPr/>
        </p:nvSpPr>
        <p:spPr>
          <a:xfrm>
            <a:off x="5149868" y="1365284"/>
            <a:ext cx="2748695" cy="422192"/>
          </a:xfrm>
          <a:custGeom>
            <a:avLst/>
            <a:gdLst>
              <a:gd name="connsiteX0" fmla="*/ 0 w 6729906"/>
              <a:gd name="connsiteY0" fmla="*/ 56292 h 562923"/>
              <a:gd name="connsiteX1" fmla="*/ 56292 w 6729906"/>
              <a:gd name="connsiteY1" fmla="*/ 0 h 562923"/>
              <a:gd name="connsiteX2" fmla="*/ 6673614 w 6729906"/>
              <a:gd name="connsiteY2" fmla="*/ 0 h 562923"/>
              <a:gd name="connsiteX3" fmla="*/ 6729906 w 6729906"/>
              <a:gd name="connsiteY3" fmla="*/ 56292 h 562923"/>
              <a:gd name="connsiteX4" fmla="*/ 6729906 w 6729906"/>
              <a:gd name="connsiteY4" fmla="*/ 506631 h 562923"/>
              <a:gd name="connsiteX5" fmla="*/ 6673614 w 6729906"/>
              <a:gd name="connsiteY5" fmla="*/ 562923 h 562923"/>
              <a:gd name="connsiteX6" fmla="*/ 56292 w 6729906"/>
              <a:gd name="connsiteY6" fmla="*/ 562923 h 562923"/>
              <a:gd name="connsiteX7" fmla="*/ 0 w 6729906"/>
              <a:gd name="connsiteY7" fmla="*/ 506631 h 562923"/>
              <a:gd name="connsiteX8" fmla="*/ 0 w 6729906"/>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9906" h="562923">
                <a:moveTo>
                  <a:pt x="0" y="56292"/>
                </a:moveTo>
                <a:cubicBezTo>
                  <a:pt x="0" y="25203"/>
                  <a:pt x="25203" y="0"/>
                  <a:pt x="56292" y="0"/>
                </a:cubicBezTo>
                <a:lnTo>
                  <a:pt x="6673614" y="0"/>
                </a:lnTo>
                <a:cubicBezTo>
                  <a:pt x="6704703" y="0"/>
                  <a:pt x="6729906" y="25203"/>
                  <a:pt x="6729906" y="56292"/>
                </a:cubicBezTo>
                <a:lnTo>
                  <a:pt x="6729906" y="506631"/>
                </a:lnTo>
                <a:cubicBezTo>
                  <a:pt x="6729906" y="537720"/>
                  <a:pt x="6704703" y="562923"/>
                  <a:pt x="6673614"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AACTAGGGACATACGTACCGTTTA </a:t>
            </a:r>
            <a:endParaRPr lang="ar-SA" sz="1200" b="1" kern="1200" dirty="0">
              <a:solidFill>
                <a:schemeClr val="tx1"/>
              </a:solidFill>
              <a:cs typeface="+mj-cs"/>
            </a:endParaRPr>
          </a:p>
        </p:txBody>
      </p:sp>
      <p:sp>
        <p:nvSpPr>
          <p:cNvPr id="12" name="مستطيل 11">
            <a:extLst>
              <a:ext uri="{FF2B5EF4-FFF2-40B4-BE49-F238E27FC236}">
                <a16:creationId xmlns:a16="http://schemas.microsoft.com/office/drawing/2014/main" id="{27DBC77B-6B55-4EA4-97B7-2D430DAE261C}"/>
              </a:ext>
            </a:extLst>
          </p:cNvPr>
          <p:cNvSpPr/>
          <p:nvPr/>
        </p:nvSpPr>
        <p:spPr>
          <a:xfrm>
            <a:off x="5564096" y="876202"/>
            <a:ext cx="1920240" cy="37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algn="ctr"/>
            <a:r>
              <a:rPr lang="en-US" sz="1200" dirty="0">
                <a:cs typeface="+mj-cs"/>
              </a:rPr>
              <a:t>DNA reference sequence</a:t>
            </a:r>
            <a:endParaRPr lang="ar-SA" sz="1200" dirty="0">
              <a:cs typeface="+mj-cs"/>
            </a:endParaRPr>
          </a:p>
        </p:txBody>
      </p:sp>
    </p:spTree>
    <p:extLst>
      <p:ext uri="{BB962C8B-B14F-4D97-AF65-F5344CB8AC3E}">
        <p14:creationId xmlns:p14="http://schemas.microsoft.com/office/powerpoint/2010/main" val="231220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997062E3-104C-4B9D-973B-EACC5631A06F}"/>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22</a:t>
            </a:fld>
            <a:endParaRPr lang="en">
              <a:solidFill>
                <a:schemeClr val="dk2"/>
              </a:solidFill>
            </a:endParaRPr>
          </a:p>
        </p:txBody>
      </p:sp>
      <p:sp>
        <p:nvSpPr>
          <p:cNvPr id="5" name="Shape 145">
            <a:extLst>
              <a:ext uri="{FF2B5EF4-FFF2-40B4-BE49-F238E27FC236}">
                <a16:creationId xmlns:a16="http://schemas.microsoft.com/office/drawing/2014/main" id="{08D1A1FA-6A41-459E-9CDA-1E6BBAFB90DE}"/>
              </a:ext>
            </a:extLst>
          </p:cNvPr>
          <p:cNvSpPr txBox="1">
            <a:spLocks/>
          </p:cNvSpPr>
          <p:nvPr/>
        </p:nvSpPr>
        <p:spPr>
          <a:xfrm>
            <a:off x="311700" y="299000"/>
            <a:ext cx="2808000" cy="755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24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2400">
                <a:solidFill>
                  <a:schemeClr val="dk1"/>
                </a:solidFill>
                <a:latin typeface="Roboto"/>
                <a:ea typeface="Roboto"/>
                <a:cs typeface="Roboto"/>
                <a:sym typeface="Roboto"/>
              </a:defRPr>
            </a:lvl2pPr>
            <a:lvl3pPr lvl="2">
              <a:spcBef>
                <a:spcPts val="0"/>
              </a:spcBef>
              <a:buClr>
                <a:schemeClr val="dk1"/>
              </a:buClr>
              <a:buSzPct val="100000"/>
              <a:buFont typeface="Roboto"/>
              <a:buNone/>
              <a:defRPr sz="2400">
                <a:solidFill>
                  <a:schemeClr val="dk1"/>
                </a:solidFill>
                <a:latin typeface="Roboto"/>
                <a:ea typeface="Roboto"/>
                <a:cs typeface="Roboto"/>
                <a:sym typeface="Roboto"/>
              </a:defRPr>
            </a:lvl3pPr>
            <a:lvl4pPr lvl="3">
              <a:spcBef>
                <a:spcPts val="0"/>
              </a:spcBef>
              <a:buClr>
                <a:schemeClr val="dk1"/>
              </a:buClr>
              <a:buSzPct val="100000"/>
              <a:buFont typeface="Roboto"/>
              <a:buNone/>
              <a:defRPr sz="2400">
                <a:solidFill>
                  <a:schemeClr val="dk1"/>
                </a:solidFill>
                <a:latin typeface="Roboto"/>
                <a:ea typeface="Roboto"/>
                <a:cs typeface="Roboto"/>
                <a:sym typeface="Roboto"/>
              </a:defRPr>
            </a:lvl4pPr>
            <a:lvl5pPr lvl="4">
              <a:spcBef>
                <a:spcPts val="0"/>
              </a:spcBef>
              <a:buClr>
                <a:schemeClr val="dk1"/>
              </a:buClr>
              <a:buSzPct val="100000"/>
              <a:buFont typeface="Roboto"/>
              <a:buNone/>
              <a:defRPr sz="2400">
                <a:solidFill>
                  <a:schemeClr val="dk1"/>
                </a:solidFill>
                <a:latin typeface="Roboto"/>
                <a:ea typeface="Roboto"/>
                <a:cs typeface="Roboto"/>
                <a:sym typeface="Roboto"/>
              </a:defRPr>
            </a:lvl5pPr>
            <a:lvl6pPr lvl="5">
              <a:spcBef>
                <a:spcPts val="0"/>
              </a:spcBef>
              <a:buClr>
                <a:schemeClr val="dk1"/>
              </a:buClr>
              <a:buSzPct val="100000"/>
              <a:buFont typeface="Roboto"/>
              <a:buNone/>
              <a:defRPr sz="2400">
                <a:solidFill>
                  <a:schemeClr val="dk1"/>
                </a:solidFill>
                <a:latin typeface="Roboto"/>
                <a:ea typeface="Roboto"/>
                <a:cs typeface="Roboto"/>
                <a:sym typeface="Roboto"/>
              </a:defRPr>
            </a:lvl6pPr>
            <a:lvl7pPr lvl="6">
              <a:spcBef>
                <a:spcPts val="0"/>
              </a:spcBef>
              <a:buClr>
                <a:schemeClr val="dk1"/>
              </a:buClr>
              <a:buSzPct val="100000"/>
              <a:buFont typeface="Roboto"/>
              <a:buNone/>
              <a:defRPr sz="2400">
                <a:solidFill>
                  <a:schemeClr val="dk1"/>
                </a:solidFill>
                <a:latin typeface="Roboto"/>
                <a:ea typeface="Roboto"/>
                <a:cs typeface="Roboto"/>
                <a:sym typeface="Roboto"/>
              </a:defRPr>
            </a:lvl7pPr>
            <a:lvl8pPr lvl="7">
              <a:spcBef>
                <a:spcPts val="0"/>
              </a:spcBef>
              <a:buClr>
                <a:schemeClr val="dk1"/>
              </a:buClr>
              <a:buSzPct val="100000"/>
              <a:buFont typeface="Roboto"/>
              <a:buNone/>
              <a:defRPr sz="2400">
                <a:solidFill>
                  <a:schemeClr val="dk1"/>
                </a:solidFill>
                <a:latin typeface="Roboto"/>
                <a:ea typeface="Roboto"/>
                <a:cs typeface="Roboto"/>
                <a:sym typeface="Roboto"/>
              </a:defRPr>
            </a:lvl8pPr>
            <a:lvl9pPr lvl="8">
              <a:spcBef>
                <a:spcPts val="0"/>
              </a:spcBef>
              <a:buClr>
                <a:schemeClr val="dk1"/>
              </a:buClr>
              <a:buSzPct val="100000"/>
              <a:buFont typeface="Roboto"/>
              <a:buNone/>
              <a:defRPr sz="2400">
                <a:solidFill>
                  <a:schemeClr val="dk1"/>
                </a:solidFill>
                <a:latin typeface="Roboto"/>
                <a:ea typeface="Roboto"/>
                <a:cs typeface="Roboto"/>
                <a:sym typeface="Roboto"/>
              </a:defRPr>
            </a:lvl9pPr>
          </a:lstStyle>
          <a:p>
            <a:pPr>
              <a:lnSpc>
                <a:spcPct val="115000"/>
              </a:lnSpc>
            </a:pPr>
            <a:r>
              <a:rPr lang="en" sz="3000">
                <a:latin typeface="Times New Roman"/>
                <a:ea typeface="Times New Roman"/>
                <a:cs typeface="+mj-cs"/>
                <a:sym typeface="Times New Roman"/>
              </a:rPr>
              <a:t>4. </a:t>
            </a:r>
            <a:r>
              <a:rPr lang="en" sz="3000" b="1">
                <a:latin typeface="Times New Roman"/>
                <a:ea typeface="Times New Roman"/>
                <a:cs typeface="+mj-cs"/>
                <a:sym typeface="Times New Roman"/>
              </a:rPr>
              <a:t>Methodology</a:t>
            </a:r>
            <a:endParaRPr lang="en" sz="3000" b="1" dirty="0">
              <a:latin typeface="Times New Roman"/>
              <a:ea typeface="Times New Roman"/>
              <a:cs typeface="+mj-cs"/>
              <a:sym typeface="Times New Roman"/>
            </a:endParaRPr>
          </a:p>
        </p:txBody>
      </p:sp>
      <p:cxnSp>
        <p:nvCxnSpPr>
          <p:cNvPr id="6" name="Shape 146">
            <a:extLst>
              <a:ext uri="{FF2B5EF4-FFF2-40B4-BE49-F238E27FC236}">
                <a16:creationId xmlns:a16="http://schemas.microsoft.com/office/drawing/2014/main" id="{2475C1C2-1ED2-4636-994F-F52E5C9EB9C1}"/>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7" name="Shape 151">
            <a:extLst>
              <a:ext uri="{FF2B5EF4-FFF2-40B4-BE49-F238E27FC236}">
                <a16:creationId xmlns:a16="http://schemas.microsoft.com/office/drawing/2014/main" id="{AEDC9341-F161-4286-8299-80C980C1FA4C}"/>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22</a:t>
            </a:fld>
            <a:endParaRPr lang="en">
              <a:cs typeface="+mj-cs"/>
            </a:endParaRPr>
          </a:p>
        </p:txBody>
      </p:sp>
      <p:sp>
        <p:nvSpPr>
          <p:cNvPr id="8" name="Shape 104">
            <a:extLst>
              <a:ext uri="{FF2B5EF4-FFF2-40B4-BE49-F238E27FC236}">
                <a16:creationId xmlns:a16="http://schemas.microsoft.com/office/drawing/2014/main" id="{306B8579-0B04-422C-98EF-39F84182940A}"/>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9" name="Shape 105">
            <a:extLst>
              <a:ext uri="{FF2B5EF4-FFF2-40B4-BE49-F238E27FC236}">
                <a16:creationId xmlns:a16="http://schemas.microsoft.com/office/drawing/2014/main" id="{32085A4C-5AAE-4BB2-9E86-EDBA89BFD03E}"/>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2" name="Rectangle 3">
            <a:extLst>
              <a:ext uri="{FF2B5EF4-FFF2-40B4-BE49-F238E27FC236}">
                <a16:creationId xmlns:a16="http://schemas.microsoft.com/office/drawing/2014/main" id="{12044004-AE76-40A3-8C4E-6F6937C88BD9}"/>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p:sp>
        <p:nvSpPr>
          <p:cNvPr id="14" name="Shape 136">
            <a:extLst>
              <a:ext uri="{FF2B5EF4-FFF2-40B4-BE49-F238E27FC236}">
                <a16:creationId xmlns:a16="http://schemas.microsoft.com/office/drawing/2014/main" id="{20A7E033-60FC-4818-9D5A-9801F1604CDD}"/>
              </a:ext>
            </a:extLst>
          </p:cNvPr>
          <p:cNvSpPr txBox="1">
            <a:spLocks/>
          </p:cNvSpPr>
          <p:nvPr/>
        </p:nvSpPr>
        <p:spPr>
          <a:xfrm>
            <a:off x="349997" y="970675"/>
            <a:ext cx="6405000" cy="755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9pPr>
          </a:lstStyle>
          <a:p>
            <a:pPr marL="457200" indent="-342900">
              <a:lnSpc>
                <a:spcPct val="100000"/>
              </a:lnSpc>
              <a:buFont typeface="Arial" panose="020B0604020202020204" pitchFamily="34" charset="0"/>
              <a:buChar char="•"/>
            </a:pPr>
            <a:r>
              <a:rPr lang="en-US" sz="1800" dirty="0">
                <a:solidFill>
                  <a:schemeClr val="tx1"/>
                </a:solidFill>
                <a:latin typeface="Times New Roman"/>
                <a:ea typeface="Arial"/>
                <a:cs typeface="+mj-cs"/>
                <a:sym typeface="Arial"/>
              </a:rPr>
              <a:t>Second Algorithm (insertion).</a:t>
            </a:r>
          </a:p>
          <a:p>
            <a:pPr marL="457200">
              <a:spcAft>
                <a:spcPts val="0"/>
              </a:spcAft>
            </a:pPr>
            <a:endParaRPr lang="en-US" sz="1100" dirty="0">
              <a:solidFill>
                <a:srgbClr val="000000"/>
              </a:solidFill>
              <a:latin typeface="Arial"/>
              <a:ea typeface="Arial"/>
              <a:cs typeface="+mj-cs"/>
              <a:sym typeface="Arial"/>
            </a:endParaRPr>
          </a:p>
          <a:p>
            <a:pPr marL="457200">
              <a:spcAft>
                <a:spcPts val="0"/>
              </a:spcAft>
            </a:pPr>
            <a:endParaRPr lang="en-US" sz="1400" dirty="0">
              <a:solidFill>
                <a:srgbClr val="000000"/>
              </a:solidFill>
              <a:latin typeface="Times New Roman"/>
              <a:ea typeface="Times New Roman"/>
              <a:cs typeface="+mj-cs"/>
              <a:sym typeface="Times New Roman"/>
            </a:endParaRPr>
          </a:p>
          <a:p>
            <a:pPr>
              <a:spcAft>
                <a:spcPts val="0"/>
              </a:spcAft>
            </a:pPr>
            <a:endParaRPr lang="en-US" sz="1800" dirty="0">
              <a:latin typeface="Times New Roman"/>
              <a:ea typeface="Times New Roman"/>
              <a:cs typeface="+mj-cs"/>
              <a:sym typeface="Times New Roman"/>
            </a:endParaRPr>
          </a:p>
          <a:p>
            <a:pPr>
              <a:spcAft>
                <a:spcPts val="0"/>
              </a:spcAft>
            </a:pPr>
            <a:endParaRPr lang="en-US" sz="1400" dirty="0">
              <a:latin typeface="Times New Roman"/>
              <a:ea typeface="Times New Roman"/>
              <a:cs typeface="+mj-cs"/>
              <a:sym typeface="Times New Roman"/>
            </a:endParaRPr>
          </a:p>
        </p:txBody>
      </p:sp>
      <p:pic>
        <p:nvPicPr>
          <p:cNvPr id="15" name="صورة 14">
            <a:extLst>
              <a:ext uri="{FF2B5EF4-FFF2-40B4-BE49-F238E27FC236}">
                <a16:creationId xmlns:a16="http://schemas.microsoft.com/office/drawing/2014/main" id="{4512427A-1072-4488-9B4A-C3A8B7AA97CF}"/>
              </a:ext>
            </a:extLst>
          </p:cNvPr>
          <p:cNvPicPr>
            <a:picLocks noChangeAspect="1"/>
          </p:cNvPicPr>
          <p:nvPr/>
        </p:nvPicPr>
        <p:blipFill>
          <a:blip r:embed="rId2"/>
          <a:stretch>
            <a:fillRect/>
          </a:stretch>
        </p:blipFill>
        <p:spPr>
          <a:xfrm>
            <a:off x="1661039" y="1824563"/>
            <a:ext cx="4914286" cy="3142857"/>
          </a:xfrm>
          <a:prstGeom prst="rect">
            <a:avLst/>
          </a:prstGeom>
        </p:spPr>
      </p:pic>
    </p:spTree>
    <p:extLst>
      <p:ext uri="{BB962C8B-B14F-4D97-AF65-F5344CB8AC3E}">
        <p14:creationId xmlns:p14="http://schemas.microsoft.com/office/powerpoint/2010/main" val="261026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9D07A42E-B44F-489E-81A2-8F4AD09C1024}"/>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23</a:t>
            </a:fld>
            <a:endParaRPr lang="en">
              <a:solidFill>
                <a:schemeClr val="dk2"/>
              </a:solidFill>
            </a:endParaRPr>
          </a:p>
        </p:txBody>
      </p:sp>
      <p:sp>
        <p:nvSpPr>
          <p:cNvPr id="5" name="Shape 151">
            <a:extLst>
              <a:ext uri="{FF2B5EF4-FFF2-40B4-BE49-F238E27FC236}">
                <a16:creationId xmlns:a16="http://schemas.microsoft.com/office/drawing/2014/main" id="{1C116844-7463-4683-AE7B-8C1E64C2271A}"/>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23</a:t>
            </a:fld>
            <a:endParaRPr lang="en">
              <a:cs typeface="+mj-cs"/>
            </a:endParaRPr>
          </a:p>
        </p:txBody>
      </p:sp>
      <p:sp>
        <p:nvSpPr>
          <p:cNvPr id="6" name="Shape 104">
            <a:extLst>
              <a:ext uri="{FF2B5EF4-FFF2-40B4-BE49-F238E27FC236}">
                <a16:creationId xmlns:a16="http://schemas.microsoft.com/office/drawing/2014/main" id="{1AD51BED-BE12-42DB-80C9-309B70D9BE10}"/>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7" name="Shape 105">
            <a:extLst>
              <a:ext uri="{FF2B5EF4-FFF2-40B4-BE49-F238E27FC236}">
                <a16:creationId xmlns:a16="http://schemas.microsoft.com/office/drawing/2014/main" id="{97C5813A-7696-4557-856A-A88DB83AE009}"/>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8" name="مستطيل 7">
            <a:extLst>
              <a:ext uri="{FF2B5EF4-FFF2-40B4-BE49-F238E27FC236}">
                <a16:creationId xmlns:a16="http://schemas.microsoft.com/office/drawing/2014/main" id="{FEA63797-71B1-412F-B244-DAEC25B272DD}"/>
              </a:ext>
            </a:extLst>
          </p:cNvPr>
          <p:cNvSpPr/>
          <p:nvPr/>
        </p:nvSpPr>
        <p:spPr>
          <a:xfrm>
            <a:off x="4618675" y="1439754"/>
            <a:ext cx="673907"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a:t>
            </a:r>
            <a:r>
              <a:rPr lang="en-US" baseline="-25000" dirty="0">
                <a:solidFill>
                  <a:schemeClr val="tx1">
                    <a:lumMod val="50000"/>
                  </a:schemeClr>
                </a:solidFill>
                <a:cs typeface="+mj-cs"/>
              </a:rPr>
              <a:t>bin</a:t>
            </a:r>
            <a:endParaRPr lang="ar-SA" dirty="0">
              <a:solidFill>
                <a:schemeClr val="tx1">
                  <a:lumMod val="50000"/>
                </a:schemeClr>
              </a:solidFill>
              <a:cs typeface="+mj-cs"/>
            </a:endParaRPr>
          </a:p>
        </p:txBody>
      </p:sp>
      <p:sp>
        <p:nvSpPr>
          <p:cNvPr id="9" name="مستطيل 8">
            <a:extLst>
              <a:ext uri="{FF2B5EF4-FFF2-40B4-BE49-F238E27FC236}">
                <a16:creationId xmlns:a16="http://schemas.microsoft.com/office/drawing/2014/main" id="{AEFC1654-7E64-4D26-8736-10EA15163A17}"/>
              </a:ext>
            </a:extLst>
          </p:cNvPr>
          <p:cNvSpPr/>
          <p:nvPr/>
        </p:nvSpPr>
        <p:spPr>
          <a:xfrm>
            <a:off x="4644801" y="1968673"/>
            <a:ext cx="673907"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A</a:t>
            </a:r>
            <a:endParaRPr lang="ar-SA" dirty="0">
              <a:solidFill>
                <a:schemeClr val="tx1">
                  <a:lumMod val="50000"/>
                </a:schemeClr>
              </a:solidFill>
              <a:cs typeface="+mj-cs"/>
            </a:endParaRPr>
          </a:p>
        </p:txBody>
      </p:sp>
      <p:sp>
        <p:nvSpPr>
          <p:cNvPr id="10" name="مستطيل 9">
            <a:extLst>
              <a:ext uri="{FF2B5EF4-FFF2-40B4-BE49-F238E27FC236}">
                <a16:creationId xmlns:a16="http://schemas.microsoft.com/office/drawing/2014/main" id="{F69862CA-4643-48AB-8B4F-12C5D11FC5AE}"/>
              </a:ext>
            </a:extLst>
          </p:cNvPr>
          <p:cNvSpPr/>
          <p:nvPr/>
        </p:nvSpPr>
        <p:spPr>
          <a:xfrm>
            <a:off x="4644801" y="2577218"/>
            <a:ext cx="673907" cy="286219"/>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A</a:t>
            </a:r>
            <a:r>
              <a:rPr lang="en-US" baseline="-25000" dirty="0">
                <a:solidFill>
                  <a:schemeClr val="tx1">
                    <a:lumMod val="50000"/>
                  </a:schemeClr>
                </a:solidFill>
                <a:cs typeface="+mj-cs"/>
              </a:rPr>
              <a:t>DNA</a:t>
            </a:r>
            <a:endParaRPr lang="ar-SA" dirty="0">
              <a:solidFill>
                <a:schemeClr val="tx1">
                  <a:lumMod val="50000"/>
                </a:schemeClr>
              </a:solidFill>
              <a:cs typeface="+mj-cs"/>
            </a:endParaRPr>
          </a:p>
        </p:txBody>
      </p:sp>
      <p:sp>
        <p:nvSpPr>
          <p:cNvPr id="11" name="مستطيل 10">
            <a:extLst>
              <a:ext uri="{FF2B5EF4-FFF2-40B4-BE49-F238E27FC236}">
                <a16:creationId xmlns:a16="http://schemas.microsoft.com/office/drawing/2014/main" id="{D9160AD0-3130-4867-BC04-447F7CA803FC}"/>
              </a:ext>
            </a:extLst>
          </p:cNvPr>
          <p:cNvSpPr/>
          <p:nvPr/>
        </p:nvSpPr>
        <p:spPr>
          <a:xfrm>
            <a:off x="4644798" y="3187540"/>
            <a:ext cx="673907"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rPr>
              <a:t>A</a:t>
            </a:r>
            <a:r>
              <a:rPr lang="en-US" baseline="-25000" dirty="0">
                <a:solidFill>
                  <a:schemeClr val="tx1">
                    <a:lumMod val="50000"/>
                  </a:schemeClr>
                </a:solidFill>
              </a:rPr>
              <a:t>RNA</a:t>
            </a:r>
            <a:endParaRPr lang="ar-SA" dirty="0">
              <a:solidFill>
                <a:schemeClr val="tx1">
                  <a:lumMod val="50000"/>
                </a:schemeClr>
              </a:solidFill>
            </a:endParaRPr>
          </a:p>
        </p:txBody>
      </p:sp>
      <p:sp>
        <p:nvSpPr>
          <p:cNvPr id="12" name="مستطيل 11">
            <a:extLst>
              <a:ext uri="{FF2B5EF4-FFF2-40B4-BE49-F238E27FC236}">
                <a16:creationId xmlns:a16="http://schemas.microsoft.com/office/drawing/2014/main" id="{C1202C8D-0FB3-467F-80A7-815040B678D3}"/>
              </a:ext>
            </a:extLst>
          </p:cNvPr>
          <p:cNvSpPr/>
          <p:nvPr/>
        </p:nvSpPr>
        <p:spPr>
          <a:xfrm>
            <a:off x="2609928" y="3980958"/>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Cipher M</a:t>
            </a:r>
            <a:r>
              <a:rPr lang="en-US" baseline="-25000" dirty="0">
                <a:solidFill>
                  <a:schemeClr val="tx1">
                    <a:lumMod val="50000"/>
                  </a:schemeClr>
                </a:solidFill>
                <a:cs typeface="+mj-cs"/>
              </a:rPr>
              <a:t>Bin</a:t>
            </a:r>
            <a:endParaRPr lang="ar-SA" dirty="0">
              <a:solidFill>
                <a:schemeClr val="tx1">
                  <a:lumMod val="50000"/>
                </a:schemeClr>
              </a:solidFill>
              <a:cs typeface="+mj-cs"/>
            </a:endParaRPr>
          </a:p>
        </p:txBody>
      </p:sp>
      <p:sp>
        <p:nvSpPr>
          <p:cNvPr id="14" name="سهم: بشكل U 13">
            <a:extLst>
              <a:ext uri="{FF2B5EF4-FFF2-40B4-BE49-F238E27FC236}">
                <a16:creationId xmlns:a16="http://schemas.microsoft.com/office/drawing/2014/main" id="{9442C6ED-5F55-4A8E-8B54-821CFEFD2D6F}"/>
              </a:ext>
            </a:extLst>
          </p:cNvPr>
          <p:cNvSpPr/>
          <p:nvPr/>
        </p:nvSpPr>
        <p:spPr>
          <a:xfrm rot="5400000">
            <a:off x="4290194" y="149024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15" name="سهم: بشكل U 14">
            <a:extLst>
              <a:ext uri="{FF2B5EF4-FFF2-40B4-BE49-F238E27FC236}">
                <a16:creationId xmlns:a16="http://schemas.microsoft.com/office/drawing/2014/main" id="{CA7AF648-8AE1-49E2-8DC8-331FBF11B68D}"/>
              </a:ext>
            </a:extLst>
          </p:cNvPr>
          <p:cNvSpPr/>
          <p:nvPr/>
        </p:nvSpPr>
        <p:spPr>
          <a:xfrm rot="5400000">
            <a:off x="4286627" y="2002329"/>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16" name="سهم: بشكل U 15">
            <a:extLst>
              <a:ext uri="{FF2B5EF4-FFF2-40B4-BE49-F238E27FC236}">
                <a16:creationId xmlns:a16="http://schemas.microsoft.com/office/drawing/2014/main" id="{3DF4D0FC-16B3-4C58-B7D5-69C46489639F}"/>
              </a:ext>
            </a:extLst>
          </p:cNvPr>
          <p:cNvSpPr/>
          <p:nvPr/>
        </p:nvSpPr>
        <p:spPr>
          <a:xfrm rot="5400000">
            <a:off x="4271089" y="2620593"/>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17" name="سهم: بشكل U 16">
            <a:extLst>
              <a:ext uri="{FF2B5EF4-FFF2-40B4-BE49-F238E27FC236}">
                <a16:creationId xmlns:a16="http://schemas.microsoft.com/office/drawing/2014/main" id="{93339951-1301-400E-868A-C04839E4EACF}"/>
              </a:ext>
            </a:extLst>
          </p:cNvPr>
          <p:cNvSpPr/>
          <p:nvPr/>
        </p:nvSpPr>
        <p:spPr>
          <a:xfrm rot="5400000">
            <a:off x="4297212" y="3268665"/>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cxnSp>
        <p:nvCxnSpPr>
          <p:cNvPr id="19" name="رابط كسهم مستقيم 18">
            <a:extLst>
              <a:ext uri="{FF2B5EF4-FFF2-40B4-BE49-F238E27FC236}">
                <a16:creationId xmlns:a16="http://schemas.microsoft.com/office/drawing/2014/main" id="{F8F8AEA8-8C7F-495D-A9E6-F5C8E6209139}"/>
              </a:ext>
            </a:extLst>
          </p:cNvPr>
          <p:cNvCxnSpPr>
            <a:cxnSpLocks/>
          </p:cNvCxnSpPr>
          <p:nvPr/>
        </p:nvCxnSpPr>
        <p:spPr>
          <a:xfrm>
            <a:off x="1680345" y="1792828"/>
            <a:ext cx="36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مستطيل 19">
            <a:extLst>
              <a:ext uri="{FF2B5EF4-FFF2-40B4-BE49-F238E27FC236}">
                <a16:creationId xmlns:a16="http://schemas.microsoft.com/office/drawing/2014/main" id="{BCD8C49B-6300-4970-9294-B5F1099425E8}"/>
              </a:ext>
            </a:extLst>
          </p:cNvPr>
          <p:cNvSpPr/>
          <p:nvPr/>
        </p:nvSpPr>
        <p:spPr>
          <a:xfrm>
            <a:off x="561664" y="1657384"/>
            <a:ext cx="1107523" cy="273800"/>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Secret Key </a:t>
            </a:r>
            <a:endParaRPr lang="ar-SA" dirty="0">
              <a:solidFill>
                <a:schemeClr val="tx1">
                  <a:lumMod val="50000"/>
                </a:schemeClr>
              </a:solidFill>
              <a:cs typeface="+mj-cs"/>
            </a:endParaRPr>
          </a:p>
        </p:txBody>
      </p:sp>
      <p:sp>
        <p:nvSpPr>
          <p:cNvPr id="21" name="شكل حر: شكل 20">
            <a:extLst>
              <a:ext uri="{FF2B5EF4-FFF2-40B4-BE49-F238E27FC236}">
                <a16:creationId xmlns:a16="http://schemas.microsoft.com/office/drawing/2014/main" id="{FC48C1B0-02CB-4810-BC5B-E05058353133}"/>
              </a:ext>
            </a:extLst>
          </p:cNvPr>
          <p:cNvSpPr/>
          <p:nvPr/>
        </p:nvSpPr>
        <p:spPr>
          <a:xfrm>
            <a:off x="2048324" y="876981"/>
            <a:ext cx="2371278" cy="557794"/>
          </a:xfrm>
          <a:custGeom>
            <a:avLst/>
            <a:gdLst>
              <a:gd name="connsiteX0" fmla="*/ 0 w 2371278"/>
              <a:gd name="connsiteY0" fmla="*/ 55779 h 557794"/>
              <a:gd name="connsiteX1" fmla="*/ 55779 w 2371278"/>
              <a:gd name="connsiteY1" fmla="*/ 0 h 557794"/>
              <a:gd name="connsiteX2" fmla="*/ 2315499 w 2371278"/>
              <a:gd name="connsiteY2" fmla="*/ 0 h 557794"/>
              <a:gd name="connsiteX3" fmla="*/ 2371278 w 2371278"/>
              <a:gd name="connsiteY3" fmla="*/ 55779 h 557794"/>
              <a:gd name="connsiteX4" fmla="*/ 2371278 w 2371278"/>
              <a:gd name="connsiteY4" fmla="*/ 502015 h 557794"/>
              <a:gd name="connsiteX5" fmla="*/ 2315499 w 2371278"/>
              <a:gd name="connsiteY5" fmla="*/ 557794 h 557794"/>
              <a:gd name="connsiteX6" fmla="*/ 55779 w 2371278"/>
              <a:gd name="connsiteY6" fmla="*/ 557794 h 557794"/>
              <a:gd name="connsiteX7" fmla="*/ 0 w 2371278"/>
              <a:gd name="connsiteY7" fmla="*/ 502015 h 557794"/>
              <a:gd name="connsiteX8" fmla="*/ 0 w 2371278"/>
              <a:gd name="connsiteY8" fmla="*/ 55779 h 55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557794">
                <a:moveTo>
                  <a:pt x="0" y="55779"/>
                </a:moveTo>
                <a:cubicBezTo>
                  <a:pt x="0" y="24973"/>
                  <a:pt x="24973" y="0"/>
                  <a:pt x="55779" y="0"/>
                </a:cubicBezTo>
                <a:lnTo>
                  <a:pt x="2315499" y="0"/>
                </a:lnTo>
                <a:cubicBezTo>
                  <a:pt x="2346305" y="0"/>
                  <a:pt x="2371278" y="24973"/>
                  <a:pt x="2371278" y="55779"/>
                </a:cubicBezTo>
                <a:lnTo>
                  <a:pt x="2371278" y="502015"/>
                </a:lnTo>
                <a:cubicBezTo>
                  <a:pt x="2371278" y="532821"/>
                  <a:pt x="2346305" y="557794"/>
                  <a:pt x="2315499" y="557794"/>
                </a:cubicBezTo>
                <a:lnTo>
                  <a:pt x="55779" y="557794"/>
                </a:lnTo>
                <a:cubicBezTo>
                  <a:pt x="24973" y="557794"/>
                  <a:pt x="0" y="532821"/>
                  <a:pt x="0" y="502015"/>
                </a:cubicBezTo>
                <a:lnTo>
                  <a:pt x="0" y="5577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77" tIns="69677" rIns="69677" bIns="69677"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Use 8-bits ASCII to convert to binary </a:t>
            </a:r>
            <a:endParaRPr lang="ar-SA" sz="1400" kern="1200" dirty="0">
              <a:cs typeface="+mj-cs"/>
            </a:endParaRPr>
          </a:p>
        </p:txBody>
      </p:sp>
      <p:sp>
        <p:nvSpPr>
          <p:cNvPr id="22" name="شكل حر: شكل 21">
            <a:extLst>
              <a:ext uri="{FF2B5EF4-FFF2-40B4-BE49-F238E27FC236}">
                <a16:creationId xmlns:a16="http://schemas.microsoft.com/office/drawing/2014/main" id="{EF5A676D-F662-44BF-8A96-BA8913FE8016}"/>
              </a:ext>
            </a:extLst>
          </p:cNvPr>
          <p:cNvSpPr/>
          <p:nvPr/>
        </p:nvSpPr>
        <p:spPr>
          <a:xfrm>
            <a:off x="3162690" y="145457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23" name="شكل حر: شكل 22">
            <a:extLst>
              <a:ext uri="{FF2B5EF4-FFF2-40B4-BE49-F238E27FC236}">
                <a16:creationId xmlns:a16="http://schemas.microsoft.com/office/drawing/2014/main" id="{41F88E5C-42B5-4766-B0EC-B947409A8F26}"/>
              </a:ext>
            </a:extLst>
          </p:cNvPr>
          <p:cNvSpPr/>
          <p:nvPr/>
        </p:nvSpPr>
        <p:spPr>
          <a:xfrm>
            <a:off x="2048324" y="2126987"/>
            <a:ext cx="2371278" cy="547901"/>
          </a:xfrm>
          <a:custGeom>
            <a:avLst/>
            <a:gdLst>
              <a:gd name="connsiteX0" fmla="*/ 0 w 2371278"/>
              <a:gd name="connsiteY0" fmla="*/ 54790 h 547901"/>
              <a:gd name="connsiteX1" fmla="*/ 54790 w 2371278"/>
              <a:gd name="connsiteY1" fmla="*/ 0 h 547901"/>
              <a:gd name="connsiteX2" fmla="*/ 2316488 w 2371278"/>
              <a:gd name="connsiteY2" fmla="*/ 0 h 547901"/>
              <a:gd name="connsiteX3" fmla="*/ 2371278 w 2371278"/>
              <a:gd name="connsiteY3" fmla="*/ 54790 h 547901"/>
              <a:gd name="connsiteX4" fmla="*/ 2371278 w 2371278"/>
              <a:gd name="connsiteY4" fmla="*/ 493111 h 547901"/>
              <a:gd name="connsiteX5" fmla="*/ 2316488 w 2371278"/>
              <a:gd name="connsiteY5" fmla="*/ 547901 h 547901"/>
              <a:gd name="connsiteX6" fmla="*/ 54790 w 2371278"/>
              <a:gd name="connsiteY6" fmla="*/ 547901 h 547901"/>
              <a:gd name="connsiteX7" fmla="*/ 0 w 2371278"/>
              <a:gd name="connsiteY7" fmla="*/ 493111 h 547901"/>
              <a:gd name="connsiteX8" fmla="*/ 0 w 2371278"/>
              <a:gd name="connsiteY8" fmla="*/ 54790 h 54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547901">
                <a:moveTo>
                  <a:pt x="0" y="54790"/>
                </a:moveTo>
                <a:cubicBezTo>
                  <a:pt x="0" y="24530"/>
                  <a:pt x="24530" y="0"/>
                  <a:pt x="54790" y="0"/>
                </a:cubicBezTo>
                <a:lnTo>
                  <a:pt x="2316488" y="0"/>
                </a:lnTo>
                <a:cubicBezTo>
                  <a:pt x="2346748" y="0"/>
                  <a:pt x="2371278" y="24530"/>
                  <a:pt x="2371278" y="54790"/>
                </a:cubicBezTo>
                <a:lnTo>
                  <a:pt x="2371278" y="493111"/>
                </a:lnTo>
                <a:cubicBezTo>
                  <a:pt x="2371278" y="523371"/>
                  <a:pt x="2346748" y="547901"/>
                  <a:pt x="2316488" y="547901"/>
                </a:cubicBezTo>
                <a:lnTo>
                  <a:pt x="54790" y="547901"/>
                </a:lnTo>
                <a:cubicBezTo>
                  <a:pt x="24530" y="547901"/>
                  <a:pt x="0" y="523371"/>
                  <a:pt x="0" y="493111"/>
                </a:cubicBezTo>
                <a:lnTo>
                  <a:pt x="0" y="547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387" tIns="69387" rIns="69387" bIns="69387"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Use 2-bits binary coding rule to convert </a:t>
            </a:r>
            <a:r>
              <a:rPr lang="en-US" kern="1200" dirty="0">
                <a:cs typeface="+mj-cs"/>
              </a:rPr>
              <a:t>to </a:t>
            </a:r>
            <a:r>
              <a:rPr lang="en-US" sz="1400" kern="1200" dirty="0">
                <a:cs typeface="+mj-cs"/>
              </a:rPr>
              <a:t>DNA</a:t>
            </a:r>
            <a:endParaRPr lang="ar-SA" sz="1400" kern="1200" dirty="0">
              <a:cs typeface="+mj-cs"/>
            </a:endParaRPr>
          </a:p>
        </p:txBody>
      </p:sp>
      <p:sp>
        <p:nvSpPr>
          <p:cNvPr id="24" name="شكل حر: شكل 23">
            <a:extLst>
              <a:ext uri="{FF2B5EF4-FFF2-40B4-BE49-F238E27FC236}">
                <a16:creationId xmlns:a16="http://schemas.microsoft.com/office/drawing/2014/main" id="{668142AE-B699-442F-9C95-CFE3EDAC8BFB}"/>
              </a:ext>
            </a:extLst>
          </p:cNvPr>
          <p:cNvSpPr/>
          <p:nvPr/>
        </p:nvSpPr>
        <p:spPr>
          <a:xfrm>
            <a:off x="2034572" y="2846548"/>
            <a:ext cx="2371278" cy="425403"/>
          </a:xfrm>
          <a:custGeom>
            <a:avLst/>
            <a:gdLst>
              <a:gd name="connsiteX0" fmla="*/ 0 w 2371278"/>
              <a:gd name="connsiteY0" fmla="*/ 42540 h 425403"/>
              <a:gd name="connsiteX1" fmla="*/ 42540 w 2371278"/>
              <a:gd name="connsiteY1" fmla="*/ 0 h 425403"/>
              <a:gd name="connsiteX2" fmla="*/ 2328738 w 2371278"/>
              <a:gd name="connsiteY2" fmla="*/ 0 h 425403"/>
              <a:gd name="connsiteX3" fmla="*/ 2371278 w 2371278"/>
              <a:gd name="connsiteY3" fmla="*/ 42540 h 425403"/>
              <a:gd name="connsiteX4" fmla="*/ 2371278 w 2371278"/>
              <a:gd name="connsiteY4" fmla="*/ 382863 h 425403"/>
              <a:gd name="connsiteX5" fmla="*/ 2328738 w 2371278"/>
              <a:gd name="connsiteY5" fmla="*/ 425403 h 425403"/>
              <a:gd name="connsiteX6" fmla="*/ 42540 w 2371278"/>
              <a:gd name="connsiteY6" fmla="*/ 425403 h 425403"/>
              <a:gd name="connsiteX7" fmla="*/ 0 w 2371278"/>
              <a:gd name="connsiteY7" fmla="*/ 382863 h 425403"/>
              <a:gd name="connsiteX8" fmla="*/ 0 w 2371278"/>
              <a:gd name="connsiteY8" fmla="*/ 42540 h 42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25403">
                <a:moveTo>
                  <a:pt x="0" y="42540"/>
                </a:moveTo>
                <a:cubicBezTo>
                  <a:pt x="0" y="19046"/>
                  <a:pt x="19046" y="0"/>
                  <a:pt x="42540" y="0"/>
                </a:cubicBezTo>
                <a:lnTo>
                  <a:pt x="2328738" y="0"/>
                </a:lnTo>
                <a:cubicBezTo>
                  <a:pt x="2352232" y="0"/>
                  <a:pt x="2371278" y="19046"/>
                  <a:pt x="2371278" y="42540"/>
                </a:cubicBezTo>
                <a:lnTo>
                  <a:pt x="2371278" y="382863"/>
                </a:lnTo>
                <a:cubicBezTo>
                  <a:pt x="2371278" y="406357"/>
                  <a:pt x="2352232" y="425403"/>
                  <a:pt x="2328738" y="425403"/>
                </a:cubicBezTo>
                <a:lnTo>
                  <a:pt x="42540" y="425403"/>
                </a:lnTo>
                <a:cubicBezTo>
                  <a:pt x="19046" y="425403"/>
                  <a:pt x="0" y="406357"/>
                  <a:pt x="0" y="382863"/>
                </a:cubicBezTo>
                <a:lnTo>
                  <a:pt x="0" y="425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800" tIns="65800" rIns="65800" bIns="65800"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Protein</a:t>
            </a:r>
            <a:endParaRPr lang="ar-SA" sz="1400" kern="1200" dirty="0">
              <a:cs typeface="+mj-cs"/>
            </a:endParaRPr>
          </a:p>
        </p:txBody>
      </p:sp>
      <p:sp>
        <p:nvSpPr>
          <p:cNvPr id="25" name="شكل حر: شكل 24">
            <a:extLst>
              <a:ext uri="{FF2B5EF4-FFF2-40B4-BE49-F238E27FC236}">
                <a16:creationId xmlns:a16="http://schemas.microsoft.com/office/drawing/2014/main" id="{0D853521-22CB-4EE7-8C3B-1E213816BB94}"/>
              </a:ext>
            </a:extLst>
          </p:cNvPr>
          <p:cNvSpPr/>
          <p:nvPr/>
        </p:nvSpPr>
        <p:spPr>
          <a:xfrm>
            <a:off x="3162689" y="2733047"/>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29" name="شكل حر: شكل 28">
            <a:extLst>
              <a:ext uri="{FF2B5EF4-FFF2-40B4-BE49-F238E27FC236}">
                <a16:creationId xmlns:a16="http://schemas.microsoft.com/office/drawing/2014/main" id="{1083C5EC-3F41-48C4-BF2D-13EF9E0FCEF7}"/>
              </a:ext>
            </a:extLst>
          </p:cNvPr>
          <p:cNvSpPr/>
          <p:nvPr/>
        </p:nvSpPr>
        <p:spPr>
          <a:xfrm>
            <a:off x="2048324" y="3417384"/>
            <a:ext cx="2371278" cy="391914"/>
          </a:xfrm>
          <a:custGeom>
            <a:avLst/>
            <a:gdLst>
              <a:gd name="connsiteX0" fmla="*/ 0 w 2371278"/>
              <a:gd name="connsiteY0" fmla="*/ 39191 h 391914"/>
              <a:gd name="connsiteX1" fmla="*/ 39191 w 2371278"/>
              <a:gd name="connsiteY1" fmla="*/ 0 h 391914"/>
              <a:gd name="connsiteX2" fmla="*/ 2332087 w 2371278"/>
              <a:gd name="connsiteY2" fmla="*/ 0 h 391914"/>
              <a:gd name="connsiteX3" fmla="*/ 2371278 w 2371278"/>
              <a:gd name="connsiteY3" fmla="*/ 39191 h 391914"/>
              <a:gd name="connsiteX4" fmla="*/ 2371278 w 2371278"/>
              <a:gd name="connsiteY4" fmla="*/ 352723 h 391914"/>
              <a:gd name="connsiteX5" fmla="*/ 2332087 w 2371278"/>
              <a:gd name="connsiteY5" fmla="*/ 391914 h 391914"/>
              <a:gd name="connsiteX6" fmla="*/ 39191 w 2371278"/>
              <a:gd name="connsiteY6" fmla="*/ 391914 h 391914"/>
              <a:gd name="connsiteX7" fmla="*/ 0 w 2371278"/>
              <a:gd name="connsiteY7" fmla="*/ 352723 h 391914"/>
              <a:gd name="connsiteX8" fmla="*/ 0 w 2371278"/>
              <a:gd name="connsiteY8" fmla="*/ 39191 h 39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391914">
                <a:moveTo>
                  <a:pt x="0" y="39191"/>
                </a:moveTo>
                <a:cubicBezTo>
                  <a:pt x="0" y="17546"/>
                  <a:pt x="17546" y="0"/>
                  <a:pt x="39191" y="0"/>
                </a:cubicBezTo>
                <a:lnTo>
                  <a:pt x="2332087" y="0"/>
                </a:lnTo>
                <a:cubicBezTo>
                  <a:pt x="2353732" y="0"/>
                  <a:pt x="2371278" y="17546"/>
                  <a:pt x="2371278" y="39191"/>
                </a:cubicBezTo>
                <a:lnTo>
                  <a:pt x="2371278" y="352723"/>
                </a:lnTo>
                <a:cubicBezTo>
                  <a:pt x="2371278" y="374368"/>
                  <a:pt x="2353732" y="391914"/>
                  <a:pt x="2332087" y="391914"/>
                </a:cubicBezTo>
                <a:lnTo>
                  <a:pt x="39191" y="391914"/>
                </a:lnTo>
                <a:cubicBezTo>
                  <a:pt x="17546" y="391914"/>
                  <a:pt x="0" y="374368"/>
                  <a:pt x="0" y="352723"/>
                </a:cubicBezTo>
                <a:lnTo>
                  <a:pt x="0" y="3919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819" tIns="64819" rIns="64819" bIns="64819"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binary </a:t>
            </a:r>
            <a:endParaRPr lang="ar-SA" sz="1400" kern="1200" dirty="0">
              <a:cs typeface="+mj-cs"/>
            </a:endParaRPr>
          </a:p>
        </p:txBody>
      </p:sp>
      <p:sp>
        <p:nvSpPr>
          <p:cNvPr id="31" name="مستطيل 30">
            <a:extLst>
              <a:ext uri="{FF2B5EF4-FFF2-40B4-BE49-F238E27FC236}">
                <a16:creationId xmlns:a16="http://schemas.microsoft.com/office/drawing/2014/main" id="{11BB826C-30BB-4C9A-96E6-C97D7FB11260}"/>
              </a:ext>
            </a:extLst>
          </p:cNvPr>
          <p:cNvSpPr/>
          <p:nvPr/>
        </p:nvSpPr>
        <p:spPr>
          <a:xfrm>
            <a:off x="2566570" y="360191"/>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Message</a:t>
            </a:r>
            <a:endParaRPr lang="ar-SA" dirty="0">
              <a:solidFill>
                <a:schemeClr val="tx1">
                  <a:lumMod val="50000"/>
                </a:schemeClr>
              </a:solidFill>
              <a:cs typeface="+mj-cs"/>
            </a:endParaRPr>
          </a:p>
        </p:txBody>
      </p:sp>
      <p:sp>
        <p:nvSpPr>
          <p:cNvPr id="32" name="شكل حر: شكل 31">
            <a:extLst>
              <a:ext uri="{FF2B5EF4-FFF2-40B4-BE49-F238E27FC236}">
                <a16:creationId xmlns:a16="http://schemas.microsoft.com/office/drawing/2014/main" id="{CE361A46-3ECB-469C-BDB9-188B93E4BEC0}"/>
              </a:ext>
            </a:extLst>
          </p:cNvPr>
          <p:cNvSpPr/>
          <p:nvPr/>
        </p:nvSpPr>
        <p:spPr>
          <a:xfrm>
            <a:off x="3119332" y="705321"/>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33" name="شكل حر: شكل 32">
            <a:extLst>
              <a:ext uri="{FF2B5EF4-FFF2-40B4-BE49-F238E27FC236}">
                <a16:creationId xmlns:a16="http://schemas.microsoft.com/office/drawing/2014/main" id="{354656C6-1B1A-4EAF-855D-CFB1B302D4C3}"/>
              </a:ext>
            </a:extLst>
          </p:cNvPr>
          <p:cNvSpPr/>
          <p:nvPr/>
        </p:nvSpPr>
        <p:spPr>
          <a:xfrm>
            <a:off x="3162689" y="1988401"/>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34" name="شكل حر: شكل 33">
            <a:extLst>
              <a:ext uri="{FF2B5EF4-FFF2-40B4-BE49-F238E27FC236}">
                <a16:creationId xmlns:a16="http://schemas.microsoft.com/office/drawing/2014/main" id="{C499EF0F-7C80-4B9F-9B03-4AB392B03162}"/>
              </a:ext>
            </a:extLst>
          </p:cNvPr>
          <p:cNvSpPr/>
          <p:nvPr/>
        </p:nvSpPr>
        <p:spPr>
          <a:xfrm>
            <a:off x="3162689" y="3282902"/>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pic>
        <p:nvPicPr>
          <p:cNvPr id="35" name="صورة 34">
            <a:extLst>
              <a:ext uri="{FF2B5EF4-FFF2-40B4-BE49-F238E27FC236}">
                <a16:creationId xmlns:a16="http://schemas.microsoft.com/office/drawing/2014/main" id="{9CF58E5D-EE3A-4082-BD22-A9A7FA183B9B}"/>
              </a:ext>
            </a:extLst>
          </p:cNvPr>
          <p:cNvPicPr>
            <a:picLocks noChangeAspect="1"/>
          </p:cNvPicPr>
          <p:nvPr/>
        </p:nvPicPr>
        <p:blipFill>
          <a:blip r:embed="rId2"/>
          <a:stretch>
            <a:fillRect/>
          </a:stretch>
        </p:blipFill>
        <p:spPr>
          <a:xfrm>
            <a:off x="2063910" y="1584512"/>
            <a:ext cx="2395936" cy="408467"/>
          </a:xfrm>
          <a:prstGeom prst="rect">
            <a:avLst/>
          </a:prstGeom>
        </p:spPr>
      </p:pic>
      <p:sp>
        <p:nvSpPr>
          <p:cNvPr id="36" name="شكل حر: شكل 35">
            <a:extLst>
              <a:ext uri="{FF2B5EF4-FFF2-40B4-BE49-F238E27FC236}">
                <a16:creationId xmlns:a16="http://schemas.microsoft.com/office/drawing/2014/main" id="{DB5602E1-1B0F-4045-8B57-C0E586CFC694}"/>
              </a:ext>
            </a:extLst>
          </p:cNvPr>
          <p:cNvSpPr/>
          <p:nvPr/>
        </p:nvSpPr>
        <p:spPr>
          <a:xfrm>
            <a:off x="3162689" y="3839727"/>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Tree>
    <p:extLst>
      <p:ext uri="{BB962C8B-B14F-4D97-AF65-F5344CB8AC3E}">
        <p14:creationId xmlns:p14="http://schemas.microsoft.com/office/powerpoint/2010/main" val="3035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fade">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9" grpId="0" animBg="1"/>
      <p:bldP spid="31" grpId="0" animBg="1"/>
      <p:bldP spid="32" grpId="0" animBg="1"/>
      <p:bldP spid="33" grpId="0" animBg="1"/>
      <p:bldP spid="34"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6755B55E-6E0D-469E-9F39-873881436B0E}"/>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24</a:t>
            </a:fld>
            <a:endParaRPr lang="en">
              <a:solidFill>
                <a:schemeClr val="dk2"/>
              </a:solidFill>
            </a:endParaRPr>
          </a:p>
        </p:txBody>
      </p:sp>
      <p:sp>
        <p:nvSpPr>
          <p:cNvPr id="3" name="شكل حر: شكل 2">
            <a:extLst>
              <a:ext uri="{FF2B5EF4-FFF2-40B4-BE49-F238E27FC236}">
                <a16:creationId xmlns:a16="http://schemas.microsoft.com/office/drawing/2014/main" id="{730C05BC-1617-4924-B0C9-F75B5E775430}"/>
              </a:ext>
            </a:extLst>
          </p:cNvPr>
          <p:cNvSpPr/>
          <p:nvPr/>
        </p:nvSpPr>
        <p:spPr>
          <a:xfrm>
            <a:off x="6688626" y="266236"/>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R</a:t>
            </a:r>
            <a:r>
              <a:rPr lang="en-US" sz="1200" b="1" kern="1200" dirty="0">
                <a:solidFill>
                  <a:srgbClr val="FF0000"/>
                </a:solidFill>
                <a:cs typeface="+mj-cs"/>
              </a:rPr>
              <a:t> </a:t>
            </a:r>
            <a:r>
              <a:rPr lang="en-US" sz="1200" b="1" kern="1200" dirty="0">
                <a:solidFill>
                  <a:schemeClr val="accent1">
                    <a:lumMod val="75000"/>
                  </a:schemeClr>
                </a:solidFill>
                <a:cs typeface="+mj-cs"/>
              </a:rPr>
              <a:t>N </a:t>
            </a:r>
            <a:r>
              <a:rPr lang="en-US" sz="1200" b="1" kern="1200" dirty="0">
                <a:cs typeface="+mj-cs"/>
              </a:rPr>
              <a:t>A</a:t>
            </a:r>
            <a:endParaRPr lang="ar-SA" sz="1200" b="1" kern="1200" dirty="0">
              <a:cs typeface="+mj-cs"/>
            </a:endParaRPr>
          </a:p>
        </p:txBody>
      </p:sp>
      <p:sp>
        <p:nvSpPr>
          <p:cNvPr id="4" name="شكل حر: شكل 3">
            <a:extLst>
              <a:ext uri="{FF2B5EF4-FFF2-40B4-BE49-F238E27FC236}">
                <a16:creationId xmlns:a16="http://schemas.microsoft.com/office/drawing/2014/main" id="{963B797F-40BA-4A3C-A37B-62D4EA8DAE8B}"/>
              </a:ext>
            </a:extLst>
          </p:cNvPr>
          <p:cNvSpPr/>
          <p:nvPr/>
        </p:nvSpPr>
        <p:spPr>
          <a:xfrm>
            <a:off x="7438017" y="71481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5" name="شكل حر: شكل 4">
            <a:extLst>
              <a:ext uri="{FF2B5EF4-FFF2-40B4-BE49-F238E27FC236}">
                <a16:creationId xmlns:a16="http://schemas.microsoft.com/office/drawing/2014/main" id="{9C8A4F5F-19CA-4C55-9C84-58D53D9DC6DB}"/>
              </a:ext>
            </a:extLst>
          </p:cNvPr>
          <p:cNvSpPr/>
          <p:nvPr/>
        </p:nvSpPr>
        <p:spPr>
          <a:xfrm>
            <a:off x="7438017" y="134810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6" name="شكل حر: شكل 5">
            <a:extLst>
              <a:ext uri="{FF2B5EF4-FFF2-40B4-BE49-F238E27FC236}">
                <a16:creationId xmlns:a16="http://schemas.microsoft.com/office/drawing/2014/main" id="{772FB19C-3426-45E7-B8FB-39B18E47C195}"/>
              </a:ext>
            </a:extLst>
          </p:cNvPr>
          <p:cNvSpPr/>
          <p:nvPr/>
        </p:nvSpPr>
        <p:spPr>
          <a:xfrm>
            <a:off x="6253205" y="891463"/>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01010010 </a:t>
            </a:r>
            <a:r>
              <a:rPr lang="en-US" sz="1200" b="1" kern="1200" dirty="0">
                <a:solidFill>
                  <a:schemeClr val="accent1">
                    <a:lumMod val="60000"/>
                    <a:lumOff val="40000"/>
                  </a:schemeClr>
                </a:solidFill>
                <a:cs typeface="+mj-cs"/>
              </a:rPr>
              <a:t>01001110</a:t>
            </a:r>
            <a:r>
              <a:rPr lang="en-US" sz="1200" b="1" kern="1200" dirty="0">
                <a:solidFill>
                  <a:schemeClr val="accent1"/>
                </a:solidFill>
                <a:cs typeface="+mj-cs"/>
              </a:rPr>
              <a:t> </a:t>
            </a:r>
            <a:r>
              <a:rPr lang="en-US" sz="1200" b="1" kern="1200" dirty="0">
                <a:solidFill>
                  <a:schemeClr val="tx1"/>
                </a:solidFill>
                <a:cs typeface="+mj-cs"/>
              </a:rPr>
              <a:t>01000001</a:t>
            </a:r>
            <a:endParaRPr lang="ar-SA" sz="1200" b="1" kern="1200" dirty="0">
              <a:solidFill>
                <a:schemeClr val="tx1"/>
              </a:solidFill>
              <a:cs typeface="+mj-cs"/>
            </a:endParaRPr>
          </a:p>
        </p:txBody>
      </p:sp>
      <p:sp>
        <p:nvSpPr>
          <p:cNvPr id="7" name="مربع نص 6">
            <a:extLst>
              <a:ext uri="{FF2B5EF4-FFF2-40B4-BE49-F238E27FC236}">
                <a16:creationId xmlns:a16="http://schemas.microsoft.com/office/drawing/2014/main" id="{01C6610A-98B2-4C54-B82E-1439E8A10ABA}"/>
              </a:ext>
            </a:extLst>
          </p:cNvPr>
          <p:cNvSpPr txBox="1"/>
          <p:nvPr/>
        </p:nvSpPr>
        <p:spPr>
          <a:xfrm>
            <a:off x="1610991" y="688428"/>
            <a:ext cx="2559610" cy="1477328"/>
          </a:xfrm>
          <a:prstGeom prst="rect">
            <a:avLst/>
          </a:prstGeom>
          <a:noFill/>
        </p:spPr>
        <p:txBody>
          <a:bodyPr wrap="square" rtlCol="1">
            <a:spAutoFit/>
          </a:bodyPr>
          <a:lstStyle/>
          <a:p>
            <a:pPr algn="l" rtl="0"/>
            <a:r>
              <a:rPr lang="en-US" sz="1500" b="1" dirty="0">
                <a:solidFill>
                  <a:srgbClr val="002060"/>
                </a:solidFill>
                <a:cs typeface="+mj-cs"/>
              </a:rPr>
              <a:t>This step In Details:</a:t>
            </a:r>
          </a:p>
          <a:p>
            <a:pPr algn="l" rtl="0"/>
            <a:r>
              <a:rPr lang="en-US" sz="1500" b="1" dirty="0">
                <a:solidFill>
                  <a:srgbClr val="002060"/>
                </a:solidFill>
                <a:cs typeface="+mj-cs"/>
              </a:rPr>
              <a:t>First convert to ASCII code:</a:t>
            </a:r>
          </a:p>
          <a:p>
            <a:pPr algn="l" rtl="0"/>
            <a:r>
              <a:rPr lang="en-US" sz="1500" dirty="0">
                <a:solidFill>
                  <a:srgbClr val="002060"/>
                </a:solidFill>
                <a:cs typeface="+mj-cs"/>
              </a:rPr>
              <a:t>ASCII (R)= </a:t>
            </a:r>
            <a:r>
              <a:rPr lang="en-US" sz="1500" b="1" dirty="0">
                <a:solidFill>
                  <a:srgbClr val="C00000"/>
                </a:solidFill>
                <a:cs typeface="+mj-cs"/>
              </a:rPr>
              <a:t>82</a:t>
            </a:r>
          </a:p>
          <a:p>
            <a:pPr algn="l" rtl="0"/>
            <a:r>
              <a:rPr lang="en-US" sz="1500" dirty="0">
                <a:solidFill>
                  <a:srgbClr val="002060"/>
                </a:solidFill>
                <a:cs typeface="+mj-cs"/>
              </a:rPr>
              <a:t>ASCII (N)= </a:t>
            </a:r>
            <a:r>
              <a:rPr lang="en-US" sz="1500" b="1" dirty="0">
                <a:solidFill>
                  <a:schemeClr val="accent1">
                    <a:lumMod val="60000"/>
                    <a:lumOff val="40000"/>
                  </a:schemeClr>
                </a:solidFill>
                <a:cs typeface="+mj-cs"/>
              </a:rPr>
              <a:t>78</a:t>
            </a:r>
          </a:p>
          <a:p>
            <a:pPr algn="l" rtl="0"/>
            <a:r>
              <a:rPr lang="en-US" sz="1500" dirty="0">
                <a:solidFill>
                  <a:srgbClr val="002060"/>
                </a:solidFill>
                <a:cs typeface="+mj-cs"/>
              </a:rPr>
              <a:t>ASCII (A)= </a:t>
            </a:r>
            <a:r>
              <a:rPr lang="en-US" sz="1500" b="1" dirty="0">
                <a:solidFill>
                  <a:srgbClr val="002060"/>
                </a:solidFill>
                <a:cs typeface="+mj-cs"/>
              </a:rPr>
              <a:t>65</a:t>
            </a:r>
          </a:p>
        </p:txBody>
      </p:sp>
    </p:spTree>
    <p:extLst>
      <p:ext uri="{BB962C8B-B14F-4D97-AF65-F5344CB8AC3E}">
        <p14:creationId xmlns:p14="http://schemas.microsoft.com/office/powerpoint/2010/main" val="171238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0423B398-4205-4F4F-B66C-2C0DCDEAE459}"/>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25</a:t>
            </a:fld>
            <a:endParaRPr lang="en">
              <a:solidFill>
                <a:schemeClr val="dk2"/>
              </a:solidFill>
            </a:endParaRPr>
          </a:p>
        </p:txBody>
      </p:sp>
      <p:sp>
        <p:nvSpPr>
          <p:cNvPr id="5" name="شكل حر: شكل 4">
            <a:extLst>
              <a:ext uri="{FF2B5EF4-FFF2-40B4-BE49-F238E27FC236}">
                <a16:creationId xmlns:a16="http://schemas.microsoft.com/office/drawing/2014/main" id="{F16AC820-9D36-4118-B239-964F45D90BED}"/>
              </a:ext>
            </a:extLst>
          </p:cNvPr>
          <p:cNvSpPr/>
          <p:nvPr/>
        </p:nvSpPr>
        <p:spPr>
          <a:xfrm>
            <a:off x="6715108" y="289298"/>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6" name="شكل حر: شكل 5">
            <a:extLst>
              <a:ext uri="{FF2B5EF4-FFF2-40B4-BE49-F238E27FC236}">
                <a16:creationId xmlns:a16="http://schemas.microsoft.com/office/drawing/2014/main" id="{30CF2194-36E2-40AD-9404-9BA3558DED7D}"/>
              </a:ext>
            </a:extLst>
          </p:cNvPr>
          <p:cNvSpPr/>
          <p:nvPr/>
        </p:nvSpPr>
        <p:spPr>
          <a:xfrm>
            <a:off x="7464499" y="737876"/>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F50F69DD-D986-436D-A2EA-9A8A0C82F7CC}"/>
              </a:ext>
            </a:extLst>
          </p:cNvPr>
          <p:cNvSpPr/>
          <p:nvPr/>
        </p:nvSpPr>
        <p:spPr>
          <a:xfrm>
            <a:off x="6189785" y="914525"/>
            <a:ext cx="2649512"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FF0000"/>
                </a:solidFill>
                <a:cs typeface="+mj-cs"/>
              </a:rPr>
              <a:t>01 </a:t>
            </a:r>
            <a:r>
              <a:rPr lang="en-US" sz="1200" b="1" kern="1200" dirty="0">
                <a:solidFill>
                  <a:schemeClr val="accent2">
                    <a:lumMod val="75000"/>
                  </a:schemeClr>
                </a:solidFill>
                <a:cs typeface="+mj-cs"/>
              </a:rPr>
              <a:t>01</a:t>
            </a:r>
            <a:r>
              <a:rPr lang="en-US" sz="1200" b="1" kern="1200" dirty="0">
                <a:solidFill>
                  <a:srgbClr val="FF0000"/>
                </a:solidFill>
                <a:cs typeface="+mj-cs"/>
              </a:rPr>
              <a:t> 00 </a:t>
            </a:r>
            <a:r>
              <a:rPr lang="en-US" sz="1200" b="1" kern="1200" dirty="0">
                <a:solidFill>
                  <a:schemeClr val="accent2">
                    <a:lumMod val="75000"/>
                  </a:schemeClr>
                </a:solidFill>
                <a:cs typeface="+mj-cs"/>
              </a:rPr>
              <a:t>10</a:t>
            </a:r>
            <a:r>
              <a:rPr lang="en-US" sz="1200" b="1" kern="1200" dirty="0">
                <a:solidFill>
                  <a:srgbClr val="FF0000"/>
                </a:solidFill>
                <a:cs typeface="+mj-cs"/>
              </a:rPr>
              <a:t> 01 </a:t>
            </a:r>
            <a:r>
              <a:rPr lang="en-US" sz="1200" b="1" kern="1200" dirty="0">
                <a:solidFill>
                  <a:schemeClr val="accent2">
                    <a:lumMod val="75000"/>
                  </a:schemeClr>
                </a:solidFill>
                <a:cs typeface="+mj-cs"/>
              </a:rPr>
              <a:t>00</a:t>
            </a:r>
            <a:r>
              <a:rPr lang="en-US" sz="1200" b="1" kern="1200" dirty="0">
                <a:solidFill>
                  <a:srgbClr val="FF0000"/>
                </a:solidFill>
                <a:cs typeface="+mj-cs"/>
              </a:rPr>
              <a:t> 11 </a:t>
            </a:r>
            <a:r>
              <a:rPr lang="en-US" sz="1200" b="1" kern="1200" dirty="0">
                <a:solidFill>
                  <a:schemeClr val="accent2">
                    <a:lumMod val="75000"/>
                  </a:schemeClr>
                </a:solidFill>
                <a:cs typeface="+mj-cs"/>
              </a:rPr>
              <a:t>10</a:t>
            </a:r>
            <a:r>
              <a:rPr lang="en-US" sz="1200" b="1" kern="1200" dirty="0">
                <a:solidFill>
                  <a:srgbClr val="FF0000"/>
                </a:solidFill>
                <a:cs typeface="+mj-cs"/>
              </a:rPr>
              <a:t> 01 </a:t>
            </a:r>
            <a:r>
              <a:rPr lang="en-US" sz="1200" b="1" kern="1200" dirty="0">
                <a:solidFill>
                  <a:schemeClr val="accent2">
                    <a:lumMod val="75000"/>
                  </a:schemeClr>
                </a:solidFill>
                <a:cs typeface="+mj-cs"/>
              </a:rPr>
              <a:t>00</a:t>
            </a:r>
            <a:r>
              <a:rPr lang="en-US" sz="1200" b="1" kern="1200" dirty="0">
                <a:solidFill>
                  <a:srgbClr val="FF0000"/>
                </a:solidFill>
                <a:cs typeface="+mj-cs"/>
              </a:rPr>
              <a:t> 00 </a:t>
            </a:r>
            <a:r>
              <a:rPr lang="en-US" sz="1200" b="1" kern="1200" dirty="0">
                <a:solidFill>
                  <a:schemeClr val="accent2">
                    <a:lumMod val="75000"/>
                  </a:schemeClr>
                </a:solidFill>
                <a:cs typeface="+mj-cs"/>
              </a:rPr>
              <a:t>01</a:t>
            </a:r>
            <a:endParaRPr lang="ar-SA" sz="1200" b="1" kern="1200" dirty="0">
              <a:solidFill>
                <a:schemeClr val="accent2">
                  <a:lumMod val="75000"/>
                </a:schemeClr>
              </a:solidFill>
              <a:cs typeface="+mj-cs"/>
            </a:endParaRPr>
          </a:p>
        </p:txBody>
      </p:sp>
      <p:sp>
        <p:nvSpPr>
          <p:cNvPr id="8" name="شكل حر: شكل 7">
            <a:extLst>
              <a:ext uri="{FF2B5EF4-FFF2-40B4-BE49-F238E27FC236}">
                <a16:creationId xmlns:a16="http://schemas.microsoft.com/office/drawing/2014/main" id="{34A5F604-FF50-4E4B-9A19-242782E979B0}"/>
              </a:ext>
            </a:extLst>
          </p:cNvPr>
          <p:cNvSpPr/>
          <p:nvPr/>
        </p:nvSpPr>
        <p:spPr>
          <a:xfrm>
            <a:off x="7464499" y="137116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9" name="شكل حر: شكل 8">
            <a:extLst>
              <a:ext uri="{FF2B5EF4-FFF2-40B4-BE49-F238E27FC236}">
                <a16:creationId xmlns:a16="http://schemas.microsoft.com/office/drawing/2014/main" id="{71A5D37C-ECD3-4714-A056-DA32843D1A21}"/>
              </a:ext>
            </a:extLst>
          </p:cNvPr>
          <p:cNvSpPr/>
          <p:nvPr/>
        </p:nvSpPr>
        <p:spPr>
          <a:xfrm>
            <a:off x="6279687" y="1561478"/>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FF0000"/>
                </a:solidFill>
                <a:cs typeface="+mj-cs"/>
              </a:rPr>
              <a:t>C</a:t>
            </a:r>
            <a:r>
              <a:rPr lang="en-US" sz="1200" b="1" kern="1200" dirty="0">
                <a:solidFill>
                  <a:schemeClr val="accent2">
                    <a:lumMod val="75000"/>
                  </a:schemeClr>
                </a:solidFill>
                <a:cs typeface="+mj-cs"/>
              </a:rPr>
              <a:t>C</a:t>
            </a:r>
            <a:r>
              <a:rPr lang="en-US" sz="1200" b="1" kern="1200" dirty="0">
                <a:solidFill>
                  <a:srgbClr val="FF0000"/>
                </a:solidFill>
                <a:cs typeface="+mj-cs"/>
              </a:rPr>
              <a:t>A</a:t>
            </a:r>
            <a:r>
              <a:rPr lang="en-US" sz="1200" b="1" kern="1200" dirty="0">
                <a:solidFill>
                  <a:schemeClr val="accent2">
                    <a:lumMod val="75000"/>
                  </a:schemeClr>
                </a:solidFill>
                <a:cs typeface="+mj-cs"/>
              </a:rPr>
              <a:t>G</a:t>
            </a:r>
            <a:r>
              <a:rPr lang="en-US" sz="1200" b="1" kern="1200" dirty="0">
                <a:solidFill>
                  <a:srgbClr val="FF0000"/>
                </a:solidFill>
                <a:cs typeface="+mj-cs"/>
              </a:rPr>
              <a:t>C</a:t>
            </a:r>
            <a:r>
              <a:rPr lang="en-US" sz="1200" b="1" kern="1200" dirty="0">
                <a:solidFill>
                  <a:schemeClr val="accent2">
                    <a:lumMod val="75000"/>
                  </a:schemeClr>
                </a:solidFill>
                <a:cs typeface="+mj-cs"/>
              </a:rPr>
              <a:t>A</a:t>
            </a:r>
            <a:r>
              <a:rPr lang="en-US" sz="1200" b="1" kern="1200" dirty="0">
                <a:solidFill>
                  <a:srgbClr val="FF0000"/>
                </a:solidFill>
                <a:cs typeface="+mj-cs"/>
              </a:rPr>
              <a:t>T</a:t>
            </a:r>
            <a:r>
              <a:rPr lang="en-US" sz="1200" b="1" kern="1200" dirty="0">
                <a:solidFill>
                  <a:schemeClr val="accent2">
                    <a:lumMod val="75000"/>
                  </a:schemeClr>
                </a:solidFill>
                <a:cs typeface="+mj-cs"/>
              </a:rPr>
              <a:t>G</a:t>
            </a:r>
            <a:r>
              <a:rPr lang="en-US" sz="1200" b="1" kern="1200" dirty="0">
                <a:solidFill>
                  <a:srgbClr val="FF0000"/>
                </a:solidFill>
                <a:cs typeface="+mj-cs"/>
              </a:rPr>
              <a:t>C</a:t>
            </a:r>
            <a:r>
              <a:rPr lang="en-US" sz="1200" b="1" kern="1200" dirty="0">
                <a:solidFill>
                  <a:schemeClr val="accent2">
                    <a:lumMod val="75000"/>
                  </a:schemeClr>
                </a:solidFill>
                <a:cs typeface="+mj-cs"/>
              </a:rPr>
              <a:t>A</a:t>
            </a:r>
            <a:r>
              <a:rPr lang="en-US" sz="1200" b="1" kern="1200" dirty="0">
                <a:solidFill>
                  <a:srgbClr val="FF0000"/>
                </a:solidFill>
                <a:cs typeface="+mj-cs"/>
              </a:rPr>
              <a:t>A</a:t>
            </a:r>
            <a:r>
              <a:rPr lang="en-US" sz="1200" b="1" kern="1200" dirty="0">
                <a:solidFill>
                  <a:schemeClr val="accent2">
                    <a:lumMod val="75000"/>
                  </a:schemeClr>
                </a:solidFill>
                <a:cs typeface="+mj-cs"/>
              </a:rPr>
              <a:t>C</a:t>
            </a:r>
            <a:endParaRPr lang="ar-SA" sz="1200" b="1" kern="1200" dirty="0">
              <a:solidFill>
                <a:schemeClr val="accent2">
                  <a:lumMod val="75000"/>
                </a:schemeClr>
              </a:solidFill>
              <a:cs typeface="+mj-cs"/>
            </a:endParaRPr>
          </a:p>
        </p:txBody>
      </p:sp>
      <p:graphicFrame>
        <p:nvGraphicFramePr>
          <p:cNvPr id="16" name="جدول 15">
            <a:extLst>
              <a:ext uri="{FF2B5EF4-FFF2-40B4-BE49-F238E27FC236}">
                <a16:creationId xmlns:a16="http://schemas.microsoft.com/office/drawing/2014/main" id="{3AACEDA6-BF39-4E76-BDDD-6C511D9EE8A0}"/>
              </a:ext>
            </a:extLst>
          </p:cNvPr>
          <p:cNvGraphicFramePr>
            <a:graphicFrameLocks noGrp="1"/>
          </p:cNvGraphicFramePr>
          <p:nvPr>
            <p:extLst/>
          </p:nvPr>
        </p:nvGraphicFramePr>
        <p:xfrm>
          <a:off x="1207138" y="1125620"/>
          <a:ext cx="3630140" cy="1807175"/>
        </p:xfrm>
        <a:graphic>
          <a:graphicData uri="http://schemas.openxmlformats.org/drawingml/2006/table">
            <a:tbl>
              <a:tblPr firstRow="1" firstCol="1" bandRow="1">
                <a:tableStyleId>{5DA37D80-6434-44D0-A028-1B22A696006F}</a:tableStyleId>
              </a:tblPr>
              <a:tblGrid>
                <a:gridCol w="1058530">
                  <a:extLst>
                    <a:ext uri="{9D8B030D-6E8A-4147-A177-3AD203B41FA5}">
                      <a16:colId xmlns:a16="http://schemas.microsoft.com/office/drawing/2014/main" val="2142730216"/>
                    </a:ext>
                  </a:extLst>
                </a:gridCol>
                <a:gridCol w="1285805">
                  <a:extLst>
                    <a:ext uri="{9D8B030D-6E8A-4147-A177-3AD203B41FA5}">
                      <a16:colId xmlns:a16="http://schemas.microsoft.com/office/drawing/2014/main" val="768473660"/>
                    </a:ext>
                  </a:extLst>
                </a:gridCol>
                <a:gridCol w="1285805">
                  <a:extLst>
                    <a:ext uri="{9D8B030D-6E8A-4147-A177-3AD203B41FA5}">
                      <a16:colId xmlns:a16="http://schemas.microsoft.com/office/drawing/2014/main" val="2769401540"/>
                    </a:ext>
                  </a:extLst>
                </a:gridCol>
              </a:tblGrid>
              <a:tr h="626135">
                <a:tc>
                  <a:txBody>
                    <a:bodyPr/>
                    <a:lstStyle/>
                    <a:p>
                      <a:pPr algn="just">
                        <a:lnSpc>
                          <a:spcPct val="150000"/>
                        </a:lnSpc>
                        <a:spcAft>
                          <a:spcPts val="0"/>
                        </a:spcAft>
                      </a:pPr>
                      <a:r>
                        <a:rPr lang="en-US" sz="1200" dirty="0">
                          <a:effectLst/>
                        </a:rPr>
                        <a:t>DNA Nucleotides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0"/>
                        </a:spcAft>
                      </a:pPr>
                      <a:r>
                        <a:rPr lang="en-US" sz="1100" dirty="0">
                          <a:effectLst/>
                          <a:latin typeface="Arial "/>
                          <a:ea typeface="Calibri" panose="020F0502020204030204" pitchFamily="34" charset="0"/>
                          <a:cs typeface="Arial" panose="020B0604020202020204" pitchFamily="34" charset="0"/>
                        </a:rPr>
                        <a:t>Decimal </a:t>
                      </a:r>
                      <a:r>
                        <a:rPr lang="en-US" sz="1100" dirty="0">
                          <a:effectLst/>
                          <a:latin typeface="Arial "/>
                        </a:rPr>
                        <a:t>Representation</a:t>
                      </a:r>
                      <a:endParaRPr lang="en-US" sz="1100" dirty="0">
                        <a:effectLst/>
                        <a:latin typeface="Arial "/>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0"/>
                        </a:spcAft>
                      </a:pPr>
                      <a:r>
                        <a:rPr lang="en-US" sz="1200" dirty="0">
                          <a:effectLst/>
                        </a:rPr>
                        <a:t>Binary Representation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81437797"/>
                  </a:ext>
                </a:extLst>
              </a:tr>
              <a:tr h="295260">
                <a:tc>
                  <a:txBody>
                    <a:bodyPr/>
                    <a:lstStyle/>
                    <a:p>
                      <a:pPr algn="just">
                        <a:lnSpc>
                          <a:spcPct val="150000"/>
                        </a:lnSpc>
                        <a:spcBef>
                          <a:spcPts val="600"/>
                        </a:spcBef>
                        <a:spcAft>
                          <a:spcPts val="600"/>
                        </a:spcAft>
                      </a:pPr>
                      <a:r>
                        <a:rPr lang="en-US" sz="1200">
                          <a:effectLst/>
                        </a:rPr>
                        <a:t>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Bef>
                          <a:spcPts val="600"/>
                        </a:spcBef>
                        <a:spcAft>
                          <a:spcPts val="600"/>
                        </a:spcAft>
                      </a:pPr>
                      <a:r>
                        <a:rPr lang="en-US" sz="1200" dirty="0">
                          <a:effectLst/>
                          <a:latin typeface="Arial "/>
                          <a:ea typeface="Calibri" panose="020F0502020204030204" pitchFamily="34" charset="0"/>
                          <a:cs typeface="Arial" panose="020B0604020202020204" pitchFamily="34" charset="0"/>
                        </a:rPr>
                        <a:t>1</a:t>
                      </a:r>
                    </a:p>
                  </a:txBody>
                  <a:tcPr marL="68580" marR="68580" marT="0" marB="0"/>
                </a:tc>
                <a:tc>
                  <a:txBody>
                    <a:bodyPr/>
                    <a:lstStyle/>
                    <a:p>
                      <a:pPr algn="just">
                        <a:lnSpc>
                          <a:spcPct val="150000"/>
                        </a:lnSpc>
                        <a:spcBef>
                          <a:spcPts val="600"/>
                        </a:spcBef>
                        <a:spcAft>
                          <a:spcPts val="600"/>
                        </a:spcAft>
                      </a:pPr>
                      <a:r>
                        <a:rPr lang="en-US" sz="1200" dirty="0">
                          <a:effectLst/>
                        </a:rPr>
                        <a:t>00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99158531"/>
                  </a:ext>
                </a:extLst>
              </a:tr>
              <a:tr h="295260">
                <a:tc>
                  <a:txBody>
                    <a:bodyPr/>
                    <a:lstStyle/>
                    <a:p>
                      <a:pPr algn="just">
                        <a:lnSpc>
                          <a:spcPct val="150000"/>
                        </a:lnSpc>
                        <a:spcBef>
                          <a:spcPts val="600"/>
                        </a:spcBef>
                        <a:spcAft>
                          <a:spcPts val="600"/>
                        </a:spcAft>
                      </a:pPr>
                      <a:r>
                        <a:rPr lang="en-US" sz="1200">
                          <a:effectLst/>
                        </a:rPr>
                        <a:t>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Bef>
                          <a:spcPts val="600"/>
                        </a:spcBef>
                        <a:spcAft>
                          <a:spcPts val="600"/>
                        </a:spcAft>
                      </a:pPr>
                      <a:r>
                        <a:rPr lang="en-US" sz="1200" dirty="0">
                          <a:effectLst/>
                          <a:latin typeface="Arial "/>
                          <a:ea typeface="Calibri" panose="020F0502020204030204" pitchFamily="34" charset="0"/>
                          <a:cs typeface="Arial" panose="020B0604020202020204" pitchFamily="34" charset="0"/>
                        </a:rPr>
                        <a:t>2</a:t>
                      </a:r>
                    </a:p>
                  </a:txBody>
                  <a:tcPr marL="68580" marR="68580" marT="0" marB="0"/>
                </a:tc>
                <a:tc>
                  <a:txBody>
                    <a:bodyPr/>
                    <a:lstStyle/>
                    <a:p>
                      <a:pPr algn="just">
                        <a:lnSpc>
                          <a:spcPct val="150000"/>
                        </a:lnSpc>
                        <a:spcBef>
                          <a:spcPts val="600"/>
                        </a:spcBef>
                        <a:spcAft>
                          <a:spcPts val="600"/>
                        </a:spcAft>
                      </a:pPr>
                      <a:r>
                        <a:rPr lang="en-US" sz="1200">
                          <a:effectLst/>
                        </a:rPr>
                        <a:t>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18757573"/>
                  </a:ext>
                </a:extLst>
              </a:tr>
              <a:tr h="295260">
                <a:tc>
                  <a:txBody>
                    <a:bodyPr/>
                    <a:lstStyle/>
                    <a:p>
                      <a:pPr algn="just">
                        <a:lnSpc>
                          <a:spcPct val="150000"/>
                        </a:lnSpc>
                        <a:spcBef>
                          <a:spcPts val="600"/>
                        </a:spcBef>
                        <a:spcAft>
                          <a:spcPts val="600"/>
                        </a:spcAft>
                      </a:pPr>
                      <a:r>
                        <a:rPr lang="en-US" sz="1200">
                          <a:effectLst/>
                        </a:rPr>
                        <a:t>G</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Bef>
                          <a:spcPts val="600"/>
                        </a:spcBef>
                        <a:spcAft>
                          <a:spcPts val="600"/>
                        </a:spcAft>
                      </a:pPr>
                      <a:r>
                        <a:rPr lang="en-US" sz="1200" dirty="0">
                          <a:effectLst/>
                          <a:latin typeface="Arial "/>
                          <a:ea typeface="Calibri" panose="020F0502020204030204" pitchFamily="34" charset="0"/>
                          <a:cs typeface="Arial" panose="020B0604020202020204" pitchFamily="34" charset="0"/>
                        </a:rPr>
                        <a:t>3</a:t>
                      </a:r>
                    </a:p>
                  </a:txBody>
                  <a:tcPr marL="68580" marR="68580" marT="0" marB="0"/>
                </a:tc>
                <a:tc>
                  <a:txBody>
                    <a:bodyPr/>
                    <a:lstStyle/>
                    <a:p>
                      <a:pPr algn="just">
                        <a:lnSpc>
                          <a:spcPct val="150000"/>
                        </a:lnSpc>
                        <a:spcBef>
                          <a:spcPts val="600"/>
                        </a:spcBef>
                        <a:spcAft>
                          <a:spcPts val="600"/>
                        </a:spcAft>
                      </a:pPr>
                      <a:r>
                        <a:rPr lang="en-US" sz="1200" dirty="0">
                          <a:effectLst/>
                        </a:rPr>
                        <a:t>10</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859988"/>
                  </a:ext>
                </a:extLst>
              </a:tr>
              <a:tr h="295260">
                <a:tc>
                  <a:txBody>
                    <a:bodyPr/>
                    <a:lstStyle/>
                    <a:p>
                      <a:pPr algn="just">
                        <a:lnSpc>
                          <a:spcPct val="150000"/>
                        </a:lnSpc>
                        <a:spcBef>
                          <a:spcPts val="600"/>
                        </a:spcBef>
                        <a:spcAft>
                          <a:spcPts val="600"/>
                        </a:spcAft>
                      </a:pPr>
                      <a:r>
                        <a:rPr lang="en-US" sz="1200" dirty="0">
                          <a:effectLst/>
                        </a:rPr>
                        <a:t>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Bef>
                          <a:spcPts val="600"/>
                        </a:spcBef>
                        <a:spcAft>
                          <a:spcPts val="600"/>
                        </a:spcAft>
                      </a:pPr>
                      <a:r>
                        <a:rPr lang="en-US" sz="1200" dirty="0">
                          <a:effectLst/>
                          <a:latin typeface="Arial "/>
                          <a:ea typeface="Calibri" panose="020F0502020204030204" pitchFamily="34" charset="0"/>
                          <a:cs typeface="Arial" panose="020B0604020202020204" pitchFamily="34" charset="0"/>
                        </a:rPr>
                        <a:t>4</a:t>
                      </a:r>
                    </a:p>
                  </a:txBody>
                  <a:tcPr marL="68580" marR="68580" marT="0" marB="0"/>
                </a:tc>
                <a:tc>
                  <a:txBody>
                    <a:bodyPr/>
                    <a:lstStyle/>
                    <a:p>
                      <a:pPr algn="just">
                        <a:lnSpc>
                          <a:spcPct val="150000"/>
                        </a:lnSpc>
                        <a:spcBef>
                          <a:spcPts val="600"/>
                        </a:spcBef>
                        <a:spcAft>
                          <a:spcPts val="600"/>
                        </a:spcAft>
                      </a:pPr>
                      <a:r>
                        <a:rPr lang="en-US" sz="1200" dirty="0">
                          <a:effectLst/>
                        </a:rPr>
                        <a:t>11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4471356"/>
                  </a:ext>
                </a:extLst>
              </a:tr>
            </a:tbl>
          </a:graphicData>
        </a:graphic>
      </p:graphicFrame>
      <p:sp>
        <p:nvSpPr>
          <p:cNvPr id="17" name="عنصر نائب لرقم الشريحة 1">
            <a:extLst>
              <a:ext uri="{FF2B5EF4-FFF2-40B4-BE49-F238E27FC236}">
                <a16:creationId xmlns:a16="http://schemas.microsoft.com/office/drawing/2014/main" id="{1B412C2B-E725-40AF-A536-CCB3063DD766}"/>
              </a:ext>
            </a:extLst>
          </p:cNvPr>
          <p:cNvSpPr txBox="1">
            <a:spLocks/>
          </p:cNvSpPr>
          <p:nvPr/>
        </p:nvSpPr>
        <p:spPr>
          <a:xfrm>
            <a:off x="8612831" y="6873551"/>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dk2"/>
                </a:solidFill>
              </a:rPr>
              <a:pPr/>
              <a:t>25</a:t>
            </a:fld>
            <a:endParaRPr lang="en">
              <a:solidFill>
                <a:schemeClr val="dk2"/>
              </a:solidFill>
            </a:endParaRPr>
          </a:p>
        </p:txBody>
      </p:sp>
      <p:sp>
        <p:nvSpPr>
          <p:cNvPr id="21" name="شكل حر: شكل 20">
            <a:extLst>
              <a:ext uri="{FF2B5EF4-FFF2-40B4-BE49-F238E27FC236}">
                <a16:creationId xmlns:a16="http://schemas.microsoft.com/office/drawing/2014/main" id="{FEFA30A7-B4CB-4E0C-A2F0-6614FF86CD35}"/>
              </a:ext>
            </a:extLst>
          </p:cNvPr>
          <p:cNvSpPr/>
          <p:nvPr/>
        </p:nvSpPr>
        <p:spPr>
          <a:xfrm>
            <a:off x="7476223" y="1975748"/>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2" name="شكل حر: شكل 21">
            <a:extLst>
              <a:ext uri="{FF2B5EF4-FFF2-40B4-BE49-F238E27FC236}">
                <a16:creationId xmlns:a16="http://schemas.microsoft.com/office/drawing/2014/main" id="{FA2BEF39-2601-4668-A3FD-37B90881EFF2}"/>
              </a:ext>
            </a:extLst>
          </p:cNvPr>
          <p:cNvSpPr/>
          <p:nvPr/>
        </p:nvSpPr>
        <p:spPr>
          <a:xfrm>
            <a:off x="6291411" y="2156013"/>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FF0000"/>
                </a:solidFill>
              </a:rPr>
              <a:t>G</a:t>
            </a:r>
            <a:r>
              <a:rPr lang="en-US" sz="1200" b="1" kern="1200" dirty="0">
                <a:solidFill>
                  <a:schemeClr val="accent2">
                    <a:lumMod val="75000"/>
                  </a:schemeClr>
                </a:solidFill>
              </a:rPr>
              <a:t>G</a:t>
            </a:r>
            <a:r>
              <a:rPr lang="en-US" sz="1200" b="1" kern="1200" dirty="0">
                <a:solidFill>
                  <a:srgbClr val="FF0000"/>
                </a:solidFill>
              </a:rPr>
              <a:t>U</a:t>
            </a:r>
            <a:r>
              <a:rPr lang="en-US" sz="1200" b="1" kern="1200" dirty="0">
                <a:solidFill>
                  <a:schemeClr val="accent2">
                    <a:lumMod val="75000"/>
                  </a:schemeClr>
                </a:solidFill>
              </a:rPr>
              <a:t>C</a:t>
            </a:r>
            <a:r>
              <a:rPr lang="en-US" sz="1200" b="1" kern="1200" dirty="0">
                <a:solidFill>
                  <a:srgbClr val="FF0000"/>
                </a:solidFill>
              </a:rPr>
              <a:t>G</a:t>
            </a:r>
            <a:r>
              <a:rPr lang="en-US" sz="1200" b="1" kern="1200" dirty="0">
                <a:solidFill>
                  <a:schemeClr val="accent2">
                    <a:lumMod val="75000"/>
                  </a:schemeClr>
                </a:solidFill>
              </a:rPr>
              <a:t>U</a:t>
            </a:r>
            <a:r>
              <a:rPr lang="en-US" sz="1200" b="1" kern="1200" dirty="0">
                <a:solidFill>
                  <a:srgbClr val="FF0000"/>
                </a:solidFill>
              </a:rPr>
              <a:t>A</a:t>
            </a:r>
            <a:r>
              <a:rPr lang="en-US" sz="1200" b="1" kern="1200" dirty="0">
                <a:solidFill>
                  <a:schemeClr val="accent2">
                    <a:lumMod val="75000"/>
                  </a:schemeClr>
                </a:solidFill>
              </a:rPr>
              <a:t>C</a:t>
            </a:r>
            <a:r>
              <a:rPr lang="en-US" sz="1200" b="1" kern="1200" dirty="0">
                <a:solidFill>
                  <a:srgbClr val="FF0000"/>
                </a:solidFill>
              </a:rPr>
              <a:t>G</a:t>
            </a:r>
            <a:r>
              <a:rPr lang="en-US" sz="1200" b="1" kern="1200" dirty="0">
                <a:solidFill>
                  <a:schemeClr val="accent2">
                    <a:lumMod val="75000"/>
                  </a:schemeClr>
                </a:solidFill>
              </a:rPr>
              <a:t>U</a:t>
            </a:r>
            <a:r>
              <a:rPr lang="en-US" sz="1200" b="1" kern="1200" dirty="0">
                <a:solidFill>
                  <a:srgbClr val="FF0000"/>
                </a:solidFill>
              </a:rPr>
              <a:t>U</a:t>
            </a:r>
            <a:r>
              <a:rPr lang="en-US" sz="1200" b="1" kern="1200" dirty="0">
                <a:solidFill>
                  <a:schemeClr val="accent2">
                    <a:lumMod val="75000"/>
                  </a:schemeClr>
                </a:solidFill>
              </a:rPr>
              <a:t>G</a:t>
            </a:r>
            <a:endParaRPr lang="ar-SA" sz="1200" b="1" kern="1200" dirty="0">
              <a:solidFill>
                <a:schemeClr val="accent2">
                  <a:lumMod val="75000"/>
                </a:schemeClr>
              </a:solidFill>
            </a:endParaRPr>
          </a:p>
        </p:txBody>
      </p:sp>
      <p:sp>
        <p:nvSpPr>
          <p:cNvPr id="23" name="شكل حر: شكل 22">
            <a:extLst>
              <a:ext uri="{FF2B5EF4-FFF2-40B4-BE49-F238E27FC236}">
                <a16:creationId xmlns:a16="http://schemas.microsoft.com/office/drawing/2014/main" id="{0CBCB751-6D0F-4281-BF71-9E8A8FA6DF48}"/>
              </a:ext>
            </a:extLst>
          </p:cNvPr>
          <p:cNvSpPr/>
          <p:nvPr/>
        </p:nvSpPr>
        <p:spPr>
          <a:xfrm>
            <a:off x="7487947" y="2600420"/>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4" name="شكل حر: شكل 23">
            <a:extLst>
              <a:ext uri="{FF2B5EF4-FFF2-40B4-BE49-F238E27FC236}">
                <a16:creationId xmlns:a16="http://schemas.microsoft.com/office/drawing/2014/main" id="{D3A20F75-C481-4504-814D-E67CC4BE4BB4}"/>
              </a:ext>
            </a:extLst>
          </p:cNvPr>
          <p:cNvSpPr/>
          <p:nvPr/>
        </p:nvSpPr>
        <p:spPr>
          <a:xfrm>
            <a:off x="6303135" y="2780684"/>
            <a:ext cx="2551811" cy="629017"/>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accent2">
                    <a:lumMod val="75000"/>
                  </a:schemeClr>
                </a:solidFill>
              </a:rPr>
              <a:t>Then covert to binary put the result is variable value depend on the random key value (A</a:t>
            </a:r>
            <a:r>
              <a:rPr lang="en-US" sz="800" b="1" kern="1200" dirty="0">
                <a:solidFill>
                  <a:schemeClr val="accent2">
                    <a:lumMod val="75000"/>
                  </a:schemeClr>
                </a:solidFill>
              </a:rPr>
              <a:t>BIN</a:t>
            </a:r>
            <a:r>
              <a:rPr lang="en-US" sz="1200" b="1" kern="1200" dirty="0">
                <a:solidFill>
                  <a:schemeClr val="accent2">
                    <a:lumMod val="75000"/>
                  </a:schemeClr>
                </a:solidFill>
              </a:rPr>
              <a:t>).</a:t>
            </a:r>
            <a:endParaRPr lang="ar-SA" sz="1200" b="1" kern="1200" dirty="0">
              <a:solidFill>
                <a:schemeClr val="accent2">
                  <a:lumMod val="75000"/>
                </a:schemeClr>
              </a:solidFill>
            </a:endParaRPr>
          </a:p>
        </p:txBody>
      </p:sp>
    </p:spTree>
    <p:extLst>
      <p:ext uri="{BB962C8B-B14F-4D97-AF65-F5344CB8AC3E}">
        <p14:creationId xmlns:p14="http://schemas.microsoft.com/office/powerpoint/2010/main" val="27506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1" grpId="0" animBg="1"/>
      <p:bldP spid="22"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BF6959C7-0AF5-4C98-AD24-231190A68F1D}"/>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26</a:t>
            </a:fld>
            <a:endParaRPr lang="en">
              <a:solidFill>
                <a:schemeClr val="dk2"/>
              </a:solidFill>
            </a:endParaRPr>
          </a:p>
        </p:txBody>
      </p:sp>
      <p:sp>
        <p:nvSpPr>
          <p:cNvPr id="3" name="Shape 151">
            <a:extLst>
              <a:ext uri="{FF2B5EF4-FFF2-40B4-BE49-F238E27FC236}">
                <a16:creationId xmlns:a16="http://schemas.microsoft.com/office/drawing/2014/main" id="{8756C7EE-E41E-4406-B559-6F82DABB4A3F}"/>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26</a:t>
            </a:fld>
            <a:endParaRPr lang="en">
              <a:cs typeface="+mj-cs"/>
            </a:endParaRPr>
          </a:p>
        </p:txBody>
      </p:sp>
      <p:sp>
        <p:nvSpPr>
          <p:cNvPr id="4" name="مستطيل 3">
            <a:extLst>
              <a:ext uri="{FF2B5EF4-FFF2-40B4-BE49-F238E27FC236}">
                <a16:creationId xmlns:a16="http://schemas.microsoft.com/office/drawing/2014/main" id="{38368590-E60B-4E22-98AE-9AB64B6BAB48}"/>
              </a:ext>
            </a:extLst>
          </p:cNvPr>
          <p:cNvSpPr/>
          <p:nvPr/>
        </p:nvSpPr>
        <p:spPr>
          <a:xfrm>
            <a:off x="2299063" y="1794175"/>
            <a:ext cx="4754880" cy="138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indent="-285750">
              <a:buFont typeface="Arial" panose="020B0604020202020204" pitchFamily="34" charset="0"/>
              <a:buChar char="•"/>
            </a:pPr>
            <a:r>
              <a:rPr lang="en-US" dirty="0">
                <a:cs typeface="+mj-cs"/>
              </a:rPr>
              <a:t>Convert to binary.</a:t>
            </a:r>
          </a:p>
          <a:p>
            <a:pPr marL="285750" indent="-285750">
              <a:buFont typeface="Arial" panose="020B0604020202020204" pitchFamily="34" charset="0"/>
              <a:buChar char="•"/>
            </a:pPr>
            <a:r>
              <a:rPr lang="en-US" dirty="0">
                <a:cs typeface="+mj-cs"/>
              </a:rPr>
              <a:t>Spilt into parts.</a:t>
            </a:r>
          </a:p>
          <a:p>
            <a:pPr marL="285750" indent="-285750">
              <a:buFont typeface="Arial" panose="020B0604020202020204" pitchFamily="34" charset="0"/>
              <a:buChar char="•"/>
            </a:pPr>
            <a:r>
              <a:rPr lang="en-US" dirty="0">
                <a:cs typeface="+mj-cs"/>
              </a:rPr>
              <a:t>Insert bit by bit of A</a:t>
            </a:r>
            <a:r>
              <a:rPr lang="en-US" sz="800" dirty="0">
                <a:cs typeface="+mj-cs"/>
              </a:rPr>
              <a:t>DNA </a:t>
            </a:r>
            <a:r>
              <a:rPr lang="en-US" dirty="0">
                <a:cs typeface="+mj-cs"/>
              </a:rPr>
              <a:t>into the sequence parts. </a:t>
            </a:r>
            <a:endParaRPr lang="ar-SA" dirty="0">
              <a:cs typeface="+mj-cs"/>
            </a:endParaRPr>
          </a:p>
        </p:txBody>
      </p:sp>
      <p:sp>
        <p:nvSpPr>
          <p:cNvPr id="5" name="مستطيل 4">
            <a:extLst>
              <a:ext uri="{FF2B5EF4-FFF2-40B4-BE49-F238E27FC236}">
                <a16:creationId xmlns:a16="http://schemas.microsoft.com/office/drawing/2014/main" id="{373D35F7-0578-47BE-80F6-9D7FD309FDAB}"/>
              </a:ext>
            </a:extLst>
          </p:cNvPr>
          <p:cNvSpPr/>
          <p:nvPr/>
        </p:nvSpPr>
        <p:spPr>
          <a:xfrm>
            <a:off x="2362039" y="803119"/>
            <a:ext cx="2050868" cy="69250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cs typeface="+mj-cs"/>
              </a:rPr>
              <a:t>A</a:t>
            </a:r>
            <a:r>
              <a:rPr lang="en-US" sz="800" dirty="0">
                <a:cs typeface="+mj-cs"/>
              </a:rPr>
              <a:t>BIN</a:t>
            </a:r>
            <a:endParaRPr lang="ar-SA" sz="800" dirty="0">
              <a:cs typeface="+mj-cs"/>
            </a:endParaRPr>
          </a:p>
        </p:txBody>
      </p:sp>
      <p:sp>
        <p:nvSpPr>
          <p:cNvPr id="6" name="مستطيل 5">
            <a:extLst>
              <a:ext uri="{FF2B5EF4-FFF2-40B4-BE49-F238E27FC236}">
                <a16:creationId xmlns:a16="http://schemas.microsoft.com/office/drawing/2014/main" id="{5D767D51-CC62-49C2-AFC3-2292F6521D11}"/>
              </a:ext>
            </a:extLst>
          </p:cNvPr>
          <p:cNvSpPr/>
          <p:nvPr/>
        </p:nvSpPr>
        <p:spPr>
          <a:xfrm>
            <a:off x="4676503" y="785807"/>
            <a:ext cx="2050868" cy="69250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cs typeface="+mj-cs"/>
              </a:rPr>
              <a:t>DNA reference sequence </a:t>
            </a:r>
            <a:endParaRPr lang="ar-SA" dirty="0">
              <a:cs typeface="+mj-cs"/>
            </a:endParaRPr>
          </a:p>
        </p:txBody>
      </p:sp>
      <p:sp>
        <p:nvSpPr>
          <p:cNvPr id="7" name="مستطيل 6">
            <a:extLst>
              <a:ext uri="{FF2B5EF4-FFF2-40B4-BE49-F238E27FC236}">
                <a16:creationId xmlns:a16="http://schemas.microsoft.com/office/drawing/2014/main" id="{BC99AF3E-DDC8-453B-B214-C46A3FBB4962}"/>
              </a:ext>
            </a:extLst>
          </p:cNvPr>
          <p:cNvSpPr/>
          <p:nvPr/>
        </p:nvSpPr>
        <p:spPr>
          <a:xfrm>
            <a:off x="3710528" y="3477735"/>
            <a:ext cx="2050868" cy="692504"/>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cs typeface="+mj-cs"/>
              </a:rPr>
              <a:t>Faked DNA reference sequence </a:t>
            </a:r>
            <a:endParaRPr lang="ar-SA" dirty="0">
              <a:cs typeface="+mj-cs"/>
            </a:endParaRPr>
          </a:p>
        </p:txBody>
      </p:sp>
      <p:cxnSp>
        <p:nvCxnSpPr>
          <p:cNvPr id="8" name="رابط كسهم مستقيم 7">
            <a:extLst>
              <a:ext uri="{FF2B5EF4-FFF2-40B4-BE49-F238E27FC236}">
                <a16:creationId xmlns:a16="http://schemas.microsoft.com/office/drawing/2014/main" id="{AA95FC8E-D46C-4FD6-9279-5C4B34907C9D}"/>
              </a:ext>
            </a:extLst>
          </p:cNvPr>
          <p:cNvCxnSpPr>
            <a:cxnSpLocks/>
            <a:stCxn id="5" idx="2"/>
          </p:cNvCxnSpPr>
          <p:nvPr/>
        </p:nvCxnSpPr>
        <p:spPr>
          <a:xfrm>
            <a:off x="3387473" y="1495623"/>
            <a:ext cx="0" cy="29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رابط كسهم مستقيم 8">
            <a:extLst>
              <a:ext uri="{FF2B5EF4-FFF2-40B4-BE49-F238E27FC236}">
                <a16:creationId xmlns:a16="http://schemas.microsoft.com/office/drawing/2014/main" id="{00C47B7F-057D-422C-A8E8-EE9F76F4A6C0}"/>
              </a:ext>
            </a:extLst>
          </p:cNvPr>
          <p:cNvCxnSpPr>
            <a:cxnSpLocks/>
          </p:cNvCxnSpPr>
          <p:nvPr/>
        </p:nvCxnSpPr>
        <p:spPr>
          <a:xfrm>
            <a:off x="5750510" y="1478311"/>
            <a:ext cx="0" cy="29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رابط كسهم مستقيم 9">
            <a:extLst>
              <a:ext uri="{FF2B5EF4-FFF2-40B4-BE49-F238E27FC236}">
                <a16:creationId xmlns:a16="http://schemas.microsoft.com/office/drawing/2014/main" id="{F6020442-24A8-4F3A-8D52-BBA57488E562}"/>
              </a:ext>
            </a:extLst>
          </p:cNvPr>
          <p:cNvCxnSpPr>
            <a:cxnSpLocks/>
          </p:cNvCxnSpPr>
          <p:nvPr/>
        </p:nvCxnSpPr>
        <p:spPr>
          <a:xfrm>
            <a:off x="4676503" y="3179183"/>
            <a:ext cx="0" cy="29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220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997062E3-104C-4B9D-973B-EACC5631A06F}"/>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27</a:t>
            </a:fld>
            <a:endParaRPr lang="en">
              <a:solidFill>
                <a:schemeClr val="dk2"/>
              </a:solidFill>
            </a:endParaRPr>
          </a:p>
        </p:txBody>
      </p:sp>
      <p:sp>
        <p:nvSpPr>
          <p:cNvPr id="5" name="Shape 145">
            <a:extLst>
              <a:ext uri="{FF2B5EF4-FFF2-40B4-BE49-F238E27FC236}">
                <a16:creationId xmlns:a16="http://schemas.microsoft.com/office/drawing/2014/main" id="{08D1A1FA-6A41-459E-9CDA-1E6BBAFB90DE}"/>
              </a:ext>
            </a:extLst>
          </p:cNvPr>
          <p:cNvSpPr txBox="1">
            <a:spLocks/>
          </p:cNvSpPr>
          <p:nvPr/>
        </p:nvSpPr>
        <p:spPr>
          <a:xfrm>
            <a:off x="311700" y="299000"/>
            <a:ext cx="2808000" cy="755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24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2400">
                <a:solidFill>
                  <a:schemeClr val="dk1"/>
                </a:solidFill>
                <a:latin typeface="Roboto"/>
                <a:ea typeface="Roboto"/>
                <a:cs typeface="Roboto"/>
                <a:sym typeface="Roboto"/>
              </a:defRPr>
            </a:lvl2pPr>
            <a:lvl3pPr lvl="2">
              <a:spcBef>
                <a:spcPts val="0"/>
              </a:spcBef>
              <a:buClr>
                <a:schemeClr val="dk1"/>
              </a:buClr>
              <a:buSzPct val="100000"/>
              <a:buFont typeface="Roboto"/>
              <a:buNone/>
              <a:defRPr sz="2400">
                <a:solidFill>
                  <a:schemeClr val="dk1"/>
                </a:solidFill>
                <a:latin typeface="Roboto"/>
                <a:ea typeface="Roboto"/>
                <a:cs typeface="Roboto"/>
                <a:sym typeface="Roboto"/>
              </a:defRPr>
            </a:lvl3pPr>
            <a:lvl4pPr lvl="3">
              <a:spcBef>
                <a:spcPts val="0"/>
              </a:spcBef>
              <a:buClr>
                <a:schemeClr val="dk1"/>
              </a:buClr>
              <a:buSzPct val="100000"/>
              <a:buFont typeface="Roboto"/>
              <a:buNone/>
              <a:defRPr sz="2400">
                <a:solidFill>
                  <a:schemeClr val="dk1"/>
                </a:solidFill>
                <a:latin typeface="Roboto"/>
                <a:ea typeface="Roboto"/>
                <a:cs typeface="Roboto"/>
                <a:sym typeface="Roboto"/>
              </a:defRPr>
            </a:lvl4pPr>
            <a:lvl5pPr lvl="4">
              <a:spcBef>
                <a:spcPts val="0"/>
              </a:spcBef>
              <a:buClr>
                <a:schemeClr val="dk1"/>
              </a:buClr>
              <a:buSzPct val="100000"/>
              <a:buFont typeface="Roboto"/>
              <a:buNone/>
              <a:defRPr sz="2400">
                <a:solidFill>
                  <a:schemeClr val="dk1"/>
                </a:solidFill>
                <a:latin typeface="Roboto"/>
                <a:ea typeface="Roboto"/>
                <a:cs typeface="Roboto"/>
                <a:sym typeface="Roboto"/>
              </a:defRPr>
            </a:lvl5pPr>
            <a:lvl6pPr lvl="5">
              <a:spcBef>
                <a:spcPts val="0"/>
              </a:spcBef>
              <a:buClr>
                <a:schemeClr val="dk1"/>
              </a:buClr>
              <a:buSzPct val="100000"/>
              <a:buFont typeface="Roboto"/>
              <a:buNone/>
              <a:defRPr sz="2400">
                <a:solidFill>
                  <a:schemeClr val="dk1"/>
                </a:solidFill>
                <a:latin typeface="Roboto"/>
                <a:ea typeface="Roboto"/>
                <a:cs typeface="Roboto"/>
                <a:sym typeface="Roboto"/>
              </a:defRPr>
            </a:lvl6pPr>
            <a:lvl7pPr lvl="6">
              <a:spcBef>
                <a:spcPts val="0"/>
              </a:spcBef>
              <a:buClr>
                <a:schemeClr val="dk1"/>
              </a:buClr>
              <a:buSzPct val="100000"/>
              <a:buFont typeface="Roboto"/>
              <a:buNone/>
              <a:defRPr sz="2400">
                <a:solidFill>
                  <a:schemeClr val="dk1"/>
                </a:solidFill>
                <a:latin typeface="Roboto"/>
                <a:ea typeface="Roboto"/>
                <a:cs typeface="Roboto"/>
                <a:sym typeface="Roboto"/>
              </a:defRPr>
            </a:lvl7pPr>
            <a:lvl8pPr lvl="7">
              <a:spcBef>
                <a:spcPts val="0"/>
              </a:spcBef>
              <a:buClr>
                <a:schemeClr val="dk1"/>
              </a:buClr>
              <a:buSzPct val="100000"/>
              <a:buFont typeface="Roboto"/>
              <a:buNone/>
              <a:defRPr sz="2400">
                <a:solidFill>
                  <a:schemeClr val="dk1"/>
                </a:solidFill>
                <a:latin typeface="Roboto"/>
                <a:ea typeface="Roboto"/>
                <a:cs typeface="Roboto"/>
                <a:sym typeface="Roboto"/>
              </a:defRPr>
            </a:lvl8pPr>
            <a:lvl9pPr lvl="8">
              <a:spcBef>
                <a:spcPts val="0"/>
              </a:spcBef>
              <a:buClr>
                <a:schemeClr val="dk1"/>
              </a:buClr>
              <a:buSzPct val="100000"/>
              <a:buFont typeface="Roboto"/>
              <a:buNone/>
              <a:defRPr sz="2400">
                <a:solidFill>
                  <a:schemeClr val="dk1"/>
                </a:solidFill>
                <a:latin typeface="Roboto"/>
                <a:ea typeface="Roboto"/>
                <a:cs typeface="Roboto"/>
                <a:sym typeface="Roboto"/>
              </a:defRPr>
            </a:lvl9pPr>
          </a:lstStyle>
          <a:p>
            <a:pPr>
              <a:lnSpc>
                <a:spcPct val="115000"/>
              </a:lnSpc>
            </a:pPr>
            <a:r>
              <a:rPr lang="en" sz="3000">
                <a:latin typeface="Times New Roman"/>
                <a:ea typeface="Times New Roman"/>
                <a:cs typeface="+mj-cs"/>
                <a:sym typeface="Times New Roman"/>
              </a:rPr>
              <a:t>4. </a:t>
            </a:r>
            <a:r>
              <a:rPr lang="en" sz="3000" b="1">
                <a:latin typeface="Times New Roman"/>
                <a:ea typeface="Times New Roman"/>
                <a:cs typeface="+mj-cs"/>
                <a:sym typeface="Times New Roman"/>
              </a:rPr>
              <a:t>Methodology</a:t>
            </a:r>
            <a:endParaRPr lang="en" sz="3000" b="1" dirty="0">
              <a:latin typeface="Times New Roman"/>
              <a:ea typeface="Times New Roman"/>
              <a:cs typeface="+mj-cs"/>
              <a:sym typeface="Times New Roman"/>
            </a:endParaRPr>
          </a:p>
        </p:txBody>
      </p:sp>
      <p:cxnSp>
        <p:nvCxnSpPr>
          <p:cNvPr id="6" name="Shape 146">
            <a:extLst>
              <a:ext uri="{FF2B5EF4-FFF2-40B4-BE49-F238E27FC236}">
                <a16:creationId xmlns:a16="http://schemas.microsoft.com/office/drawing/2014/main" id="{2475C1C2-1ED2-4636-994F-F52E5C9EB9C1}"/>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7" name="Shape 151">
            <a:extLst>
              <a:ext uri="{FF2B5EF4-FFF2-40B4-BE49-F238E27FC236}">
                <a16:creationId xmlns:a16="http://schemas.microsoft.com/office/drawing/2014/main" id="{AEDC9341-F161-4286-8299-80C980C1FA4C}"/>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27</a:t>
            </a:fld>
            <a:endParaRPr lang="en">
              <a:cs typeface="+mj-cs"/>
            </a:endParaRPr>
          </a:p>
        </p:txBody>
      </p:sp>
      <p:sp>
        <p:nvSpPr>
          <p:cNvPr id="8" name="Shape 104">
            <a:extLst>
              <a:ext uri="{FF2B5EF4-FFF2-40B4-BE49-F238E27FC236}">
                <a16:creationId xmlns:a16="http://schemas.microsoft.com/office/drawing/2014/main" id="{306B8579-0B04-422C-98EF-39F84182940A}"/>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9" name="Shape 105">
            <a:extLst>
              <a:ext uri="{FF2B5EF4-FFF2-40B4-BE49-F238E27FC236}">
                <a16:creationId xmlns:a16="http://schemas.microsoft.com/office/drawing/2014/main" id="{32085A4C-5AAE-4BB2-9E86-EDBA89BFD03E}"/>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2" name="Rectangle 3">
            <a:extLst>
              <a:ext uri="{FF2B5EF4-FFF2-40B4-BE49-F238E27FC236}">
                <a16:creationId xmlns:a16="http://schemas.microsoft.com/office/drawing/2014/main" id="{12044004-AE76-40A3-8C4E-6F6937C88BD9}"/>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p:sp>
        <p:nvSpPr>
          <p:cNvPr id="14" name="Shape 136">
            <a:extLst>
              <a:ext uri="{FF2B5EF4-FFF2-40B4-BE49-F238E27FC236}">
                <a16:creationId xmlns:a16="http://schemas.microsoft.com/office/drawing/2014/main" id="{20A7E033-60FC-4818-9D5A-9801F1604CDD}"/>
              </a:ext>
            </a:extLst>
          </p:cNvPr>
          <p:cNvSpPr txBox="1">
            <a:spLocks/>
          </p:cNvSpPr>
          <p:nvPr/>
        </p:nvSpPr>
        <p:spPr>
          <a:xfrm>
            <a:off x="349997" y="970675"/>
            <a:ext cx="6405000" cy="755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9pPr>
          </a:lstStyle>
          <a:p>
            <a:pPr marL="457200" indent="-342900">
              <a:lnSpc>
                <a:spcPct val="100000"/>
              </a:lnSpc>
              <a:buFont typeface="Arial" panose="020B0604020202020204" pitchFamily="34" charset="0"/>
              <a:buChar char="•"/>
            </a:pPr>
            <a:r>
              <a:rPr lang="en-US" sz="1800" dirty="0">
                <a:solidFill>
                  <a:schemeClr val="tx1"/>
                </a:solidFill>
                <a:latin typeface="Times New Roman"/>
                <a:ea typeface="Arial"/>
                <a:cs typeface="+mj-cs"/>
                <a:sym typeface="Arial"/>
              </a:rPr>
              <a:t>Third Algorithm (G</a:t>
            </a:r>
            <a:r>
              <a:rPr lang="en-US" sz="1800" dirty="0">
                <a:solidFill>
                  <a:schemeClr val="tx1"/>
                </a:solidFill>
                <a:latin typeface="Times New Roman"/>
                <a:ea typeface="Arial"/>
                <a:sym typeface="Arial"/>
              </a:rPr>
              <a:t>eneric </a:t>
            </a:r>
            <a:r>
              <a:rPr lang="en-US" sz="1800" dirty="0">
                <a:solidFill>
                  <a:schemeClr val="tx1"/>
                </a:solidFill>
                <a:latin typeface="Times New Roman"/>
                <a:ea typeface="Arial"/>
                <a:cs typeface="+mj-cs"/>
                <a:sym typeface="Arial"/>
              </a:rPr>
              <a:t>complementary substitution).</a:t>
            </a:r>
          </a:p>
          <a:p>
            <a:pPr marL="457200">
              <a:spcAft>
                <a:spcPts val="0"/>
              </a:spcAft>
            </a:pPr>
            <a:endParaRPr lang="en-US" sz="1100" dirty="0">
              <a:solidFill>
                <a:srgbClr val="000000"/>
              </a:solidFill>
              <a:latin typeface="Arial"/>
              <a:ea typeface="Arial"/>
              <a:cs typeface="+mj-cs"/>
              <a:sym typeface="Arial"/>
            </a:endParaRPr>
          </a:p>
          <a:p>
            <a:pPr marL="457200">
              <a:spcAft>
                <a:spcPts val="0"/>
              </a:spcAft>
            </a:pPr>
            <a:endParaRPr lang="en-US" sz="1400" dirty="0">
              <a:solidFill>
                <a:srgbClr val="000000"/>
              </a:solidFill>
              <a:latin typeface="Times New Roman"/>
              <a:ea typeface="Times New Roman"/>
              <a:cs typeface="+mj-cs"/>
              <a:sym typeface="Times New Roman"/>
            </a:endParaRPr>
          </a:p>
          <a:p>
            <a:pPr>
              <a:spcAft>
                <a:spcPts val="0"/>
              </a:spcAft>
            </a:pPr>
            <a:endParaRPr lang="en-US" sz="1800" dirty="0">
              <a:latin typeface="Times New Roman"/>
              <a:ea typeface="Times New Roman"/>
              <a:cs typeface="+mj-cs"/>
              <a:sym typeface="Times New Roman"/>
            </a:endParaRPr>
          </a:p>
          <a:p>
            <a:pPr>
              <a:spcAft>
                <a:spcPts val="0"/>
              </a:spcAft>
            </a:pPr>
            <a:endParaRPr lang="en-US" sz="1400" dirty="0">
              <a:latin typeface="Times New Roman"/>
              <a:ea typeface="Times New Roman"/>
              <a:cs typeface="+mj-cs"/>
              <a:sym typeface="Times New Roman"/>
            </a:endParaRPr>
          </a:p>
        </p:txBody>
      </p:sp>
      <p:pic>
        <p:nvPicPr>
          <p:cNvPr id="1026" name="صورة 7" descr="صورة تحتوي على لقطة شاشة&#10;&#10;تم إنشاء الوصف تلقائياً">
            <a:extLst>
              <a:ext uri="{FF2B5EF4-FFF2-40B4-BE49-F238E27FC236}">
                <a16:creationId xmlns:a16="http://schemas.microsoft.com/office/drawing/2014/main" id="{B2C6F55E-0444-43E1-883F-83F881E26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24" y="1726375"/>
            <a:ext cx="5143902" cy="1414348"/>
          </a:xfrm>
          <a:prstGeom prst="rect">
            <a:avLst/>
          </a:prstGeom>
          <a:noFill/>
          <a:extLst>
            <a:ext uri="{909E8E84-426E-40DD-AFC4-6F175D3DCCD1}">
              <a14:hiddenFill xmlns:a14="http://schemas.microsoft.com/office/drawing/2010/main">
                <a:solidFill>
                  <a:srgbClr val="FFFFFF"/>
                </a:solidFill>
              </a14:hiddenFill>
            </a:ext>
          </a:extLst>
        </p:spPr>
      </p:pic>
      <p:pic>
        <p:nvPicPr>
          <p:cNvPr id="1025" name="صورة 6" descr="صورة تحتوي على لقطة شاشة&#10;&#10;تم إنشاء الوصف تلقائياً">
            <a:extLst>
              <a:ext uri="{FF2B5EF4-FFF2-40B4-BE49-F238E27FC236}">
                <a16:creationId xmlns:a16="http://schemas.microsoft.com/office/drawing/2014/main" id="{5DE29CEB-B6CD-4536-BB73-08D60F9AB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124" y="3307750"/>
            <a:ext cx="5143902" cy="1495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141077A-35DD-40FD-8234-D0AC8FCB75B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
        <p:nvSpPr>
          <p:cNvPr id="3" name="Rectangle 4">
            <a:extLst>
              <a:ext uri="{FF2B5EF4-FFF2-40B4-BE49-F238E27FC236}">
                <a16:creationId xmlns:a16="http://schemas.microsoft.com/office/drawing/2014/main" id="{1F630B3E-C6DB-4FC6-95B6-87FA44D17C80}"/>
              </a:ext>
            </a:extLst>
          </p:cNvPr>
          <p:cNvSpPr>
            <a:spLocks noChangeArrowheads="1"/>
          </p:cNvSpPr>
          <p:nvPr/>
        </p:nvSpPr>
        <p:spPr bwMode="auto">
          <a:xfrm>
            <a:off x="0" y="1952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spTree>
    <p:extLst>
      <p:ext uri="{BB962C8B-B14F-4D97-AF65-F5344CB8AC3E}">
        <p14:creationId xmlns:p14="http://schemas.microsoft.com/office/powerpoint/2010/main" val="425389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51" name="Shape 151"/>
          <p:cNvSpPr txBox="1">
            <a:spLocks noGrp="1"/>
          </p:cNvSpPr>
          <p:nvPr>
            <p:ph type="sldNum" idx="12"/>
          </p:nvPr>
        </p:nvSpPr>
        <p:spPr>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28</a:t>
            </a:fld>
            <a:endParaRPr lang="en">
              <a:cs typeface="+mj-cs"/>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26" name="مستطيل 25">
            <a:extLst>
              <a:ext uri="{FF2B5EF4-FFF2-40B4-BE49-F238E27FC236}">
                <a16:creationId xmlns:a16="http://schemas.microsoft.com/office/drawing/2014/main" id="{42D94491-C782-4138-86B6-320172CE8545}"/>
              </a:ext>
            </a:extLst>
          </p:cNvPr>
          <p:cNvSpPr/>
          <p:nvPr/>
        </p:nvSpPr>
        <p:spPr>
          <a:xfrm>
            <a:off x="4618675" y="1439754"/>
            <a:ext cx="673907"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tx1">
                    <a:lumMod val="50000"/>
                  </a:schemeClr>
                </a:solidFill>
                <a:cs typeface="+mj-cs"/>
              </a:rPr>
              <a:t>S</a:t>
            </a:r>
            <a:r>
              <a:rPr lang="en-US" baseline="-25000" dirty="0" err="1">
                <a:solidFill>
                  <a:schemeClr val="tx1">
                    <a:lumMod val="50000"/>
                  </a:schemeClr>
                </a:solidFill>
                <a:cs typeface="+mj-cs"/>
              </a:rPr>
              <a:t>m</a:t>
            </a:r>
            <a:endParaRPr lang="ar-SA" dirty="0">
              <a:solidFill>
                <a:schemeClr val="tx1">
                  <a:lumMod val="50000"/>
                </a:schemeClr>
              </a:solidFill>
              <a:cs typeface="+mj-cs"/>
            </a:endParaRPr>
          </a:p>
        </p:txBody>
      </p:sp>
      <p:sp>
        <p:nvSpPr>
          <p:cNvPr id="33" name="مستطيل 32">
            <a:extLst>
              <a:ext uri="{FF2B5EF4-FFF2-40B4-BE49-F238E27FC236}">
                <a16:creationId xmlns:a16="http://schemas.microsoft.com/office/drawing/2014/main" id="{801A35E7-E0E9-465C-986A-A212B3E43154}"/>
              </a:ext>
            </a:extLst>
          </p:cNvPr>
          <p:cNvSpPr/>
          <p:nvPr/>
        </p:nvSpPr>
        <p:spPr>
          <a:xfrm>
            <a:off x="4644801" y="2069155"/>
            <a:ext cx="1248066"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err="1">
                <a:solidFill>
                  <a:schemeClr val="tx1">
                    <a:lumMod val="50000"/>
                  </a:schemeClr>
                </a:solidFill>
                <a:cs typeface="+mj-cs"/>
              </a:rPr>
              <a:t>S</a:t>
            </a:r>
            <a:r>
              <a:rPr lang="en-US" baseline="-25000" dirty="0" err="1">
                <a:solidFill>
                  <a:schemeClr val="tx1">
                    <a:lumMod val="50000"/>
                  </a:schemeClr>
                </a:solidFill>
                <a:cs typeface="+mj-cs"/>
              </a:rPr>
              <a:t>dna</a:t>
            </a:r>
            <a:r>
              <a:rPr lang="en-US" dirty="0">
                <a:solidFill>
                  <a:schemeClr val="tx1">
                    <a:lumMod val="50000"/>
                  </a:schemeClr>
                </a:solidFill>
              </a:rPr>
              <a:t> +  </a:t>
            </a:r>
            <a:r>
              <a:rPr lang="en-US" dirty="0" err="1">
                <a:solidFill>
                  <a:schemeClr val="tx1">
                    <a:lumMod val="50000"/>
                  </a:schemeClr>
                </a:solidFill>
              </a:rPr>
              <a:t>S</a:t>
            </a:r>
            <a:r>
              <a:rPr lang="en-US" baseline="-25000" dirty="0" err="1">
                <a:solidFill>
                  <a:schemeClr val="tx1">
                    <a:lumMod val="50000"/>
                  </a:schemeClr>
                </a:solidFill>
              </a:rPr>
              <a:t>amb</a:t>
            </a:r>
            <a:r>
              <a:rPr lang="en-US" baseline="-25000" dirty="0">
                <a:solidFill>
                  <a:schemeClr val="tx1">
                    <a:lumMod val="50000"/>
                  </a:schemeClr>
                </a:solidFill>
              </a:rPr>
              <a:t> </a:t>
            </a:r>
            <a:endParaRPr lang="ar-SA" dirty="0">
              <a:solidFill>
                <a:schemeClr val="tx1">
                  <a:lumMod val="50000"/>
                </a:schemeClr>
              </a:solidFill>
              <a:cs typeface="+mj-cs"/>
            </a:endParaRPr>
          </a:p>
        </p:txBody>
      </p:sp>
      <p:sp>
        <p:nvSpPr>
          <p:cNvPr id="39" name="مستطيل 38">
            <a:extLst>
              <a:ext uri="{FF2B5EF4-FFF2-40B4-BE49-F238E27FC236}">
                <a16:creationId xmlns:a16="http://schemas.microsoft.com/office/drawing/2014/main" id="{9E4D1E92-B8F7-49E5-A8F2-6AC5C7FE7CFC}"/>
              </a:ext>
            </a:extLst>
          </p:cNvPr>
          <p:cNvSpPr/>
          <p:nvPr/>
        </p:nvSpPr>
        <p:spPr>
          <a:xfrm>
            <a:off x="4658205" y="3831755"/>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Cipher </a:t>
            </a:r>
            <a:r>
              <a:rPr lang="en-US" dirty="0" err="1">
                <a:solidFill>
                  <a:schemeClr val="tx1">
                    <a:lumMod val="50000"/>
                  </a:schemeClr>
                </a:solidFill>
                <a:cs typeface="+mj-cs"/>
              </a:rPr>
              <a:t>S</a:t>
            </a:r>
            <a:r>
              <a:rPr lang="en-US" baseline="-25000" dirty="0" err="1">
                <a:solidFill>
                  <a:schemeClr val="tx1">
                    <a:lumMod val="50000"/>
                  </a:schemeClr>
                </a:solidFill>
                <a:cs typeface="+mj-cs"/>
              </a:rPr>
              <a:t>msg</a:t>
            </a:r>
            <a:endParaRPr lang="ar-SA" dirty="0">
              <a:solidFill>
                <a:schemeClr val="tx1">
                  <a:lumMod val="50000"/>
                </a:schemeClr>
              </a:solidFill>
              <a:cs typeface="+mj-cs"/>
            </a:endParaRPr>
          </a:p>
        </p:txBody>
      </p:sp>
      <p:sp>
        <p:nvSpPr>
          <p:cNvPr id="40" name="مستطيل 39">
            <a:extLst>
              <a:ext uri="{FF2B5EF4-FFF2-40B4-BE49-F238E27FC236}">
                <a16:creationId xmlns:a16="http://schemas.microsoft.com/office/drawing/2014/main" id="{C0984ECE-9E60-49EF-814A-C72B7AD79F70}"/>
              </a:ext>
            </a:extLst>
          </p:cNvPr>
          <p:cNvSpPr/>
          <p:nvPr/>
        </p:nvSpPr>
        <p:spPr>
          <a:xfrm>
            <a:off x="4644798" y="3186111"/>
            <a:ext cx="1539186" cy="31388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  </a:t>
            </a:r>
            <a:r>
              <a:rPr lang="en-US" dirty="0" err="1">
                <a:solidFill>
                  <a:schemeClr val="tx1">
                    <a:lumMod val="50000"/>
                  </a:schemeClr>
                </a:solidFill>
                <a:cs typeface="+mj-cs"/>
              </a:rPr>
              <a:t>S</a:t>
            </a:r>
            <a:r>
              <a:rPr lang="en-US" baseline="-25000" dirty="0" err="1">
                <a:solidFill>
                  <a:schemeClr val="tx1">
                    <a:lumMod val="50000"/>
                  </a:schemeClr>
                </a:solidFill>
                <a:cs typeface="+mj-cs"/>
              </a:rPr>
              <a:t>Enc</a:t>
            </a:r>
            <a:r>
              <a:rPr lang="en-US" baseline="-25000" dirty="0">
                <a:solidFill>
                  <a:schemeClr val="tx1">
                    <a:lumMod val="50000"/>
                  </a:schemeClr>
                </a:solidFill>
                <a:cs typeface="+mj-cs"/>
              </a:rPr>
              <a:t> </a:t>
            </a:r>
            <a:r>
              <a:rPr lang="en-US" dirty="0">
                <a:solidFill>
                  <a:schemeClr val="tx1">
                    <a:lumMod val="50000"/>
                  </a:schemeClr>
                </a:solidFill>
              </a:rPr>
              <a:t>&amp;  </a:t>
            </a:r>
            <a:r>
              <a:rPr lang="en-US" dirty="0" err="1">
                <a:solidFill>
                  <a:schemeClr val="tx1">
                    <a:lumMod val="50000"/>
                  </a:schemeClr>
                </a:solidFill>
              </a:rPr>
              <a:t>S</a:t>
            </a:r>
            <a:r>
              <a:rPr lang="en-US" baseline="-25000" dirty="0" err="1">
                <a:solidFill>
                  <a:schemeClr val="tx1">
                    <a:lumMod val="50000"/>
                  </a:schemeClr>
                </a:solidFill>
              </a:rPr>
              <a:t>amb</a:t>
            </a:r>
            <a:endParaRPr lang="ar-SA" dirty="0">
              <a:solidFill>
                <a:schemeClr val="tx1">
                  <a:lumMod val="50000"/>
                </a:schemeClr>
              </a:solidFill>
              <a:cs typeface="+mj-cs"/>
            </a:endParaRPr>
          </a:p>
        </p:txBody>
      </p:sp>
      <p:sp>
        <p:nvSpPr>
          <p:cNvPr id="45" name="سهم: بشكل U 44">
            <a:extLst>
              <a:ext uri="{FF2B5EF4-FFF2-40B4-BE49-F238E27FC236}">
                <a16:creationId xmlns:a16="http://schemas.microsoft.com/office/drawing/2014/main" id="{AE6A6D93-C089-4867-BECB-52251FEC503D}"/>
              </a:ext>
            </a:extLst>
          </p:cNvPr>
          <p:cNvSpPr/>
          <p:nvPr/>
        </p:nvSpPr>
        <p:spPr>
          <a:xfrm rot="5400000">
            <a:off x="4290194" y="149024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1" name="سهم: بشكل U 50">
            <a:extLst>
              <a:ext uri="{FF2B5EF4-FFF2-40B4-BE49-F238E27FC236}">
                <a16:creationId xmlns:a16="http://schemas.microsoft.com/office/drawing/2014/main" id="{83E2EE5D-A75A-4C0D-AB41-42351CD4D80A}"/>
              </a:ext>
            </a:extLst>
          </p:cNvPr>
          <p:cNvSpPr/>
          <p:nvPr/>
        </p:nvSpPr>
        <p:spPr>
          <a:xfrm rot="5400000">
            <a:off x="4297212" y="2140575"/>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2" name="سهم: بشكل U 51">
            <a:extLst>
              <a:ext uri="{FF2B5EF4-FFF2-40B4-BE49-F238E27FC236}">
                <a16:creationId xmlns:a16="http://schemas.microsoft.com/office/drawing/2014/main" id="{D8BA4A5D-D5FE-4198-B9EE-7160F5524FC2}"/>
              </a:ext>
            </a:extLst>
          </p:cNvPr>
          <p:cNvSpPr/>
          <p:nvPr/>
        </p:nvSpPr>
        <p:spPr>
          <a:xfrm rot="5400000">
            <a:off x="4290194" y="2721376"/>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solidFill>
                <a:schemeClr val="tx1"/>
              </a:solidFill>
              <a:cs typeface="+mj-cs"/>
            </a:endParaRPr>
          </a:p>
        </p:txBody>
      </p:sp>
      <p:sp>
        <p:nvSpPr>
          <p:cNvPr id="55" name="سهم: بشكل U 54">
            <a:extLst>
              <a:ext uri="{FF2B5EF4-FFF2-40B4-BE49-F238E27FC236}">
                <a16:creationId xmlns:a16="http://schemas.microsoft.com/office/drawing/2014/main" id="{9E5581A8-A286-4A30-9F92-6DBC350DE8ED}"/>
              </a:ext>
            </a:extLst>
          </p:cNvPr>
          <p:cNvSpPr/>
          <p:nvPr/>
        </p:nvSpPr>
        <p:spPr>
          <a:xfrm rot="5400000">
            <a:off x="4297212" y="324924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solidFill>
                <a:schemeClr val="tx1"/>
              </a:solidFill>
              <a:cs typeface="+mj-cs"/>
            </a:endParaRPr>
          </a:p>
        </p:txBody>
      </p:sp>
      <p:cxnSp>
        <p:nvCxnSpPr>
          <p:cNvPr id="47" name="رابط كسهم مستقيم 46">
            <a:extLst>
              <a:ext uri="{FF2B5EF4-FFF2-40B4-BE49-F238E27FC236}">
                <a16:creationId xmlns:a16="http://schemas.microsoft.com/office/drawing/2014/main" id="{326210F4-5827-4C8B-A496-BC2C373C1D6E}"/>
              </a:ext>
            </a:extLst>
          </p:cNvPr>
          <p:cNvCxnSpPr>
            <a:cxnSpLocks/>
          </p:cNvCxnSpPr>
          <p:nvPr/>
        </p:nvCxnSpPr>
        <p:spPr>
          <a:xfrm>
            <a:off x="1660249" y="3068962"/>
            <a:ext cx="36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مستطيل 59">
            <a:extLst>
              <a:ext uri="{FF2B5EF4-FFF2-40B4-BE49-F238E27FC236}">
                <a16:creationId xmlns:a16="http://schemas.microsoft.com/office/drawing/2014/main" id="{2C0ACA0B-AA52-4340-BB89-87E66069A00B}"/>
              </a:ext>
            </a:extLst>
          </p:cNvPr>
          <p:cNvSpPr/>
          <p:nvPr/>
        </p:nvSpPr>
        <p:spPr>
          <a:xfrm>
            <a:off x="541568" y="2933518"/>
            <a:ext cx="1107523" cy="273800"/>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Secret Key </a:t>
            </a:r>
            <a:endParaRPr lang="ar-SA" dirty="0">
              <a:solidFill>
                <a:schemeClr val="tx1">
                  <a:lumMod val="50000"/>
                </a:schemeClr>
              </a:solidFill>
              <a:cs typeface="+mj-cs"/>
            </a:endParaRPr>
          </a:p>
        </p:txBody>
      </p:sp>
      <p:sp>
        <p:nvSpPr>
          <p:cNvPr id="104" name="شكل حر: شكل 103">
            <a:extLst>
              <a:ext uri="{FF2B5EF4-FFF2-40B4-BE49-F238E27FC236}">
                <a16:creationId xmlns:a16="http://schemas.microsoft.com/office/drawing/2014/main" id="{D15E679D-F39B-4F70-BD94-30B350EE2B29}"/>
              </a:ext>
            </a:extLst>
          </p:cNvPr>
          <p:cNvSpPr/>
          <p:nvPr/>
        </p:nvSpPr>
        <p:spPr>
          <a:xfrm>
            <a:off x="2048324" y="876981"/>
            <a:ext cx="2371278" cy="557794"/>
          </a:xfrm>
          <a:custGeom>
            <a:avLst/>
            <a:gdLst>
              <a:gd name="connsiteX0" fmla="*/ 0 w 2371278"/>
              <a:gd name="connsiteY0" fmla="*/ 55779 h 557794"/>
              <a:gd name="connsiteX1" fmla="*/ 55779 w 2371278"/>
              <a:gd name="connsiteY1" fmla="*/ 0 h 557794"/>
              <a:gd name="connsiteX2" fmla="*/ 2315499 w 2371278"/>
              <a:gd name="connsiteY2" fmla="*/ 0 h 557794"/>
              <a:gd name="connsiteX3" fmla="*/ 2371278 w 2371278"/>
              <a:gd name="connsiteY3" fmla="*/ 55779 h 557794"/>
              <a:gd name="connsiteX4" fmla="*/ 2371278 w 2371278"/>
              <a:gd name="connsiteY4" fmla="*/ 502015 h 557794"/>
              <a:gd name="connsiteX5" fmla="*/ 2315499 w 2371278"/>
              <a:gd name="connsiteY5" fmla="*/ 557794 h 557794"/>
              <a:gd name="connsiteX6" fmla="*/ 55779 w 2371278"/>
              <a:gd name="connsiteY6" fmla="*/ 557794 h 557794"/>
              <a:gd name="connsiteX7" fmla="*/ 0 w 2371278"/>
              <a:gd name="connsiteY7" fmla="*/ 502015 h 557794"/>
              <a:gd name="connsiteX8" fmla="*/ 0 w 2371278"/>
              <a:gd name="connsiteY8" fmla="*/ 55779 h 55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557794">
                <a:moveTo>
                  <a:pt x="0" y="55779"/>
                </a:moveTo>
                <a:cubicBezTo>
                  <a:pt x="0" y="24973"/>
                  <a:pt x="24973" y="0"/>
                  <a:pt x="55779" y="0"/>
                </a:cubicBezTo>
                <a:lnTo>
                  <a:pt x="2315499" y="0"/>
                </a:lnTo>
                <a:cubicBezTo>
                  <a:pt x="2346305" y="0"/>
                  <a:pt x="2371278" y="24973"/>
                  <a:pt x="2371278" y="55779"/>
                </a:cubicBezTo>
                <a:lnTo>
                  <a:pt x="2371278" y="502015"/>
                </a:lnTo>
                <a:cubicBezTo>
                  <a:pt x="2371278" y="532821"/>
                  <a:pt x="2346305" y="557794"/>
                  <a:pt x="2315499" y="557794"/>
                </a:cubicBezTo>
                <a:lnTo>
                  <a:pt x="55779" y="557794"/>
                </a:lnTo>
                <a:cubicBezTo>
                  <a:pt x="24973" y="557794"/>
                  <a:pt x="0" y="532821"/>
                  <a:pt x="0" y="502015"/>
                </a:cubicBezTo>
                <a:lnTo>
                  <a:pt x="0" y="5577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677" tIns="69677" rIns="69677" bIns="69677"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Use 8-bits to convert to binary </a:t>
            </a:r>
            <a:endParaRPr lang="ar-SA" sz="1400" kern="1200" dirty="0">
              <a:cs typeface="+mj-cs"/>
            </a:endParaRPr>
          </a:p>
        </p:txBody>
      </p:sp>
      <p:sp>
        <p:nvSpPr>
          <p:cNvPr id="105" name="شكل حر: شكل 104">
            <a:extLst>
              <a:ext uri="{FF2B5EF4-FFF2-40B4-BE49-F238E27FC236}">
                <a16:creationId xmlns:a16="http://schemas.microsoft.com/office/drawing/2014/main" id="{3CCC8EA7-9787-4379-9AEE-BEA8E837F17B}"/>
              </a:ext>
            </a:extLst>
          </p:cNvPr>
          <p:cNvSpPr/>
          <p:nvPr/>
        </p:nvSpPr>
        <p:spPr>
          <a:xfrm>
            <a:off x="3162690" y="145457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06" name="شكل حر: شكل 105">
            <a:extLst>
              <a:ext uri="{FF2B5EF4-FFF2-40B4-BE49-F238E27FC236}">
                <a16:creationId xmlns:a16="http://schemas.microsoft.com/office/drawing/2014/main" id="{2D4D0659-CA29-4FD7-8F91-85948E6E4198}"/>
              </a:ext>
            </a:extLst>
          </p:cNvPr>
          <p:cNvSpPr/>
          <p:nvPr/>
        </p:nvSpPr>
        <p:spPr>
          <a:xfrm>
            <a:off x="2048324" y="1593161"/>
            <a:ext cx="2371278" cy="547901"/>
          </a:xfrm>
          <a:custGeom>
            <a:avLst/>
            <a:gdLst>
              <a:gd name="connsiteX0" fmla="*/ 0 w 2371278"/>
              <a:gd name="connsiteY0" fmla="*/ 54790 h 547901"/>
              <a:gd name="connsiteX1" fmla="*/ 54790 w 2371278"/>
              <a:gd name="connsiteY1" fmla="*/ 0 h 547901"/>
              <a:gd name="connsiteX2" fmla="*/ 2316488 w 2371278"/>
              <a:gd name="connsiteY2" fmla="*/ 0 h 547901"/>
              <a:gd name="connsiteX3" fmla="*/ 2371278 w 2371278"/>
              <a:gd name="connsiteY3" fmla="*/ 54790 h 547901"/>
              <a:gd name="connsiteX4" fmla="*/ 2371278 w 2371278"/>
              <a:gd name="connsiteY4" fmla="*/ 493111 h 547901"/>
              <a:gd name="connsiteX5" fmla="*/ 2316488 w 2371278"/>
              <a:gd name="connsiteY5" fmla="*/ 547901 h 547901"/>
              <a:gd name="connsiteX6" fmla="*/ 54790 w 2371278"/>
              <a:gd name="connsiteY6" fmla="*/ 547901 h 547901"/>
              <a:gd name="connsiteX7" fmla="*/ 0 w 2371278"/>
              <a:gd name="connsiteY7" fmla="*/ 493111 h 547901"/>
              <a:gd name="connsiteX8" fmla="*/ 0 w 2371278"/>
              <a:gd name="connsiteY8" fmla="*/ 54790 h 54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547901">
                <a:moveTo>
                  <a:pt x="0" y="54790"/>
                </a:moveTo>
                <a:cubicBezTo>
                  <a:pt x="0" y="24530"/>
                  <a:pt x="24530" y="0"/>
                  <a:pt x="54790" y="0"/>
                </a:cubicBezTo>
                <a:lnTo>
                  <a:pt x="2316488" y="0"/>
                </a:lnTo>
                <a:cubicBezTo>
                  <a:pt x="2346748" y="0"/>
                  <a:pt x="2371278" y="24530"/>
                  <a:pt x="2371278" y="54790"/>
                </a:cubicBezTo>
                <a:lnTo>
                  <a:pt x="2371278" y="493111"/>
                </a:lnTo>
                <a:cubicBezTo>
                  <a:pt x="2371278" y="523371"/>
                  <a:pt x="2346748" y="547901"/>
                  <a:pt x="2316488" y="547901"/>
                </a:cubicBezTo>
                <a:lnTo>
                  <a:pt x="54790" y="547901"/>
                </a:lnTo>
                <a:cubicBezTo>
                  <a:pt x="24530" y="547901"/>
                  <a:pt x="0" y="523371"/>
                  <a:pt x="0" y="493111"/>
                </a:cubicBezTo>
                <a:lnTo>
                  <a:pt x="0" y="547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387" tIns="69387" rIns="69387" bIns="69387"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Use 2-bits binary coding rule to convert </a:t>
            </a:r>
            <a:r>
              <a:rPr lang="en-US" kern="1200" dirty="0">
                <a:cs typeface="+mj-cs"/>
              </a:rPr>
              <a:t>to </a:t>
            </a:r>
            <a:r>
              <a:rPr lang="en-US" sz="1400" kern="1200" dirty="0">
                <a:cs typeface="+mj-cs"/>
              </a:rPr>
              <a:t>DNA</a:t>
            </a:r>
            <a:endParaRPr lang="ar-SA" sz="1400" kern="1200" dirty="0">
              <a:cs typeface="+mj-cs"/>
            </a:endParaRPr>
          </a:p>
        </p:txBody>
      </p:sp>
      <p:sp>
        <p:nvSpPr>
          <p:cNvPr id="107" name="شكل حر: شكل 106">
            <a:extLst>
              <a:ext uri="{FF2B5EF4-FFF2-40B4-BE49-F238E27FC236}">
                <a16:creationId xmlns:a16="http://schemas.microsoft.com/office/drawing/2014/main" id="{2BF940C4-5B08-42EB-9F60-F7497835C016}"/>
              </a:ext>
            </a:extLst>
          </p:cNvPr>
          <p:cNvSpPr/>
          <p:nvPr/>
        </p:nvSpPr>
        <p:spPr>
          <a:xfrm>
            <a:off x="2048324" y="2299447"/>
            <a:ext cx="2371278" cy="425403"/>
          </a:xfrm>
          <a:custGeom>
            <a:avLst/>
            <a:gdLst>
              <a:gd name="connsiteX0" fmla="*/ 0 w 2371278"/>
              <a:gd name="connsiteY0" fmla="*/ 42540 h 425403"/>
              <a:gd name="connsiteX1" fmla="*/ 42540 w 2371278"/>
              <a:gd name="connsiteY1" fmla="*/ 0 h 425403"/>
              <a:gd name="connsiteX2" fmla="*/ 2328738 w 2371278"/>
              <a:gd name="connsiteY2" fmla="*/ 0 h 425403"/>
              <a:gd name="connsiteX3" fmla="*/ 2371278 w 2371278"/>
              <a:gd name="connsiteY3" fmla="*/ 42540 h 425403"/>
              <a:gd name="connsiteX4" fmla="*/ 2371278 w 2371278"/>
              <a:gd name="connsiteY4" fmla="*/ 382863 h 425403"/>
              <a:gd name="connsiteX5" fmla="*/ 2328738 w 2371278"/>
              <a:gd name="connsiteY5" fmla="*/ 425403 h 425403"/>
              <a:gd name="connsiteX6" fmla="*/ 42540 w 2371278"/>
              <a:gd name="connsiteY6" fmla="*/ 425403 h 425403"/>
              <a:gd name="connsiteX7" fmla="*/ 0 w 2371278"/>
              <a:gd name="connsiteY7" fmla="*/ 382863 h 425403"/>
              <a:gd name="connsiteX8" fmla="*/ 0 w 2371278"/>
              <a:gd name="connsiteY8" fmla="*/ 42540 h 42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25403">
                <a:moveTo>
                  <a:pt x="0" y="42540"/>
                </a:moveTo>
                <a:cubicBezTo>
                  <a:pt x="0" y="19046"/>
                  <a:pt x="19046" y="0"/>
                  <a:pt x="42540" y="0"/>
                </a:cubicBezTo>
                <a:lnTo>
                  <a:pt x="2328738" y="0"/>
                </a:lnTo>
                <a:cubicBezTo>
                  <a:pt x="2352232" y="0"/>
                  <a:pt x="2371278" y="19046"/>
                  <a:pt x="2371278" y="42540"/>
                </a:cubicBezTo>
                <a:lnTo>
                  <a:pt x="2371278" y="382863"/>
                </a:lnTo>
                <a:cubicBezTo>
                  <a:pt x="2371278" y="406357"/>
                  <a:pt x="2352232" y="425403"/>
                  <a:pt x="2328738" y="425403"/>
                </a:cubicBezTo>
                <a:lnTo>
                  <a:pt x="42540" y="425403"/>
                </a:lnTo>
                <a:cubicBezTo>
                  <a:pt x="19046" y="425403"/>
                  <a:pt x="0" y="406357"/>
                  <a:pt x="0" y="382863"/>
                </a:cubicBezTo>
                <a:lnTo>
                  <a:pt x="0" y="4254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800" tIns="65800" rIns="65800" bIns="65800"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Amino Acid</a:t>
            </a:r>
            <a:endParaRPr lang="ar-SA" sz="1400" kern="1200" dirty="0">
              <a:cs typeface="+mj-cs"/>
            </a:endParaRPr>
          </a:p>
        </p:txBody>
      </p:sp>
      <p:sp>
        <p:nvSpPr>
          <p:cNvPr id="108" name="شكل حر: شكل 107">
            <a:extLst>
              <a:ext uri="{FF2B5EF4-FFF2-40B4-BE49-F238E27FC236}">
                <a16:creationId xmlns:a16="http://schemas.microsoft.com/office/drawing/2014/main" id="{0DCFFD0E-6002-4013-9187-1A3DC0151333}"/>
              </a:ext>
            </a:extLst>
          </p:cNvPr>
          <p:cNvSpPr/>
          <p:nvPr/>
        </p:nvSpPr>
        <p:spPr>
          <a:xfrm>
            <a:off x="3162690" y="2744649"/>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0" eaLnBrk="1" latinLnBrk="0" hangingPunct="1">
              <a:lnSpc>
                <a:spcPct val="90000"/>
              </a:lnSpc>
              <a:spcBef>
                <a:spcPct val="0"/>
              </a:spcBef>
              <a:spcAft>
                <a:spcPct val="35000"/>
              </a:spcAft>
              <a:buNone/>
            </a:pPr>
            <a:endParaRPr lang="ar-SA" sz="5500" kern="1200">
              <a:cs typeface="+mj-cs"/>
            </a:endParaRPr>
          </a:p>
        </p:txBody>
      </p:sp>
      <p:sp>
        <p:nvSpPr>
          <p:cNvPr id="109" name="شكل حر: شكل 108">
            <a:extLst>
              <a:ext uri="{FF2B5EF4-FFF2-40B4-BE49-F238E27FC236}">
                <a16:creationId xmlns:a16="http://schemas.microsoft.com/office/drawing/2014/main" id="{23887A94-9FEC-49DC-8BF9-043954E94742}"/>
              </a:ext>
            </a:extLst>
          </p:cNvPr>
          <p:cNvSpPr/>
          <p:nvPr/>
        </p:nvSpPr>
        <p:spPr>
          <a:xfrm>
            <a:off x="2048324" y="2883236"/>
            <a:ext cx="2371278" cy="380019"/>
          </a:xfrm>
          <a:custGeom>
            <a:avLst/>
            <a:gdLst>
              <a:gd name="connsiteX0" fmla="*/ 0 w 2371278"/>
              <a:gd name="connsiteY0" fmla="*/ 38002 h 380019"/>
              <a:gd name="connsiteX1" fmla="*/ 38002 w 2371278"/>
              <a:gd name="connsiteY1" fmla="*/ 0 h 380019"/>
              <a:gd name="connsiteX2" fmla="*/ 2333276 w 2371278"/>
              <a:gd name="connsiteY2" fmla="*/ 0 h 380019"/>
              <a:gd name="connsiteX3" fmla="*/ 2371278 w 2371278"/>
              <a:gd name="connsiteY3" fmla="*/ 38002 h 380019"/>
              <a:gd name="connsiteX4" fmla="*/ 2371278 w 2371278"/>
              <a:gd name="connsiteY4" fmla="*/ 342017 h 380019"/>
              <a:gd name="connsiteX5" fmla="*/ 2333276 w 2371278"/>
              <a:gd name="connsiteY5" fmla="*/ 380019 h 380019"/>
              <a:gd name="connsiteX6" fmla="*/ 38002 w 2371278"/>
              <a:gd name="connsiteY6" fmla="*/ 380019 h 380019"/>
              <a:gd name="connsiteX7" fmla="*/ 0 w 2371278"/>
              <a:gd name="connsiteY7" fmla="*/ 342017 h 380019"/>
              <a:gd name="connsiteX8" fmla="*/ 0 w 2371278"/>
              <a:gd name="connsiteY8" fmla="*/ 38002 h 38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380019">
                <a:moveTo>
                  <a:pt x="0" y="38002"/>
                </a:moveTo>
                <a:cubicBezTo>
                  <a:pt x="0" y="17014"/>
                  <a:pt x="17014" y="0"/>
                  <a:pt x="38002" y="0"/>
                </a:cubicBezTo>
                <a:lnTo>
                  <a:pt x="2333276" y="0"/>
                </a:lnTo>
                <a:cubicBezTo>
                  <a:pt x="2354264" y="0"/>
                  <a:pt x="2371278" y="17014"/>
                  <a:pt x="2371278" y="38002"/>
                </a:cubicBezTo>
                <a:lnTo>
                  <a:pt x="2371278" y="342017"/>
                </a:lnTo>
                <a:cubicBezTo>
                  <a:pt x="2371278" y="363005"/>
                  <a:pt x="2354264" y="380019"/>
                  <a:pt x="2333276" y="380019"/>
                </a:cubicBezTo>
                <a:lnTo>
                  <a:pt x="38002" y="380019"/>
                </a:lnTo>
                <a:cubicBezTo>
                  <a:pt x="17014" y="380019"/>
                  <a:pt x="0" y="363005"/>
                  <a:pt x="0" y="342017"/>
                </a:cubicBezTo>
                <a:lnTo>
                  <a:pt x="0" y="380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4470" tIns="64470" rIns="64470" bIns="64470"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Encrypt by </a:t>
            </a:r>
            <a:r>
              <a:rPr lang="en-US" sz="1400" kern="1200" dirty="0" err="1">
                <a:cs typeface="+mj-cs"/>
              </a:rPr>
              <a:t>PlayFair</a:t>
            </a:r>
            <a:endParaRPr lang="ar-SA" sz="1400" kern="1200" dirty="0">
              <a:cs typeface="+mj-cs"/>
            </a:endParaRPr>
          </a:p>
        </p:txBody>
      </p:sp>
      <p:sp>
        <p:nvSpPr>
          <p:cNvPr id="110" name="شكل حر: شكل 109">
            <a:extLst>
              <a:ext uri="{FF2B5EF4-FFF2-40B4-BE49-F238E27FC236}">
                <a16:creationId xmlns:a16="http://schemas.microsoft.com/office/drawing/2014/main" id="{2F05A060-F4EB-4B50-BF32-2907BA564EF5}"/>
              </a:ext>
            </a:extLst>
          </p:cNvPr>
          <p:cNvSpPr/>
          <p:nvPr/>
        </p:nvSpPr>
        <p:spPr>
          <a:xfrm>
            <a:off x="3162690" y="328305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11" name="شكل حر: شكل 110">
            <a:extLst>
              <a:ext uri="{FF2B5EF4-FFF2-40B4-BE49-F238E27FC236}">
                <a16:creationId xmlns:a16="http://schemas.microsoft.com/office/drawing/2014/main" id="{00512626-0865-44D5-98CA-918972805E96}"/>
              </a:ext>
            </a:extLst>
          </p:cNvPr>
          <p:cNvSpPr/>
          <p:nvPr/>
        </p:nvSpPr>
        <p:spPr>
          <a:xfrm>
            <a:off x="2048324" y="3421640"/>
            <a:ext cx="2371278" cy="410115"/>
          </a:xfrm>
          <a:custGeom>
            <a:avLst/>
            <a:gdLst>
              <a:gd name="connsiteX0" fmla="*/ 0 w 2371278"/>
              <a:gd name="connsiteY0" fmla="*/ 41012 h 410115"/>
              <a:gd name="connsiteX1" fmla="*/ 41012 w 2371278"/>
              <a:gd name="connsiteY1" fmla="*/ 0 h 410115"/>
              <a:gd name="connsiteX2" fmla="*/ 2330267 w 2371278"/>
              <a:gd name="connsiteY2" fmla="*/ 0 h 410115"/>
              <a:gd name="connsiteX3" fmla="*/ 2371279 w 2371278"/>
              <a:gd name="connsiteY3" fmla="*/ 41012 h 410115"/>
              <a:gd name="connsiteX4" fmla="*/ 2371278 w 2371278"/>
              <a:gd name="connsiteY4" fmla="*/ 369104 h 410115"/>
              <a:gd name="connsiteX5" fmla="*/ 2330266 w 2371278"/>
              <a:gd name="connsiteY5" fmla="*/ 410116 h 410115"/>
              <a:gd name="connsiteX6" fmla="*/ 41012 w 2371278"/>
              <a:gd name="connsiteY6" fmla="*/ 410115 h 410115"/>
              <a:gd name="connsiteX7" fmla="*/ 0 w 2371278"/>
              <a:gd name="connsiteY7" fmla="*/ 369103 h 410115"/>
              <a:gd name="connsiteX8" fmla="*/ 0 w 2371278"/>
              <a:gd name="connsiteY8" fmla="*/ 41012 h 41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10115">
                <a:moveTo>
                  <a:pt x="0" y="41012"/>
                </a:moveTo>
                <a:cubicBezTo>
                  <a:pt x="0" y="18362"/>
                  <a:pt x="18362" y="0"/>
                  <a:pt x="41012" y="0"/>
                </a:cubicBezTo>
                <a:lnTo>
                  <a:pt x="2330267" y="0"/>
                </a:lnTo>
                <a:cubicBezTo>
                  <a:pt x="2352917" y="0"/>
                  <a:pt x="2371279" y="18362"/>
                  <a:pt x="2371279" y="41012"/>
                </a:cubicBezTo>
                <a:cubicBezTo>
                  <a:pt x="2371279" y="150376"/>
                  <a:pt x="2371278" y="259740"/>
                  <a:pt x="2371278" y="369104"/>
                </a:cubicBezTo>
                <a:cubicBezTo>
                  <a:pt x="2371278" y="391754"/>
                  <a:pt x="2352916" y="410116"/>
                  <a:pt x="2330266" y="410116"/>
                </a:cubicBezTo>
                <a:lnTo>
                  <a:pt x="41012" y="410115"/>
                </a:lnTo>
                <a:cubicBezTo>
                  <a:pt x="18362" y="410115"/>
                  <a:pt x="0" y="391753"/>
                  <a:pt x="0" y="369103"/>
                </a:cubicBezTo>
                <a:lnTo>
                  <a:pt x="0" y="410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352" tIns="65352" rIns="65352" bIns="65352"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Convert to DNA</a:t>
            </a:r>
            <a:endParaRPr lang="ar-SA" sz="1400" kern="1200" dirty="0">
              <a:cs typeface="+mj-cs"/>
            </a:endParaRPr>
          </a:p>
        </p:txBody>
      </p:sp>
      <p:sp>
        <p:nvSpPr>
          <p:cNvPr id="117" name="مستطيل 116">
            <a:extLst>
              <a:ext uri="{FF2B5EF4-FFF2-40B4-BE49-F238E27FC236}">
                <a16:creationId xmlns:a16="http://schemas.microsoft.com/office/drawing/2014/main" id="{913EB4D8-2CC7-44DD-9DAA-58C331C9E629}"/>
              </a:ext>
            </a:extLst>
          </p:cNvPr>
          <p:cNvSpPr/>
          <p:nvPr/>
        </p:nvSpPr>
        <p:spPr>
          <a:xfrm>
            <a:off x="2566570" y="360191"/>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Message</a:t>
            </a:r>
            <a:endParaRPr lang="ar-SA" dirty="0">
              <a:solidFill>
                <a:schemeClr val="tx1">
                  <a:lumMod val="50000"/>
                </a:schemeClr>
              </a:solidFill>
              <a:cs typeface="+mj-cs"/>
            </a:endParaRPr>
          </a:p>
        </p:txBody>
      </p:sp>
      <p:sp>
        <p:nvSpPr>
          <p:cNvPr id="118" name="شكل حر: شكل 117">
            <a:extLst>
              <a:ext uri="{FF2B5EF4-FFF2-40B4-BE49-F238E27FC236}">
                <a16:creationId xmlns:a16="http://schemas.microsoft.com/office/drawing/2014/main" id="{E152000C-71E8-418D-B180-7BCA6256D691}"/>
              </a:ext>
            </a:extLst>
          </p:cNvPr>
          <p:cNvSpPr/>
          <p:nvPr/>
        </p:nvSpPr>
        <p:spPr>
          <a:xfrm>
            <a:off x="3119332" y="705321"/>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marR="0" lvl="0" indent="0" algn="ctr" defTabSz="2444750" rtl="0">
              <a:lnSpc>
                <a:spcPct val="90000"/>
              </a:lnSpc>
              <a:spcBef>
                <a:spcPct val="0"/>
              </a:spcBef>
              <a:spcAft>
                <a:spcPct val="35000"/>
              </a:spcAft>
              <a:buNone/>
            </a:pPr>
            <a:endParaRPr lang="ar-SA" sz="5500" kern="1200">
              <a:cs typeface="+mj-cs"/>
            </a:endParaRPr>
          </a:p>
        </p:txBody>
      </p:sp>
      <p:sp>
        <p:nvSpPr>
          <p:cNvPr id="119" name="شكل حر: شكل 118">
            <a:extLst>
              <a:ext uri="{FF2B5EF4-FFF2-40B4-BE49-F238E27FC236}">
                <a16:creationId xmlns:a16="http://schemas.microsoft.com/office/drawing/2014/main" id="{0505161B-EC21-48AE-A225-2E081D0A53F0}"/>
              </a:ext>
            </a:extLst>
          </p:cNvPr>
          <p:cNvSpPr/>
          <p:nvPr/>
        </p:nvSpPr>
        <p:spPr>
          <a:xfrm>
            <a:off x="3162689" y="2179320"/>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1">
              <a:lnSpc>
                <a:spcPct val="90000"/>
              </a:lnSpc>
              <a:spcBef>
                <a:spcPct val="0"/>
              </a:spcBef>
              <a:spcAft>
                <a:spcPct val="35000"/>
              </a:spcAft>
              <a:buNone/>
            </a:pPr>
            <a:endParaRPr lang="ar-SA" sz="5500" kern="1200">
              <a:cs typeface="+mj-cs"/>
            </a:endParaRPr>
          </a:p>
        </p:txBody>
      </p:sp>
      <p:sp>
        <p:nvSpPr>
          <p:cNvPr id="120" name="شكل حر: شكل 119">
            <a:extLst>
              <a:ext uri="{FF2B5EF4-FFF2-40B4-BE49-F238E27FC236}">
                <a16:creationId xmlns:a16="http://schemas.microsoft.com/office/drawing/2014/main" id="{01955842-6BE0-4F06-9835-0003FCC38FA6}"/>
              </a:ext>
            </a:extLst>
          </p:cNvPr>
          <p:cNvSpPr/>
          <p:nvPr/>
        </p:nvSpPr>
        <p:spPr>
          <a:xfrm>
            <a:off x="3190936" y="3836662"/>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0" eaLnBrk="1" latinLnBrk="0" hangingPunct="1">
              <a:lnSpc>
                <a:spcPct val="90000"/>
              </a:lnSpc>
              <a:spcBef>
                <a:spcPct val="0"/>
              </a:spcBef>
              <a:spcAft>
                <a:spcPct val="35000"/>
              </a:spcAft>
              <a:buNone/>
            </a:pPr>
            <a:endParaRPr lang="ar-SA" sz="5500" kern="1200">
              <a:cs typeface="+mj-cs"/>
            </a:endParaRPr>
          </a:p>
        </p:txBody>
      </p:sp>
      <p:sp>
        <p:nvSpPr>
          <p:cNvPr id="32" name="مستطيل 31">
            <a:extLst>
              <a:ext uri="{FF2B5EF4-FFF2-40B4-BE49-F238E27FC236}">
                <a16:creationId xmlns:a16="http://schemas.microsoft.com/office/drawing/2014/main" id="{80F0CE4C-8053-A94C-9CCA-0583941EC430}"/>
              </a:ext>
            </a:extLst>
          </p:cNvPr>
          <p:cNvSpPr/>
          <p:nvPr/>
        </p:nvSpPr>
        <p:spPr>
          <a:xfrm>
            <a:off x="4644798" y="2679861"/>
            <a:ext cx="882439" cy="31388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 </a:t>
            </a:r>
            <a:r>
              <a:rPr lang="en-US" dirty="0" err="1">
                <a:solidFill>
                  <a:schemeClr val="tx1">
                    <a:lumMod val="50000"/>
                  </a:schemeClr>
                </a:solidFill>
                <a:cs typeface="+mj-cs"/>
              </a:rPr>
              <a:t>S</a:t>
            </a:r>
            <a:r>
              <a:rPr lang="en-US" baseline="-25000" dirty="0" err="1">
                <a:solidFill>
                  <a:schemeClr val="tx1">
                    <a:lumMod val="50000"/>
                  </a:schemeClr>
                </a:solidFill>
                <a:cs typeface="+mj-cs"/>
              </a:rPr>
              <a:t>Amino</a:t>
            </a:r>
            <a:endParaRPr lang="ar-SA" dirty="0">
              <a:solidFill>
                <a:schemeClr val="tx1">
                  <a:lumMod val="50000"/>
                </a:schemeClr>
              </a:solidFill>
              <a:cs typeface="+mj-cs"/>
            </a:endParaRPr>
          </a:p>
        </p:txBody>
      </p:sp>
      <p:sp>
        <p:nvSpPr>
          <p:cNvPr id="35" name="شكل حر: شكل 119">
            <a:extLst>
              <a:ext uri="{FF2B5EF4-FFF2-40B4-BE49-F238E27FC236}">
                <a16:creationId xmlns:a16="http://schemas.microsoft.com/office/drawing/2014/main" id="{330815E4-895D-3A4B-BDCD-3C8FB7809839}"/>
              </a:ext>
            </a:extLst>
          </p:cNvPr>
          <p:cNvSpPr/>
          <p:nvPr/>
        </p:nvSpPr>
        <p:spPr>
          <a:xfrm>
            <a:off x="3195622" y="4438179"/>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0" eaLnBrk="1" latinLnBrk="0" hangingPunct="1">
              <a:lnSpc>
                <a:spcPct val="90000"/>
              </a:lnSpc>
              <a:spcBef>
                <a:spcPct val="0"/>
              </a:spcBef>
              <a:spcAft>
                <a:spcPct val="35000"/>
              </a:spcAft>
              <a:buNone/>
            </a:pPr>
            <a:endParaRPr lang="ar-SA" sz="5500" kern="1200">
              <a:cs typeface="+mj-cs"/>
            </a:endParaRPr>
          </a:p>
        </p:txBody>
      </p:sp>
      <p:sp>
        <p:nvSpPr>
          <p:cNvPr id="36" name="شكل حر: شكل 110">
            <a:extLst>
              <a:ext uri="{FF2B5EF4-FFF2-40B4-BE49-F238E27FC236}">
                <a16:creationId xmlns:a16="http://schemas.microsoft.com/office/drawing/2014/main" id="{C4210998-30C0-0043-9CAC-1B230E4A3AFE}"/>
              </a:ext>
            </a:extLst>
          </p:cNvPr>
          <p:cNvSpPr/>
          <p:nvPr/>
        </p:nvSpPr>
        <p:spPr>
          <a:xfrm>
            <a:off x="2048324" y="3959390"/>
            <a:ext cx="2371278" cy="410115"/>
          </a:xfrm>
          <a:custGeom>
            <a:avLst/>
            <a:gdLst>
              <a:gd name="connsiteX0" fmla="*/ 0 w 2371278"/>
              <a:gd name="connsiteY0" fmla="*/ 41012 h 410115"/>
              <a:gd name="connsiteX1" fmla="*/ 41012 w 2371278"/>
              <a:gd name="connsiteY1" fmla="*/ 0 h 410115"/>
              <a:gd name="connsiteX2" fmla="*/ 2330267 w 2371278"/>
              <a:gd name="connsiteY2" fmla="*/ 0 h 410115"/>
              <a:gd name="connsiteX3" fmla="*/ 2371279 w 2371278"/>
              <a:gd name="connsiteY3" fmla="*/ 41012 h 410115"/>
              <a:gd name="connsiteX4" fmla="*/ 2371278 w 2371278"/>
              <a:gd name="connsiteY4" fmla="*/ 369104 h 410115"/>
              <a:gd name="connsiteX5" fmla="*/ 2330266 w 2371278"/>
              <a:gd name="connsiteY5" fmla="*/ 410116 h 410115"/>
              <a:gd name="connsiteX6" fmla="*/ 41012 w 2371278"/>
              <a:gd name="connsiteY6" fmla="*/ 410115 h 410115"/>
              <a:gd name="connsiteX7" fmla="*/ 0 w 2371278"/>
              <a:gd name="connsiteY7" fmla="*/ 369103 h 410115"/>
              <a:gd name="connsiteX8" fmla="*/ 0 w 2371278"/>
              <a:gd name="connsiteY8" fmla="*/ 41012 h 41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10115">
                <a:moveTo>
                  <a:pt x="0" y="41012"/>
                </a:moveTo>
                <a:cubicBezTo>
                  <a:pt x="0" y="18362"/>
                  <a:pt x="18362" y="0"/>
                  <a:pt x="41012" y="0"/>
                </a:cubicBezTo>
                <a:lnTo>
                  <a:pt x="2330267" y="0"/>
                </a:lnTo>
                <a:cubicBezTo>
                  <a:pt x="2352917" y="0"/>
                  <a:pt x="2371279" y="18362"/>
                  <a:pt x="2371279" y="41012"/>
                </a:cubicBezTo>
                <a:cubicBezTo>
                  <a:pt x="2371279" y="150376"/>
                  <a:pt x="2371278" y="259740"/>
                  <a:pt x="2371278" y="369104"/>
                </a:cubicBezTo>
                <a:cubicBezTo>
                  <a:pt x="2371278" y="391754"/>
                  <a:pt x="2352916" y="410116"/>
                  <a:pt x="2330266" y="410116"/>
                </a:cubicBezTo>
                <a:lnTo>
                  <a:pt x="41012" y="410115"/>
                </a:lnTo>
                <a:cubicBezTo>
                  <a:pt x="18362" y="410115"/>
                  <a:pt x="0" y="391753"/>
                  <a:pt x="0" y="369103"/>
                </a:cubicBezTo>
                <a:lnTo>
                  <a:pt x="0" y="410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352" tIns="65352" rIns="65352" bIns="65352"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Substitution phase </a:t>
            </a:r>
            <a:endParaRPr lang="ar-SA" sz="1400" kern="1200" dirty="0">
              <a:cs typeface="+mj-cs"/>
            </a:endParaRPr>
          </a:p>
        </p:txBody>
      </p:sp>
      <p:sp>
        <p:nvSpPr>
          <p:cNvPr id="37" name="شكل حر: شكل 110">
            <a:extLst>
              <a:ext uri="{FF2B5EF4-FFF2-40B4-BE49-F238E27FC236}">
                <a16:creationId xmlns:a16="http://schemas.microsoft.com/office/drawing/2014/main" id="{21A70CFC-0B3C-EC4E-B9C6-B6F746063ABD}"/>
              </a:ext>
            </a:extLst>
          </p:cNvPr>
          <p:cNvSpPr/>
          <p:nvPr/>
        </p:nvSpPr>
        <p:spPr>
          <a:xfrm>
            <a:off x="2070307" y="4578251"/>
            <a:ext cx="2371278" cy="410115"/>
          </a:xfrm>
          <a:custGeom>
            <a:avLst/>
            <a:gdLst>
              <a:gd name="connsiteX0" fmla="*/ 0 w 2371278"/>
              <a:gd name="connsiteY0" fmla="*/ 41012 h 410115"/>
              <a:gd name="connsiteX1" fmla="*/ 41012 w 2371278"/>
              <a:gd name="connsiteY1" fmla="*/ 0 h 410115"/>
              <a:gd name="connsiteX2" fmla="*/ 2330267 w 2371278"/>
              <a:gd name="connsiteY2" fmla="*/ 0 h 410115"/>
              <a:gd name="connsiteX3" fmla="*/ 2371279 w 2371278"/>
              <a:gd name="connsiteY3" fmla="*/ 41012 h 410115"/>
              <a:gd name="connsiteX4" fmla="*/ 2371278 w 2371278"/>
              <a:gd name="connsiteY4" fmla="*/ 369104 h 410115"/>
              <a:gd name="connsiteX5" fmla="*/ 2330266 w 2371278"/>
              <a:gd name="connsiteY5" fmla="*/ 410116 h 410115"/>
              <a:gd name="connsiteX6" fmla="*/ 41012 w 2371278"/>
              <a:gd name="connsiteY6" fmla="*/ 410115 h 410115"/>
              <a:gd name="connsiteX7" fmla="*/ 0 w 2371278"/>
              <a:gd name="connsiteY7" fmla="*/ 369103 h 410115"/>
              <a:gd name="connsiteX8" fmla="*/ 0 w 2371278"/>
              <a:gd name="connsiteY8" fmla="*/ 41012 h 41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1278" h="410115">
                <a:moveTo>
                  <a:pt x="0" y="41012"/>
                </a:moveTo>
                <a:cubicBezTo>
                  <a:pt x="0" y="18362"/>
                  <a:pt x="18362" y="0"/>
                  <a:pt x="41012" y="0"/>
                </a:cubicBezTo>
                <a:lnTo>
                  <a:pt x="2330267" y="0"/>
                </a:lnTo>
                <a:cubicBezTo>
                  <a:pt x="2352917" y="0"/>
                  <a:pt x="2371279" y="18362"/>
                  <a:pt x="2371279" y="41012"/>
                </a:cubicBezTo>
                <a:cubicBezTo>
                  <a:pt x="2371279" y="150376"/>
                  <a:pt x="2371278" y="259740"/>
                  <a:pt x="2371278" y="369104"/>
                </a:cubicBezTo>
                <a:cubicBezTo>
                  <a:pt x="2371278" y="391754"/>
                  <a:pt x="2352916" y="410116"/>
                  <a:pt x="2330266" y="410116"/>
                </a:cubicBezTo>
                <a:lnTo>
                  <a:pt x="41012" y="410115"/>
                </a:lnTo>
                <a:cubicBezTo>
                  <a:pt x="18362" y="410115"/>
                  <a:pt x="0" y="391753"/>
                  <a:pt x="0" y="369103"/>
                </a:cubicBezTo>
                <a:lnTo>
                  <a:pt x="0" y="410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352" tIns="65352" rIns="65352" bIns="65352" numCol="1" spcCol="1270" anchor="ctr" anchorCtr="0">
            <a:noAutofit/>
          </a:bodyPr>
          <a:lstStyle/>
          <a:p>
            <a:pPr marL="0" lvl="0" indent="0" algn="ctr" defTabSz="622300" rtl="1">
              <a:lnSpc>
                <a:spcPct val="90000"/>
              </a:lnSpc>
              <a:spcBef>
                <a:spcPct val="0"/>
              </a:spcBef>
              <a:spcAft>
                <a:spcPct val="35000"/>
              </a:spcAft>
              <a:buNone/>
            </a:pPr>
            <a:r>
              <a:rPr lang="en-US" sz="1400" kern="1200" dirty="0">
                <a:cs typeface="+mj-cs"/>
              </a:rPr>
              <a:t>Insertion phase </a:t>
            </a:r>
            <a:endParaRPr lang="ar-SA" sz="1400" kern="1200" dirty="0">
              <a:cs typeface="+mj-cs"/>
            </a:endParaRPr>
          </a:p>
        </p:txBody>
      </p:sp>
      <p:sp>
        <p:nvSpPr>
          <p:cNvPr id="42" name="سهم: بشكل U 54">
            <a:extLst>
              <a:ext uri="{FF2B5EF4-FFF2-40B4-BE49-F238E27FC236}">
                <a16:creationId xmlns:a16="http://schemas.microsoft.com/office/drawing/2014/main" id="{0D95CD1A-D3EC-4E4D-9E32-8D5B49779281}"/>
              </a:ext>
            </a:extLst>
          </p:cNvPr>
          <p:cNvSpPr/>
          <p:nvPr/>
        </p:nvSpPr>
        <p:spPr>
          <a:xfrm rot="5400000">
            <a:off x="4310619" y="3895733"/>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solidFill>
                <a:schemeClr val="tx1"/>
              </a:solidFill>
              <a:cs typeface="+mj-cs"/>
            </a:endParaRPr>
          </a:p>
        </p:txBody>
      </p:sp>
      <p:sp>
        <p:nvSpPr>
          <p:cNvPr id="43" name="شكل حر: شكل 119">
            <a:extLst>
              <a:ext uri="{FF2B5EF4-FFF2-40B4-BE49-F238E27FC236}">
                <a16:creationId xmlns:a16="http://schemas.microsoft.com/office/drawing/2014/main" id="{A30F697E-0204-0F40-B9BA-7BEFD0935D59}"/>
              </a:ext>
            </a:extLst>
          </p:cNvPr>
          <p:cNvSpPr/>
          <p:nvPr/>
        </p:nvSpPr>
        <p:spPr>
          <a:xfrm rot="16200000">
            <a:off x="6964899" y="353743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0" eaLnBrk="1" latinLnBrk="0" hangingPunct="1">
              <a:lnSpc>
                <a:spcPct val="90000"/>
              </a:lnSpc>
              <a:spcBef>
                <a:spcPct val="0"/>
              </a:spcBef>
              <a:spcAft>
                <a:spcPct val="35000"/>
              </a:spcAft>
              <a:buNone/>
            </a:pPr>
            <a:endParaRPr lang="ar-SA" sz="5500" kern="1200">
              <a:cs typeface="+mj-cs"/>
            </a:endParaRPr>
          </a:p>
        </p:txBody>
      </p:sp>
      <p:sp>
        <p:nvSpPr>
          <p:cNvPr id="44" name="سهم: بشكل U 54">
            <a:extLst>
              <a:ext uri="{FF2B5EF4-FFF2-40B4-BE49-F238E27FC236}">
                <a16:creationId xmlns:a16="http://schemas.microsoft.com/office/drawing/2014/main" id="{CA4F307F-1306-A24E-B2D7-87FA030F20BB}"/>
              </a:ext>
            </a:extLst>
          </p:cNvPr>
          <p:cNvSpPr/>
          <p:nvPr/>
        </p:nvSpPr>
        <p:spPr>
          <a:xfrm rot="5400000">
            <a:off x="4310619" y="4444512"/>
            <a:ext cx="470263" cy="22490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algn="ctr" defTabSz="914400" rtl="0" eaLnBrk="1" latinLnBrk="0" hangingPunct="1"/>
            <a:endParaRPr lang="ar-SA">
              <a:solidFill>
                <a:schemeClr val="tx1"/>
              </a:solidFill>
              <a:cs typeface="+mj-cs"/>
            </a:endParaRPr>
          </a:p>
        </p:txBody>
      </p:sp>
      <p:sp>
        <p:nvSpPr>
          <p:cNvPr id="46" name="مستطيل 45">
            <a:extLst>
              <a:ext uri="{FF2B5EF4-FFF2-40B4-BE49-F238E27FC236}">
                <a16:creationId xmlns:a16="http://schemas.microsoft.com/office/drawing/2014/main" id="{EE5EE09F-C532-3E42-9724-092AD6A84CEC}"/>
              </a:ext>
            </a:extLst>
          </p:cNvPr>
          <p:cNvSpPr/>
          <p:nvPr/>
        </p:nvSpPr>
        <p:spPr>
          <a:xfrm>
            <a:off x="4668547" y="4407085"/>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  S’</a:t>
            </a:r>
            <a:endParaRPr lang="ar-SA" dirty="0">
              <a:solidFill>
                <a:schemeClr val="tx1">
                  <a:lumMod val="50000"/>
                </a:schemeClr>
              </a:solidFill>
              <a:cs typeface="+mj-cs"/>
            </a:endParaRPr>
          </a:p>
        </p:txBody>
      </p:sp>
      <p:sp>
        <p:nvSpPr>
          <p:cNvPr id="48" name="شكل حر: شكل 107">
            <a:extLst>
              <a:ext uri="{FF2B5EF4-FFF2-40B4-BE49-F238E27FC236}">
                <a16:creationId xmlns:a16="http://schemas.microsoft.com/office/drawing/2014/main" id="{78FE50DF-CEA8-834D-A1D6-131912088674}"/>
              </a:ext>
            </a:extLst>
          </p:cNvPr>
          <p:cNvSpPr/>
          <p:nvPr/>
        </p:nvSpPr>
        <p:spPr>
          <a:xfrm rot="5400000">
            <a:off x="1873399" y="4732704"/>
            <a:ext cx="142546" cy="118788"/>
          </a:xfrm>
          <a:custGeom>
            <a:avLst/>
            <a:gdLst>
              <a:gd name="connsiteX0" fmla="*/ 0 w 118788"/>
              <a:gd name="connsiteY0" fmla="*/ 28509 h 142546"/>
              <a:gd name="connsiteX1" fmla="*/ 59394 w 118788"/>
              <a:gd name="connsiteY1" fmla="*/ 28509 h 142546"/>
              <a:gd name="connsiteX2" fmla="*/ 59394 w 118788"/>
              <a:gd name="connsiteY2" fmla="*/ 0 h 142546"/>
              <a:gd name="connsiteX3" fmla="*/ 118788 w 118788"/>
              <a:gd name="connsiteY3" fmla="*/ 71273 h 142546"/>
              <a:gd name="connsiteX4" fmla="*/ 59394 w 118788"/>
              <a:gd name="connsiteY4" fmla="*/ 142546 h 142546"/>
              <a:gd name="connsiteX5" fmla="*/ 59394 w 118788"/>
              <a:gd name="connsiteY5" fmla="*/ 114037 h 142546"/>
              <a:gd name="connsiteX6" fmla="*/ 0 w 118788"/>
              <a:gd name="connsiteY6" fmla="*/ 114037 h 142546"/>
              <a:gd name="connsiteX7" fmla="*/ 0 w 118788"/>
              <a:gd name="connsiteY7" fmla="*/ 28509 h 14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788" h="142546">
                <a:moveTo>
                  <a:pt x="95031" y="1"/>
                </a:moveTo>
                <a:lnTo>
                  <a:pt x="95031" y="71273"/>
                </a:lnTo>
                <a:lnTo>
                  <a:pt x="118788" y="71273"/>
                </a:lnTo>
                <a:lnTo>
                  <a:pt x="59394" y="142545"/>
                </a:lnTo>
                <a:lnTo>
                  <a:pt x="0" y="71273"/>
                </a:lnTo>
                <a:lnTo>
                  <a:pt x="23757" y="71273"/>
                </a:lnTo>
                <a:lnTo>
                  <a:pt x="23757" y="1"/>
                </a:lnTo>
                <a:lnTo>
                  <a:pt x="95031"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8509" tIns="0" rIns="28509" bIns="35636" numCol="1" spcCol="1270" anchor="ctr" anchorCtr="0">
            <a:noAutofit/>
          </a:bodyPr>
          <a:lstStyle/>
          <a:p>
            <a:pPr marL="0" lvl="0" indent="0" algn="ctr" defTabSz="2444750" rtl="0" eaLnBrk="1" latinLnBrk="0" hangingPunct="1">
              <a:lnSpc>
                <a:spcPct val="90000"/>
              </a:lnSpc>
              <a:spcBef>
                <a:spcPct val="0"/>
              </a:spcBef>
              <a:spcAft>
                <a:spcPct val="35000"/>
              </a:spcAft>
              <a:buNone/>
            </a:pPr>
            <a:endParaRPr lang="ar-SA" sz="5500" kern="1200">
              <a:cs typeface="+mj-cs"/>
            </a:endParaRPr>
          </a:p>
        </p:txBody>
      </p:sp>
      <p:sp>
        <p:nvSpPr>
          <p:cNvPr id="49" name="مستطيل 48">
            <a:extLst>
              <a:ext uri="{FF2B5EF4-FFF2-40B4-BE49-F238E27FC236}">
                <a16:creationId xmlns:a16="http://schemas.microsoft.com/office/drawing/2014/main" id="{8D042ECF-2DAD-F448-8017-DD21E035CEA0}"/>
              </a:ext>
            </a:extLst>
          </p:cNvPr>
          <p:cNvSpPr/>
          <p:nvPr/>
        </p:nvSpPr>
        <p:spPr>
          <a:xfrm>
            <a:off x="618236" y="4633427"/>
            <a:ext cx="1248069" cy="299761"/>
          </a:xfrm>
          <a:prstGeom prst="rect">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dirty="0">
                <a:solidFill>
                  <a:schemeClr val="tx1">
                    <a:lumMod val="50000"/>
                  </a:schemeClr>
                </a:solidFill>
                <a:cs typeface="+mj-cs"/>
              </a:rPr>
              <a:t>  S’’</a:t>
            </a:r>
            <a:endParaRPr lang="ar-SA" dirty="0">
              <a:solidFill>
                <a:schemeClr val="tx1">
                  <a:lumMod val="50000"/>
                </a:schemeClr>
              </a:solidFill>
              <a:cs typeface="+mj-cs"/>
            </a:endParaRPr>
          </a:p>
        </p:txBody>
      </p:sp>
    </p:spTree>
    <p:extLst>
      <p:ext uri="{BB962C8B-B14F-4D97-AF65-F5344CB8AC3E}">
        <p14:creationId xmlns:p14="http://schemas.microsoft.com/office/powerpoint/2010/main" val="26492501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500"/>
                                        <p:tgtEl>
                                          <p:spTgt spid="10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500"/>
                                        <p:tgtEl>
                                          <p:spTgt spid="10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fade">
                                      <p:cBhvr>
                                        <p:cTn id="34" dur="500"/>
                                        <p:tgtEl>
                                          <p:spTgt spid="1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8"/>
                                        </p:tgtEl>
                                        <p:attrNameLst>
                                          <p:attrName>style.visibility</p:attrName>
                                        </p:attrNameLst>
                                      </p:cBhvr>
                                      <p:to>
                                        <p:strVal val="visible"/>
                                      </p:to>
                                    </p:set>
                                    <p:animEffect transition="in" filter="fade">
                                      <p:cBhvr>
                                        <p:cTn id="48" dur="500"/>
                                        <p:tgtEl>
                                          <p:spTgt spid="10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Effect transition="in" filter="fade">
                                      <p:cBhvr>
                                        <p:cTn id="65" dur="500"/>
                                        <p:tgtEl>
                                          <p:spTgt spid="11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fade">
                                      <p:cBhvr>
                                        <p:cTn id="68" dur="500"/>
                                        <p:tgtEl>
                                          <p:spTgt spid="1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500"/>
                                        <p:tgtEl>
                                          <p:spTgt spid="5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0"/>
                                        </p:tgtEl>
                                        <p:attrNameLst>
                                          <p:attrName>style.visibility</p:attrName>
                                        </p:attrNameLst>
                                      </p:cBhvr>
                                      <p:to>
                                        <p:strVal val="visible"/>
                                      </p:to>
                                    </p:set>
                                    <p:animEffect transition="in" filter="fade">
                                      <p:cBhvr>
                                        <p:cTn id="77" dur="500"/>
                                        <p:tgtEl>
                                          <p:spTgt spid="1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500"/>
                                        <p:tgtEl>
                                          <p:spTgt spid="4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500"/>
                                        <p:tgtEl>
                                          <p:spTgt spid="4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fade">
                                      <p:cBhvr>
                                        <p:cTn id="113" dur="500"/>
                                        <p:tgtEl>
                                          <p:spTgt spid="4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9" grpId="0" animBg="1"/>
      <p:bldP spid="40" grpId="0" animBg="1"/>
      <p:bldP spid="45" grpId="0" animBg="1"/>
      <p:bldP spid="51" grpId="0" animBg="1"/>
      <p:bldP spid="52" grpId="0" animBg="1"/>
      <p:bldP spid="55" grpId="0" animBg="1"/>
      <p:bldP spid="60" grpId="0" animBg="1"/>
      <p:bldP spid="104" grpId="0" animBg="1"/>
      <p:bldP spid="105" grpId="0" animBg="1"/>
      <p:bldP spid="106" grpId="0" animBg="1"/>
      <p:bldP spid="107" grpId="0" animBg="1"/>
      <p:bldP spid="108" grpId="0" animBg="1"/>
      <p:bldP spid="109" grpId="0" animBg="1"/>
      <p:bldP spid="110" grpId="0" animBg="1"/>
      <p:bldP spid="111" grpId="0" animBg="1"/>
      <p:bldP spid="117" grpId="0" animBg="1"/>
      <p:bldP spid="118" grpId="0" animBg="1"/>
      <p:bldP spid="119" grpId="0" animBg="1"/>
      <p:bldP spid="120" grpId="0" animBg="1"/>
      <p:bldP spid="32" grpId="0" animBg="1"/>
      <p:bldP spid="35" grpId="0" animBg="1"/>
      <p:bldP spid="36" grpId="0" animBg="1"/>
      <p:bldP spid="37" grpId="0" animBg="1"/>
      <p:bldP spid="42" grpId="0" animBg="1"/>
      <p:bldP spid="43" grpId="0" animBg="1"/>
      <p:bldP spid="44" grpId="0" animBg="1"/>
      <p:bldP spid="46" grpId="0" animBg="1"/>
      <p:bldP spid="48" grpId="0" animBg="1"/>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688626" y="266236"/>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R</a:t>
            </a:r>
            <a:r>
              <a:rPr lang="en-US" sz="1200" b="1" kern="1200" dirty="0">
                <a:solidFill>
                  <a:srgbClr val="FF0000"/>
                </a:solidFill>
                <a:cs typeface="+mj-cs"/>
              </a:rPr>
              <a:t> </a:t>
            </a:r>
            <a:r>
              <a:rPr lang="en-US" sz="1200" b="1" kern="1200" dirty="0">
                <a:solidFill>
                  <a:schemeClr val="accent1">
                    <a:lumMod val="75000"/>
                  </a:schemeClr>
                </a:solidFill>
                <a:cs typeface="+mj-cs"/>
              </a:rPr>
              <a:t>N </a:t>
            </a:r>
            <a:r>
              <a:rPr lang="en-US" sz="1200" b="1" kern="1200" dirty="0">
                <a:cs typeface="+mj-cs"/>
              </a:rPr>
              <a:t>A</a:t>
            </a:r>
            <a:endParaRPr lang="ar-SA" sz="1200" b="1" kern="1200" dirty="0">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38017" y="71481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29" name="شكل حر: شكل 28">
            <a:extLst>
              <a:ext uri="{FF2B5EF4-FFF2-40B4-BE49-F238E27FC236}">
                <a16:creationId xmlns:a16="http://schemas.microsoft.com/office/drawing/2014/main" id="{D97FE7B0-6D29-4DBA-876F-F9C2F6B6FB77}"/>
              </a:ext>
            </a:extLst>
          </p:cNvPr>
          <p:cNvSpPr/>
          <p:nvPr/>
        </p:nvSpPr>
        <p:spPr>
          <a:xfrm>
            <a:off x="7438017" y="134810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31" name="شكل حر: شكل 30">
            <a:extLst>
              <a:ext uri="{FF2B5EF4-FFF2-40B4-BE49-F238E27FC236}">
                <a16:creationId xmlns:a16="http://schemas.microsoft.com/office/drawing/2014/main" id="{73A41783-B504-4150-B091-E3C0388B65FE}"/>
              </a:ext>
            </a:extLst>
          </p:cNvPr>
          <p:cNvSpPr/>
          <p:nvPr/>
        </p:nvSpPr>
        <p:spPr>
          <a:xfrm>
            <a:off x="6253205" y="891463"/>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01010010 </a:t>
            </a:r>
            <a:r>
              <a:rPr lang="en-US" sz="1200" b="1" kern="1200" dirty="0">
                <a:solidFill>
                  <a:schemeClr val="accent1"/>
                </a:solidFill>
                <a:cs typeface="+mj-cs"/>
              </a:rPr>
              <a:t>01001110 </a:t>
            </a:r>
            <a:r>
              <a:rPr lang="en-US" sz="1200" b="1" kern="1200" dirty="0">
                <a:solidFill>
                  <a:schemeClr val="tx1"/>
                </a:solidFill>
                <a:cs typeface="+mj-cs"/>
              </a:rPr>
              <a:t>01000001</a:t>
            </a:r>
            <a:endParaRPr lang="ar-SA" sz="1200" b="1" kern="1200" dirty="0">
              <a:solidFill>
                <a:schemeClr val="tx1"/>
              </a:solidFill>
              <a:cs typeface="+mj-cs"/>
            </a:endParaRPr>
          </a:p>
        </p:txBody>
      </p:sp>
      <p:sp>
        <p:nvSpPr>
          <p:cNvPr id="7" name="مربع نص 6">
            <a:extLst>
              <a:ext uri="{FF2B5EF4-FFF2-40B4-BE49-F238E27FC236}">
                <a16:creationId xmlns:a16="http://schemas.microsoft.com/office/drawing/2014/main" id="{1D736C8E-3349-4A04-BF81-EB0BC63EE8EF}"/>
              </a:ext>
            </a:extLst>
          </p:cNvPr>
          <p:cNvSpPr txBox="1"/>
          <p:nvPr/>
        </p:nvSpPr>
        <p:spPr>
          <a:xfrm>
            <a:off x="1610991" y="688428"/>
            <a:ext cx="2559610" cy="1477328"/>
          </a:xfrm>
          <a:prstGeom prst="rect">
            <a:avLst/>
          </a:prstGeom>
          <a:noFill/>
        </p:spPr>
        <p:txBody>
          <a:bodyPr wrap="square" rtlCol="1">
            <a:spAutoFit/>
          </a:bodyPr>
          <a:lstStyle/>
          <a:p>
            <a:pPr algn="l" rtl="0"/>
            <a:r>
              <a:rPr lang="en-US" sz="1500" b="1" dirty="0">
                <a:solidFill>
                  <a:srgbClr val="002060"/>
                </a:solidFill>
                <a:cs typeface="+mj-cs"/>
              </a:rPr>
              <a:t>This step In Details:</a:t>
            </a:r>
          </a:p>
          <a:p>
            <a:pPr algn="l" rtl="0"/>
            <a:r>
              <a:rPr lang="en-US" sz="1500" b="1" dirty="0">
                <a:solidFill>
                  <a:srgbClr val="002060"/>
                </a:solidFill>
                <a:cs typeface="+mj-cs"/>
              </a:rPr>
              <a:t>First convert to ASCII code:</a:t>
            </a:r>
          </a:p>
          <a:p>
            <a:pPr algn="l" rtl="0"/>
            <a:r>
              <a:rPr lang="en-US" sz="1500" dirty="0">
                <a:solidFill>
                  <a:srgbClr val="002060"/>
                </a:solidFill>
                <a:cs typeface="+mj-cs"/>
              </a:rPr>
              <a:t>ASCII (R)= </a:t>
            </a:r>
            <a:r>
              <a:rPr lang="en-US" sz="1500" b="1" dirty="0">
                <a:solidFill>
                  <a:srgbClr val="C00000"/>
                </a:solidFill>
                <a:cs typeface="+mj-cs"/>
              </a:rPr>
              <a:t>82</a:t>
            </a:r>
          </a:p>
          <a:p>
            <a:pPr algn="l" rtl="0"/>
            <a:r>
              <a:rPr lang="en-US" sz="1500" dirty="0">
                <a:solidFill>
                  <a:srgbClr val="002060"/>
                </a:solidFill>
                <a:cs typeface="+mj-cs"/>
              </a:rPr>
              <a:t>ASCII (N)= </a:t>
            </a:r>
            <a:r>
              <a:rPr lang="en-US" sz="1500" b="1" dirty="0">
                <a:solidFill>
                  <a:schemeClr val="accent1">
                    <a:lumMod val="60000"/>
                    <a:lumOff val="40000"/>
                  </a:schemeClr>
                </a:solidFill>
                <a:cs typeface="+mj-cs"/>
              </a:rPr>
              <a:t>78</a:t>
            </a:r>
          </a:p>
          <a:p>
            <a:pPr algn="l" rtl="0"/>
            <a:r>
              <a:rPr lang="en-US" sz="1500" dirty="0">
                <a:solidFill>
                  <a:srgbClr val="002060"/>
                </a:solidFill>
                <a:cs typeface="+mj-cs"/>
              </a:rPr>
              <a:t>ASCII (A)= </a:t>
            </a:r>
            <a:r>
              <a:rPr lang="en-US" sz="1500" b="1" dirty="0">
                <a:solidFill>
                  <a:srgbClr val="002060"/>
                </a:solidFill>
                <a:cs typeface="+mj-cs"/>
              </a:rPr>
              <a:t>65</a:t>
            </a:r>
          </a:p>
        </p:txBody>
      </p:sp>
    </p:spTree>
    <p:extLst>
      <p:ext uri="{BB962C8B-B14F-4D97-AF65-F5344CB8AC3E}">
        <p14:creationId xmlns:p14="http://schemas.microsoft.com/office/powerpoint/2010/main" val="227226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9" grpId="0" animBg="1"/>
      <p:bldP spid="31"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9A2FE0E9-09B6-4145-888B-97E887996157}"/>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3</a:t>
            </a:fld>
            <a:endParaRPr lang="en">
              <a:solidFill>
                <a:schemeClr val="dk2"/>
              </a:solidFill>
            </a:endParaRPr>
          </a:p>
        </p:txBody>
      </p:sp>
      <p:sp>
        <p:nvSpPr>
          <p:cNvPr id="5" name="Shape 115">
            <a:extLst>
              <a:ext uri="{FF2B5EF4-FFF2-40B4-BE49-F238E27FC236}">
                <a16:creationId xmlns:a16="http://schemas.microsoft.com/office/drawing/2014/main" id="{8EEA5FE3-BEA6-4CF4-BEF7-AA1B7D2FB8BD}"/>
              </a:ext>
            </a:extLst>
          </p:cNvPr>
          <p:cNvSpPr txBox="1">
            <a:spLocks noGrp="1"/>
          </p:cNvSpPr>
          <p:nvPr>
            <p:ph type="title"/>
          </p:nvPr>
        </p:nvSpPr>
        <p:spPr>
          <a:xfrm>
            <a:off x="311699" y="252450"/>
            <a:ext cx="4481018" cy="755700"/>
          </a:xfrm>
          <a:prstGeom prst="rect">
            <a:avLst/>
          </a:prstGeom>
        </p:spPr>
        <p:txBody>
          <a:bodyPr lIns="91425" tIns="91425" rIns="91425" bIns="91425" anchor="b" anchorCtr="0">
            <a:noAutofit/>
          </a:bodyPr>
          <a:lstStyle/>
          <a:p>
            <a:pPr lvl="0" rtl="0">
              <a:spcBef>
                <a:spcPts val="0"/>
              </a:spcBef>
              <a:buNone/>
            </a:pPr>
            <a:r>
              <a:rPr lang="en" sz="3000" dirty="0">
                <a:latin typeface="Times New Roman"/>
                <a:ea typeface="Times New Roman"/>
                <a:cs typeface="Times New Roman"/>
                <a:sym typeface="Times New Roman"/>
              </a:rPr>
              <a:t>1. </a:t>
            </a:r>
            <a:r>
              <a:rPr lang="en-US" sz="3000" b="1" dirty="0">
                <a:latin typeface="Times New Roman"/>
                <a:ea typeface="Times New Roman"/>
                <a:cs typeface="Times New Roman"/>
                <a:sym typeface="Times New Roman"/>
              </a:rPr>
              <a:t>Interdiction</a:t>
            </a:r>
            <a:endParaRPr lang="en" sz="3000" b="1" dirty="0">
              <a:latin typeface="Times New Roman"/>
              <a:ea typeface="Times New Roman"/>
              <a:cs typeface="Times New Roman"/>
              <a:sym typeface="Times New Roman"/>
            </a:endParaRPr>
          </a:p>
        </p:txBody>
      </p:sp>
      <p:sp>
        <p:nvSpPr>
          <p:cNvPr id="6" name="Shape 116">
            <a:extLst>
              <a:ext uri="{FF2B5EF4-FFF2-40B4-BE49-F238E27FC236}">
                <a16:creationId xmlns:a16="http://schemas.microsoft.com/office/drawing/2014/main" id="{4A4D8BF1-1DC1-45BD-B5D8-FF6FEEFC8127}"/>
              </a:ext>
            </a:extLst>
          </p:cNvPr>
          <p:cNvSpPr txBox="1">
            <a:spLocks noGrp="1"/>
          </p:cNvSpPr>
          <p:nvPr>
            <p:ph type="body" idx="1"/>
          </p:nvPr>
        </p:nvSpPr>
        <p:spPr>
          <a:xfrm>
            <a:off x="311699" y="1220801"/>
            <a:ext cx="6611615" cy="2117821"/>
          </a:xfrm>
          <a:prstGeom prst="rect">
            <a:avLst/>
          </a:prstGeom>
        </p:spPr>
        <p:txBody>
          <a:bodyPr lIns="91425" tIns="91425" rIns="91425" bIns="91425" anchor="t" anchorCtr="0">
            <a:noAutofit/>
          </a:bodyPr>
          <a:lstStyle/>
          <a:p>
            <a:pPr marL="457200" indent="-342900" algn="just">
              <a:lnSpc>
                <a:spcPct val="100000"/>
              </a:lnSpc>
              <a:buFont typeface="Arial" panose="020B0604020202020204" pitchFamily="34" charset="0"/>
              <a:buChar char="•"/>
            </a:pPr>
            <a:r>
              <a:rPr lang="en-US" sz="1600" b="1" dirty="0">
                <a:solidFill>
                  <a:schemeClr val="bg2"/>
                </a:solidFill>
                <a:latin typeface="Times New Roman"/>
                <a:cs typeface="Times New Roman"/>
              </a:rPr>
              <a:t>Problem definition</a:t>
            </a:r>
            <a:r>
              <a:rPr lang="en-US" sz="1600" dirty="0">
                <a:solidFill>
                  <a:schemeClr val="bg2"/>
                </a:solidFill>
                <a:latin typeface="Times New Roman"/>
                <a:cs typeface="Times New Roman"/>
              </a:rPr>
              <a:t>: this project answers the following questions: </a:t>
            </a:r>
          </a:p>
          <a:p>
            <a:pPr marL="114300" algn="just">
              <a:lnSpc>
                <a:spcPct val="100000"/>
              </a:lnSpc>
            </a:pPr>
            <a:r>
              <a:rPr lang="en-US" sz="1600" dirty="0">
                <a:solidFill>
                  <a:schemeClr val="bg2"/>
                </a:solidFill>
                <a:latin typeface="Times New Roman"/>
                <a:cs typeface="Times New Roman"/>
              </a:rPr>
              <a:t>What is the steganography field?</a:t>
            </a:r>
          </a:p>
          <a:p>
            <a:pPr marL="114300" algn="just">
              <a:lnSpc>
                <a:spcPct val="100000"/>
              </a:lnSpc>
            </a:pPr>
            <a:r>
              <a:rPr lang="en-US" sz="1600" dirty="0">
                <a:solidFill>
                  <a:schemeClr val="bg2"/>
                </a:solidFill>
                <a:latin typeface="Times New Roman"/>
                <a:cs typeface="Times New Roman"/>
              </a:rPr>
              <a:t>What are the features of our project?</a:t>
            </a:r>
          </a:p>
          <a:p>
            <a:pPr marL="114300" algn="just">
              <a:lnSpc>
                <a:spcPct val="100000"/>
              </a:lnSpc>
            </a:pPr>
            <a:r>
              <a:rPr lang="en-US" sz="1600" dirty="0">
                <a:solidFill>
                  <a:schemeClr val="bg2"/>
                </a:solidFill>
                <a:latin typeface="Times New Roman"/>
                <a:cs typeface="Times New Roman"/>
              </a:rPr>
              <a:t>Why our work is helpful?</a:t>
            </a:r>
          </a:p>
          <a:p>
            <a:pPr marL="114300" algn="just">
              <a:lnSpc>
                <a:spcPct val="100000"/>
              </a:lnSpc>
            </a:pPr>
            <a:r>
              <a:rPr lang="en-US" sz="1600" dirty="0">
                <a:solidFill>
                  <a:schemeClr val="bg2"/>
                </a:solidFill>
                <a:latin typeface="Times New Roman"/>
                <a:cs typeface="Times New Roman"/>
              </a:rPr>
              <a:t>How we measured the algorithm performance?</a:t>
            </a:r>
          </a:p>
          <a:p>
            <a:pPr marL="114300" algn="just">
              <a:lnSpc>
                <a:spcPct val="100000"/>
              </a:lnSpc>
            </a:pPr>
            <a:r>
              <a:rPr lang="en-US" sz="1600" dirty="0">
                <a:solidFill>
                  <a:schemeClr val="bg2"/>
                </a:solidFill>
                <a:latin typeface="Times New Roman"/>
                <a:cs typeface="Times New Roman"/>
              </a:rPr>
              <a:t>What is the best algorithm to use between the three algorithms?</a:t>
            </a:r>
          </a:p>
          <a:p>
            <a:pPr marL="114300" algn="just">
              <a:lnSpc>
                <a:spcPct val="100000"/>
              </a:lnSpc>
            </a:pPr>
            <a:r>
              <a:rPr lang="en-US" sz="1600" dirty="0">
                <a:solidFill>
                  <a:schemeClr val="bg2"/>
                </a:solidFill>
                <a:latin typeface="Times New Roman"/>
                <a:cs typeface="Times New Roman"/>
              </a:rPr>
              <a:t>What is the result of measuring algorithms?</a:t>
            </a:r>
          </a:p>
          <a:p>
            <a:pPr marL="457200" indent="-342900">
              <a:lnSpc>
                <a:spcPct val="100000"/>
              </a:lnSpc>
              <a:buFont typeface="Arial" panose="020B0604020202020204" pitchFamily="34" charset="0"/>
              <a:buChar char="•"/>
            </a:pPr>
            <a:endParaRPr lang="en-US" sz="1600" dirty="0">
              <a:solidFill>
                <a:schemeClr val="bg2"/>
              </a:solidFill>
              <a:latin typeface="Times New Roman"/>
              <a:cs typeface="Times New Roman"/>
            </a:endParaRPr>
          </a:p>
        </p:txBody>
      </p:sp>
      <p:cxnSp>
        <p:nvCxnSpPr>
          <p:cNvPr id="7" name="Shape 117">
            <a:extLst>
              <a:ext uri="{FF2B5EF4-FFF2-40B4-BE49-F238E27FC236}">
                <a16:creationId xmlns:a16="http://schemas.microsoft.com/office/drawing/2014/main" id="{188B3C09-A097-48FF-A886-0AA425F13C43}"/>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8" name="Shape 120">
            <a:extLst>
              <a:ext uri="{FF2B5EF4-FFF2-40B4-BE49-F238E27FC236}">
                <a16:creationId xmlns:a16="http://schemas.microsoft.com/office/drawing/2014/main" id="{90E09BFE-7F66-4B48-A969-077EF508A59F}"/>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a:t>
            </a:fld>
            <a:endParaRPr lang="en"/>
          </a:p>
        </p:txBody>
      </p:sp>
      <p:sp>
        <p:nvSpPr>
          <p:cNvPr id="9" name="Shape 104">
            <a:extLst>
              <a:ext uri="{FF2B5EF4-FFF2-40B4-BE49-F238E27FC236}">
                <a16:creationId xmlns:a16="http://schemas.microsoft.com/office/drawing/2014/main" id="{F835D7F4-E2D6-43BD-AE45-2700BCD48822}"/>
              </a:ext>
            </a:extLst>
          </p:cNvPr>
          <p:cNvSpPr/>
          <p:nvPr/>
        </p:nvSpPr>
        <p:spPr>
          <a:xfrm>
            <a:off x="7104993" y="133824"/>
            <a:ext cx="1932682" cy="1694975"/>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0" name="Shape 105">
            <a:extLst>
              <a:ext uri="{FF2B5EF4-FFF2-40B4-BE49-F238E27FC236}">
                <a16:creationId xmlns:a16="http://schemas.microsoft.com/office/drawing/2014/main" id="{510619A7-90F7-4DCF-B762-65FEBBAEFC5A}"/>
              </a:ext>
            </a:extLst>
          </p:cNvPr>
          <p:cNvSpPr txBox="1"/>
          <p:nvPr/>
        </p:nvSpPr>
        <p:spPr>
          <a:xfrm>
            <a:off x="7104993" y="194782"/>
            <a:ext cx="2016765" cy="1626735"/>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b="1" dirty="0">
                <a:solidFill>
                  <a:srgbClr val="3B3838"/>
                </a:solidFill>
                <a:latin typeface="Times New Roman"/>
                <a:cs typeface="Times New Roman"/>
                <a:sym typeface="Times New Roman"/>
              </a:rPr>
              <a:t>Interdiction</a:t>
            </a:r>
            <a:r>
              <a:rPr lang="en-US" sz="1200" dirty="0">
                <a:solidFill>
                  <a:srgbClr val="3B3838"/>
                </a:solidFill>
                <a:latin typeface="Times New Roman"/>
                <a:cs typeface="Times New Roman"/>
                <a:sym typeface="Times New Roman"/>
              </a:rPr>
              <a:t> </a:t>
            </a:r>
          </a:p>
          <a:p>
            <a:pPr marL="457200" indent="-381000">
              <a:buClr>
                <a:srgbClr val="3B3838"/>
              </a:buClr>
              <a:buFont typeface="Times New Roman"/>
              <a:buAutoNum type="arabicPeriod"/>
            </a:pPr>
            <a:r>
              <a:rPr lang="en-US" sz="1200" dirty="0">
                <a:solidFill>
                  <a:srgbClr val="3B3838"/>
                </a:solidFill>
                <a:latin typeface="Times New Roman"/>
                <a:cs typeface="Times New Roman"/>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Times New Roman"/>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Times New Roman"/>
              </a:rPr>
              <a:t>Methodology </a:t>
            </a:r>
          </a:p>
          <a:p>
            <a:pPr marL="457200" indent="-381000">
              <a:buClr>
                <a:srgbClr val="3B3838"/>
              </a:buClr>
              <a:buFont typeface="Times New Roman"/>
              <a:buAutoNum type="arabicPeriod"/>
            </a:pPr>
            <a:r>
              <a:rPr lang="en-US" sz="1200" dirty="0">
                <a:solidFill>
                  <a:srgbClr val="3B3838"/>
                </a:solidFill>
                <a:latin typeface="Times New Roman"/>
                <a:cs typeface="Times New Roman"/>
                <a:sym typeface="Times New Roman"/>
              </a:rPr>
              <a:t>Result</a:t>
            </a:r>
            <a:endParaRPr lang="en" sz="1200" dirty="0">
              <a:solidFill>
                <a:srgbClr val="3B3838"/>
              </a:solidFill>
              <a:latin typeface="Times New Roman"/>
              <a:cs typeface="Times New Roman"/>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Times New Roman"/>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Times New Roman"/>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Times New Roman"/>
                <a:sym typeface="Times New Roman"/>
              </a:rPr>
              <a:t>References</a:t>
            </a:r>
            <a:endParaRPr lang="en" sz="1200" dirty="0">
              <a:solidFill>
                <a:srgbClr val="3B3838"/>
              </a:solidFill>
              <a:latin typeface="Times New Roman"/>
              <a:cs typeface="Times New Roman"/>
              <a:sym typeface="Times New Roman"/>
            </a:endParaRPr>
          </a:p>
        </p:txBody>
      </p:sp>
    </p:spTree>
    <p:extLst>
      <p:ext uri="{BB962C8B-B14F-4D97-AF65-F5344CB8AC3E}">
        <p14:creationId xmlns:p14="http://schemas.microsoft.com/office/powerpoint/2010/main" val="3683810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15108" y="289298"/>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64499" y="737876"/>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79687" y="914525"/>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01</a:t>
            </a:r>
            <a:r>
              <a:rPr lang="en-US" sz="1200" b="1" kern="1200" dirty="0">
                <a:solidFill>
                  <a:schemeClr val="accent1"/>
                </a:solidFill>
                <a:cs typeface="+mj-cs"/>
              </a:rPr>
              <a:t>01</a:t>
            </a:r>
            <a:r>
              <a:rPr lang="en-US" sz="1200" b="1" kern="1200" dirty="0">
                <a:solidFill>
                  <a:srgbClr val="C00000"/>
                </a:solidFill>
                <a:cs typeface="+mj-cs"/>
              </a:rPr>
              <a:t> 00</a:t>
            </a:r>
            <a:r>
              <a:rPr lang="en-US" sz="1200" b="1" kern="1200" dirty="0">
                <a:solidFill>
                  <a:schemeClr val="accent1">
                    <a:lumMod val="75000"/>
                  </a:schemeClr>
                </a:solidFill>
                <a:cs typeface="+mj-cs"/>
              </a:rPr>
              <a:t>10</a:t>
            </a:r>
            <a:r>
              <a:rPr lang="en-US" sz="1200" b="1" kern="1200" dirty="0">
                <a:cs typeface="+mj-cs"/>
              </a:rPr>
              <a:t> </a:t>
            </a:r>
            <a:r>
              <a:rPr lang="en-US" sz="1200" b="1" kern="1200" dirty="0">
                <a:solidFill>
                  <a:srgbClr val="C00000"/>
                </a:solidFill>
                <a:cs typeface="+mj-cs"/>
              </a:rPr>
              <a:t>01</a:t>
            </a:r>
            <a:r>
              <a:rPr lang="en-US" sz="1200" b="1" kern="1200" dirty="0">
                <a:solidFill>
                  <a:schemeClr val="accent1"/>
                </a:solidFill>
                <a:cs typeface="+mj-cs"/>
              </a:rPr>
              <a:t>00</a:t>
            </a:r>
            <a:r>
              <a:rPr lang="en-US" sz="1200" b="1" kern="1200" dirty="0">
                <a:solidFill>
                  <a:schemeClr val="accent1">
                    <a:lumMod val="75000"/>
                  </a:schemeClr>
                </a:solidFill>
                <a:cs typeface="+mj-cs"/>
              </a:rPr>
              <a:t> </a:t>
            </a:r>
            <a:r>
              <a:rPr lang="en-US" sz="1200" b="1" kern="1200" dirty="0">
                <a:solidFill>
                  <a:srgbClr val="C00000"/>
                </a:solidFill>
                <a:cs typeface="+mj-cs"/>
              </a:rPr>
              <a:t>11</a:t>
            </a:r>
            <a:r>
              <a:rPr lang="en-US" sz="1200" b="1" kern="1200" dirty="0">
                <a:solidFill>
                  <a:schemeClr val="accent1">
                    <a:lumMod val="75000"/>
                  </a:schemeClr>
                </a:solidFill>
                <a:cs typeface="+mj-cs"/>
              </a:rPr>
              <a:t>10</a:t>
            </a:r>
            <a:r>
              <a:rPr lang="en-US" sz="1200" b="1" kern="1200" dirty="0">
                <a:cs typeface="+mj-cs"/>
              </a:rPr>
              <a:t> </a:t>
            </a:r>
            <a:r>
              <a:rPr lang="en-US" sz="1200" b="1" kern="1200" dirty="0">
                <a:solidFill>
                  <a:srgbClr val="C00000"/>
                </a:solidFill>
                <a:cs typeface="+mj-cs"/>
              </a:rPr>
              <a:t>01</a:t>
            </a:r>
            <a:r>
              <a:rPr lang="en-US" sz="1200" b="1" kern="1200" dirty="0">
                <a:solidFill>
                  <a:schemeClr val="accent1"/>
                </a:solidFill>
                <a:cs typeface="+mj-cs"/>
              </a:rPr>
              <a:t>00</a:t>
            </a:r>
            <a:r>
              <a:rPr lang="en-US" sz="1200" b="1" kern="1200" dirty="0">
                <a:cs typeface="+mj-cs"/>
              </a:rPr>
              <a:t> </a:t>
            </a:r>
            <a:r>
              <a:rPr lang="en-US" sz="1200" b="1" kern="1200" dirty="0">
                <a:solidFill>
                  <a:srgbClr val="C00000"/>
                </a:solidFill>
                <a:cs typeface="+mj-cs"/>
              </a:rPr>
              <a:t>00</a:t>
            </a:r>
            <a:r>
              <a:rPr lang="en-US" sz="1200" b="1" kern="1200" dirty="0">
                <a:solidFill>
                  <a:schemeClr val="accent1"/>
                </a:solidFill>
                <a:cs typeface="+mj-cs"/>
              </a:rPr>
              <a:t>01</a:t>
            </a:r>
            <a:endParaRPr lang="ar-SA" sz="1200" b="1" kern="1200" dirty="0">
              <a:solidFill>
                <a:schemeClr val="accent1"/>
              </a:solidFill>
              <a:cs typeface="+mj-cs"/>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64499" y="137116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79687" y="1561478"/>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C</a:t>
            </a:r>
            <a:r>
              <a:rPr lang="en-US" sz="1200" b="1" dirty="0">
                <a:solidFill>
                  <a:schemeClr val="accent1"/>
                </a:solidFill>
                <a:cs typeface="+mj-cs"/>
              </a:rPr>
              <a:t>C</a:t>
            </a:r>
            <a:r>
              <a:rPr lang="en-US" sz="1200" b="1" kern="1200" dirty="0">
                <a:solidFill>
                  <a:srgbClr val="C00000"/>
                </a:solidFill>
                <a:cs typeface="+mj-cs"/>
              </a:rPr>
              <a:t>A</a:t>
            </a:r>
            <a:r>
              <a:rPr lang="en-US" sz="1200" b="1" kern="1200" dirty="0">
                <a:solidFill>
                  <a:schemeClr val="accent1"/>
                </a:solidFill>
                <a:cs typeface="+mj-cs"/>
              </a:rPr>
              <a:t>G</a:t>
            </a:r>
            <a:r>
              <a:rPr lang="en-US" sz="1200" b="1" kern="1200" dirty="0">
                <a:solidFill>
                  <a:srgbClr val="C00000"/>
                </a:solidFill>
                <a:cs typeface="+mj-cs"/>
              </a:rPr>
              <a:t>C</a:t>
            </a:r>
            <a:r>
              <a:rPr lang="en-US" sz="1200" b="1" kern="1200" dirty="0">
                <a:solidFill>
                  <a:schemeClr val="accent1"/>
                </a:solidFill>
                <a:cs typeface="+mj-cs"/>
              </a:rPr>
              <a:t>A</a:t>
            </a:r>
            <a:r>
              <a:rPr lang="en-US" sz="1200" b="1" kern="1200" dirty="0">
                <a:solidFill>
                  <a:srgbClr val="C00000"/>
                </a:solidFill>
                <a:cs typeface="+mj-cs"/>
              </a:rPr>
              <a:t>T</a:t>
            </a:r>
            <a:r>
              <a:rPr lang="en-US" sz="1200" b="1" dirty="0">
                <a:solidFill>
                  <a:schemeClr val="accent1"/>
                </a:solidFill>
                <a:cs typeface="+mj-cs"/>
              </a:rPr>
              <a:t>G</a:t>
            </a:r>
            <a:r>
              <a:rPr lang="en-US" sz="1200" b="1" kern="1200" dirty="0">
                <a:solidFill>
                  <a:srgbClr val="C00000"/>
                </a:solidFill>
                <a:cs typeface="+mj-cs"/>
              </a:rPr>
              <a:t>C</a:t>
            </a:r>
            <a:r>
              <a:rPr lang="en-US" sz="1200" b="1" kern="1200" dirty="0">
                <a:solidFill>
                  <a:schemeClr val="accent1"/>
                </a:solidFill>
                <a:cs typeface="+mj-cs"/>
              </a:rPr>
              <a:t>A</a:t>
            </a:r>
            <a:r>
              <a:rPr lang="en-US" sz="1200" b="1" kern="1200" dirty="0">
                <a:solidFill>
                  <a:srgbClr val="C00000"/>
                </a:solidFill>
                <a:cs typeface="+mj-cs"/>
              </a:rPr>
              <a:t>A</a:t>
            </a:r>
            <a:r>
              <a:rPr lang="en-US" sz="1200" b="1" kern="1200" dirty="0">
                <a:solidFill>
                  <a:schemeClr val="accent1"/>
                </a:solidFill>
                <a:cs typeface="+mj-cs"/>
              </a:rPr>
              <a:t>C</a:t>
            </a:r>
            <a:endParaRPr lang="ar-SA" sz="1200" b="1" kern="1200" dirty="0">
              <a:solidFill>
                <a:schemeClr val="accent1"/>
              </a:solidFill>
              <a:cs typeface="+mj-cs"/>
            </a:endParaRPr>
          </a:p>
        </p:txBody>
      </p:sp>
      <p:sp>
        <p:nvSpPr>
          <p:cNvPr id="16" name="شكل بيضاوي 15">
            <a:extLst>
              <a:ext uri="{FF2B5EF4-FFF2-40B4-BE49-F238E27FC236}">
                <a16:creationId xmlns:a16="http://schemas.microsoft.com/office/drawing/2014/main" id="{B8464692-BE1D-4BB0-B34C-4CFDB00073BF}"/>
              </a:ext>
            </a:extLst>
          </p:cNvPr>
          <p:cNvSpPr/>
          <p:nvPr/>
        </p:nvSpPr>
        <p:spPr>
          <a:xfrm>
            <a:off x="3176778" y="2124489"/>
            <a:ext cx="172709" cy="2449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graphicFrame>
        <p:nvGraphicFramePr>
          <p:cNvPr id="17" name="جدول 16">
            <a:extLst>
              <a:ext uri="{FF2B5EF4-FFF2-40B4-BE49-F238E27FC236}">
                <a16:creationId xmlns:a16="http://schemas.microsoft.com/office/drawing/2014/main" id="{46A00875-7985-8444-B4F1-91169B84E62C}"/>
              </a:ext>
            </a:extLst>
          </p:cNvPr>
          <p:cNvGraphicFramePr>
            <a:graphicFrameLocks noGrp="1"/>
          </p:cNvGraphicFramePr>
          <p:nvPr>
            <p:extLst/>
          </p:nvPr>
        </p:nvGraphicFramePr>
        <p:xfrm>
          <a:off x="1489514" y="1177857"/>
          <a:ext cx="2408960" cy="1638811"/>
        </p:xfrm>
        <a:graphic>
          <a:graphicData uri="http://schemas.openxmlformats.org/drawingml/2006/table">
            <a:tbl>
              <a:tblPr firstRow="1" firstCol="1" bandRow="1">
                <a:tableStyleId>{BC89EF96-8CEA-46FF-86C4-4CE0E7609802}</a:tableStyleId>
              </a:tblPr>
              <a:tblGrid>
                <a:gridCol w="1159009">
                  <a:extLst>
                    <a:ext uri="{9D8B030D-6E8A-4147-A177-3AD203B41FA5}">
                      <a16:colId xmlns:a16="http://schemas.microsoft.com/office/drawing/2014/main" val="414951867"/>
                    </a:ext>
                  </a:extLst>
                </a:gridCol>
                <a:gridCol w="1249951">
                  <a:extLst>
                    <a:ext uri="{9D8B030D-6E8A-4147-A177-3AD203B41FA5}">
                      <a16:colId xmlns:a16="http://schemas.microsoft.com/office/drawing/2014/main" val="2822132237"/>
                    </a:ext>
                  </a:extLst>
                </a:gridCol>
              </a:tblGrid>
              <a:tr h="710753">
                <a:tc>
                  <a:txBody>
                    <a:bodyPr/>
                    <a:lstStyle/>
                    <a:p>
                      <a:pPr algn="ctr">
                        <a:lnSpc>
                          <a:spcPct val="150000"/>
                        </a:lnSpc>
                        <a:spcAft>
                          <a:spcPts val="0"/>
                        </a:spcAft>
                      </a:pPr>
                      <a:r>
                        <a:rPr lang="en-US" sz="900" dirty="0">
                          <a:effectLst/>
                        </a:rPr>
                        <a:t>DNA Nucleotides</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Binary Representation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1383583282"/>
                  </a:ext>
                </a:extLst>
              </a:tr>
              <a:tr h="236018">
                <a:tc>
                  <a:txBody>
                    <a:bodyPr/>
                    <a:lstStyle/>
                    <a:p>
                      <a:pPr algn="ctr">
                        <a:lnSpc>
                          <a:spcPct val="150000"/>
                        </a:lnSpc>
                        <a:spcAft>
                          <a:spcPts val="0"/>
                        </a:spcAft>
                      </a:pPr>
                      <a:r>
                        <a:rPr lang="en-US" sz="900" dirty="0">
                          <a:effectLst/>
                        </a:rPr>
                        <a:t>A</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00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113384753"/>
                  </a:ext>
                </a:extLst>
              </a:tr>
              <a:tr h="236018">
                <a:tc>
                  <a:txBody>
                    <a:bodyPr/>
                    <a:lstStyle/>
                    <a:p>
                      <a:pPr algn="ctr">
                        <a:lnSpc>
                          <a:spcPct val="150000"/>
                        </a:lnSpc>
                        <a:spcAft>
                          <a:spcPts val="0"/>
                        </a:spcAft>
                      </a:pPr>
                      <a:r>
                        <a:rPr lang="en-US" sz="900" dirty="0">
                          <a:effectLst/>
                          <a:latin typeface="Calibri" panose="020F0502020204030204" pitchFamily="34" charset="0"/>
                          <a:ea typeface="Calibri" panose="020F0502020204030204" pitchFamily="34" charset="0"/>
                          <a:cs typeface="Arial" panose="020B0604020202020204" pitchFamily="34" charset="0"/>
                        </a:rPr>
                        <a:t>C</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01</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46014802"/>
                  </a:ext>
                </a:extLst>
              </a:tr>
              <a:tr h="236018">
                <a:tc>
                  <a:txBody>
                    <a:bodyPr/>
                    <a:lstStyle/>
                    <a:p>
                      <a:pPr algn="ctr">
                        <a:lnSpc>
                          <a:spcPct val="150000"/>
                        </a:lnSpc>
                        <a:spcAft>
                          <a:spcPts val="0"/>
                        </a:spcAft>
                      </a:pPr>
                      <a:r>
                        <a:rPr lang="en-US" sz="900" dirty="0">
                          <a:effectLst/>
                        </a:rPr>
                        <a:t>G</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10</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81533671"/>
                  </a:ext>
                </a:extLst>
              </a:tr>
              <a:tr h="220004">
                <a:tc>
                  <a:txBody>
                    <a:bodyPr/>
                    <a:lstStyle/>
                    <a:p>
                      <a:pPr algn="ctr">
                        <a:lnSpc>
                          <a:spcPct val="150000"/>
                        </a:lnSpc>
                        <a:spcAft>
                          <a:spcPts val="0"/>
                        </a:spcAft>
                      </a:pPr>
                      <a:r>
                        <a:rPr lang="en-US" sz="900" dirty="0">
                          <a:effectLst/>
                          <a:latin typeface="Calibri" panose="020F0502020204030204" pitchFamily="34" charset="0"/>
                          <a:ea typeface="Calibri" panose="020F0502020204030204" pitchFamily="34" charset="0"/>
                          <a:cs typeface="Arial" panose="020B0604020202020204" pitchFamily="34" charset="0"/>
                        </a:rPr>
                        <a:t>T</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11</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23057365"/>
                  </a:ext>
                </a:extLst>
              </a:tr>
            </a:tbl>
          </a:graphicData>
        </a:graphic>
      </p:graphicFrame>
    </p:spTree>
    <p:extLst>
      <p:ext uri="{BB962C8B-B14F-4D97-AF65-F5344CB8AC3E}">
        <p14:creationId xmlns:p14="http://schemas.microsoft.com/office/powerpoint/2010/main" val="404792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02049" y="23752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51440" y="68610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66628" y="862754"/>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01</a:t>
            </a:r>
            <a:r>
              <a:rPr lang="en-US" sz="1200" b="1" dirty="0">
                <a:solidFill>
                  <a:schemeClr val="accent1"/>
                </a:solidFill>
              </a:rPr>
              <a:t>01</a:t>
            </a:r>
            <a:r>
              <a:rPr lang="en-US" sz="1200" b="1" dirty="0">
                <a:solidFill>
                  <a:srgbClr val="C00000"/>
                </a:solidFill>
              </a:rPr>
              <a:t> 00</a:t>
            </a:r>
            <a:r>
              <a:rPr lang="en-US" sz="1200" b="1" dirty="0">
                <a:solidFill>
                  <a:schemeClr val="accent1">
                    <a:lumMod val="75000"/>
                  </a:schemeClr>
                </a:solidFill>
              </a:rPr>
              <a:t>10</a:t>
            </a:r>
            <a:r>
              <a:rPr lang="en-US" sz="1200" b="1" dirty="0"/>
              <a:t> </a:t>
            </a:r>
            <a:r>
              <a:rPr lang="en-US" sz="1200" b="1" dirty="0">
                <a:solidFill>
                  <a:srgbClr val="C00000"/>
                </a:solidFill>
              </a:rPr>
              <a:t>01</a:t>
            </a:r>
            <a:r>
              <a:rPr lang="en-US" sz="1200" b="1" dirty="0">
                <a:solidFill>
                  <a:schemeClr val="accent1"/>
                </a:solidFill>
              </a:rPr>
              <a:t>00</a:t>
            </a:r>
            <a:r>
              <a:rPr lang="en-US" sz="1200" b="1" dirty="0">
                <a:solidFill>
                  <a:schemeClr val="accent1">
                    <a:lumMod val="75000"/>
                  </a:schemeClr>
                </a:solidFill>
              </a:rPr>
              <a:t> </a:t>
            </a:r>
            <a:r>
              <a:rPr lang="en-US" sz="1200" b="1" dirty="0">
                <a:solidFill>
                  <a:srgbClr val="C00000"/>
                </a:solidFill>
              </a:rPr>
              <a:t>11</a:t>
            </a:r>
            <a:r>
              <a:rPr lang="en-US" sz="1200" b="1" dirty="0">
                <a:solidFill>
                  <a:schemeClr val="accent1">
                    <a:lumMod val="75000"/>
                  </a:schemeClr>
                </a:solidFill>
              </a:rPr>
              <a:t>10</a:t>
            </a:r>
            <a:r>
              <a:rPr lang="en-US" sz="1200" b="1" dirty="0"/>
              <a:t> </a:t>
            </a:r>
            <a:r>
              <a:rPr lang="en-US" sz="1200" b="1" dirty="0">
                <a:solidFill>
                  <a:srgbClr val="C00000"/>
                </a:solidFill>
              </a:rPr>
              <a:t>01</a:t>
            </a:r>
            <a:r>
              <a:rPr lang="en-US" sz="1200" b="1" dirty="0">
                <a:solidFill>
                  <a:schemeClr val="accent1"/>
                </a:solidFill>
              </a:rPr>
              <a:t>00</a:t>
            </a:r>
            <a:r>
              <a:rPr lang="en-US" sz="1200" b="1" dirty="0"/>
              <a:t> </a:t>
            </a:r>
            <a:r>
              <a:rPr lang="en-US" sz="1200" b="1" dirty="0">
                <a:solidFill>
                  <a:srgbClr val="C00000"/>
                </a:solidFill>
              </a:rPr>
              <a:t>00</a:t>
            </a:r>
            <a:r>
              <a:rPr lang="en-US" sz="1200" b="1" dirty="0">
                <a:solidFill>
                  <a:schemeClr val="accent1"/>
                </a:solidFill>
              </a:rPr>
              <a:t>01</a:t>
            </a:r>
            <a:endParaRPr lang="ar-SA" sz="1200" b="1" dirty="0">
              <a:solidFill>
                <a:schemeClr val="accent1"/>
              </a:solidFill>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51440" y="131939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66628" y="1509707"/>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CCA</a:t>
            </a:r>
            <a:r>
              <a:rPr lang="en-US" sz="1200" b="1" dirty="0">
                <a:solidFill>
                  <a:schemeClr val="accent1"/>
                </a:solidFill>
              </a:rPr>
              <a:t>GCA</a:t>
            </a:r>
            <a:r>
              <a:rPr lang="en-US" sz="1200" b="1" dirty="0">
                <a:solidFill>
                  <a:srgbClr val="C00000"/>
                </a:solidFill>
              </a:rPr>
              <a:t>TGC</a:t>
            </a:r>
            <a:r>
              <a:rPr lang="en-US" sz="1200" b="1" dirty="0">
                <a:solidFill>
                  <a:schemeClr val="accent1"/>
                </a:solidFill>
              </a:rPr>
              <a:t>AAC</a:t>
            </a:r>
            <a:endParaRPr lang="ar-SA" sz="1200" b="1" dirty="0">
              <a:solidFill>
                <a:schemeClr val="accent1"/>
              </a:solidFill>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51440" y="195268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dirty="0">
              <a:cs typeface="+mj-cs"/>
            </a:endParaRPr>
          </a:p>
        </p:txBody>
      </p:sp>
      <p:sp>
        <p:nvSpPr>
          <p:cNvPr id="9" name="شكل حر: شكل 8">
            <a:extLst>
              <a:ext uri="{FF2B5EF4-FFF2-40B4-BE49-F238E27FC236}">
                <a16:creationId xmlns:a16="http://schemas.microsoft.com/office/drawing/2014/main" id="{91709B09-0040-4BB1-8F24-44B2ADABE42C}"/>
              </a:ext>
            </a:extLst>
          </p:cNvPr>
          <p:cNvSpPr/>
          <p:nvPr/>
        </p:nvSpPr>
        <p:spPr>
          <a:xfrm>
            <a:off x="6702049" y="2137393"/>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P</a:t>
            </a:r>
            <a:r>
              <a:rPr lang="en-US" sz="1200" b="1" kern="1200" dirty="0">
                <a:cs typeface="+mj-cs"/>
              </a:rPr>
              <a:t> </a:t>
            </a:r>
            <a:r>
              <a:rPr lang="en-US" sz="1200" b="1" kern="1200" dirty="0">
                <a:solidFill>
                  <a:schemeClr val="accent1"/>
                </a:solidFill>
                <a:cs typeface="+mj-cs"/>
              </a:rPr>
              <a:t>A</a:t>
            </a:r>
            <a:r>
              <a:rPr lang="en-US" sz="1200" b="1" kern="1200" dirty="0">
                <a:cs typeface="+mj-cs"/>
              </a:rPr>
              <a:t> </a:t>
            </a:r>
            <a:r>
              <a:rPr lang="en-US" sz="1200" b="1" kern="1200" dirty="0">
                <a:solidFill>
                  <a:srgbClr val="C00000"/>
                </a:solidFill>
                <a:cs typeface="+mj-cs"/>
              </a:rPr>
              <a:t>C</a:t>
            </a:r>
            <a:r>
              <a:rPr lang="en-US" sz="1200" b="1" kern="1200" dirty="0">
                <a:cs typeface="+mj-cs"/>
              </a:rPr>
              <a:t> </a:t>
            </a:r>
            <a:r>
              <a:rPr lang="en-US" sz="1200" b="1" kern="1200" dirty="0">
                <a:solidFill>
                  <a:schemeClr val="accent1"/>
                </a:solidFill>
                <a:cs typeface="+mj-cs"/>
              </a:rPr>
              <a:t>N</a:t>
            </a:r>
          </a:p>
          <a:p>
            <a:pPr algn="ctr" defTabSz="533400" rtl="1">
              <a:lnSpc>
                <a:spcPct val="90000"/>
              </a:lnSpc>
              <a:spcBef>
                <a:spcPct val="0"/>
              </a:spcBef>
              <a:spcAft>
                <a:spcPct val="35000"/>
              </a:spcAft>
            </a:pPr>
            <a:r>
              <a:rPr lang="en-US" sz="1200" b="1" dirty="0">
                <a:solidFill>
                  <a:schemeClr val="tx1"/>
                </a:solidFill>
                <a:cs typeface="+mj-cs"/>
              </a:rPr>
              <a:t>2 2 1 1 </a:t>
            </a:r>
            <a:endParaRPr lang="ar-SA" sz="1200" b="1" kern="1200" dirty="0">
              <a:solidFill>
                <a:schemeClr val="tx1"/>
              </a:solidFill>
              <a:cs typeface="+mj-cs"/>
            </a:endParaRPr>
          </a:p>
        </p:txBody>
      </p:sp>
      <p:sp>
        <p:nvSpPr>
          <p:cNvPr id="23" name="شكل بيضاوي 22">
            <a:extLst>
              <a:ext uri="{FF2B5EF4-FFF2-40B4-BE49-F238E27FC236}">
                <a16:creationId xmlns:a16="http://schemas.microsoft.com/office/drawing/2014/main" id="{B8AE1A72-AF28-4C2E-BEB5-777B79553D2A}"/>
              </a:ext>
            </a:extLst>
          </p:cNvPr>
          <p:cNvSpPr/>
          <p:nvPr/>
        </p:nvSpPr>
        <p:spPr>
          <a:xfrm>
            <a:off x="1972374" y="1123497"/>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sp>
        <p:nvSpPr>
          <p:cNvPr id="24" name="شكل بيضاوي 23">
            <a:extLst>
              <a:ext uri="{FF2B5EF4-FFF2-40B4-BE49-F238E27FC236}">
                <a16:creationId xmlns:a16="http://schemas.microsoft.com/office/drawing/2014/main" id="{A7138D08-C1F9-43E1-AD99-4E77B1967024}"/>
              </a:ext>
            </a:extLst>
          </p:cNvPr>
          <p:cNvSpPr/>
          <p:nvPr/>
        </p:nvSpPr>
        <p:spPr>
          <a:xfrm>
            <a:off x="4495135" y="832845"/>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sp>
        <p:nvSpPr>
          <p:cNvPr id="25" name="شكل بيضاوي 24">
            <a:extLst>
              <a:ext uri="{FF2B5EF4-FFF2-40B4-BE49-F238E27FC236}">
                <a16:creationId xmlns:a16="http://schemas.microsoft.com/office/drawing/2014/main" id="{C00291FF-BF43-413D-A9DE-0CBBF642C282}"/>
              </a:ext>
            </a:extLst>
          </p:cNvPr>
          <p:cNvSpPr/>
          <p:nvPr/>
        </p:nvSpPr>
        <p:spPr>
          <a:xfrm>
            <a:off x="1972374" y="552376"/>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sp>
        <p:nvSpPr>
          <p:cNvPr id="26" name="شكل بيضاوي 25">
            <a:extLst>
              <a:ext uri="{FF2B5EF4-FFF2-40B4-BE49-F238E27FC236}">
                <a16:creationId xmlns:a16="http://schemas.microsoft.com/office/drawing/2014/main" id="{2ED14288-C34E-4E5B-8014-E8736B7B2104}"/>
              </a:ext>
            </a:extLst>
          </p:cNvPr>
          <p:cNvSpPr/>
          <p:nvPr/>
        </p:nvSpPr>
        <p:spPr>
          <a:xfrm>
            <a:off x="2014323" y="4046003"/>
            <a:ext cx="401948" cy="2750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graphicFrame>
        <p:nvGraphicFramePr>
          <p:cNvPr id="30" name="جدول 29">
            <a:extLst>
              <a:ext uri="{FF2B5EF4-FFF2-40B4-BE49-F238E27FC236}">
                <a16:creationId xmlns:a16="http://schemas.microsoft.com/office/drawing/2014/main" id="{9F1161F3-3040-4222-989F-17C3E8D65171}"/>
              </a:ext>
            </a:extLst>
          </p:cNvPr>
          <p:cNvGraphicFramePr>
            <a:graphicFrameLocks noGrp="1"/>
          </p:cNvGraphicFramePr>
          <p:nvPr>
            <p:extLst/>
          </p:nvPr>
        </p:nvGraphicFramePr>
        <p:xfrm>
          <a:off x="552207" y="512061"/>
          <a:ext cx="5005456" cy="3752175"/>
        </p:xfrm>
        <a:graphic>
          <a:graphicData uri="http://schemas.openxmlformats.org/drawingml/2006/table">
            <a:tbl>
              <a:tblPr rtl="1" firstRow="1" firstCol="1" bandRow="1">
                <a:tableStyleId>{3B4B98B0-60AC-42C2-AFA5-B58CD77FA1E5}</a:tableStyleId>
              </a:tblPr>
              <a:tblGrid>
                <a:gridCol w="2036929">
                  <a:extLst>
                    <a:ext uri="{9D8B030D-6E8A-4147-A177-3AD203B41FA5}">
                      <a16:colId xmlns:a16="http://schemas.microsoft.com/office/drawing/2014/main" val="3682178327"/>
                    </a:ext>
                  </a:extLst>
                </a:gridCol>
                <a:gridCol w="465471">
                  <a:extLst>
                    <a:ext uri="{9D8B030D-6E8A-4147-A177-3AD203B41FA5}">
                      <a16:colId xmlns:a16="http://schemas.microsoft.com/office/drawing/2014/main" val="2667548656"/>
                    </a:ext>
                  </a:extLst>
                </a:gridCol>
                <a:gridCol w="2043484">
                  <a:extLst>
                    <a:ext uri="{9D8B030D-6E8A-4147-A177-3AD203B41FA5}">
                      <a16:colId xmlns:a16="http://schemas.microsoft.com/office/drawing/2014/main" val="1428268823"/>
                    </a:ext>
                  </a:extLst>
                </a:gridCol>
                <a:gridCol w="459572">
                  <a:extLst>
                    <a:ext uri="{9D8B030D-6E8A-4147-A177-3AD203B41FA5}">
                      <a16:colId xmlns:a16="http://schemas.microsoft.com/office/drawing/2014/main" val="2744893232"/>
                    </a:ext>
                  </a:extLst>
                </a:gridCol>
              </a:tblGrid>
              <a:tr h="278580">
                <a:tc>
                  <a:txBody>
                    <a:bodyPr/>
                    <a:lstStyle/>
                    <a:p>
                      <a:pPr algn="ctr" rtl="0">
                        <a:lnSpc>
                          <a:spcPct val="150000"/>
                        </a:lnSpc>
                        <a:spcAft>
                          <a:spcPts val="0"/>
                        </a:spcAft>
                      </a:pPr>
                      <a:r>
                        <a:rPr lang="en-US" sz="1400" b="0" dirty="0">
                          <a:effectLst/>
                          <a:cs typeface="+mj-cs"/>
                        </a:rPr>
                        <a:t>TTA, TTG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O</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GCT, GCC, GCA, GCG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A</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126709980"/>
                  </a:ext>
                </a:extLst>
              </a:tr>
              <a:tr h="278580">
                <a:tc>
                  <a:txBody>
                    <a:bodyPr/>
                    <a:lstStyle/>
                    <a:p>
                      <a:pPr algn="ctr" rtl="0">
                        <a:lnSpc>
                          <a:spcPct val="150000"/>
                        </a:lnSpc>
                        <a:spcAft>
                          <a:spcPts val="0"/>
                        </a:spcAft>
                      </a:pPr>
                      <a:r>
                        <a:rPr lang="en-US" sz="1400" b="0" dirty="0">
                          <a:effectLst/>
                          <a:cs typeface="+mj-cs"/>
                        </a:rPr>
                        <a:t>CCT, CCC, CCA, CCG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P</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TAA, TGA, TAG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B</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794164886"/>
                  </a:ext>
                </a:extLst>
              </a:tr>
              <a:tr h="278580">
                <a:tc>
                  <a:txBody>
                    <a:bodyPr/>
                    <a:lstStyle/>
                    <a:p>
                      <a:pPr algn="ctr" rtl="0">
                        <a:lnSpc>
                          <a:spcPct val="150000"/>
                        </a:lnSpc>
                        <a:spcAft>
                          <a:spcPts val="0"/>
                        </a:spcAft>
                      </a:pPr>
                      <a:r>
                        <a:rPr lang="en-US" sz="1400" b="0" dirty="0">
                          <a:effectLst/>
                          <a:cs typeface="+mj-cs"/>
                        </a:rPr>
                        <a:t>CAA, CAG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Q</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TGT, TGC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C</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29990899"/>
                  </a:ext>
                </a:extLst>
              </a:tr>
              <a:tr h="278580">
                <a:tc>
                  <a:txBody>
                    <a:bodyPr/>
                    <a:lstStyle/>
                    <a:p>
                      <a:pPr algn="ctr" rtl="0">
                        <a:lnSpc>
                          <a:spcPct val="150000"/>
                        </a:lnSpc>
                        <a:spcAft>
                          <a:spcPts val="0"/>
                        </a:spcAft>
                      </a:pPr>
                      <a:r>
                        <a:rPr lang="en-US" sz="1400" b="0" dirty="0">
                          <a:effectLst/>
                          <a:cs typeface="+mj-cs"/>
                        </a:rPr>
                        <a:t>CGT, CGC, CGA, CGG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R</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GAT, GAC</a:t>
                      </a:r>
                      <a:endParaRPr lang="en-US" sz="800" b="0" i="1" dirty="0">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D</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582991233"/>
                  </a:ext>
                </a:extLst>
              </a:tr>
              <a:tr h="278580">
                <a:tc>
                  <a:txBody>
                    <a:bodyPr/>
                    <a:lstStyle/>
                    <a:p>
                      <a:pPr algn="ctr" rtl="0">
                        <a:lnSpc>
                          <a:spcPct val="150000"/>
                        </a:lnSpc>
                        <a:spcAft>
                          <a:spcPts val="0"/>
                        </a:spcAft>
                      </a:pPr>
                      <a:r>
                        <a:rPr lang="en-US" sz="1400" b="0" dirty="0">
                          <a:effectLst/>
                          <a:cs typeface="+mj-cs"/>
                        </a:rPr>
                        <a:t>TCT, TCC, TCA, TCG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S</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GAA, GAG</a:t>
                      </a:r>
                      <a:endParaRPr lang="en-US" sz="800" b="0"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E</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968241750"/>
                  </a:ext>
                </a:extLst>
              </a:tr>
              <a:tr h="278580">
                <a:tc>
                  <a:txBody>
                    <a:bodyPr/>
                    <a:lstStyle/>
                    <a:p>
                      <a:pPr algn="ctr" rtl="0">
                        <a:lnSpc>
                          <a:spcPct val="150000"/>
                        </a:lnSpc>
                        <a:spcAft>
                          <a:spcPts val="0"/>
                        </a:spcAft>
                      </a:pPr>
                      <a:r>
                        <a:rPr lang="en-US" sz="1400" b="0" dirty="0">
                          <a:effectLst/>
                          <a:cs typeface="+mj-cs"/>
                        </a:rPr>
                        <a:t>ACT, ACC, ACA, ACG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T</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TTT, TTC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F</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3964668217"/>
                  </a:ext>
                </a:extLst>
              </a:tr>
              <a:tr h="325201">
                <a:tc>
                  <a:txBody>
                    <a:bodyPr/>
                    <a:lstStyle/>
                    <a:p>
                      <a:pPr algn="ctr" rtl="0">
                        <a:lnSpc>
                          <a:spcPct val="150000"/>
                        </a:lnSpc>
                        <a:spcAft>
                          <a:spcPts val="0"/>
                        </a:spcAft>
                      </a:pPr>
                      <a:r>
                        <a:rPr lang="en-US" sz="1400" b="0">
                          <a:effectLst/>
                          <a:cs typeface="+mj-cs"/>
                        </a:rPr>
                        <a:t>AGA, AGG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U</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GGT, GGC, GGA, GGG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G</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949512033"/>
                  </a:ext>
                </a:extLst>
              </a:tr>
              <a:tr h="278580">
                <a:tc>
                  <a:txBody>
                    <a:bodyPr/>
                    <a:lstStyle/>
                    <a:p>
                      <a:pPr algn="ctr" rtl="0">
                        <a:lnSpc>
                          <a:spcPct val="150000"/>
                        </a:lnSpc>
                        <a:spcAft>
                          <a:spcPts val="0"/>
                        </a:spcAft>
                      </a:pPr>
                      <a:r>
                        <a:rPr lang="en-US" sz="1400" b="0" dirty="0">
                          <a:effectLst/>
                          <a:cs typeface="+mj-cs"/>
                        </a:rPr>
                        <a:t>GTT, GTC, GTA, GTG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V</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CAT, CAC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H</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676019058"/>
                  </a:ext>
                </a:extLst>
              </a:tr>
              <a:tr h="278580">
                <a:tc>
                  <a:txBody>
                    <a:bodyPr/>
                    <a:lstStyle/>
                    <a:p>
                      <a:pPr algn="ctr" rtl="0">
                        <a:lnSpc>
                          <a:spcPct val="150000"/>
                        </a:lnSpc>
                        <a:spcAft>
                          <a:spcPts val="0"/>
                        </a:spcAft>
                      </a:pPr>
                      <a:r>
                        <a:rPr lang="en-US" sz="1400" b="0" dirty="0">
                          <a:effectLst/>
                          <a:cs typeface="+mj-cs"/>
                        </a:rPr>
                        <a:t>TGG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W</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ATT, ATC, ATA</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I</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77110413"/>
                  </a:ext>
                </a:extLst>
              </a:tr>
              <a:tr h="278580">
                <a:tc>
                  <a:txBody>
                    <a:bodyPr/>
                    <a:lstStyle/>
                    <a:p>
                      <a:pPr algn="ctr" rtl="0">
                        <a:lnSpc>
                          <a:spcPct val="150000"/>
                        </a:lnSpc>
                        <a:spcAft>
                          <a:spcPts val="0"/>
                        </a:spcAft>
                      </a:pPr>
                      <a:r>
                        <a:rPr lang="en-US" sz="1400" b="0" dirty="0">
                          <a:effectLst/>
                          <a:cs typeface="+mj-cs"/>
                        </a:rPr>
                        <a:t>AGT, AGC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X</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AAA, AAG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K</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37001522"/>
                  </a:ext>
                </a:extLst>
              </a:tr>
              <a:tr h="278580">
                <a:tc>
                  <a:txBody>
                    <a:bodyPr/>
                    <a:lstStyle/>
                    <a:p>
                      <a:pPr algn="ctr" rtl="0">
                        <a:lnSpc>
                          <a:spcPct val="150000"/>
                        </a:lnSpc>
                        <a:spcAft>
                          <a:spcPts val="0"/>
                        </a:spcAft>
                      </a:pPr>
                      <a:r>
                        <a:rPr lang="en-US" sz="1400" b="0" dirty="0">
                          <a:effectLst/>
                          <a:cs typeface="+mj-cs"/>
                        </a:rPr>
                        <a:t>TAT</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Y</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CTT, CTC, CTA, CTG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L</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803435101"/>
                  </a:ext>
                </a:extLst>
              </a:tr>
              <a:tr h="278580">
                <a:tc>
                  <a:txBody>
                    <a:bodyPr/>
                    <a:lstStyle/>
                    <a:p>
                      <a:pPr algn="ctr" rtl="0">
                        <a:lnSpc>
                          <a:spcPct val="150000"/>
                        </a:lnSpc>
                        <a:spcAft>
                          <a:spcPts val="0"/>
                        </a:spcAft>
                      </a:pPr>
                      <a:r>
                        <a:rPr lang="en-US" sz="1400" b="0" dirty="0">
                          <a:effectLst/>
                          <a:cs typeface="+mj-cs"/>
                        </a:rPr>
                        <a:t>TAC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Z</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M</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803958049"/>
                  </a:ext>
                </a:extLst>
              </a:tr>
              <a:tr h="278828">
                <a:tc>
                  <a:txBody>
                    <a:bodyPr/>
                    <a:lstStyle/>
                    <a:p>
                      <a:pPr algn="ctr" rtl="0">
                        <a:lnSpc>
                          <a:spcPct val="150000"/>
                        </a:lnSpc>
                        <a:spcAft>
                          <a:spcPts val="0"/>
                        </a:spcAft>
                      </a:pPr>
                      <a:r>
                        <a:rPr lang="ar-SA" sz="1400" b="0" dirty="0">
                          <a:effectLst/>
                          <a:cs typeface="+mj-cs"/>
                        </a:rPr>
                        <a:t> </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ar-SA" sz="1400" b="1" dirty="0">
                          <a:effectLst/>
                          <a:cs typeface="+mj-cs"/>
                        </a:rPr>
                        <a:t> </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AAT, AAC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N</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67374655"/>
                  </a:ext>
                </a:extLst>
              </a:tr>
            </a:tbl>
          </a:graphicData>
        </a:graphic>
      </p:graphicFrame>
      <p:sp>
        <p:nvSpPr>
          <p:cNvPr id="2" name="مستطيل 1">
            <a:extLst>
              <a:ext uri="{FF2B5EF4-FFF2-40B4-BE49-F238E27FC236}">
                <a16:creationId xmlns:a16="http://schemas.microsoft.com/office/drawing/2014/main" id="{1AD8204F-7E04-4D8F-A928-16672A4D2E8B}"/>
              </a:ext>
            </a:extLst>
          </p:cNvPr>
          <p:cNvSpPr/>
          <p:nvPr/>
        </p:nvSpPr>
        <p:spPr>
          <a:xfrm>
            <a:off x="130270" y="4409277"/>
            <a:ext cx="6493813" cy="461665"/>
          </a:xfrm>
          <a:prstGeom prst="rect">
            <a:avLst/>
          </a:prstGeom>
        </p:spPr>
        <p:txBody>
          <a:bodyPr wrap="square">
            <a:spAutoFit/>
          </a:bodyPr>
          <a:lstStyle/>
          <a:p>
            <a:pPr algn="ctr"/>
            <a:r>
              <a:rPr lang="en-US" sz="1200" b="1" dirty="0">
                <a:solidFill>
                  <a:schemeClr val="tx1">
                    <a:lumMod val="50000"/>
                  </a:schemeClr>
                </a:solidFill>
              </a:rPr>
              <a:t>standard universal table of the distribution of the alphabet with their corresponding codons</a:t>
            </a:r>
            <a:endParaRPr lang="ar-SA" sz="1200" b="1" dirty="0">
              <a:solidFill>
                <a:schemeClr val="tx1">
                  <a:lumMod val="50000"/>
                </a:schemeClr>
              </a:solidFill>
            </a:endParaRPr>
          </a:p>
        </p:txBody>
      </p:sp>
    </p:spTree>
    <p:extLst>
      <p:ext uri="{BB962C8B-B14F-4D97-AF65-F5344CB8AC3E}">
        <p14:creationId xmlns:p14="http://schemas.microsoft.com/office/powerpoint/2010/main" val="20352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animBg="1"/>
      <p:bldP spid="24" grpId="0"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02049" y="23752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51440" y="68610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66628" y="862754"/>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01</a:t>
            </a:r>
            <a:r>
              <a:rPr lang="en-US" sz="1200" b="1" dirty="0">
                <a:solidFill>
                  <a:schemeClr val="accent1"/>
                </a:solidFill>
              </a:rPr>
              <a:t>01</a:t>
            </a:r>
            <a:r>
              <a:rPr lang="en-US" sz="1200" b="1" dirty="0">
                <a:solidFill>
                  <a:srgbClr val="C00000"/>
                </a:solidFill>
              </a:rPr>
              <a:t> 00</a:t>
            </a:r>
            <a:r>
              <a:rPr lang="en-US" sz="1200" b="1" dirty="0">
                <a:solidFill>
                  <a:schemeClr val="accent1">
                    <a:lumMod val="75000"/>
                  </a:schemeClr>
                </a:solidFill>
              </a:rPr>
              <a:t>10</a:t>
            </a:r>
            <a:r>
              <a:rPr lang="en-US" sz="1200" b="1" dirty="0"/>
              <a:t> </a:t>
            </a:r>
            <a:r>
              <a:rPr lang="en-US" sz="1200" b="1" dirty="0">
                <a:solidFill>
                  <a:srgbClr val="C00000"/>
                </a:solidFill>
              </a:rPr>
              <a:t>01</a:t>
            </a:r>
            <a:r>
              <a:rPr lang="en-US" sz="1200" b="1" dirty="0">
                <a:solidFill>
                  <a:schemeClr val="accent1"/>
                </a:solidFill>
              </a:rPr>
              <a:t>00</a:t>
            </a:r>
            <a:r>
              <a:rPr lang="en-US" sz="1200" b="1" dirty="0">
                <a:solidFill>
                  <a:schemeClr val="accent1">
                    <a:lumMod val="75000"/>
                  </a:schemeClr>
                </a:solidFill>
              </a:rPr>
              <a:t> </a:t>
            </a:r>
            <a:r>
              <a:rPr lang="en-US" sz="1200" b="1" dirty="0">
                <a:solidFill>
                  <a:srgbClr val="C00000"/>
                </a:solidFill>
              </a:rPr>
              <a:t>11</a:t>
            </a:r>
            <a:r>
              <a:rPr lang="en-US" sz="1200" b="1" dirty="0">
                <a:solidFill>
                  <a:schemeClr val="accent1">
                    <a:lumMod val="75000"/>
                  </a:schemeClr>
                </a:solidFill>
              </a:rPr>
              <a:t>10</a:t>
            </a:r>
            <a:r>
              <a:rPr lang="en-US" sz="1200" b="1" dirty="0"/>
              <a:t> </a:t>
            </a:r>
            <a:r>
              <a:rPr lang="en-US" sz="1200" b="1" dirty="0">
                <a:solidFill>
                  <a:srgbClr val="C00000"/>
                </a:solidFill>
              </a:rPr>
              <a:t>01</a:t>
            </a:r>
            <a:r>
              <a:rPr lang="en-US" sz="1200" b="1" dirty="0">
                <a:solidFill>
                  <a:schemeClr val="accent1"/>
                </a:solidFill>
              </a:rPr>
              <a:t>00</a:t>
            </a:r>
            <a:r>
              <a:rPr lang="en-US" sz="1200" b="1" dirty="0"/>
              <a:t> </a:t>
            </a:r>
            <a:r>
              <a:rPr lang="en-US" sz="1200" b="1" dirty="0">
                <a:solidFill>
                  <a:srgbClr val="C00000"/>
                </a:solidFill>
              </a:rPr>
              <a:t>00</a:t>
            </a:r>
            <a:r>
              <a:rPr lang="en-US" sz="1200" b="1" dirty="0">
                <a:solidFill>
                  <a:schemeClr val="accent1"/>
                </a:solidFill>
              </a:rPr>
              <a:t>01</a:t>
            </a:r>
            <a:endParaRPr lang="ar-SA" sz="1200" b="1" dirty="0">
              <a:solidFill>
                <a:schemeClr val="accent1"/>
              </a:solidFill>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51440" y="131939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66628" y="1509707"/>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CCA</a:t>
            </a:r>
            <a:r>
              <a:rPr lang="en-US" sz="1200" b="1" dirty="0">
                <a:solidFill>
                  <a:schemeClr val="accent1"/>
                </a:solidFill>
              </a:rPr>
              <a:t>GCA</a:t>
            </a:r>
            <a:r>
              <a:rPr lang="en-US" sz="1200" b="1" dirty="0">
                <a:solidFill>
                  <a:srgbClr val="C00000"/>
                </a:solidFill>
              </a:rPr>
              <a:t>TGC</a:t>
            </a:r>
            <a:r>
              <a:rPr lang="en-US" sz="1200" b="1" dirty="0">
                <a:solidFill>
                  <a:schemeClr val="accent1"/>
                </a:solidFill>
              </a:rPr>
              <a:t>AAC</a:t>
            </a:r>
            <a:endParaRPr lang="ar-SA" sz="1200" b="1" dirty="0">
              <a:solidFill>
                <a:schemeClr val="accent1"/>
              </a:solidFill>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51440" y="195268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marL="0" algn="ctr" defTabSz="366713" rtl="0" eaLnBrk="1" latinLnBrk="0" hangingPunct="1">
              <a:lnSpc>
                <a:spcPct val="90000"/>
              </a:lnSpc>
              <a:spcBef>
                <a:spcPct val="0"/>
              </a:spcBef>
              <a:spcAft>
                <a:spcPct val="35000"/>
              </a:spcAft>
            </a:pPr>
            <a:endParaRPr lang="ar-SA" sz="825" kern="1200" dirty="0">
              <a:cs typeface="+mj-cs"/>
            </a:endParaRPr>
          </a:p>
        </p:txBody>
      </p:sp>
      <p:sp>
        <p:nvSpPr>
          <p:cNvPr id="9" name="شكل حر: شكل 8">
            <a:extLst>
              <a:ext uri="{FF2B5EF4-FFF2-40B4-BE49-F238E27FC236}">
                <a16:creationId xmlns:a16="http://schemas.microsoft.com/office/drawing/2014/main" id="{91709B09-0040-4BB1-8F24-44B2ADABE42C}"/>
              </a:ext>
            </a:extLst>
          </p:cNvPr>
          <p:cNvSpPr/>
          <p:nvPr/>
        </p:nvSpPr>
        <p:spPr>
          <a:xfrm>
            <a:off x="6702049" y="2137393"/>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P</a:t>
            </a:r>
            <a:r>
              <a:rPr lang="en-US" sz="1200" b="1" kern="1200" dirty="0">
                <a:cs typeface="+mj-cs"/>
              </a:rPr>
              <a:t> </a:t>
            </a:r>
            <a:r>
              <a:rPr lang="en-US" sz="1200" b="1" kern="1200" dirty="0">
                <a:solidFill>
                  <a:schemeClr val="accent1"/>
                </a:solidFill>
                <a:cs typeface="+mj-cs"/>
              </a:rPr>
              <a:t>A</a:t>
            </a:r>
            <a:r>
              <a:rPr lang="en-US" sz="1200" b="1" kern="1200" dirty="0">
                <a:cs typeface="+mj-cs"/>
              </a:rPr>
              <a:t> </a:t>
            </a:r>
            <a:r>
              <a:rPr lang="en-US" sz="1200" b="1" kern="1200" dirty="0">
                <a:solidFill>
                  <a:srgbClr val="C00000"/>
                </a:solidFill>
                <a:cs typeface="+mj-cs"/>
              </a:rPr>
              <a:t>C</a:t>
            </a:r>
            <a:r>
              <a:rPr lang="en-US" sz="1200" b="1" kern="1200" dirty="0">
                <a:cs typeface="+mj-cs"/>
              </a:rPr>
              <a:t> </a:t>
            </a:r>
            <a:r>
              <a:rPr lang="en-US" sz="1200" b="1" kern="1200" dirty="0">
                <a:solidFill>
                  <a:schemeClr val="accent1"/>
                </a:solidFill>
                <a:cs typeface="+mj-cs"/>
              </a:rPr>
              <a:t>N</a:t>
            </a:r>
          </a:p>
          <a:p>
            <a:pPr algn="ctr" defTabSz="533400" rtl="1">
              <a:lnSpc>
                <a:spcPct val="90000"/>
              </a:lnSpc>
              <a:spcBef>
                <a:spcPct val="0"/>
              </a:spcBef>
              <a:spcAft>
                <a:spcPct val="35000"/>
              </a:spcAft>
            </a:pPr>
            <a:r>
              <a:rPr lang="en-US" sz="1200" b="1" dirty="0">
                <a:solidFill>
                  <a:schemeClr val="tx1"/>
                </a:solidFill>
                <a:cs typeface="+mj-cs"/>
              </a:rPr>
              <a:t>2 2 1 1 </a:t>
            </a:r>
            <a:endParaRPr lang="ar-SA" sz="1200" b="1" kern="1200" dirty="0">
              <a:solidFill>
                <a:schemeClr val="tx1"/>
              </a:solidFill>
              <a:cs typeface="+mj-cs"/>
            </a:endParaRPr>
          </a:p>
        </p:txBody>
      </p:sp>
      <p:sp>
        <p:nvSpPr>
          <p:cNvPr id="16" name="شكل حر: شكل 7">
            <a:extLst>
              <a:ext uri="{FF2B5EF4-FFF2-40B4-BE49-F238E27FC236}">
                <a16:creationId xmlns:a16="http://schemas.microsoft.com/office/drawing/2014/main" id="{3BCA1177-C12B-F344-825F-DC5D6F099DD5}"/>
              </a:ext>
            </a:extLst>
          </p:cNvPr>
          <p:cNvSpPr/>
          <p:nvPr/>
        </p:nvSpPr>
        <p:spPr>
          <a:xfrm>
            <a:off x="7481134" y="2606756"/>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marL="0" algn="ctr" defTabSz="366713" rtl="0" eaLnBrk="1" latinLnBrk="0" hangingPunct="1">
              <a:lnSpc>
                <a:spcPct val="90000"/>
              </a:lnSpc>
              <a:spcBef>
                <a:spcPct val="0"/>
              </a:spcBef>
              <a:spcAft>
                <a:spcPct val="35000"/>
              </a:spcAft>
            </a:pPr>
            <a:endParaRPr lang="ar-SA" sz="825" kern="1200" dirty="0">
              <a:cs typeface="+mj-cs"/>
            </a:endParaRPr>
          </a:p>
        </p:txBody>
      </p:sp>
      <p:sp>
        <p:nvSpPr>
          <p:cNvPr id="17" name="شكل حر: شكل 8">
            <a:extLst>
              <a:ext uri="{FF2B5EF4-FFF2-40B4-BE49-F238E27FC236}">
                <a16:creationId xmlns:a16="http://schemas.microsoft.com/office/drawing/2014/main" id="{B9432871-EBD7-BD4D-B629-B26A70DB3E40}"/>
              </a:ext>
            </a:extLst>
          </p:cNvPr>
          <p:cNvSpPr/>
          <p:nvPr/>
        </p:nvSpPr>
        <p:spPr>
          <a:xfrm>
            <a:off x="6702049" y="2812250"/>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dirty="0">
                <a:solidFill>
                  <a:srgbClr val="C00000"/>
                </a:solidFill>
                <a:cs typeface="+mj-cs"/>
              </a:rPr>
              <a:t>O</a:t>
            </a:r>
            <a:r>
              <a:rPr lang="en-US" sz="1200" b="1" kern="1200" dirty="0">
                <a:cs typeface="+mj-cs"/>
              </a:rPr>
              <a:t> </a:t>
            </a:r>
            <a:r>
              <a:rPr lang="en-US" sz="1200" b="1" kern="1200" dirty="0">
                <a:solidFill>
                  <a:schemeClr val="accent1"/>
                </a:solidFill>
                <a:cs typeface="+mj-cs"/>
              </a:rPr>
              <a:t>B</a:t>
            </a:r>
            <a:r>
              <a:rPr lang="en-US" sz="1200" b="1" kern="1200" dirty="0">
                <a:cs typeface="+mj-cs"/>
              </a:rPr>
              <a:t> </a:t>
            </a:r>
            <a:r>
              <a:rPr lang="en-US" sz="1200" b="1" kern="1200" dirty="0">
                <a:solidFill>
                  <a:srgbClr val="C00000"/>
                </a:solidFill>
                <a:cs typeface="+mj-cs"/>
              </a:rPr>
              <a:t>W</a:t>
            </a:r>
            <a:r>
              <a:rPr lang="en-US" sz="1200" b="1" kern="1200" dirty="0">
                <a:cs typeface="+mj-cs"/>
              </a:rPr>
              <a:t> </a:t>
            </a:r>
            <a:r>
              <a:rPr lang="en-US" sz="1200" b="1" kern="1200" dirty="0">
                <a:solidFill>
                  <a:schemeClr val="accent1"/>
                </a:solidFill>
                <a:cs typeface="+mj-cs"/>
              </a:rPr>
              <a:t>G</a:t>
            </a:r>
          </a:p>
          <a:p>
            <a:pPr algn="ctr" defTabSz="533400" rtl="1">
              <a:lnSpc>
                <a:spcPct val="90000"/>
              </a:lnSpc>
              <a:spcBef>
                <a:spcPct val="0"/>
              </a:spcBef>
              <a:spcAft>
                <a:spcPct val="35000"/>
              </a:spcAft>
            </a:pPr>
            <a:r>
              <a:rPr lang="en-US" sz="1200" b="1" dirty="0">
                <a:solidFill>
                  <a:schemeClr val="tx1"/>
                </a:solidFill>
                <a:cs typeface="+mj-cs"/>
              </a:rPr>
              <a:t>0 0 0 0 </a:t>
            </a:r>
            <a:endParaRPr lang="ar-SA" sz="1200" b="1" kern="1200" dirty="0">
              <a:solidFill>
                <a:schemeClr val="tx1"/>
              </a:solidFill>
              <a:cs typeface="+mj-cs"/>
            </a:endParaRPr>
          </a:p>
        </p:txBody>
      </p:sp>
      <p:graphicFrame>
        <p:nvGraphicFramePr>
          <p:cNvPr id="18" name="جدول 17">
            <a:extLst>
              <a:ext uri="{FF2B5EF4-FFF2-40B4-BE49-F238E27FC236}">
                <a16:creationId xmlns:a16="http://schemas.microsoft.com/office/drawing/2014/main" id="{E86212A5-4E78-744F-867A-720735C920A6}"/>
              </a:ext>
            </a:extLst>
          </p:cNvPr>
          <p:cNvGraphicFramePr>
            <a:graphicFrameLocks noGrp="1"/>
          </p:cNvGraphicFramePr>
          <p:nvPr>
            <p:extLst/>
          </p:nvPr>
        </p:nvGraphicFramePr>
        <p:xfrm>
          <a:off x="1198933" y="1221677"/>
          <a:ext cx="2875675" cy="2178415"/>
        </p:xfrm>
        <a:graphic>
          <a:graphicData uri="http://schemas.openxmlformats.org/drawingml/2006/table">
            <a:tbl>
              <a:tblPr rtl="1" firstRow="1" bandRow="1">
                <a:tableStyleId>{69CF1AB2-1976-4502-BF36-3FF5EA218861}</a:tableStyleId>
              </a:tblPr>
              <a:tblGrid>
                <a:gridCol w="575135">
                  <a:extLst>
                    <a:ext uri="{9D8B030D-6E8A-4147-A177-3AD203B41FA5}">
                      <a16:colId xmlns:a16="http://schemas.microsoft.com/office/drawing/2014/main" val="2978853221"/>
                    </a:ext>
                  </a:extLst>
                </a:gridCol>
                <a:gridCol w="575135">
                  <a:extLst>
                    <a:ext uri="{9D8B030D-6E8A-4147-A177-3AD203B41FA5}">
                      <a16:colId xmlns:a16="http://schemas.microsoft.com/office/drawing/2014/main" val="971671911"/>
                    </a:ext>
                  </a:extLst>
                </a:gridCol>
                <a:gridCol w="575135">
                  <a:extLst>
                    <a:ext uri="{9D8B030D-6E8A-4147-A177-3AD203B41FA5}">
                      <a16:colId xmlns:a16="http://schemas.microsoft.com/office/drawing/2014/main" val="802737864"/>
                    </a:ext>
                  </a:extLst>
                </a:gridCol>
                <a:gridCol w="575135">
                  <a:extLst>
                    <a:ext uri="{9D8B030D-6E8A-4147-A177-3AD203B41FA5}">
                      <a16:colId xmlns:a16="http://schemas.microsoft.com/office/drawing/2014/main" val="3188430373"/>
                    </a:ext>
                  </a:extLst>
                </a:gridCol>
                <a:gridCol w="575135">
                  <a:extLst>
                    <a:ext uri="{9D8B030D-6E8A-4147-A177-3AD203B41FA5}">
                      <a16:colId xmlns:a16="http://schemas.microsoft.com/office/drawing/2014/main" val="1049823731"/>
                    </a:ext>
                  </a:extLst>
                </a:gridCol>
              </a:tblGrid>
              <a:tr h="435683">
                <a:tc>
                  <a:txBody>
                    <a:bodyPr/>
                    <a:lstStyle/>
                    <a:p>
                      <a:pPr algn="ctr" rtl="0">
                        <a:lnSpc>
                          <a:spcPct val="150000"/>
                        </a:lnSpc>
                      </a:pPr>
                      <a:r>
                        <a:rPr lang="en-US" sz="1100" dirty="0"/>
                        <a:t>R</a:t>
                      </a:r>
                      <a:endParaRPr lang="ar-SA" sz="1100" b="1" dirty="0"/>
                    </a:p>
                  </a:txBody>
                  <a:tcPr marL="68580" marR="68580" marT="34290" marB="34290"/>
                </a:tc>
                <a:tc>
                  <a:txBody>
                    <a:bodyPr/>
                    <a:lstStyle/>
                    <a:p>
                      <a:pPr algn="ctr" rtl="0">
                        <a:lnSpc>
                          <a:spcPct val="150000"/>
                        </a:lnSpc>
                      </a:pPr>
                      <a:r>
                        <a:rPr lang="en-US" sz="1100" dirty="0"/>
                        <a:t>U</a:t>
                      </a:r>
                      <a:endParaRPr lang="ar-SA" sz="1100" b="1" dirty="0"/>
                    </a:p>
                  </a:txBody>
                  <a:tcPr marL="68580" marR="68580" marT="34290" marB="34290"/>
                </a:tc>
                <a:tc>
                  <a:txBody>
                    <a:bodyPr/>
                    <a:lstStyle/>
                    <a:p>
                      <a:pPr algn="ctr" rtl="0">
                        <a:lnSpc>
                          <a:spcPct val="150000"/>
                        </a:lnSpc>
                      </a:pPr>
                      <a:r>
                        <a:rPr lang="en-US" sz="1100" dirty="0"/>
                        <a:t>C</a:t>
                      </a:r>
                      <a:endParaRPr lang="ar-SA" sz="1100" b="1" dirty="0"/>
                    </a:p>
                  </a:txBody>
                  <a:tcPr marL="68580" marR="68580" marT="34290" marB="34290"/>
                </a:tc>
                <a:tc>
                  <a:txBody>
                    <a:bodyPr/>
                    <a:lstStyle/>
                    <a:p>
                      <a:pPr algn="ctr" rtl="0">
                        <a:lnSpc>
                          <a:spcPct val="150000"/>
                        </a:lnSpc>
                      </a:pPr>
                      <a:r>
                        <a:rPr lang="en-US" sz="1100" dirty="0"/>
                        <a:t>E</a:t>
                      </a:r>
                      <a:endParaRPr lang="ar-SA" sz="1100" b="1" dirty="0"/>
                    </a:p>
                  </a:txBody>
                  <a:tcPr marL="68580" marR="68580" marT="34290" marB="34290"/>
                </a:tc>
                <a:tc>
                  <a:txBody>
                    <a:bodyPr/>
                    <a:lstStyle/>
                    <a:p>
                      <a:pPr algn="ctr" rtl="0">
                        <a:lnSpc>
                          <a:spcPct val="150000"/>
                        </a:lnSpc>
                      </a:pPr>
                      <a:r>
                        <a:rPr lang="en-US" sz="1100" dirty="0"/>
                        <a:t>S</a:t>
                      </a:r>
                      <a:endParaRPr lang="ar-SA" sz="1100" b="1" dirty="0"/>
                    </a:p>
                  </a:txBody>
                  <a:tcPr marL="68580" marR="68580" marT="34290" marB="34290"/>
                </a:tc>
                <a:extLst>
                  <a:ext uri="{0D108BD9-81ED-4DB2-BD59-A6C34878D82A}">
                    <a16:rowId xmlns:a16="http://schemas.microsoft.com/office/drawing/2014/main" val="1712484261"/>
                  </a:ext>
                </a:extLst>
              </a:tr>
              <a:tr h="435683">
                <a:tc>
                  <a:txBody>
                    <a:bodyPr/>
                    <a:lstStyle/>
                    <a:p>
                      <a:pPr algn="ctr" rtl="0">
                        <a:lnSpc>
                          <a:spcPct val="150000"/>
                        </a:lnSpc>
                      </a:pPr>
                      <a:r>
                        <a:rPr lang="en-US" sz="1100" dirty="0"/>
                        <a:t>B</a:t>
                      </a:r>
                      <a:endParaRPr lang="ar-SA" sz="1100" b="1" dirty="0"/>
                    </a:p>
                  </a:txBody>
                  <a:tcPr marL="68580" marR="68580" marT="34290" marB="34290"/>
                </a:tc>
                <a:tc>
                  <a:txBody>
                    <a:bodyPr/>
                    <a:lstStyle/>
                    <a:p>
                      <a:pPr algn="ctr" rtl="0">
                        <a:lnSpc>
                          <a:spcPct val="150000"/>
                        </a:lnSpc>
                      </a:pPr>
                      <a:r>
                        <a:rPr lang="en-US" sz="1100" dirty="0"/>
                        <a:t>A</a:t>
                      </a:r>
                      <a:endParaRPr lang="ar-SA" sz="1100" b="1" dirty="0"/>
                    </a:p>
                  </a:txBody>
                  <a:tcPr marL="68580" marR="68580" marT="34290" marB="34290"/>
                </a:tc>
                <a:tc>
                  <a:txBody>
                    <a:bodyPr/>
                    <a:lstStyle/>
                    <a:p>
                      <a:pPr algn="ctr" rtl="0">
                        <a:lnSpc>
                          <a:spcPct val="150000"/>
                        </a:lnSpc>
                      </a:pPr>
                      <a:r>
                        <a:rPr lang="en-US" sz="1100" b="1" dirty="0"/>
                        <a:t>Y</a:t>
                      </a:r>
                      <a:endParaRPr lang="ar-SA" sz="1100" b="1" dirty="0"/>
                    </a:p>
                  </a:txBody>
                  <a:tcPr marL="68580" marR="68580" marT="34290" marB="34290"/>
                </a:tc>
                <a:tc>
                  <a:txBody>
                    <a:bodyPr/>
                    <a:lstStyle/>
                    <a:p>
                      <a:pPr algn="ctr" rtl="0">
                        <a:lnSpc>
                          <a:spcPct val="150000"/>
                        </a:lnSpc>
                      </a:pPr>
                      <a:r>
                        <a:rPr lang="en-US" sz="1100" b="1" dirty="0"/>
                        <a:t>T</a:t>
                      </a:r>
                      <a:endParaRPr lang="ar-SA" sz="1100" b="1" dirty="0"/>
                    </a:p>
                  </a:txBody>
                  <a:tcPr marL="68580" marR="68580" marT="34290" marB="34290"/>
                </a:tc>
                <a:tc>
                  <a:txBody>
                    <a:bodyPr/>
                    <a:lstStyle/>
                    <a:p>
                      <a:pPr algn="ctr" rtl="0">
                        <a:lnSpc>
                          <a:spcPct val="150000"/>
                        </a:lnSpc>
                      </a:pPr>
                      <a:r>
                        <a:rPr lang="en-US" sz="1100" b="1" dirty="0"/>
                        <a:t>I</a:t>
                      </a:r>
                      <a:endParaRPr lang="ar-SA" sz="1100" b="1" dirty="0"/>
                    </a:p>
                  </a:txBody>
                  <a:tcPr marL="68580" marR="68580" marT="34290" marB="34290"/>
                </a:tc>
                <a:extLst>
                  <a:ext uri="{0D108BD9-81ED-4DB2-BD59-A6C34878D82A}">
                    <a16:rowId xmlns:a16="http://schemas.microsoft.com/office/drawing/2014/main" val="2918278057"/>
                  </a:ext>
                </a:extLst>
              </a:tr>
              <a:tr h="435683">
                <a:tc>
                  <a:txBody>
                    <a:bodyPr/>
                    <a:lstStyle/>
                    <a:p>
                      <a:pPr algn="ctr">
                        <a:lnSpc>
                          <a:spcPct val="150000"/>
                        </a:lnSpc>
                      </a:pPr>
                      <a:r>
                        <a:rPr lang="en-US" sz="1100" dirty="0"/>
                        <a:t>K</a:t>
                      </a:r>
                      <a:endParaRPr lang="ar-SA" sz="1100" b="1" dirty="0"/>
                    </a:p>
                  </a:txBody>
                  <a:tcPr marL="68580" marR="68580" marT="34290" marB="34290"/>
                </a:tc>
                <a:tc>
                  <a:txBody>
                    <a:bodyPr/>
                    <a:lstStyle/>
                    <a:p>
                      <a:pPr algn="ctr" rtl="0">
                        <a:lnSpc>
                          <a:spcPct val="150000"/>
                        </a:lnSpc>
                      </a:pPr>
                      <a:r>
                        <a:rPr lang="en-US" sz="1100" dirty="0"/>
                        <a:t>H</a:t>
                      </a:r>
                      <a:endParaRPr lang="ar-SA" sz="1100" b="1" dirty="0"/>
                    </a:p>
                  </a:txBody>
                  <a:tcPr marL="68580" marR="68580" marT="34290" marB="34290"/>
                </a:tc>
                <a:tc>
                  <a:txBody>
                    <a:bodyPr/>
                    <a:lstStyle/>
                    <a:p>
                      <a:pPr algn="ctr" rtl="0">
                        <a:lnSpc>
                          <a:spcPct val="150000"/>
                        </a:lnSpc>
                      </a:pPr>
                      <a:r>
                        <a:rPr lang="en-US" sz="1100" dirty="0"/>
                        <a:t>G</a:t>
                      </a:r>
                      <a:endParaRPr lang="ar-SA" sz="1100" b="1" dirty="0"/>
                    </a:p>
                  </a:txBody>
                  <a:tcPr marL="68580" marR="68580" marT="34290" marB="34290"/>
                </a:tc>
                <a:tc>
                  <a:txBody>
                    <a:bodyPr/>
                    <a:lstStyle/>
                    <a:p>
                      <a:pPr algn="ctr" rtl="0">
                        <a:lnSpc>
                          <a:spcPct val="150000"/>
                        </a:lnSpc>
                      </a:pPr>
                      <a:r>
                        <a:rPr lang="en-US" sz="1100" dirty="0"/>
                        <a:t>F</a:t>
                      </a:r>
                      <a:endParaRPr lang="ar-SA" sz="1100" b="1" dirty="0"/>
                    </a:p>
                  </a:txBody>
                  <a:tcPr marL="68580" marR="68580" marT="34290" marB="34290"/>
                </a:tc>
                <a:tc>
                  <a:txBody>
                    <a:bodyPr/>
                    <a:lstStyle/>
                    <a:p>
                      <a:pPr algn="ctr" rtl="0">
                        <a:lnSpc>
                          <a:spcPct val="150000"/>
                        </a:lnSpc>
                      </a:pPr>
                      <a:r>
                        <a:rPr lang="en-US" sz="1100" dirty="0"/>
                        <a:t>D</a:t>
                      </a:r>
                      <a:endParaRPr lang="ar-SA" sz="1100" b="1" dirty="0"/>
                    </a:p>
                  </a:txBody>
                  <a:tcPr marL="68580" marR="68580" marT="34290" marB="34290"/>
                </a:tc>
                <a:extLst>
                  <a:ext uri="{0D108BD9-81ED-4DB2-BD59-A6C34878D82A}">
                    <a16:rowId xmlns:a16="http://schemas.microsoft.com/office/drawing/2014/main" val="3026771470"/>
                  </a:ext>
                </a:extLst>
              </a:tr>
              <a:tr h="435683">
                <a:tc>
                  <a:txBody>
                    <a:bodyPr/>
                    <a:lstStyle/>
                    <a:p>
                      <a:pPr algn="ctr">
                        <a:lnSpc>
                          <a:spcPct val="150000"/>
                        </a:lnSpc>
                      </a:pPr>
                      <a:r>
                        <a:rPr lang="en-US" sz="1100" dirty="0"/>
                        <a:t>P</a:t>
                      </a:r>
                      <a:endParaRPr lang="ar-SA" sz="1100" b="1" dirty="0"/>
                    </a:p>
                  </a:txBody>
                  <a:tcPr marL="68580" marR="68580" marT="34290" marB="34290"/>
                </a:tc>
                <a:tc>
                  <a:txBody>
                    <a:bodyPr/>
                    <a:lstStyle/>
                    <a:p>
                      <a:pPr algn="ctr" rtl="0">
                        <a:lnSpc>
                          <a:spcPct val="150000"/>
                        </a:lnSpc>
                      </a:pPr>
                      <a:r>
                        <a:rPr lang="en-US" sz="1100" dirty="0"/>
                        <a:t>O</a:t>
                      </a:r>
                      <a:endParaRPr lang="ar-SA" sz="1100" b="1" dirty="0"/>
                    </a:p>
                  </a:txBody>
                  <a:tcPr marL="68580" marR="68580" marT="34290" marB="34290"/>
                </a:tc>
                <a:tc>
                  <a:txBody>
                    <a:bodyPr/>
                    <a:lstStyle/>
                    <a:p>
                      <a:pPr algn="ctr" rtl="0">
                        <a:lnSpc>
                          <a:spcPct val="150000"/>
                        </a:lnSpc>
                      </a:pPr>
                      <a:r>
                        <a:rPr lang="en-US" sz="1100" dirty="0"/>
                        <a:t>N</a:t>
                      </a:r>
                      <a:endParaRPr lang="ar-SA" sz="1100" b="1" dirty="0"/>
                    </a:p>
                  </a:txBody>
                  <a:tcPr marL="68580" marR="68580" marT="34290" marB="34290"/>
                </a:tc>
                <a:tc>
                  <a:txBody>
                    <a:bodyPr/>
                    <a:lstStyle/>
                    <a:p>
                      <a:pPr algn="ctr" rtl="0">
                        <a:lnSpc>
                          <a:spcPct val="150000"/>
                        </a:lnSpc>
                      </a:pPr>
                      <a:r>
                        <a:rPr lang="en-US" sz="1100" dirty="0"/>
                        <a:t>M</a:t>
                      </a:r>
                      <a:endParaRPr lang="ar-SA" sz="1100" b="1" dirty="0"/>
                    </a:p>
                  </a:txBody>
                  <a:tcPr marL="68580" marR="68580" marT="34290" marB="34290"/>
                </a:tc>
                <a:tc>
                  <a:txBody>
                    <a:bodyPr/>
                    <a:lstStyle/>
                    <a:p>
                      <a:pPr algn="ctr" rtl="0">
                        <a:lnSpc>
                          <a:spcPct val="150000"/>
                        </a:lnSpc>
                      </a:pPr>
                      <a:r>
                        <a:rPr lang="en-US" sz="1100" dirty="0"/>
                        <a:t>L</a:t>
                      </a:r>
                      <a:endParaRPr lang="ar-SA" sz="1100" b="1" dirty="0"/>
                    </a:p>
                  </a:txBody>
                  <a:tcPr marL="68580" marR="68580" marT="34290" marB="34290"/>
                </a:tc>
                <a:extLst>
                  <a:ext uri="{0D108BD9-81ED-4DB2-BD59-A6C34878D82A}">
                    <a16:rowId xmlns:a16="http://schemas.microsoft.com/office/drawing/2014/main" val="1977087578"/>
                  </a:ext>
                </a:extLst>
              </a:tr>
              <a:tr h="435683">
                <a:tc>
                  <a:txBody>
                    <a:bodyPr/>
                    <a:lstStyle/>
                    <a:p>
                      <a:pPr algn="ctr">
                        <a:lnSpc>
                          <a:spcPct val="150000"/>
                        </a:lnSpc>
                      </a:pPr>
                      <a:r>
                        <a:rPr lang="en-US" sz="1100" dirty="0"/>
                        <a:t>Z</a:t>
                      </a:r>
                      <a:endParaRPr lang="ar-SA" sz="1100" b="1" dirty="0"/>
                    </a:p>
                  </a:txBody>
                  <a:tcPr marL="68580" marR="68580" marT="34290" marB="34290"/>
                </a:tc>
                <a:tc>
                  <a:txBody>
                    <a:bodyPr/>
                    <a:lstStyle/>
                    <a:p>
                      <a:pPr algn="ctr" rtl="0">
                        <a:lnSpc>
                          <a:spcPct val="150000"/>
                        </a:lnSpc>
                      </a:pPr>
                      <a:r>
                        <a:rPr lang="en-US" sz="1100" dirty="0"/>
                        <a:t>X</a:t>
                      </a:r>
                      <a:endParaRPr lang="ar-SA" sz="1100" b="1" dirty="0"/>
                    </a:p>
                  </a:txBody>
                  <a:tcPr marL="68580" marR="68580" marT="34290" marB="34290"/>
                </a:tc>
                <a:tc>
                  <a:txBody>
                    <a:bodyPr/>
                    <a:lstStyle/>
                    <a:p>
                      <a:pPr algn="ctr" rtl="0">
                        <a:lnSpc>
                          <a:spcPct val="150000"/>
                        </a:lnSpc>
                      </a:pPr>
                      <a:r>
                        <a:rPr lang="en-US" sz="1100" dirty="0"/>
                        <a:t>W</a:t>
                      </a:r>
                      <a:endParaRPr lang="ar-SA" sz="1100" b="1" dirty="0"/>
                    </a:p>
                  </a:txBody>
                  <a:tcPr marL="68580" marR="68580" marT="34290" marB="34290"/>
                </a:tc>
                <a:tc>
                  <a:txBody>
                    <a:bodyPr/>
                    <a:lstStyle/>
                    <a:p>
                      <a:pPr algn="ctr" rtl="0">
                        <a:lnSpc>
                          <a:spcPct val="150000"/>
                        </a:lnSpc>
                      </a:pPr>
                      <a:r>
                        <a:rPr lang="en-US" sz="1100" dirty="0"/>
                        <a:t>V</a:t>
                      </a:r>
                      <a:endParaRPr lang="ar-SA" sz="1100" b="1" dirty="0"/>
                    </a:p>
                  </a:txBody>
                  <a:tcPr marL="68580" marR="68580" marT="34290" marB="34290"/>
                </a:tc>
                <a:tc>
                  <a:txBody>
                    <a:bodyPr/>
                    <a:lstStyle/>
                    <a:p>
                      <a:pPr algn="ctr" rtl="0">
                        <a:lnSpc>
                          <a:spcPct val="150000"/>
                        </a:lnSpc>
                      </a:pPr>
                      <a:r>
                        <a:rPr lang="en-US" sz="1100" dirty="0"/>
                        <a:t>Q</a:t>
                      </a:r>
                      <a:endParaRPr lang="ar-SA" sz="1100" b="1" dirty="0"/>
                    </a:p>
                  </a:txBody>
                  <a:tcPr marL="68580" marR="68580" marT="34290" marB="34290"/>
                </a:tc>
                <a:extLst>
                  <a:ext uri="{0D108BD9-81ED-4DB2-BD59-A6C34878D82A}">
                    <a16:rowId xmlns:a16="http://schemas.microsoft.com/office/drawing/2014/main" val="1257879048"/>
                  </a:ext>
                </a:extLst>
              </a:tr>
            </a:tbl>
          </a:graphicData>
        </a:graphic>
      </p:graphicFrame>
      <p:sp>
        <p:nvSpPr>
          <p:cNvPr id="19" name="شكل بيضاوي 18">
            <a:extLst>
              <a:ext uri="{FF2B5EF4-FFF2-40B4-BE49-F238E27FC236}">
                <a16:creationId xmlns:a16="http://schemas.microsoft.com/office/drawing/2014/main" id="{B76740F0-47D1-384A-83E9-C8A97501867D}"/>
              </a:ext>
            </a:extLst>
          </p:cNvPr>
          <p:cNvSpPr/>
          <p:nvPr/>
        </p:nvSpPr>
        <p:spPr>
          <a:xfrm>
            <a:off x="3586366" y="2533450"/>
            <a:ext cx="348176" cy="30493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sp>
        <p:nvSpPr>
          <p:cNvPr id="20" name="شكل بيضاوي 19">
            <a:extLst>
              <a:ext uri="{FF2B5EF4-FFF2-40B4-BE49-F238E27FC236}">
                <a16:creationId xmlns:a16="http://schemas.microsoft.com/office/drawing/2014/main" id="{01D06E87-4C99-1A47-B1DC-03C70D85024D}"/>
              </a:ext>
            </a:extLst>
          </p:cNvPr>
          <p:cNvSpPr/>
          <p:nvPr/>
        </p:nvSpPr>
        <p:spPr>
          <a:xfrm>
            <a:off x="2990018" y="1679066"/>
            <a:ext cx="348176" cy="30493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cs typeface="+mj-cs"/>
            </a:endParaRPr>
          </a:p>
        </p:txBody>
      </p:sp>
      <p:sp>
        <p:nvSpPr>
          <p:cNvPr id="21" name="شكل بيضاوي 20">
            <a:extLst>
              <a:ext uri="{FF2B5EF4-FFF2-40B4-BE49-F238E27FC236}">
                <a16:creationId xmlns:a16="http://schemas.microsoft.com/office/drawing/2014/main" id="{FF875C0E-F1A0-9743-9422-8AF3E3B7C377}"/>
              </a:ext>
            </a:extLst>
          </p:cNvPr>
          <p:cNvSpPr/>
          <p:nvPr/>
        </p:nvSpPr>
        <p:spPr>
          <a:xfrm>
            <a:off x="2462682" y="2571750"/>
            <a:ext cx="348176" cy="304933"/>
          </a:xfrm>
          <a:prstGeom prst="ellipse">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solidFill>
                <a:srgbClr val="FFC000"/>
              </a:solidFill>
              <a:cs typeface="+mj-cs"/>
            </a:endParaRPr>
          </a:p>
        </p:txBody>
      </p:sp>
      <p:sp>
        <p:nvSpPr>
          <p:cNvPr id="22" name="شكل بيضاوي 21">
            <a:extLst>
              <a:ext uri="{FF2B5EF4-FFF2-40B4-BE49-F238E27FC236}">
                <a16:creationId xmlns:a16="http://schemas.microsoft.com/office/drawing/2014/main" id="{881EA3D2-F3B1-6B4E-A61D-D98071B87B95}"/>
              </a:ext>
            </a:extLst>
          </p:cNvPr>
          <p:cNvSpPr/>
          <p:nvPr/>
        </p:nvSpPr>
        <p:spPr>
          <a:xfrm>
            <a:off x="2462682" y="1284946"/>
            <a:ext cx="348176" cy="304933"/>
          </a:xfrm>
          <a:prstGeom prst="ellipse">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1" fromWordArt="0" anchor="ctr" anchorCtr="0" forceAA="0" compatLnSpc="1">
            <a:prstTxWarp prst="textNoShape">
              <a:avLst/>
            </a:prstTxWarp>
            <a:noAutofit/>
          </a:bodyPr>
          <a:lstStyle/>
          <a:p>
            <a:pPr marL="0" algn="ctr" defTabSz="914400" rtl="0" eaLnBrk="1" latinLnBrk="0" hangingPunct="1"/>
            <a:endParaRPr lang="ar-SA" sz="1050">
              <a:solidFill>
                <a:srgbClr val="FFC000"/>
              </a:solidFill>
              <a:cs typeface="+mj-cs"/>
            </a:endParaRPr>
          </a:p>
        </p:txBody>
      </p:sp>
    </p:spTree>
    <p:extLst>
      <p:ext uri="{BB962C8B-B14F-4D97-AF65-F5344CB8AC3E}">
        <p14:creationId xmlns:p14="http://schemas.microsoft.com/office/powerpoint/2010/main" val="318693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9" grpId="0" animBg="1"/>
      <p:bldP spid="20" grpId="0" animBg="1"/>
      <p:bldP spid="21" grpId="0" animBg="1"/>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3" name="شكل حر: شكل 12">
            <a:extLst>
              <a:ext uri="{FF2B5EF4-FFF2-40B4-BE49-F238E27FC236}">
                <a16:creationId xmlns:a16="http://schemas.microsoft.com/office/drawing/2014/main" id="{B52DE4F4-2059-4518-BC2E-65D7F24F9D57}"/>
              </a:ext>
            </a:extLst>
          </p:cNvPr>
          <p:cNvSpPr/>
          <p:nvPr/>
        </p:nvSpPr>
        <p:spPr>
          <a:xfrm>
            <a:off x="6702049" y="237527"/>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chemeClr val="tx1"/>
                </a:solidFill>
                <a:cs typeface="+mj-cs"/>
              </a:rPr>
              <a:t>R N A</a:t>
            </a:r>
            <a:endParaRPr lang="ar-SA" sz="1200" b="1" kern="1200" dirty="0">
              <a:solidFill>
                <a:schemeClr val="tx1"/>
              </a:solidFill>
              <a:cs typeface="+mj-cs"/>
            </a:endParaRPr>
          </a:p>
        </p:txBody>
      </p:sp>
      <p:sp>
        <p:nvSpPr>
          <p:cNvPr id="14" name="شكل حر: شكل 13">
            <a:extLst>
              <a:ext uri="{FF2B5EF4-FFF2-40B4-BE49-F238E27FC236}">
                <a16:creationId xmlns:a16="http://schemas.microsoft.com/office/drawing/2014/main" id="{472C66C7-69C4-4703-9D18-E36DC4DF44AD}"/>
              </a:ext>
            </a:extLst>
          </p:cNvPr>
          <p:cNvSpPr/>
          <p:nvPr/>
        </p:nvSpPr>
        <p:spPr>
          <a:xfrm>
            <a:off x="7451440" y="686105"/>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15" name="شكل حر: شكل 14">
            <a:extLst>
              <a:ext uri="{FF2B5EF4-FFF2-40B4-BE49-F238E27FC236}">
                <a16:creationId xmlns:a16="http://schemas.microsoft.com/office/drawing/2014/main" id="{AA3D4A05-F0AC-49BA-8176-A23AB5D2BE57}"/>
              </a:ext>
            </a:extLst>
          </p:cNvPr>
          <p:cNvSpPr/>
          <p:nvPr/>
        </p:nvSpPr>
        <p:spPr>
          <a:xfrm>
            <a:off x="6266628" y="862754"/>
            <a:ext cx="2559610" cy="422192"/>
          </a:xfrm>
          <a:custGeom>
            <a:avLst/>
            <a:gdLst>
              <a:gd name="connsiteX0" fmla="*/ 0 w 6572310"/>
              <a:gd name="connsiteY0" fmla="*/ 56292 h 562923"/>
              <a:gd name="connsiteX1" fmla="*/ 56292 w 6572310"/>
              <a:gd name="connsiteY1" fmla="*/ 0 h 562923"/>
              <a:gd name="connsiteX2" fmla="*/ 6516018 w 6572310"/>
              <a:gd name="connsiteY2" fmla="*/ 0 h 562923"/>
              <a:gd name="connsiteX3" fmla="*/ 6572310 w 6572310"/>
              <a:gd name="connsiteY3" fmla="*/ 56292 h 562923"/>
              <a:gd name="connsiteX4" fmla="*/ 6572310 w 6572310"/>
              <a:gd name="connsiteY4" fmla="*/ 506631 h 562923"/>
              <a:gd name="connsiteX5" fmla="*/ 6516018 w 6572310"/>
              <a:gd name="connsiteY5" fmla="*/ 562923 h 562923"/>
              <a:gd name="connsiteX6" fmla="*/ 56292 w 6572310"/>
              <a:gd name="connsiteY6" fmla="*/ 562923 h 562923"/>
              <a:gd name="connsiteX7" fmla="*/ 0 w 6572310"/>
              <a:gd name="connsiteY7" fmla="*/ 506631 h 562923"/>
              <a:gd name="connsiteX8" fmla="*/ 0 w 6572310"/>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2310" h="562923">
                <a:moveTo>
                  <a:pt x="0" y="56292"/>
                </a:moveTo>
                <a:cubicBezTo>
                  <a:pt x="0" y="25203"/>
                  <a:pt x="25203" y="0"/>
                  <a:pt x="56292" y="0"/>
                </a:cubicBezTo>
                <a:lnTo>
                  <a:pt x="6516018" y="0"/>
                </a:lnTo>
                <a:cubicBezTo>
                  <a:pt x="6547107" y="0"/>
                  <a:pt x="6572310" y="25203"/>
                  <a:pt x="6572310" y="56292"/>
                </a:cubicBezTo>
                <a:lnTo>
                  <a:pt x="6572310" y="506631"/>
                </a:lnTo>
                <a:cubicBezTo>
                  <a:pt x="6572310" y="537720"/>
                  <a:pt x="6547107" y="562923"/>
                  <a:pt x="6516018"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01</a:t>
            </a:r>
            <a:r>
              <a:rPr lang="en-US" sz="1200" b="1" dirty="0">
                <a:solidFill>
                  <a:schemeClr val="accent1"/>
                </a:solidFill>
              </a:rPr>
              <a:t>01</a:t>
            </a:r>
            <a:r>
              <a:rPr lang="en-US" sz="1200" b="1" dirty="0">
                <a:solidFill>
                  <a:srgbClr val="C00000"/>
                </a:solidFill>
              </a:rPr>
              <a:t> 00</a:t>
            </a:r>
            <a:r>
              <a:rPr lang="en-US" sz="1200" b="1" dirty="0">
                <a:solidFill>
                  <a:schemeClr val="accent1">
                    <a:lumMod val="75000"/>
                  </a:schemeClr>
                </a:solidFill>
              </a:rPr>
              <a:t>10</a:t>
            </a:r>
            <a:r>
              <a:rPr lang="en-US" sz="1200" b="1" dirty="0"/>
              <a:t> </a:t>
            </a:r>
            <a:r>
              <a:rPr lang="en-US" sz="1200" b="1" dirty="0">
                <a:solidFill>
                  <a:srgbClr val="C00000"/>
                </a:solidFill>
              </a:rPr>
              <a:t>01</a:t>
            </a:r>
            <a:r>
              <a:rPr lang="en-US" sz="1200" b="1" dirty="0">
                <a:solidFill>
                  <a:schemeClr val="accent1"/>
                </a:solidFill>
              </a:rPr>
              <a:t>00</a:t>
            </a:r>
            <a:r>
              <a:rPr lang="en-US" sz="1200" b="1" dirty="0">
                <a:solidFill>
                  <a:schemeClr val="accent1">
                    <a:lumMod val="75000"/>
                  </a:schemeClr>
                </a:solidFill>
              </a:rPr>
              <a:t> </a:t>
            </a:r>
            <a:r>
              <a:rPr lang="en-US" sz="1200" b="1" dirty="0">
                <a:solidFill>
                  <a:srgbClr val="C00000"/>
                </a:solidFill>
              </a:rPr>
              <a:t>11</a:t>
            </a:r>
            <a:r>
              <a:rPr lang="en-US" sz="1200" b="1" dirty="0">
                <a:solidFill>
                  <a:schemeClr val="accent1">
                    <a:lumMod val="75000"/>
                  </a:schemeClr>
                </a:solidFill>
              </a:rPr>
              <a:t>10</a:t>
            </a:r>
            <a:r>
              <a:rPr lang="en-US" sz="1200" b="1" dirty="0"/>
              <a:t> </a:t>
            </a:r>
            <a:r>
              <a:rPr lang="en-US" sz="1200" b="1" dirty="0">
                <a:solidFill>
                  <a:srgbClr val="C00000"/>
                </a:solidFill>
              </a:rPr>
              <a:t>01</a:t>
            </a:r>
            <a:r>
              <a:rPr lang="en-US" sz="1200" b="1" dirty="0">
                <a:solidFill>
                  <a:schemeClr val="accent1"/>
                </a:solidFill>
              </a:rPr>
              <a:t>00</a:t>
            </a:r>
            <a:r>
              <a:rPr lang="en-US" sz="1200" b="1" dirty="0"/>
              <a:t> </a:t>
            </a:r>
            <a:r>
              <a:rPr lang="en-US" sz="1200" b="1" dirty="0">
                <a:solidFill>
                  <a:srgbClr val="C00000"/>
                </a:solidFill>
              </a:rPr>
              <a:t>00</a:t>
            </a:r>
            <a:r>
              <a:rPr lang="en-US" sz="1200" b="1" dirty="0">
                <a:solidFill>
                  <a:schemeClr val="accent1"/>
                </a:solidFill>
              </a:rPr>
              <a:t>01</a:t>
            </a:r>
            <a:endParaRPr lang="ar-SA" sz="1200" b="1" dirty="0">
              <a:solidFill>
                <a:schemeClr val="accent1"/>
              </a:solidFill>
            </a:endParaRPr>
          </a:p>
        </p:txBody>
      </p:sp>
      <p:sp>
        <p:nvSpPr>
          <p:cNvPr id="6" name="شكل حر: شكل 5">
            <a:extLst>
              <a:ext uri="{FF2B5EF4-FFF2-40B4-BE49-F238E27FC236}">
                <a16:creationId xmlns:a16="http://schemas.microsoft.com/office/drawing/2014/main" id="{F7138DF3-8BEA-4C63-9CF8-DB2F423DFECF}"/>
              </a:ext>
            </a:extLst>
          </p:cNvPr>
          <p:cNvSpPr/>
          <p:nvPr/>
        </p:nvSpPr>
        <p:spPr>
          <a:xfrm>
            <a:off x="7451440" y="131939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algn="ctr" defTabSz="366713" rtl="1">
              <a:lnSpc>
                <a:spcPct val="90000"/>
              </a:lnSpc>
              <a:spcBef>
                <a:spcPct val="0"/>
              </a:spcBef>
              <a:spcAft>
                <a:spcPct val="35000"/>
              </a:spcAft>
            </a:pPr>
            <a:endParaRPr lang="ar-SA" sz="825" kern="1200">
              <a:cs typeface="+mj-cs"/>
            </a:endParaRPr>
          </a:p>
        </p:txBody>
      </p:sp>
      <p:sp>
        <p:nvSpPr>
          <p:cNvPr id="7" name="شكل حر: شكل 6">
            <a:extLst>
              <a:ext uri="{FF2B5EF4-FFF2-40B4-BE49-F238E27FC236}">
                <a16:creationId xmlns:a16="http://schemas.microsoft.com/office/drawing/2014/main" id="{4158C237-0AFA-413C-8691-08D9DC2BDEE9}"/>
              </a:ext>
            </a:extLst>
          </p:cNvPr>
          <p:cNvSpPr/>
          <p:nvPr/>
        </p:nvSpPr>
        <p:spPr>
          <a:xfrm>
            <a:off x="6266628" y="1509707"/>
            <a:ext cx="2551811" cy="422192"/>
          </a:xfrm>
          <a:custGeom>
            <a:avLst/>
            <a:gdLst>
              <a:gd name="connsiteX0" fmla="*/ 0 w 4773882"/>
              <a:gd name="connsiteY0" fmla="*/ 56292 h 562923"/>
              <a:gd name="connsiteX1" fmla="*/ 56292 w 4773882"/>
              <a:gd name="connsiteY1" fmla="*/ 0 h 562923"/>
              <a:gd name="connsiteX2" fmla="*/ 4717590 w 4773882"/>
              <a:gd name="connsiteY2" fmla="*/ 0 h 562923"/>
              <a:gd name="connsiteX3" fmla="*/ 4773882 w 4773882"/>
              <a:gd name="connsiteY3" fmla="*/ 56292 h 562923"/>
              <a:gd name="connsiteX4" fmla="*/ 4773882 w 4773882"/>
              <a:gd name="connsiteY4" fmla="*/ 506631 h 562923"/>
              <a:gd name="connsiteX5" fmla="*/ 4717590 w 4773882"/>
              <a:gd name="connsiteY5" fmla="*/ 562923 h 562923"/>
              <a:gd name="connsiteX6" fmla="*/ 56292 w 4773882"/>
              <a:gd name="connsiteY6" fmla="*/ 562923 h 562923"/>
              <a:gd name="connsiteX7" fmla="*/ 0 w 4773882"/>
              <a:gd name="connsiteY7" fmla="*/ 506631 h 562923"/>
              <a:gd name="connsiteX8" fmla="*/ 0 w 4773882"/>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882" h="562923">
                <a:moveTo>
                  <a:pt x="0" y="56292"/>
                </a:moveTo>
                <a:cubicBezTo>
                  <a:pt x="0" y="25203"/>
                  <a:pt x="25203" y="0"/>
                  <a:pt x="56292" y="0"/>
                </a:cubicBezTo>
                <a:lnTo>
                  <a:pt x="4717590" y="0"/>
                </a:lnTo>
                <a:cubicBezTo>
                  <a:pt x="4748679" y="0"/>
                  <a:pt x="4773882" y="25203"/>
                  <a:pt x="4773882" y="56292"/>
                </a:cubicBezTo>
                <a:lnTo>
                  <a:pt x="4773882" y="506631"/>
                </a:lnTo>
                <a:cubicBezTo>
                  <a:pt x="4773882" y="537720"/>
                  <a:pt x="4748679" y="562923"/>
                  <a:pt x="4717590"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CCA</a:t>
            </a:r>
            <a:r>
              <a:rPr lang="en-US" sz="1200" b="1" dirty="0">
                <a:solidFill>
                  <a:schemeClr val="accent1"/>
                </a:solidFill>
              </a:rPr>
              <a:t>GCA</a:t>
            </a:r>
            <a:r>
              <a:rPr lang="en-US" sz="1200" b="1" dirty="0">
                <a:solidFill>
                  <a:srgbClr val="C00000"/>
                </a:solidFill>
              </a:rPr>
              <a:t>TGC</a:t>
            </a:r>
            <a:r>
              <a:rPr lang="en-US" sz="1200" b="1" dirty="0">
                <a:solidFill>
                  <a:schemeClr val="accent1"/>
                </a:solidFill>
              </a:rPr>
              <a:t>AAC</a:t>
            </a:r>
            <a:endParaRPr lang="ar-SA" sz="1200" b="1" dirty="0">
              <a:solidFill>
                <a:schemeClr val="accent1"/>
              </a:solidFill>
            </a:endParaRPr>
          </a:p>
        </p:txBody>
      </p:sp>
      <p:sp>
        <p:nvSpPr>
          <p:cNvPr id="8" name="شكل حر: شكل 7">
            <a:extLst>
              <a:ext uri="{FF2B5EF4-FFF2-40B4-BE49-F238E27FC236}">
                <a16:creationId xmlns:a16="http://schemas.microsoft.com/office/drawing/2014/main" id="{44D0F7B4-925D-4D37-A7B0-1CEDE1A6FEF0}"/>
              </a:ext>
            </a:extLst>
          </p:cNvPr>
          <p:cNvSpPr/>
          <p:nvPr/>
        </p:nvSpPr>
        <p:spPr>
          <a:xfrm>
            <a:off x="7451440" y="1952683"/>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marL="0" algn="ctr" defTabSz="366713" rtl="0" eaLnBrk="1" latinLnBrk="0" hangingPunct="1">
              <a:lnSpc>
                <a:spcPct val="90000"/>
              </a:lnSpc>
              <a:spcBef>
                <a:spcPct val="0"/>
              </a:spcBef>
              <a:spcAft>
                <a:spcPct val="35000"/>
              </a:spcAft>
            </a:pPr>
            <a:endParaRPr lang="ar-SA" sz="825" kern="1200" dirty="0">
              <a:cs typeface="+mj-cs"/>
            </a:endParaRPr>
          </a:p>
        </p:txBody>
      </p:sp>
      <p:sp>
        <p:nvSpPr>
          <p:cNvPr id="9" name="شكل حر: شكل 8">
            <a:extLst>
              <a:ext uri="{FF2B5EF4-FFF2-40B4-BE49-F238E27FC236}">
                <a16:creationId xmlns:a16="http://schemas.microsoft.com/office/drawing/2014/main" id="{91709B09-0040-4BB1-8F24-44B2ADABE42C}"/>
              </a:ext>
            </a:extLst>
          </p:cNvPr>
          <p:cNvSpPr/>
          <p:nvPr/>
        </p:nvSpPr>
        <p:spPr>
          <a:xfrm>
            <a:off x="6702049" y="2137393"/>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kern="1200" dirty="0">
                <a:solidFill>
                  <a:srgbClr val="C00000"/>
                </a:solidFill>
                <a:cs typeface="+mj-cs"/>
              </a:rPr>
              <a:t>P</a:t>
            </a:r>
            <a:r>
              <a:rPr lang="en-US" sz="1200" b="1" kern="1200" dirty="0">
                <a:cs typeface="+mj-cs"/>
              </a:rPr>
              <a:t> </a:t>
            </a:r>
            <a:r>
              <a:rPr lang="en-US" sz="1200" b="1" kern="1200" dirty="0">
                <a:solidFill>
                  <a:schemeClr val="accent1"/>
                </a:solidFill>
                <a:cs typeface="+mj-cs"/>
              </a:rPr>
              <a:t>A</a:t>
            </a:r>
            <a:r>
              <a:rPr lang="en-US" sz="1200" b="1" kern="1200" dirty="0">
                <a:cs typeface="+mj-cs"/>
              </a:rPr>
              <a:t> </a:t>
            </a:r>
            <a:r>
              <a:rPr lang="en-US" sz="1200" b="1" kern="1200" dirty="0">
                <a:solidFill>
                  <a:srgbClr val="C00000"/>
                </a:solidFill>
                <a:cs typeface="+mj-cs"/>
              </a:rPr>
              <a:t>C</a:t>
            </a:r>
            <a:r>
              <a:rPr lang="en-US" sz="1200" b="1" kern="1200" dirty="0">
                <a:cs typeface="+mj-cs"/>
              </a:rPr>
              <a:t> </a:t>
            </a:r>
            <a:r>
              <a:rPr lang="en-US" sz="1200" b="1" kern="1200" dirty="0">
                <a:solidFill>
                  <a:schemeClr val="accent1"/>
                </a:solidFill>
                <a:cs typeface="+mj-cs"/>
              </a:rPr>
              <a:t>N</a:t>
            </a:r>
          </a:p>
          <a:p>
            <a:pPr algn="ctr" defTabSz="533400" rtl="1">
              <a:lnSpc>
                <a:spcPct val="90000"/>
              </a:lnSpc>
              <a:spcBef>
                <a:spcPct val="0"/>
              </a:spcBef>
              <a:spcAft>
                <a:spcPct val="35000"/>
              </a:spcAft>
            </a:pPr>
            <a:r>
              <a:rPr lang="en-US" sz="1200" b="1" dirty="0">
                <a:solidFill>
                  <a:schemeClr val="tx1"/>
                </a:solidFill>
                <a:cs typeface="+mj-cs"/>
              </a:rPr>
              <a:t>2 2 1 1 </a:t>
            </a:r>
            <a:endParaRPr lang="ar-SA" sz="1200" b="1" kern="1200" dirty="0">
              <a:solidFill>
                <a:schemeClr val="tx1"/>
              </a:solidFill>
              <a:cs typeface="+mj-cs"/>
            </a:endParaRPr>
          </a:p>
        </p:txBody>
      </p:sp>
      <p:sp>
        <p:nvSpPr>
          <p:cNvPr id="16" name="شكل حر: شكل 7">
            <a:extLst>
              <a:ext uri="{FF2B5EF4-FFF2-40B4-BE49-F238E27FC236}">
                <a16:creationId xmlns:a16="http://schemas.microsoft.com/office/drawing/2014/main" id="{3BCA1177-C12B-F344-825F-DC5D6F099DD5}"/>
              </a:ext>
            </a:extLst>
          </p:cNvPr>
          <p:cNvSpPr/>
          <p:nvPr/>
        </p:nvSpPr>
        <p:spPr>
          <a:xfrm>
            <a:off x="7481134" y="2606756"/>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marL="0" algn="ctr" defTabSz="366713" rtl="0" eaLnBrk="1" latinLnBrk="0" hangingPunct="1">
              <a:lnSpc>
                <a:spcPct val="90000"/>
              </a:lnSpc>
              <a:spcBef>
                <a:spcPct val="0"/>
              </a:spcBef>
              <a:spcAft>
                <a:spcPct val="35000"/>
              </a:spcAft>
            </a:pPr>
            <a:endParaRPr lang="ar-SA" sz="825" kern="1200" dirty="0">
              <a:cs typeface="+mj-cs"/>
            </a:endParaRPr>
          </a:p>
        </p:txBody>
      </p:sp>
      <p:sp>
        <p:nvSpPr>
          <p:cNvPr id="17" name="شكل حر: شكل 8">
            <a:extLst>
              <a:ext uri="{FF2B5EF4-FFF2-40B4-BE49-F238E27FC236}">
                <a16:creationId xmlns:a16="http://schemas.microsoft.com/office/drawing/2014/main" id="{B9432871-EBD7-BD4D-B629-B26A70DB3E40}"/>
              </a:ext>
            </a:extLst>
          </p:cNvPr>
          <p:cNvSpPr/>
          <p:nvPr/>
        </p:nvSpPr>
        <p:spPr>
          <a:xfrm>
            <a:off x="6702049" y="2812250"/>
            <a:ext cx="1688770" cy="42219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rtl="1">
              <a:lnSpc>
                <a:spcPct val="90000"/>
              </a:lnSpc>
              <a:spcBef>
                <a:spcPct val="0"/>
              </a:spcBef>
              <a:spcAft>
                <a:spcPct val="35000"/>
              </a:spcAft>
            </a:pPr>
            <a:r>
              <a:rPr lang="en-US" sz="1200" b="1" dirty="0">
                <a:solidFill>
                  <a:srgbClr val="C00000"/>
                </a:solidFill>
                <a:cs typeface="+mj-cs"/>
              </a:rPr>
              <a:t>O</a:t>
            </a:r>
            <a:r>
              <a:rPr lang="en-US" sz="1200" b="1" kern="1200" dirty="0">
                <a:cs typeface="+mj-cs"/>
              </a:rPr>
              <a:t> </a:t>
            </a:r>
            <a:r>
              <a:rPr lang="en-US" sz="1200" b="1" kern="1200" dirty="0">
                <a:solidFill>
                  <a:schemeClr val="accent1"/>
                </a:solidFill>
                <a:cs typeface="+mj-cs"/>
              </a:rPr>
              <a:t>B</a:t>
            </a:r>
            <a:r>
              <a:rPr lang="en-US" sz="1200" b="1" kern="1200" dirty="0">
                <a:cs typeface="+mj-cs"/>
              </a:rPr>
              <a:t> </a:t>
            </a:r>
            <a:r>
              <a:rPr lang="en-US" sz="1200" b="1" kern="1200" dirty="0">
                <a:solidFill>
                  <a:srgbClr val="C00000"/>
                </a:solidFill>
                <a:cs typeface="+mj-cs"/>
              </a:rPr>
              <a:t>W</a:t>
            </a:r>
            <a:r>
              <a:rPr lang="en-US" sz="1200" b="1" kern="1200" dirty="0">
                <a:cs typeface="+mj-cs"/>
              </a:rPr>
              <a:t> </a:t>
            </a:r>
            <a:r>
              <a:rPr lang="en-US" sz="1200" b="1" kern="1200" dirty="0">
                <a:solidFill>
                  <a:schemeClr val="accent1"/>
                </a:solidFill>
                <a:cs typeface="+mj-cs"/>
              </a:rPr>
              <a:t>G</a:t>
            </a:r>
          </a:p>
          <a:p>
            <a:pPr algn="ctr" defTabSz="533400" rtl="1">
              <a:lnSpc>
                <a:spcPct val="90000"/>
              </a:lnSpc>
              <a:spcBef>
                <a:spcPct val="0"/>
              </a:spcBef>
              <a:spcAft>
                <a:spcPct val="35000"/>
              </a:spcAft>
            </a:pPr>
            <a:r>
              <a:rPr lang="en-US" sz="1200" b="1" dirty="0">
                <a:solidFill>
                  <a:schemeClr val="tx1"/>
                </a:solidFill>
                <a:cs typeface="+mj-cs"/>
              </a:rPr>
              <a:t>0 0 0 0 </a:t>
            </a:r>
            <a:endParaRPr lang="ar-SA" sz="1200" b="1" kern="1200" dirty="0">
              <a:solidFill>
                <a:schemeClr val="tx1"/>
              </a:solidFill>
              <a:cs typeface="+mj-cs"/>
            </a:endParaRPr>
          </a:p>
        </p:txBody>
      </p:sp>
      <p:graphicFrame>
        <p:nvGraphicFramePr>
          <p:cNvPr id="23" name="جدول 22">
            <a:extLst>
              <a:ext uri="{FF2B5EF4-FFF2-40B4-BE49-F238E27FC236}">
                <a16:creationId xmlns:a16="http://schemas.microsoft.com/office/drawing/2014/main" id="{4DE31EDA-34EC-6D4A-8472-84C7B217509A}"/>
              </a:ext>
            </a:extLst>
          </p:cNvPr>
          <p:cNvGraphicFramePr>
            <a:graphicFrameLocks noGrp="1"/>
          </p:cNvGraphicFramePr>
          <p:nvPr>
            <p:extLst/>
          </p:nvPr>
        </p:nvGraphicFramePr>
        <p:xfrm>
          <a:off x="552207" y="512061"/>
          <a:ext cx="5005456" cy="3752175"/>
        </p:xfrm>
        <a:graphic>
          <a:graphicData uri="http://schemas.openxmlformats.org/drawingml/2006/table">
            <a:tbl>
              <a:tblPr rtl="1" firstRow="1" firstCol="1" bandRow="1">
                <a:tableStyleId>{3B4B98B0-60AC-42C2-AFA5-B58CD77FA1E5}</a:tableStyleId>
              </a:tblPr>
              <a:tblGrid>
                <a:gridCol w="2036929">
                  <a:extLst>
                    <a:ext uri="{9D8B030D-6E8A-4147-A177-3AD203B41FA5}">
                      <a16:colId xmlns:a16="http://schemas.microsoft.com/office/drawing/2014/main" val="3682178327"/>
                    </a:ext>
                  </a:extLst>
                </a:gridCol>
                <a:gridCol w="465471">
                  <a:extLst>
                    <a:ext uri="{9D8B030D-6E8A-4147-A177-3AD203B41FA5}">
                      <a16:colId xmlns:a16="http://schemas.microsoft.com/office/drawing/2014/main" val="2667548656"/>
                    </a:ext>
                  </a:extLst>
                </a:gridCol>
                <a:gridCol w="2043484">
                  <a:extLst>
                    <a:ext uri="{9D8B030D-6E8A-4147-A177-3AD203B41FA5}">
                      <a16:colId xmlns:a16="http://schemas.microsoft.com/office/drawing/2014/main" val="1428268823"/>
                    </a:ext>
                  </a:extLst>
                </a:gridCol>
                <a:gridCol w="459572">
                  <a:extLst>
                    <a:ext uri="{9D8B030D-6E8A-4147-A177-3AD203B41FA5}">
                      <a16:colId xmlns:a16="http://schemas.microsoft.com/office/drawing/2014/main" val="2744893232"/>
                    </a:ext>
                  </a:extLst>
                </a:gridCol>
              </a:tblGrid>
              <a:tr h="278580">
                <a:tc>
                  <a:txBody>
                    <a:bodyPr/>
                    <a:lstStyle/>
                    <a:p>
                      <a:pPr algn="ctr" rtl="0">
                        <a:lnSpc>
                          <a:spcPct val="150000"/>
                        </a:lnSpc>
                        <a:spcAft>
                          <a:spcPts val="0"/>
                        </a:spcAft>
                      </a:pPr>
                      <a:r>
                        <a:rPr lang="en-US" sz="1400" b="0" dirty="0">
                          <a:effectLst/>
                          <a:cs typeface="+mj-cs"/>
                        </a:rPr>
                        <a:t>TTA, TTG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O</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GCT, GCC, GCA, GCG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A</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126709980"/>
                  </a:ext>
                </a:extLst>
              </a:tr>
              <a:tr h="278580">
                <a:tc>
                  <a:txBody>
                    <a:bodyPr/>
                    <a:lstStyle/>
                    <a:p>
                      <a:pPr algn="ctr" rtl="0">
                        <a:lnSpc>
                          <a:spcPct val="150000"/>
                        </a:lnSpc>
                        <a:spcAft>
                          <a:spcPts val="0"/>
                        </a:spcAft>
                      </a:pPr>
                      <a:r>
                        <a:rPr lang="en-US" sz="1400" b="0" dirty="0">
                          <a:effectLst/>
                          <a:cs typeface="+mj-cs"/>
                        </a:rPr>
                        <a:t>CCT, CCC, CCA, CCG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P</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TAA, TGA, TAG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B</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794164886"/>
                  </a:ext>
                </a:extLst>
              </a:tr>
              <a:tr h="278580">
                <a:tc>
                  <a:txBody>
                    <a:bodyPr/>
                    <a:lstStyle/>
                    <a:p>
                      <a:pPr algn="ctr" rtl="0">
                        <a:lnSpc>
                          <a:spcPct val="150000"/>
                        </a:lnSpc>
                        <a:spcAft>
                          <a:spcPts val="0"/>
                        </a:spcAft>
                      </a:pPr>
                      <a:r>
                        <a:rPr lang="en-US" sz="1400" b="0" dirty="0">
                          <a:effectLst/>
                          <a:cs typeface="+mj-cs"/>
                        </a:rPr>
                        <a:t>CAA, CAG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Q</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TGT, TGC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C</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29990899"/>
                  </a:ext>
                </a:extLst>
              </a:tr>
              <a:tr h="278580">
                <a:tc>
                  <a:txBody>
                    <a:bodyPr/>
                    <a:lstStyle/>
                    <a:p>
                      <a:pPr algn="ctr" rtl="0">
                        <a:lnSpc>
                          <a:spcPct val="150000"/>
                        </a:lnSpc>
                        <a:spcAft>
                          <a:spcPts val="0"/>
                        </a:spcAft>
                      </a:pPr>
                      <a:r>
                        <a:rPr lang="en-US" sz="1400" b="0" dirty="0">
                          <a:effectLst/>
                          <a:cs typeface="+mj-cs"/>
                        </a:rPr>
                        <a:t>CGT, CGC, CGA, CGG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R</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GAT, GAC</a:t>
                      </a:r>
                      <a:endParaRPr lang="en-US" sz="800" b="0" i="1" dirty="0">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D</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582991233"/>
                  </a:ext>
                </a:extLst>
              </a:tr>
              <a:tr h="278580">
                <a:tc>
                  <a:txBody>
                    <a:bodyPr/>
                    <a:lstStyle/>
                    <a:p>
                      <a:pPr algn="ctr" rtl="0">
                        <a:lnSpc>
                          <a:spcPct val="150000"/>
                        </a:lnSpc>
                        <a:spcAft>
                          <a:spcPts val="0"/>
                        </a:spcAft>
                      </a:pPr>
                      <a:r>
                        <a:rPr lang="en-US" sz="1400" b="0" dirty="0">
                          <a:effectLst/>
                          <a:cs typeface="+mj-cs"/>
                        </a:rPr>
                        <a:t>TCT, TCC, TCA, TCG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S</a:t>
                      </a:r>
                      <a:endParaRPr lang="en-US" sz="800" b="1"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GAA, GAG</a:t>
                      </a:r>
                      <a:endParaRPr lang="en-US" sz="800" b="0" i="1">
                        <a:solidFill>
                          <a:srgbClr val="1F497D"/>
                        </a:solidFill>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E</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968241750"/>
                  </a:ext>
                </a:extLst>
              </a:tr>
              <a:tr h="278580">
                <a:tc>
                  <a:txBody>
                    <a:bodyPr/>
                    <a:lstStyle/>
                    <a:p>
                      <a:pPr algn="ctr" rtl="0">
                        <a:lnSpc>
                          <a:spcPct val="150000"/>
                        </a:lnSpc>
                        <a:spcAft>
                          <a:spcPts val="0"/>
                        </a:spcAft>
                      </a:pPr>
                      <a:r>
                        <a:rPr lang="en-US" sz="1400" b="0" dirty="0">
                          <a:effectLst/>
                          <a:cs typeface="+mj-cs"/>
                        </a:rPr>
                        <a:t>ACT, ACC, ACA, ACG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T</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TTT, TTC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F</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3964668217"/>
                  </a:ext>
                </a:extLst>
              </a:tr>
              <a:tr h="325201">
                <a:tc>
                  <a:txBody>
                    <a:bodyPr/>
                    <a:lstStyle/>
                    <a:p>
                      <a:pPr algn="ctr" rtl="0">
                        <a:lnSpc>
                          <a:spcPct val="150000"/>
                        </a:lnSpc>
                        <a:spcAft>
                          <a:spcPts val="0"/>
                        </a:spcAft>
                      </a:pPr>
                      <a:r>
                        <a:rPr lang="en-US" sz="1400" b="0">
                          <a:effectLst/>
                          <a:cs typeface="+mj-cs"/>
                        </a:rPr>
                        <a:t>AGA, AGG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U</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GGT, GGC, GGA, GGG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G</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949512033"/>
                  </a:ext>
                </a:extLst>
              </a:tr>
              <a:tr h="278580">
                <a:tc>
                  <a:txBody>
                    <a:bodyPr/>
                    <a:lstStyle/>
                    <a:p>
                      <a:pPr algn="ctr" rtl="0">
                        <a:lnSpc>
                          <a:spcPct val="150000"/>
                        </a:lnSpc>
                        <a:spcAft>
                          <a:spcPts val="0"/>
                        </a:spcAft>
                      </a:pPr>
                      <a:r>
                        <a:rPr lang="en-US" sz="1400" b="0" dirty="0">
                          <a:effectLst/>
                          <a:cs typeface="+mj-cs"/>
                        </a:rPr>
                        <a:t>GTT, GTC, GTA, GTG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V</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CAT, CAC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H</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676019058"/>
                  </a:ext>
                </a:extLst>
              </a:tr>
              <a:tr h="278580">
                <a:tc>
                  <a:txBody>
                    <a:bodyPr/>
                    <a:lstStyle/>
                    <a:p>
                      <a:pPr algn="ctr" rtl="0">
                        <a:lnSpc>
                          <a:spcPct val="150000"/>
                        </a:lnSpc>
                        <a:spcAft>
                          <a:spcPts val="0"/>
                        </a:spcAft>
                      </a:pPr>
                      <a:r>
                        <a:rPr lang="en-US" sz="1400" b="0" dirty="0">
                          <a:effectLst/>
                          <a:cs typeface="+mj-cs"/>
                        </a:rPr>
                        <a:t>TGG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W</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ATT, ATC, ATA</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I</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77110413"/>
                  </a:ext>
                </a:extLst>
              </a:tr>
              <a:tr h="278580">
                <a:tc>
                  <a:txBody>
                    <a:bodyPr/>
                    <a:lstStyle/>
                    <a:p>
                      <a:pPr algn="ctr" rtl="0">
                        <a:lnSpc>
                          <a:spcPct val="150000"/>
                        </a:lnSpc>
                        <a:spcAft>
                          <a:spcPts val="0"/>
                        </a:spcAft>
                      </a:pPr>
                      <a:r>
                        <a:rPr lang="en-US" sz="1400" b="0" dirty="0">
                          <a:effectLst/>
                          <a:cs typeface="+mj-cs"/>
                        </a:rPr>
                        <a:t>AGT, AGC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X</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a:effectLst/>
                          <a:cs typeface="+mj-cs"/>
                        </a:rPr>
                        <a:t>AAA, AAG</a:t>
                      </a:r>
                      <a:endParaRPr lang="en-US" sz="1200" b="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K</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4037001522"/>
                  </a:ext>
                </a:extLst>
              </a:tr>
              <a:tr h="278580">
                <a:tc>
                  <a:txBody>
                    <a:bodyPr/>
                    <a:lstStyle/>
                    <a:p>
                      <a:pPr algn="ctr" rtl="0">
                        <a:lnSpc>
                          <a:spcPct val="150000"/>
                        </a:lnSpc>
                        <a:spcAft>
                          <a:spcPts val="0"/>
                        </a:spcAft>
                      </a:pPr>
                      <a:r>
                        <a:rPr lang="en-US" sz="1400" b="0" dirty="0">
                          <a:effectLst/>
                          <a:cs typeface="+mj-cs"/>
                        </a:rPr>
                        <a:t>TAT</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Y</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CTT, CTC, CTA, CTG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L</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803435101"/>
                  </a:ext>
                </a:extLst>
              </a:tr>
              <a:tr h="278580">
                <a:tc>
                  <a:txBody>
                    <a:bodyPr/>
                    <a:lstStyle/>
                    <a:p>
                      <a:pPr algn="ctr" rtl="0">
                        <a:lnSpc>
                          <a:spcPct val="150000"/>
                        </a:lnSpc>
                        <a:spcAft>
                          <a:spcPts val="0"/>
                        </a:spcAft>
                      </a:pPr>
                      <a:r>
                        <a:rPr lang="en-US" sz="1400" b="0" dirty="0">
                          <a:effectLst/>
                          <a:cs typeface="+mj-cs"/>
                        </a:rPr>
                        <a:t>TAC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Z</a:t>
                      </a:r>
                      <a:endParaRPr lang="en-US" sz="1200" b="1">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ATG</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a:effectLst/>
                          <a:cs typeface="+mj-cs"/>
                        </a:rPr>
                        <a:t>M</a:t>
                      </a:r>
                      <a:endParaRPr lang="en-US" sz="1200" b="1">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1803958049"/>
                  </a:ext>
                </a:extLst>
              </a:tr>
              <a:tr h="278828">
                <a:tc>
                  <a:txBody>
                    <a:bodyPr/>
                    <a:lstStyle/>
                    <a:p>
                      <a:pPr algn="ctr" rtl="0">
                        <a:lnSpc>
                          <a:spcPct val="150000"/>
                        </a:lnSpc>
                        <a:spcAft>
                          <a:spcPts val="0"/>
                        </a:spcAft>
                      </a:pPr>
                      <a:r>
                        <a:rPr lang="ar-SA" sz="1400" b="0" dirty="0">
                          <a:effectLst/>
                          <a:cs typeface="+mj-cs"/>
                        </a:rPr>
                        <a:t> </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ar-SA" sz="1400" b="1" dirty="0">
                          <a:effectLst/>
                          <a:cs typeface="+mj-cs"/>
                        </a:rPr>
                        <a:t> </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0" dirty="0">
                          <a:effectLst/>
                          <a:cs typeface="+mj-cs"/>
                        </a:rPr>
                        <a:t>AAT, AAC</a:t>
                      </a:r>
                      <a:endParaRPr lang="en-US" sz="1200" b="0" dirty="0">
                        <a:effectLst/>
                        <a:latin typeface="Calibri" panose="020F0502020204030204" pitchFamily="34" charset="0"/>
                        <a:ea typeface="Calibri" panose="020F0502020204030204" pitchFamily="34" charset="0"/>
                        <a:cs typeface="+mj-cs"/>
                      </a:endParaRPr>
                    </a:p>
                  </a:txBody>
                  <a:tcPr marL="51435" marR="51435" marT="0" marB="0"/>
                </a:tc>
                <a:tc>
                  <a:txBody>
                    <a:bodyPr/>
                    <a:lstStyle/>
                    <a:p>
                      <a:pPr algn="ctr" rtl="0">
                        <a:lnSpc>
                          <a:spcPct val="150000"/>
                        </a:lnSpc>
                        <a:spcAft>
                          <a:spcPts val="0"/>
                        </a:spcAft>
                      </a:pPr>
                      <a:r>
                        <a:rPr lang="en-US" sz="1400" b="1" dirty="0">
                          <a:effectLst/>
                          <a:cs typeface="+mj-cs"/>
                        </a:rPr>
                        <a:t>N</a:t>
                      </a:r>
                      <a:endParaRPr lang="en-US" sz="1200" b="1" dirty="0">
                        <a:effectLst/>
                        <a:latin typeface="Calibri" panose="020F0502020204030204" pitchFamily="34" charset="0"/>
                        <a:ea typeface="Calibri" panose="020F0502020204030204" pitchFamily="34" charset="0"/>
                        <a:cs typeface="+mj-cs"/>
                      </a:endParaRPr>
                    </a:p>
                  </a:txBody>
                  <a:tcPr marL="51435" marR="51435" marT="0" marB="0"/>
                </a:tc>
                <a:extLst>
                  <a:ext uri="{0D108BD9-81ED-4DB2-BD59-A6C34878D82A}">
                    <a16:rowId xmlns:a16="http://schemas.microsoft.com/office/drawing/2014/main" val="2667374655"/>
                  </a:ext>
                </a:extLst>
              </a:tr>
            </a:tbl>
          </a:graphicData>
        </a:graphic>
      </p:graphicFrame>
      <p:sp>
        <p:nvSpPr>
          <p:cNvPr id="24" name="شكل حر: شكل 7">
            <a:extLst>
              <a:ext uri="{FF2B5EF4-FFF2-40B4-BE49-F238E27FC236}">
                <a16:creationId xmlns:a16="http://schemas.microsoft.com/office/drawing/2014/main" id="{4C1D5E11-B736-3A42-8043-59809A86BFF9}"/>
              </a:ext>
            </a:extLst>
          </p:cNvPr>
          <p:cNvSpPr/>
          <p:nvPr/>
        </p:nvSpPr>
        <p:spPr>
          <a:xfrm>
            <a:off x="7481133" y="3288504"/>
            <a:ext cx="189987" cy="158323"/>
          </a:xfrm>
          <a:custGeom>
            <a:avLst/>
            <a:gdLst>
              <a:gd name="connsiteX0" fmla="*/ 0 w 211096"/>
              <a:gd name="connsiteY0" fmla="*/ 50663 h 253315"/>
              <a:gd name="connsiteX1" fmla="*/ 105548 w 211096"/>
              <a:gd name="connsiteY1" fmla="*/ 50663 h 253315"/>
              <a:gd name="connsiteX2" fmla="*/ 105548 w 211096"/>
              <a:gd name="connsiteY2" fmla="*/ 0 h 253315"/>
              <a:gd name="connsiteX3" fmla="*/ 211096 w 211096"/>
              <a:gd name="connsiteY3" fmla="*/ 126658 h 253315"/>
              <a:gd name="connsiteX4" fmla="*/ 105548 w 211096"/>
              <a:gd name="connsiteY4" fmla="*/ 253315 h 253315"/>
              <a:gd name="connsiteX5" fmla="*/ 105548 w 211096"/>
              <a:gd name="connsiteY5" fmla="*/ 202652 h 253315"/>
              <a:gd name="connsiteX6" fmla="*/ 0 w 211096"/>
              <a:gd name="connsiteY6" fmla="*/ 202652 h 253315"/>
              <a:gd name="connsiteX7" fmla="*/ 0 w 211096"/>
              <a:gd name="connsiteY7" fmla="*/ 50663 h 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1096" h="253315">
                <a:moveTo>
                  <a:pt x="168877" y="1"/>
                </a:moveTo>
                <a:lnTo>
                  <a:pt x="168877" y="126658"/>
                </a:lnTo>
                <a:lnTo>
                  <a:pt x="211096" y="126657"/>
                </a:lnTo>
                <a:lnTo>
                  <a:pt x="105548" y="253314"/>
                </a:lnTo>
                <a:lnTo>
                  <a:pt x="0" y="126658"/>
                </a:lnTo>
                <a:lnTo>
                  <a:pt x="42219" y="126658"/>
                </a:lnTo>
                <a:lnTo>
                  <a:pt x="42219" y="1"/>
                </a:lnTo>
                <a:lnTo>
                  <a:pt x="168877" y="1"/>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37998" tIns="1" rIns="37997" bIns="47497" numCol="1" spcCol="1270" anchor="ctr" anchorCtr="0">
            <a:noAutofit/>
          </a:bodyPr>
          <a:lstStyle/>
          <a:p>
            <a:pPr marL="0" algn="ctr" defTabSz="366713" rtl="0" eaLnBrk="1" latinLnBrk="0" hangingPunct="1">
              <a:lnSpc>
                <a:spcPct val="90000"/>
              </a:lnSpc>
              <a:spcBef>
                <a:spcPct val="0"/>
              </a:spcBef>
              <a:spcAft>
                <a:spcPct val="35000"/>
              </a:spcAft>
            </a:pPr>
            <a:endParaRPr lang="ar-SA" sz="825" kern="1200" dirty="0">
              <a:cs typeface="+mj-cs"/>
            </a:endParaRPr>
          </a:p>
        </p:txBody>
      </p:sp>
      <p:sp>
        <p:nvSpPr>
          <p:cNvPr id="25" name="شكل حر: شكل 8">
            <a:extLst>
              <a:ext uri="{FF2B5EF4-FFF2-40B4-BE49-F238E27FC236}">
                <a16:creationId xmlns:a16="http://schemas.microsoft.com/office/drawing/2014/main" id="{2951A207-D2DF-044F-AF71-6B7A36445FA4}"/>
              </a:ext>
            </a:extLst>
          </p:cNvPr>
          <p:cNvSpPr/>
          <p:nvPr/>
        </p:nvSpPr>
        <p:spPr>
          <a:xfrm>
            <a:off x="6266628" y="3487107"/>
            <a:ext cx="2551811" cy="637632"/>
          </a:xfrm>
          <a:custGeom>
            <a:avLst/>
            <a:gdLst>
              <a:gd name="connsiteX0" fmla="*/ 0 w 2251693"/>
              <a:gd name="connsiteY0" fmla="*/ 56292 h 562923"/>
              <a:gd name="connsiteX1" fmla="*/ 56292 w 2251693"/>
              <a:gd name="connsiteY1" fmla="*/ 0 h 562923"/>
              <a:gd name="connsiteX2" fmla="*/ 2195401 w 2251693"/>
              <a:gd name="connsiteY2" fmla="*/ 0 h 562923"/>
              <a:gd name="connsiteX3" fmla="*/ 2251693 w 2251693"/>
              <a:gd name="connsiteY3" fmla="*/ 56292 h 562923"/>
              <a:gd name="connsiteX4" fmla="*/ 2251693 w 2251693"/>
              <a:gd name="connsiteY4" fmla="*/ 506631 h 562923"/>
              <a:gd name="connsiteX5" fmla="*/ 2195401 w 2251693"/>
              <a:gd name="connsiteY5" fmla="*/ 562923 h 562923"/>
              <a:gd name="connsiteX6" fmla="*/ 56292 w 2251693"/>
              <a:gd name="connsiteY6" fmla="*/ 562923 h 562923"/>
              <a:gd name="connsiteX7" fmla="*/ 0 w 2251693"/>
              <a:gd name="connsiteY7" fmla="*/ 506631 h 562923"/>
              <a:gd name="connsiteX8" fmla="*/ 0 w 2251693"/>
              <a:gd name="connsiteY8" fmla="*/ 56292 h 56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1693" h="562923">
                <a:moveTo>
                  <a:pt x="0" y="56292"/>
                </a:moveTo>
                <a:cubicBezTo>
                  <a:pt x="0" y="25203"/>
                  <a:pt x="25203" y="0"/>
                  <a:pt x="56292" y="0"/>
                </a:cubicBezTo>
                <a:lnTo>
                  <a:pt x="2195401" y="0"/>
                </a:lnTo>
                <a:cubicBezTo>
                  <a:pt x="2226490" y="0"/>
                  <a:pt x="2251693" y="25203"/>
                  <a:pt x="2251693" y="56292"/>
                </a:cubicBezTo>
                <a:lnTo>
                  <a:pt x="2251693" y="506631"/>
                </a:lnTo>
                <a:cubicBezTo>
                  <a:pt x="2251693" y="537720"/>
                  <a:pt x="2226490" y="562923"/>
                  <a:pt x="2195401" y="562923"/>
                </a:cubicBezTo>
                <a:lnTo>
                  <a:pt x="56292" y="562923"/>
                </a:lnTo>
                <a:cubicBezTo>
                  <a:pt x="25203" y="562923"/>
                  <a:pt x="0" y="537720"/>
                  <a:pt x="0" y="506631"/>
                </a:cubicBezTo>
                <a:lnTo>
                  <a:pt x="0" y="56292"/>
                </a:lnTo>
                <a:close/>
              </a:path>
            </a:pathLst>
          </a:custGeom>
        </p:spPr>
        <p:style>
          <a:lnRef idx="2">
            <a:schemeClr val="dk1"/>
          </a:lnRef>
          <a:fillRef idx="1">
            <a:schemeClr val="lt1"/>
          </a:fillRef>
          <a:effectRef idx="0">
            <a:schemeClr val="dk1"/>
          </a:effectRef>
          <a:fontRef idx="minor">
            <a:schemeClr val="dk1"/>
          </a:fontRef>
        </p:style>
        <p:txBody>
          <a:bodyPr spcFirstLastPara="0" vert="horz" wrap="square" lIns="58085" tIns="58085" rIns="58085" bIns="58085" numCol="1" spcCol="1270" anchor="ctr" anchorCtr="0">
            <a:noAutofit/>
          </a:bodyPr>
          <a:lstStyle/>
          <a:p>
            <a:pPr algn="ctr" defTabSz="533400">
              <a:lnSpc>
                <a:spcPct val="90000"/>
              </a:lnSpc>
              <a:spcBef>
                <a:spcPct val="0"/>
              </a:spcBef>
              <a:spcAft>
                <a:spcPct val="35000"/>
              </a:spcAft>
            </a:pPr>
            <a:r>
              <a:rPr lang="en-US" sz="1200" b="1" dirty="0">
                <a:solidFill>
                  <a:srgbClr val="C00000"/>
                </a:solidFill>
              </a:rPr>
              <a:t>TTA</a:t>
            </a:r>
            <a:r>
              <a:rPr lang="en-US" sz="1200" b="1" dirty="0">
                <a:solidFill>
                  <a:schemeClr val="accent6">
                    <a:lumMod val="75000"/>
                  </a:schemeClr>
                </a:solidFill>
              </a:rPr>
              <a:t>G</a:t>
            </a:r>
            <a:r>
              <a:rPr lang="en-US" sz="1200" b="1" dirty="0">
                <a:solidFill>
                  <a:schemeClr val="accent1"/>
                </a:solidFill>
              </a:rPr>
              <a:t>TAA</a:t>
            </a:r>
            <a:r>
              <a:rPr lang="en-US" sz="1200" b="1" dirty="0">
                <a:solidFill>
                  <a:schemeClr val="accent6">
                    <a:lumMod val="75000"/>
                  </a:schemeClr>
                </a:solidFill>
              </a:rPr>
              <a:t>G</a:t>
            </a:r>
            <a:r>
              <a:rPr lang="en-US" sz="1200" b="1" dirty="0">
                <a:solidFill>
                  <a:srgbClr val="C00000"/>
                </a:solidFill>
              </a:rPr>
              <a:t>TGG</a:t>
            </a:r>
            <a:r>
              <a:rPr lang="en-US" sz="1200" b="1" dirty="0">
                <a:solidFill>
                  <a:schemeClr val="accent6">
                    <a:lumMod val="75000"/>
                  </a:schemeClr>
                </a:solidFill>
              </a:rPr>
              <a:t>C</a:t>
            </a:r>
          </a:p>
          <a:p>
            <a:pPr algn="ctr" defTabSz="533400">
              <a:lnSpc>
                <a:spcPct val="90000"/>
              </a:lnSpc>
              <a:spcBef>
                <a:spcPct val="0"/>
              </a:spcBef>
              <a:spcAft>
                <a:spcPct val="35000"/>
              </a:spcAft>
            </a:pPr>
            <a:r>
              <a:rPr lang="en-US" sz="1200" b="1" dirty="0">
                <a:solidFill>
                  <a:schemeClr val="accent1"/>
                </a:solidFill>
              </a:rPr>
              <a:t>GGT</a:t>
            </a:r>
            <a:r>
              <a:rPr lang="en-US" sz="1200" b="1" dirty="0">
                <a:solidFill>
                  <a:schemeClr val="accent6">
                    <a:lumMod val="75000"/>
                  </a:schemeClr>
                </a:solidFill>
              </a:rPr>
              <a:t>C</a:t>
            </a:r>
            <a:endParaRPr lang="en-US" sz="1200" b="1" kern="1200" dirty="0">
              <a:solidFill>
                <a:schemeClr val="accent6">
                  <a:lumMod val="75000"/>
                </a:schemeClr>
              </a:solidFill>
              <a:cs typeface="+mj-cs"/>
            </a:endParaRPr>
          </a:p>
        </p:txBody>
      </p:sp>
    </p:spTree>
    <p:extLst>
      <p:ext uri="{BB962C8B-B14F-4D97-AF65-F5344CB8AC3E}">
        <p14:creationId xmlns:p14="http://schemas.microsoft.com/office/powerpoint/2010/main" val="414347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E2D0F492-825C-AE45-AA06-12459DAC0B2D}"/>
              </a:ext>
            </a:extLst>
          </p:cNvPr>
          <p:cNvSpPr>
            <a:spLocks noGrp="1"/>
          </p:cNvSpPr>
          <p:nvPr>
            <p:ph type="sldNum" sz="quarter" idx="12"/>
          </p:nvPr>
        </p:nvSpPr>
        <p:spPr>
          <a:xfrm>
            <a:off x="628650" y="4767263"/>
            <a:ext cx="2057400" cy="273844"/>
          </a:xfrm>
        </p:spPr>
        <p:txBody>
          <a:bodyPr/>
          <a:lstStyle/>
          <a:p>
            <a:pPr lvl="0" algn="r">
              <a:spcBef>
                <a:spcPts val="0"/>
              </a:spcBef>
              <a:buNone/>
            </a:pPr>
            <a:fld id="{00000000-1234-1234-1234-123412341234}" type="slidenum">
              <a:rPr lang="en" sz="1000" smtClean="0">
                <a:solidFill>
                  <a:schemeClr val="lt1"/>
                </a:solidFill>
                <a:latin typeface="Roboto"/>
                <a:ea typeface="Roboto"/>
                <a:cs typeface="Roboto"/>
                <a:sym typeface="Roboto"/>
              </a:rPr>
              <a:t>34</a:t>
            </a:fld>
            <a:endParaRPr lang="en" sz="1000">
              <a:solidFill>
                <a:schemeClr val="lt1"/>
              </a:solidFill>
              <a:latin typeface="Roboto"/>
              <a:ea typeface="Roboto"/>
              <a:cs typeface="Roboto"/>
              <a:sym typeface="Roboto"/>
            </a:endParaRPr>
          </a:p>
        </p:txBody>
      </p:sp>
      <p:pic>
        <p:nvPicPr>
          <p:cNvPr id="11" name="صورة 10">
            <a:extLst>
              <a:ext uri="{FF2B5EF4-FFF2-40B4-BE49-F238E27FC236}">
                <a16:creationId xmlns:a16="http://schemas.microsoft.com/office/drawing/2014/main" id="{5E4637BC-F136-604C-B090-549E434BD1B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182052" y="3059489"/>
            <a:ext cx="3007995" cy="1096010"/>
          </a:xfrm>
          <a:prstGeom prst="rect">
            <a:avLst/>
          </a:prstGeom>
        </p:spPr>
      </p:pic>
      <p:sp>
        <p:nvSpPr>
          <p:cNvPr id="13" name="Shape 136">
            <a:extLst>
              <a:ext uri="{FF2B5EF4-FFF2-40B4-BE49-F238E27FC236}">
                <a16:creationId xmlns:a16="http://schemas.microsoft.com/office/drawing/2014/main" id="{117BD6D7-9988-AF4B-A3EB-7F597EA17DDE}"/>
              </a:ext>
            </a:extLst>
          </p:cNvPr>
          <p:cNvSpPr txBox="1">
            <a:spLocks/>
          </p:cNvSpPr>
          <p:nvPr/>
        </p:nvSpPr>
        <p:spPr>
          <a:xfrm>
            <a:off x="4788816" y="503536"/>
            <a:ext cx="1886668" cy="3040942"/>
          </a:xfrm>
          <a:prstGeom prst="rect">
            <a:avLst/>
          </a:prstGeom>
        </p:spPr>
        <p:txBody>
          <a:bodyPr vert="horz" lIns="91425" tIns="91425" rIns="91425" bIns="91425" rtlCol="1" anchor="t" anchorCtr="0">
            <a:noAutofit/>
          </a:bodyPr>
          <a:lst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4300" indent="0">
              <a:lnSpc>
                <a:spcPct val="100000"/>
              </a:lnSpc>
              <a:buNone/>
            </a:pPr>
            <a:endParaRPr lang="en-US" sz="1800" dirty="0">
              <a:latin typeface="Times New Roman"/>
              <a:ea typeface="Arial"/>
              <a:cs typeface="+mj-cs"/>
              <a:sym typeface="Arial"/>
            </a:endParaRPr>
          </a:p>
          <a:p>
            <a:pPr marL="457200" indent="0" rtl="0">
              <a:spcBef>
                <a:spcPts val="0"/>
              </a:spcBef>
              <a:buFont typeface="Arial" panose="020B0604020202020204" pitchFamily="34" charset="0"/>
              <a:buNone/>
            </a:pPr>
            <a:endParaRPr lang="en-US" sz="1100" dirty="0">
              <a:solidFill>
                <a:srgbClr val="000000"/>
              </a:solidFill>
              <a:latin typeface="Arial"/>
              <a:ea typeface="Arial"/>
              <a:cs typeface="+mj-cs"/>
              <a:sym typeface="Arial"/>
            </a:endParaRPr>
          </a:p>
          <a:p>
            <a:pPr marL="457200" indent="0" rtl="0">
              <a:spcBef>
                <a:spcPts val="0"/>
              </a:spcBef>
              <a:buFont typeface="Arial" panose="020B0604020202020204" pitchFamily="34" charset="0"/>
              <a:buNone/>
            </a:pPr>
            <a:endParaRPr lang="en-US" sz="1400" dirty="0">
              <a:solidFill>
                <a:srgbClr val="000000"/>
              </a:solidFill>
              <a:latin typeface="Times New Roman"/>
              <a:ea typeface="Times New Roman"/>
              <a:cs typeface="+mj-cs"/>
              <a:sym typeface="Times New Roman"/>
            </a:endParaRPr>
          </a:p>
          <a:p>
            <a:pPr rtl="0">
              <a:spcBef>
                <a:spcPts val="0"/>
              </a:spcBef>
              <a:buFont typeface="Arial" panose="020B0604020202020204" pitchFamily="34" charset="0"/>
              <a:buNone/>
            </a:pPr>
            <a:endParaRPr lang="en-US" sz="1800" dirty="0">
              <a:latin typeface="Times New Roman"/>
              <a:ea typeface="Times New Roman"/>
              <a:cs typeface="+mj-cs"/>
              <a:sym typeface="Times New Roman"/>
            </a:endParaRPr>
          </a:p>
          <a:p>
            <a:pPr rtl="0">
              <a:spcBef>
                <a:spcPts val="0"/>
              </a:spcBef>
              <a:buFont typeface="Arial" panose="020B0604020202020204" pitchFamily="34" charset="0"/>
              <a:buNone/>
            </a:pPr>
            <a:endParaRPr lang="en-US" sz="1400" dirty="0">
              <a:latin typeface="Times New Roman"/>
              <a:ea typeface="Times New Roman"/>
              <a:cs typeface="+mj-cs"/>
              <a:sym typeface="Times New Roman"/>
            </a:endParaRPr>
          </a:p>
        </p:txBody>
      </p:sp>
      <p:graphicFrame>
        <p:nvGraphicFramePr>
          <p:cNvPr id="15" name="جدول 14">
            <a:extLst>
              <a:ext uri="{FF2B5EF4-FFF2-40B4-BE49-F238E27FC236}">
                <a16:creationId xmlns:a16="http://schemas.microsoft.com/office/drawing/2014/main" id="{91E0F347-07E0-BC4B-A41F-E2709CB24276}"/>
              </a:ext>
            </a:extLst>
          </p:cNvPr>
          <p:cNvGraphicFramePr>
            <a:graphicFrameLocks noGrp="1"/>
          </p:cNvGraphicFramePr>
          <p:nvPr>
            <p:extLst/>
          </p:nvPr>
        </p:nvGraphicFramePr>
        <p:xfrm>
          <a:off x="1489514" y="1177857"/>
          <a:ext cx="2408960" cy="1568127"/>
        </p:xfrm>
        <a:graphic>
          <a:graphicData uri="http://schemas.openxmlformats.org/drawingml/2006/table">
            <a:tbl>
              <a:tblPr firstRow="1" firstCol="1" bandRow="1">
                <a:tableStyleId>{BC89EF96-8CEA-46FF-86C4-4CE0E7609802}</a:tableStyleId>
              </a:tblPr>
              <a:tblGrid>
                <a:gridCol w="1159009">
                  <a:extLst>
                    <a:ext uri="{9D8B030D-6E8A-4147-A177-3AD203B41FA5}">
                      <a16:colId xmlns:a16="http://schemas.microsoft.com/office/drawing/2014/main" val="414951867"/>
                    </a:ext>
                  </a:extLst>
                </a:gridCol>
                <a:gridCol w="1249951">
                  <a:extLst>
                    <a:ext uri="{9D8B030D-6E8A-4147-A177-3AD203B41FA5}">
                      <a16:colId xmlns:a16="http://schemas.microsoft.com/office/drawing/2014/main" val="2822132237"/>
                    </a:ext>
                  </a:extLst>
                </a:gridCol>
              </a:tblGrid>
              <a:tr h="386992">
                <a:tc gridSpan="2">
                  <a:txBody>
                    <a:bodyPr/>
                    <a:lstStyle/>
                    <a:p>
                      <a:pPr marL="0" algn="ctr" defTabSz="685800" rtl="0" eaLnBrk="1" latinLnBrk="0" hangingPunct="1">
                        <a:lnSpc>
                          <a:spcPct val="150000"/>
                        </a:lnSpc>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 </a:t>
                      </a:r>
                      <a:r>
                        <a:rPr lang="en-US" sz="1050" dirty="0">
                          <a:effectLst/>
                          <a:latin typeface="Calibri" panose="020F0502020204030204" pitchFamily="34" charset="0"/>
                          <a:ea typeface="Calibri" panose="020F0502020204030204" pitchFamily="34" charset="0"/>
                          <a:cs typeface="Arial" panose="020B0604020202020204" pitchFamily="34" charset="0"/>
                        </a:rPr>
                        <a:t>A Generic base paring </a:t>
                      </a:r>
                    </a:p>
                    <a:p>
                      <a:pPr marL="0" algn="ctr" defTabSz="685800" rtl="0" eaLnBrk="1" latinLnBrk="0" hangingPunct="1">
                        <a:lnSpc>
                          <a:spcPct val="150000"/>
                        </a:lnSpc>
                        <a:spcAft>
                          <a:spcPts val="0"/>
                        </a:spcAft>
                      </a:pP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hMerge="1">
                  <a:txBody>
                    <a:bodyPr/>
                    <a:lstStyle/>
                    <a:p>
                      <a:pPr rtl="1"/>
                      <a:endParaRPr lang="ar-SA"/>
                    </a:p>
                  </a:txBody>
                  <a:tcPr/>
                </a:tc>
                <a:extLst>
                  <a:ext uri="{0D108BD9-81ED-4DB2-BD59-A6C34878D82A}">
                    <a16:rowId xmlns:a16="http://schemas.microsoft.com/office/drawing/2014/main" val="3788283800"/>
                  </a:ext>
                </a:extLst>
              </a:tr>
              <a:tr h="236018">
                <a:tc>
                  <a:txBody>
                    <a:bodyPr/>
                    <a:lstStyle/>
                    <a:p>
                      <a:pPr algn="ctr">
                        <a:lnSpc>
                          <a:spcPct val="150000"/>
                        </a:lnSpc>
                        <a:spcAft>
                          <a:spcPts val="0"/>
                        </a:spcAft>
                      </a:pPr>
                      <a:r>
                        <a:rPr lang="en-US" sz="800" dirty="0">
                          <a:effectLst/>
                          <a:latin typeface="Calibri" panose="020F0502020204030204" pitchFamily="34" charset="0"/>
                          <a:ea typeface="Calibri" panose="020F0502020204030204" pitchFamily="34" charset="0"/>
                          <a:cs typeface="Arial" panose="020B0604020202020204" pitchFamily="34" charset="0"/>
                        </a:rPr>
                        <a:t>Base </a:t>
                      </a:r>
                    </a:p>
                  </a:txBody>
                  <a:tcPr marL="51435" marR="51435" marT="0" marB="0"/>
                </a:tc>
                <a:tc>
                  <a:txBody>
                    <a:bodyPr/>
                    <a:lstStyle/>
                    <a:p>
                      <a:pPr marL="0" algn="ctr" defTabSz="685800" rtl="0" eaLnBrk="1" latinLnBrk="0" hangingPunct="1">
                        <a:lnSpc>
                          <a:spcPct val="150000"/>
                        </a:lnSpc>
                        <a:spcAft>
                          <a:spcPts val="0"/>
                        </a:spcAft>
                      </a:pPr>
                      <a:r>
                        <a:rPr lang="en-US" sz="800" b="1" dirty="0">
                          <a:effectLst/>
                          <a:latin typeface="Calibri" panose="020F0502020204030204" pitchFamily="34" charset="0"/>
                          <a:ea typeface="Calibri" panose="020F0502020204030204" pitchFamily="34" charset="0"/>
                          <a:cs typeface="Arial" panose="020B0604020202020204" pitchFamily="34" charset="0"/>
                        </a:rPr>
                        <a:t>Complement </a:t>
                      </a:r>
                    </a:p>
                  </a:txBody>
                  <a:tcPr marL="51435" marR="51435" marT="0" marB="0"/>
                </a:tc>
                <a:extLst>
                  <a:ext uri="{0D108BD9-81ED-4DB2-BD59-A6C34878D82A}">
                    <a16:rowId xmlns:a16="http://schemas.microsoft.com/office/drawing/2014/main" val="2751689594"/>
                  </a:ext>
                </a:extLst>
              </a:tr>
              <a:tr h="236018">
                <a:tc>
                  <a:txBody>
                    <a:bodyPr/>
                    <a:lstStyle/>
                    <a:p>
                      <a:pPr algn="ctr">
                        <a:lnSpc>
                          <a:spcPct val="150000"/>
                        </a:lnSpc>
                        <a:spcAft>
                          <a:spcPts val="0"/>
                        </a:spcAft>
                      </a:pPr>
                      <a:r>
                        <a:rPr lang="en-US" sz="900" dirty="0">
                          <a:effectLst/>
                        </a:rPr>
                        <a:t>A</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C</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113384753"/>
                  </a:ext>
                </a:extLst>
              </a:tr>
              <a:tr h="236018">
                <a:tc>
                  <a:txBody>
                    <a:bodyPr/>
                    <a:lstStyle/>
                    <a:p>
                      <a:pPr algn="ctr">
                        <a:lnSpc>
                          <a:spcPct val="150000"/>
                        </a:lnSpc>
                        <a:spcAft>
                          <a:spcPts val="0"/>
                        </a:spcAft>
                      </a:pPr>
                      <a:r>
                        <a:rPr lang="en-US" sz="900" dirty="0">
                          <a:effectLst/>
                          <a:latin typeface="Calibri" panose="020F0502020204030204" pitchFamily="34" charset="0"/>
                          <a:ea typeface="Calibri" panose="020F0502020204030204" pitchFamily="34" charset="0"/>
                          <a:cs typeface="Arial" panose="020B0604020202020204" pitchFamily="34" charset="0"/>
                        </a:rPr>
                        <a:t>C</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latin typeface="Calibri" panose="020F0502020204030204" pitchFamily="34" charset="0"/>
                          <a:ea typeface="Calibri" panose="020F0502020204030204" pitchFamily="34" charset="0"/>
                          <a:cs typeface="Arial" panose="020B0604020202020204" pitchFamily="34" charset="0"/>
                        </a:rPr>
                        <a:t>T</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46014802"/>
                  </a:ext>
                </a:extLst>
              </a:tr>
              <a:tr h="236018">
                <a:tc>
                  <a:txBody>
                    <a:bodyPr/>
                    <a:lstStyle/>
                    <a:p>
                      <a:pPr algn="ctr">
                        <a:lnSpc>
                          <a:spcPct val="150000"/>
                        </a:lnSpc>
                        <a:spcAft>
                          <a:spcPts val="0"/>
                        </a:spcAft>
                      </a:pPr>
                      <a:r>
                        <a:rPr lang="en-US" sz="900" dirty="0">
                          <a:effectLst/>
                        </a:rPr>
                        <a:t>G</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A</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781533671"/>
                  </a:ext>
                </a:extLst>
              </a:tr>
              <a:tr h="220004">
                <a:tc>
                  <a:txBody>
                    <a:bodyPr/>
                    <a:lstStyle/>
                    <a:p>
                      <a:pPr algn="ctr">
                        <a:lnSpc>
                          <a:spcPct val="150000"/>
                        </a:lnSpc>
                        <a:spcAft>
                          <a:spcPts val="0"/>
                        </a:spcAft>
                      </a:pPr>
                      <a:r>
                        <a:rPr lang="en-US" sz="900" dirty="0">
                          <a:effectLst/>
                          <a:latin typeface="Calibri" panose="020F0502020204030204" pitchFamily="34" charset="0"/>
                          <a:ea typeface="Calibri" panose="020F0502020204030204" pitchFamily="34" charset="0"/>
                          <a:cs typeface="Arial" panose="020B0604020202020204" pitchFamily="34" charset="0"/>
                        </a:rPr>
                        <a:t>T</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tc>
                  <a:txBody>
                    <a:bodyPr/>
                    <a:lstStyle/>
                    <a:p>
                      <a:pPr algn="ctr">
                        <a:lnSpc>
                          <a:spcPct val="150000"/>
                        </a:lnSpc>
                        <a:spcAft>
                          <a:spcPts val="0"/>
                        </a:spcAft>
                      </a:pPr>
                      <a:r>
                        <a:rPr lang="en-US" sz="900" dirty="0">
                          <a:effectLst/>
                        </a:rPr>
                        <a:t>G</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1435" marR="51435" marT="0" marB="0"/>
                </a:tc>
                <a:extLst>
                  <a:ext uri="{0D108BD9-81ED-4DB2-BD59-A6C34878D82A}">
                    <a16:rowId xmlns:a16="http://schemas.microsoft.com/office/drawing/2014/main" val="3723057365"/>
                  </a:ext>
                </a:extLst>
              </a:tr>
            </a:tbl>
          </a:graphicData>
        </a:graphic>
      </p:graphicFrame>
      <p:sp>
        <p:nvSpPr>
          <p:cNvPr id="7" name="مربع نص 6">
            <a:extLst>
              <a:ext uri="{FF2B5EF4-FFF2-40B4-BE49-F238E27FC236}">
                <a16:creationId xmlns:a16="http://schemas.microsoft.com/office/drawing/2014/main" id="{6EE49012-D159-0B4E-AF7B-39B50E8743E1}"/>
              </a:ext>
            </a:extLst>
          </p:cNvPr>
          <p:cNvSpPr txBox="1"/>
          <p:nvPr/>
        </p:nvSpPr>
        <p:spPr>
          <a:xfrm>
            <a:off x="628650" y="556575"/>
            <a:ext cx="3461603" cy="307777"/>
          </a:xfrm>
          <a:prstGeom prst="rect">
            <a:avLst/>
          </a:prstGeom>
          <a:noFill/>
        </p:spPr>
        <p:txBody>
          <a:bodyPr wrap="square" rtlCol="1">
            <a:spAutoFit/>
          </a:bodyPr>
          <a:lstStyle/>
          <a:p>
            <a:pPr marL="0" algn="l" defTabSz="914400" rtl="0" eaLnBrk="1" latinLnBrk="0" hangingPunct="1"/>
            <a:r>
              <a:rPr lang="en-US" dirty="0">
                <a:solidFill>
                  <a:schemeClr val="tx1">
                    <a:lumMod val="50000"/>
                  </a:schemeClr>
                </a:solidFill>
              </a:rPr>
              <a:t> </a:t>
            </a:r>
            <a:r>
              <a:rPr lang="en-US" dirty="0">
                <a:solidFill>
                  <a:schemeClr val="tx1">
                    <a:lumMod val="50000"/>
                  </a:schemeClr>
                </a:solidFill>
                <a:cs typeface="+mj-cs"/>
              </a:rPr>
              <a:t>Substitution step rules . </a:t>
            </a:r>
          </a:p>
        </p:txBody>
      </p:sp>
      <p:sp>
        <p:nvSpPr>
          <p:cNvPr id="2" name="مربع نص 1">
            <a:extLst>
              <a:ext uri="{FF2B5EF4-FFF2-40B4-BE49-F238E27FC236}">
                <a16:creationId xmlns:a16="http://schemas.microsoft.com/office/drawing/2014/main" id="{188C865C-971C-4676-9C76-6546AA8B8C08}"/>
              </a:ext>
            </a:extLst>
          </p:cNvPr>
          <p:cNvSpPr txBox="1"/>
          <p:nvPr/>
        </p:nvSpPr>
        <p:spPr>
          <a:xfrm>
            <a:off x="4503574" y="602911"/>
            <a:ext cx="3150912" cy="523220"/>
          </a:xfrm>
          <a:prstGeom prst="rect">
            <a:avLst/>
          </a:prstGeom>
          <a:noFill/>
        </p:spPr>
        <p:txBody>
          <a:bodyPr wrap="square" rtlCol="1">
            <a:spAutoFit/>
          </a:bodyPr>
          <a:lstStyle/>
          <a:p>
            <a:r>
              <a:rPr lang="en-US" dirty="0">
                <a:solidFill>
                  <a:schemeClr val="tx1">
                    <a:lumMod val="50000"/>
                  </a:schemeClr>
                </a:solidFill>
              </a:rPr>
              <a:t>use this tables to complement the remain steps (Substitution)</a:t>
            </a:r>
            <a:endParaRPr lang="ar-SA" dirty="0">
              <a:solidFill>
                <a:schemeClr val="tx1">
                  <a:lumMod val="50000"/>
                </a:schemeClr>
              </a:solidFill>
            </a:endParaRPr>
          </a:p>
        </p:txBody>
      </p:sp>
    </p:spTree>
    <p:extLst>
      <p:ext uri="{BB962C8B-B14F-4D97-AF65-F5344CB8AC3E}">
        <p14:creationId xmlns:p14="http://schemas.microsoft.com/office/powerpoint/2010/main" val="33785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mj-lt"/>
                <a:ea typeface="Times New Roman"/>
                <a:cs typeface="Times New Roman"/>
                <a:sym typeface="Times New Roman"/>
              </a:rPr>
              <a:t>5. </a:t>
            </a:r>
            <a:r>
              <a:rPr lang="en-US" sz="3000" b="1" dirty="0">
                <a:latin typeface="+mj-lt"/>
                <a:ea typeface="Times New Roman"/>
                <a:cs typeface="Times New Roman"/>
                <a:sym typeface="Times New Roman"/>
              </a:rPr>
              <a:t>Result</a:t>
            </a:r>
            <a:endParaRPr lang="en" sz="3000" b="1" dirty="0">
              <a:latin typeface="+mj-lt"/>
              <a:ea typeface="Times New Roman"/>
              <a:cs typeface="Times New Roman"/>
              <a:sym typeface="Times New Roman"/>
            </a:endParaRP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latin typeface="+mj-lt"/>
              </a:rPr>
              <a:t>35</a:t>
            </a:fld>
            <a:endParaRPr lang="en">
              <a:latin typeface="+mj-lt"/>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latin typeface="+mj-lt"/>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Interdiction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Background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Related Work </a:t>
            </a:r>
          </a:p>
          <a:p>
            <a:pPr marL="457200" indent="-381000">
              <a:buClr>
                <a:srgbClr val="3B3838"/>
              </a:buClr>
              <a:buFont typeface="Times New Roman"/>
              <a:buAutoNum type="arabicPeriod"/>
            </a:pPr>
            <a:r>
              <a:rPr lang="en-US" sz="1200" dirty="0">
                <a:solidFill>
                  <a:srgbClr val="3B3838"/>
                </a:solidFill>
                <a:latin typeface="+mj-lt"/>
                <a:cs typeface="Times New Roman"/>
              </a:rPr>
              <a:t>Methodology</a:t>
            </a:r>
            <a:r>
              <a:rPr lang="en-US" sz="1200" b="1" dirty="0">
                <a:solidFill>
                  <a:srgbClr val="3B3838"/>
                </a:solidFill>
                <a:latin typeface="+mj-lt"/>
                <a:cs typeface="Times New Roman"/>
              </a:rPr>
              <a:t> </a:t>
            </a:r>
          </a:p>
          <a:p>
            <a:pPr marL="457200" indent="-381000">
              <a:buClr>
                <a:srgbClr val="3B3838"/>
              </a:buClr>
              <a:buFont typeface="Times New Roman"/>
              <a:buAutoNum type="arabicPeriod"/>
            </a:pPr>
            <a:r>
              <a:rPr lang="en-US" sz="1200" b="1" dirty="0">
                <a:solidFill>
                  <a:srgbClr val="3B3838"/>
                </a:solidFill>
                <a:latin typeface="+mj-lt"/>
                <a:cs typeface="Times New Roman"/>
                <a:sym typeface="Times New Roman"/>
              </a:rPr>
              <a:t>Result</a:t>
            </a:r>
            <a:endParaRPr lang="en" sz="1200" b="1" dirty="0">
              <a:solidFill>
                <a:srgbClr val="3B3838"/>
              </a:solidFill>
              <a:latin typeface="+mj-lt"/>
              <a:cs typeface="Times New Roman"/>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Future Work</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References</a:t>
            </a:r>
            <a:endParaRPr lang="en" sz="1200" dirty="0">
              <a:solidFill>
                <a:srgbClr val="3B3838"/>
              </a:solidFill>
              <a:latin typeface="+mj-lt"/>
              <a:cs typeface="Times New Roman"/>
              <a:sym typeface="Times New Roman"/>
            </a:endParaRPr>
          </a:p>
        </p:txBody>
      </p:sp>
      <p:sp>
        <p:nvSpPr>
          <p:cNvPr id="2" name="Rectangle 2">
            <a:extLst>
              <a:ext uri="{FF2B5EF4-FFF2-40B4-BE49-F238E27FC236}">
                <a16:creationId xmlns:a16="http://schemas.microsoft.com/office/drawing/2014/main" id="{CCCFCF2D-CCCC-4451-B750-5FBBACEC2253}"/>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graphicFrame>
        <p:nvGraphicFramePr>
          <p:cNvPr id="11" name="Chart 1">
            <a:extLst>
              <a:ext uri="{FF2B5EF4-FFF2-40B4-BE49-F238E27FC236}">
                <a16:creationId xmlns:a16="http://schemas.microsoft.com/office/drawing/2014/main" id="{3AF10D99-8357-42DB-87CD-25718572BF53}"/>
              </a:ext>
            </a:extLst>
          </p:cNvPr>
          <p:cNvGraphicFramePr/>
          <p:nvPr>
            <p:extLst/>
          </p:nvPr>
        </p:nvGraphicFramePr>
        <p:xfrm>
          <a:off x="724875" y="1054700"/>
          <a:ext cx="54864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3">
            <a:extLst>
              <a:ext uri="{FF2B5EF4-FFF2-40B4-BE49-F238E27FC236}">
                <a16:creationId xmlns:a16="http://schemas.microsoft.com/office/drawing/2014/main" id="{9B348B05-750A-41A7-9C1C-314D07123373}"/>
              </a:ext>
            </a:extLst>
          </p:cNvPr>
          <p:cNvSpPr>
            <a:spLocks noChangeArrowheads="1"/>
          </p:cNvSpPr>
          <p:nvPr/>
        </p:nvSpPr>
        <p:spPr bwMode="auto">
          <a:xfrm>
            <a:off x="1611029" y="4374191"/>
            <a:ext cx="37140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SA" sz="12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Comparison of capacity measurement</a:t>
            </a:r>
            <a:endParaRPr kumimoji="0" lang="en-US" altLang="ar-SA"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56941801"/>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mj-lt"/>
                <a:ea typeface="Times New Roman"/>
                <a:cs typeface="Times New Roman"/>
                <a:sym typeface="Times New Roman"/>
              </a:rPr>
              <a:t>5. </a:t>
            </a:r>
            <a:r>
              <a:rPr lang="en-US" sz="3000" b="1" dirty="0">
                <a:latin typeface="+mj-lt"/>
                <a:ea typeface="Times New Roman"/>
                <a:cs typeface="Times New Roman"/>
                <a:sym typeface="Times New Roman"/>
              </a:rPr>
              <a:t>Result</a:t>
            </a:r>
            <a:endParaRPr lang="en" sz="3000" b="1" dirty="0">
              <a:latin typeface="+mj-lt"/>
              <a:ea typeface="Times New Roman"/>
              <a:cs typeface="Times New Roman"/>
              <a:sym typeface="Times New Roman"/>
            </a:endParaRP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latin typeface="+mj-lt"/>
              </a:rPr>
              <a:t>36</a:t>
            </a:fld>
            <a:endParaRPr lang="en">
              <a:latin typeface="+mj-lt"/>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latin typeface="+mj-lt"/>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Interdiction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Background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Related Work </a:t>
            </a:r>
          </a:p>
          <a:p>
            <a:pPr marL="457200" indent="-381000">
              <a:buClr>
                <a:srgbClr val="3B3838"/>
              </a:buClr>
              <a:buFont typeface="Times New Roman"/>
              <a:buAutoNum type="arabicPeriod"/>
            </a:pPr>
            <a:r>
              <a:rPr lang="en-US" sz="1200" dirty="0">
                <a:solidFill>
                  <a:srgbClr val="3B3838"/>
                </a:solidFill>
                <a:latin typeface="+mj-lt"/>
                <a:cs typeface="Times New Roman"/>
              </a:rPr>
              <a:t>Methodology</a:t>
            </a:r>
            <a:r>
              <a:rPr lang="en-US" sz="1200" b="1" dirty="0">
                <a:solidFill>
                  <a:srgbClr val="3B3838"/>
                </a:solidFill>
                <a:latin typeface="+mj-lt"/>
                <a:cs typeface="Times New Roman"/>
              </a:rPr>
              <a:t> </a:t>
            </a:r>
          </a:p>
          <a:p>
            <a:pPr marL="457200" indent="-381000">
              <a:buClr>
                <a:srgbClr val="3B3838"/>
              </a:buClr>
              <a:buFont typeface="Times New Roman"/>
              <a:buAutoNum type="arabicPeriod"/>
            </a:pPr>
            <a:r>
              <a:rPr lang="en-US" sz="1200" b="1" dirty="0">
                <a:solidFill>
                  <a:srgbClr val="3B3838"/>
                </a:solidFill>
                <a:latin typeface="+mj-lt"/>
                <a:cs typeface="Times New Roman"/>
                <a:sym typeface="Times New Roman"/>
              </a:rPr>
              <a:t>Result</a:t>
            </a:r>
            <a:endParaRPr lang="en" sz="1200" b="1" dirty="0">
              <a:solidFill>
                <a:srgbClr val="3B3838"/>
              </a:solidFill>
              <a:latin typeface="+mj-lt"/>
              <a:cs typeface="Times New Roman"/>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Future Work</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References</a:t>
            </a:r>
            <a:endParaRPr lang="en" sz="1200" dirty="0">
              <a:solidFill>
                <a:srgbClr val="3B3838"/>
              </a:solidFill>
              <a:latin typeface="+mj-lt"/>
              <a:cs typeface="Times New Roman"/>
              <a:sym typeface="Times New Roman"/>
            </a:endParaRPr>
          </a:p>
        </p:txBody>
      </p:sp>
      <p:sp>
        <p:nvSpPr>
          <p:cNvPr id="2" name="Rectangle 2">
            <a:extLst>
              <a:ext uri="{FF2B5EF4-FFF2-40B4-BE49-F238E27FC236}">
                <a16:creationId xmlns:a16="http://schemas.microsoft.com/office/drawing/2014/main" id="{CCCFCF2D-CCCC-4451-B750-5FBBACEC2253}"/>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sp>
        <p:nvSpPr>
          <p:cNvPr id="4" name="Rectangle 2">
            <a:extLst>
              <a:ext uri="{FF2B5EF4-FFF2-40B4-BE49-F238E27FC236}">
                <a16:creationId xmlns:a16="http://schemas.microsoft.com/office/drawing/2014/main" id="{925D815E-C819-4727-A1BC-65FB41DF2815}"/>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graphicFrame>
        <p:nvGraphicFramePr>
          <p:cNvPr id="13" name="Chart 2">
            <a:extLst>
              <a:ext uri="{FF2B5EF4-FFF2-40B4-BE49-F238E27FC236}">
                <a16:creationId xmlns:a16="http://schemas.microsoft.com/office/drawing/2014/main" id="{1F29BC30-AC22-4D02-AF2A-8531D8ED5D3F}"/>
              </a:ext>
            </a:extLst>
          </p:cNvPr>
          <p:cNvGraphicFramePr/>
          <p:nvPr>
            <p:extLst/>
          </p:nvPr>
        </p:nvGraphicFramePr>
        <p:xfrm>
          <a:off x="724875" y="1054700"/>
          <a:ext cx="54864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3">
            <a:extLst>
              <a:ext uri="{FF2B5EF4-FFF2-40B4-BE49-F238E27FC236}">
                <a16:creationId xmlns:a16="http://schemas.microsoft.com/office/drawing/2014/main" id="{D0B925AA-B569-407D-AD0B-902A77A1D1A1}"/>
              </a:ext>
            </a:extLst>
          </p:cNvPr>
          <p:cNvSpPr>
            <a:spLocks noChangeArrowheads="1"/>
          </p:cNvSpPr>
          <p:nvPr/>
        </p:nvSpPr>
        <p:spPr bwMode="auto">
          <a:xfrm>
            <a:off x="1613149" y="4282039"/>
            <a:ext cx="37098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SA" sz="12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Comparison of Payload measurement</a:t>
            </a:r>
            <a:endParaRPr kumimoji="0" lang="en-US" altLang="ar-SA"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655567865"/>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mj-lt"/>
                <a:ea typeface="Times New Roman"/>
                <a:cs typeface="Times New Roman"/>
                <a:sym typeface="Times New Roman"/>
              </a:rPr>
              <a:t>5. </a:t>
            </a:r>
            <a:r>
              <a:rPr lang="en-US" sz="3000" b="1" dirty="0">
                <a:latin typeface="+mj-lt"/>
                <a:ea typeface="Times New Roman"/>
                <a:cs typeface="Times New Roman"/>
                <a:sym typeface="Times New Roman"/>
              </a:rPr>
              <a:t>Result</a:t>
            </a:r>
            <a:endParaRPr lang="en" sz="3000" b="1" dirty="0">
              <a:latin typeface="+mj-lt"/>
              <a:ea typeface="Times New Roman"/>
              <a:cs typeface="Times New Roman"/>
              <a:sym typeface="Times New Roman"/>
            </a:endParaRP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latin typeface="+mj-lt"/>
              </a:rPr>
              <a:t>37</a:t>
            </a:fld>
            <a:endParaRPr lang="en">
              <a:latin typeface="+mj-lt"/>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latin typeface="+mj-lt"/>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Interdiction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Background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Related Work </a:t>
            </a:r>
          </a:p>
          <a:p>
            <a:pPr marL="457200" indent="-381000">
              <a:buClr>
                <a:srgbClr val="3B3838"/>
              </a:buClr>
              <a:buFont typeface="Times New Roman"/>
              <a:buAutoNum type="arabicPeriod"/>
            </a:pPr>
            <a:r>
              <a:rPr lang="en-US" sz="1200" dirty="0">
                <a:solidFill>
                  <a:srgbClr val="3B3838"/>
                </a:solidFill>
                <a:latin typeface="+mj-lt"/>
                <a:cs typeface="Times New Roman"/>
              </a:rPr>
              <a:t>Methodology</a:t>
            </a:r>
            <a:r>
              <a:rPr lang="en-US" sz="1200" b="1" dirty="0">
                <a:solidFill>
                  <a:srgbClr val="3B3838"/>
                </a:solidFill>
                <a:latin typeface="+mj-lt"/>
                <a:cs typeface="Times New Roman"/>
              </a:rPr>
              <a:t> </a:t>
            </a:r>
          </a:p>
          <a:p>
            <a:pPr marL="457200" indent="-381000">
              <a:buClr>
                <a:srgbClr val="3B3838"/>
              </a:buClr>
              <a:buFont typeface="Times New Roman"/>
              <a:buAutoNum type="arabicPeriod"/>
            </a:pPr>
            <a:r>
              <a:rPr lang="en-US" sz="1200" b="1" dirty="0">
                <a:solidFill>
                  <a:srgbClr val="3B3838"/>
                </a:solidFill>
                <a:latin typeface="+mj-lt"/>
                <a:cs typeface="Times New Roman"/>
                <a:sym typeface="Times New Roman"/>
              </a:rPr>
              <a:t>Result</a:t>
            </a:r>
            <a:endParaRPr lang="en" sz="1200" b="1" dirty="0">
              <a:solidFill>
                <a:srgbClr val="3B3838"/>
              </a:solidFill>
              <a:latin typeface="+mj-lt"/>
              <a:cs typeface="Times New Roman"/>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Future Work</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References</a:t>
            </a:r>
            <a:endParaRPr lang="en" sz="1200" dirty="0">
              <a:solidFill>
                <a:srgbClr val="3B3838"/>
              </a:solidFill>
              <a:latin typeface="+mj-lt"/>
              <a:cs typeface="Times New Roman"/>
              <a:sym typeface="Times New Roman"/>
            </a:endParaRPr>
          </a:p>
        </p:txBody>
      </p:sp>
      <p:sp>
        <p:nvSpPr>
          <p:cNvPr id="2" name="Rectangle 2">
            <a:extLst>
              <a:ext uri="{FF2B5EF4-FFF2-40B4-BE49-F238E27FC236}">
                <a16:creationId xmlns:a16="http://schemas.microsoft.com/office/drawing/2014/main" id="{CCCFCF2D-CCCC-4451-B750-5FBBACEC2253}"/>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sp>
        <p:nvSpPr>
          <p:cNvPr id="4" name="Rectangle 2">
            <a:extLst>
              <a:ext uri="{FF2B5EF4-FFF2-40B4-BE49-F238E27FC236}">
                <a16:creationId xmlns:a16="http://schemas.microsoft.com/office/drawing/2014/main" id="{925D815E-C819-4727-A1BC-65FB41DF2815}"/>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sp>
        <p:nvSpPr>
          <p:cNvPr id="3" name="Rectangle 2">
            <a:extLst>
              <a:ext uri="{FF2B5EF4-FFF2-40B4-BE49-F238E27FC236}">
                <a16:creationId xmlns:a16="http://schemas.microsoft.com/office/drawing/2014/main" id="{59E3B661-F2BC-41F5-B1A8-682921ABBA29}"/>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graphicFrame>
        <p:nvGraphicFramePr>
          <p:cNvPr id="14" name="Chart 3">
            <a:extLst>
              <a:ext uri="{FF2B5EF4-FFF2-40B4-BE49-F238E27FC236}">
                <a16:creationId xmlns:a16="http://schemas.microsoft.com/office/drawing/2014/main" id="{573DA613-B9F9-41C6-BFFF-5714863EA9A4}"/>
              </a:ext>
            </a:extLst>
          </p:cNvPr>
          <p:cNvGraphicFramePr/>
          <p:nvPr>
            <p:extLst/>
          </p:nvPr>
        </p:nvGraphicFramePr>
        <p:xfrm>
          <a:off x="724875" y="1054700"/>
          <a:ext cx="54864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3">
            <a:extLst>
              <a:ext uri="{FF2B5EF4-FFF2-40B4-BE49-F238E27FC236}">
                <a16:creationId xmlns:a16="http://schemas.microsoft.com/office/drawing/2014/main" id="{1EC00C02-9861-4B98-AA4B-A0FFFBFB4E03}"/>
              </a:ext>
            </a:extLst>
          </p:cNvPr>
          <p:cNvSpPr>
            <a:spLocks noChangeArrowheads="1"/>
          </p:cNvSpPr>
          <p:nvPr/>
        </p:nvSpPr>
        <p:spPr bwMode="auto">
          <a:xfrm>
            <a:off x="1782966" y="4339124"/>
            <a:ext cx="33702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SA" sz="1200" b="0" i="0" u="none" strike="noStrike" cap="none" normalizeH="0" baseline="0">
                <a:ln>
                  <a:noFill/>
                </a:ln>
                <a:solidFill>
                  <a:schemeClr val="tx1"/>
                </a:solidFill>
                <a:effectLst/>
                <a:latin typeface="+mj-lt"/>
                <a:ea typeface="Calibri" panose="020F0502020204030204" pitchFamily="34" charset="0"/>
                <a:cs typeface="Times New Roman" panose="02020603050405020304" pitchFamily="18" charset="0"/>
              </a:rPr>
              <a:t>Comparison of BPN measurement</a:t>
            </a:r>
            <a:endParaRPr kumimoji="0" lang="en-US" altLang="ar-SA" sz="1800" b="0" i="0" u="none" strike="noStrike" cap="none" normalizeH="0" baseline="0">
              <a:ln>
                <a:noFill/>
              </a:ln>
              <a:solidFill>
                <a:schemeClr val="tx1"/>
              </a:solidFill>
              <a:effectLst/>
              <a:latin typeface="+mj-lt"/>
            </a:endParaRPr>
          </a:p>
        </p:txBody>
      </p:sp>
    </p:spTree>
    <p:extLst>
      <p:ext uri="{BB962C8B-B14F-4D97-AF65-F5344CB8AC3E}">
        <p14:creationId xmlns:p14="http://schemas.microsoft.com/office/powerpoint/2010/main" val="4115051148"/>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Times New Roman"/>
                <a:ea typeface="Times New Roman"/>
                <a:cs typeface="+mj-cs"/>
                <a:sym typeface="Times New Roman"/>
              </a:rPr>
              <a:t>5. </a:t>
            </a:r>
            <a:r>
              <a:rPr lang="en-US" sz="3000" b="1" dirty="0">
                <a:latin typeface="Times New Roman"/>
                <a:ea typeface="Times New Roman"/>
                <a:cs typeface="+mj-cs"/>
                <a:sym typeface="Times New Roman"/>
              </a:rPr>
              <a:t>Result</a:t>
            </a:r>
            <a:endParaRPr lang="en" sz="3000" b="1" dirty="0">
              <a:latin typeface="Times New Roman"/>
              <a:ea typeface="Times New Roman"/>
              <a:cs typeface="+mj-cs"/>
              <a:sym typeface="Times New Roman"/>
            </a:endParaRP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38</a:t>
            </a:fld>
            <a:endParaRPr lang="en">
              <a:cs typeface="+mj-cs"/>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a:t>
            </a:r>
            <a:r>
              <a:rPr lang="en-US" sz="1200" b="1" dirty="0">
                <a:solidFill>
                  <a:srgbClr val="3B3838"/>
                </a:solidFill>
                <a:latin typeface="Times New Roman"/>
                <a:cs typeface="+mj-cs"/>
              </a:rPr>
              <a:t> </a:t>
            </a:r>
          </a:p>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Result</a:t>
            </a:r>
            <a:endParaRPr lang="en" sz="1200" b="1"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2" name="Rectangle 2">
            <a:extLst>
              <a:ext uri="{FF2B5EF4-FFF2-40B4-BE49-F238E27FC236}">
                <a16:creationId xmlns:a16="http://schemas.microsoft.com/office/drawing/2014/main" id="{CCCFCF2D-CCCC-4451-B750-5FBBACEC2253}"/>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mc:AlternateContent xmlns:mc="http://schemas.openxmlformats.org/markup-compatibility/2006" xmlns:a14="http://schemas.microsoft.com/office/drawing/2010/main">
        <mc:Choice Requires="a14">
          <p:graphicFrame>
            <p:nvGraphicFramePr>
              <p:cNvPr id="4" name="جدول 3">
                <a:extLst>
                  <a:ext uri="{FF2B5EF4-FFF2-40B4-BE49-F238E27FC236}">
                    <a16:creationId xmlns:a16="http://schemas.microsoft.com/office/drawing/2014/main" id="{1B2D311F-538B-4F7B-8942-47CF737851BC}"/>
                  </a:ext>
                </a:extLst>
              </p:cNvPr>
              <p:cNvGraphicFramePr>
                <a:graphicFrameLocks noGrp="1"/>
              </p:cNvGraphicFramePr>
              <p:nvPr>
                <p:extLst/>
              </p:nvPr>
            </p:nvGraphicFramePr>
            <p:xfrm>
              <a:off x="503462" y="1833388"/>
              <a:ext cx="6406789" cy="2529603"/>
            </p:xfrm>
            <a:graphic>
              <a:graphicData uri="http://schemas.openxmlformats.org/drawingml/2006/table">
                <a:tbl>
                  <a:tblPr firstRow="1" firstCol="1" bandRow="1">
                    <a:tableStyleId>{F6025A9D-88A1-4222-BA80-39A5CA41837E}</a:tableStyleId>
                  </a:tblPr>
                  <a:tblGrid>
                    <a:gridCol w="2355823">
                      <a:extLst>
                        <a:ext uri="{9D8B030D-6E8A-4147-A177-3AD203B41FA5}">
                          <a16:colId xmlns:a16="http://schemas.microsoft.com/office/drawing/2014/main" val="977522692"/>
                        </a:ext>
                      </a:extLst>
                    </a:gridCol>
                    <a:gridCol w="4050966">
                      <a:extLst>
                        <a:ext uri="{9D8B030D-6E8A-4147-A177-3AD203B41FA5}">
                          <a16:colId xmlns:a16="http://schemas.microsoft.com/office/drawing/2014/main" val="1650082004"/>
                        </a:ext>
                      </a:extLst>
                    </a:gridCol>
                  </a:tblGrid>
                  <a:tr h="327159">
                    <a:tc>
                      <a:txBody>
                        <a:bodyPr/>
                        <a:lstStyle/>
                        <a:p>
                          <a:pPr algn="ctr" rtl="0">
                            <a:lnSpc>
                              <a:spcPct val="150000"/>
                            </a:lnSpc>
                            <a:spcAft>
                              <a:spcPts val="0"/>
                            </a:spcAft>
                          </a:pPr>
                          <a:r>
                            <a:rPr lang="en-US" sz="1200" b="1" dirty="0">
                              <a:effectLst/>
                            </a:rPr>
                            <a:t>Algorithms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50000"/>
                            </a:lnSpc>
                            <a:spcAft>
                              <a:spcPts val="0"/>
                            </a:spcAft>
                          </a:pPr>
                          <a:r>
                            <a:rPr lang="en-US" sz="1200" b="1">
                              <a:effectLst/>
                            </a:rPr>
                            <a:t>Cracking property</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2821398"/>
                      </a:ext>
                    </a:extLst>
                  </a:tr>
                  <a:tr h="688688">
                    <a:tc>
                      <a:txBody>
                        <a:bodyPr/>
                        <a:lstStyle/>
                        <a:p>
                          <a:pPr algn="ctr" rtl="0">
                            <a:lnSpc>
                              <a:spcPct val="150000"/>
                            </a:lnSpc>
                            <a:spcAft>
                              <a:spcPts val="0"/>
                            </a:spcAft>
                          </a:pPr>
                          <a:r>
                            <a:rPr lang="en-US" sz="1200" b="1" dirty="0">
                              <a:effectLst/>
                            </a:rPr>
                            <a:t>Based on substitution</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50000"/>
                            </a:lnSpc>
                            <a:spcAft>
                              <a:spcPts val="0"/>
                            </a:spcAft>
                          </a:pPr>
                          <a14:m>
                            <m:oMathPara xmlns:m="http://schemas.openxmlformats.org/officeDocument/2006/math">
                              <m:oMathParaPr>
                                <m:jc m:val="centerGroup"/>
                              </m:oMathParaPr>
                              <m:oMath xmlns:m="http://schemas.openxmlformats.org/officeDocument/2006/math">
                                <m:r>
                                  <a:rPr lang="en-US" sz="1200" b="1" i="1">
                                    <a:effectLst/>
                                    <a:latin typeface="Cambria Math" panose="02040503050406030204" pitchFamily="18" charset="0"/>
                                  </a:rPr>
                                  <m:t>𝐏</m:t>
                                </m:r>
                                <m:d>
                                  <m:dPr>
                                    <m:ctrlPr>
                                      <a:rPr lang="en-US" sz="1200" b="1" i="1">
                                        <a:effectLst/>
                                        <a:latin typeface="Cambria Math" panose="02040503050406030204" pitchFamily="18" charset="0"/>
                                      </a:rPr>
                                    </m:ctrlPr>
                                  </m:dPr>
                                  <m:e>
                                    <m:r>
                                      <a:rPr lang="en-US" sz="1200" b="1" i="1">
                                        <a:effectLst/>
                                        <a:latin typeface="Cambria Math" panose="02040503050406030204" pitchFamily="18" charset="0"/>
                                      </a:rPr>
                                      <m:t>𝐒𝐆</m:t>
                                    </m:r>
                                  </m:e>
                                </m:d>
                                <m:r>
                                  <a:rPr lang="en-US" sz="1200" b="1">
                                    <a:effectLst/>
                                    <a:latin typeface="Cambria Math" panose="02040503050406030204" pitchFamily="18" charset="0"/>
                                  </a:rPr>
                                  <m:t>= </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𝟏</m:t>
                                    </m:r>
                                    <m:r>
                                      <a:rPr lang="en-US" sz="1200" b="1">
                                        <a:effectLst/>
                                        <a:latin typeface="Cambria Math" panose="02040503050406030204" pitchFamily="18" charset="0"/>
                                      </a:rPr>
                                      <m:t>.</m:t>
                                    </m:r>
                                    <m:r>
                                      <a:rPr lang="en-US" sz="1200" b="1" i="1">
                                        <a:effectLst/>
                                        <a:latin typeface="Cambria Math" panose="02040503050406030204" pitchFamily="18" charset="0"/>
                                      </a:rPr>
                                      <m:t>𝟔𝟑</m:t>
                                    </m:r>
                                    <m:r>
                                      <a:rPr lang="en-US" sz="1200" b="1">
                                        <a:effectLst/>
                                        <a:latin typeface="Cambria Math" panose="02040503050406030204" pitchFamily="18" charset="0"/>
                                      </a:rPr>
                                      <m:t>∗</m:t>
                                    </m:r>
                                    <m:sSup>
                                      <m:sSupPr>
                                        <m:ctrlPr>
                                          <a:rPr lang="en-US" sz="1200" b="1" i="1">
                                            <a:effectLst/>
                                            <a:latin typeface="Cambria Math" panose="02040503050406030204" pitchFamily="18" charset="0"/>
                                          </a:rPr>
                                        </m:ctrlPr>
                                      </m:sSupPr>
                                      <m:e>
                                        <m:r>
                                          <a:rPr lang="en-US" sz="1200" b="1" i="1">
                                            <a:effectLst/>
                                            <a:latin typeface="Cambria Math" panose="02040503050406030204" pitchFamily="18" charset="0"/>
                                          </a:rPr>
                                          <m:t>𝟏𝟎</m:t>
                                        </m:r>
                                      </m:e>
                                      <m:sup>
                                        <m:r>
                                          <a:rPr lang="en-US" sz="1200" b="1" i="1">
                                            <a:effectLst/>
                                            <a:latin typeface="Cambria Math" panose="02040503050406030204" pitchFamily="18" charset="0"/>
                                          </a:rPr>
                                          <m:t>𝟖</m:t>
                                        </m:r>
                                      </m:sup>
                                    </m:sSup>
                                  </m:den>
                                </m:f>
                                <m:r>
                                  <a:rPr lang="en-US" sz="1200" b="1">
                                    <a:effectLst/>
                                    <a:latin typeface="Cambria Math" panose="02040503050406030204" pitchFamily="18" charset="0"/>
                                  </a:rPr>
                                  <m:t>+</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𝟏𝟔</m:t>
                                    </m:r>
                                    <m:r>
                                      <a:rPr lang="en-US" sz="1200" b="1">
                                        <a:effectLst/>
                                        <a:latin typeface="Cambria Math" panose="02040503050406030204" pitchFamily="18" charset="0"/>
                                      </a:rPr>
                                      <m:t>!</m:t>
                                    </m:r>
                                  </m:den>
                                </m:f>
                                <m:r>
                                  <a:rPr lang="en-US" sz="1200" b="1">
                                    <a:effectLst/>
                                    <a:latin typeface="Cambria Math" panose="02040503050406030204" pitchFamily="18" charset="0"/>
                                  </a:rPr>
                                  <m:t>+</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𝟒</m:t>
                                    </m:r>
                                  </m:den>
                                </m:f>
                              </m:oMath>
                            </m:oMathPara>
                          </a14:m>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14825647"/>
                      </a:ext>
                    </a:extLst>
                  </a:tr>
                  <a:tr h="753780">
                    <a:tc>
                      <a:txBody>
                        <a:bodyPr/>
                        <a:lstStyle/>
                        <a:p>
                          <a:pPr algn="ctr" rtl="0">
                            <a:lnSpc>
                              <a:spcPct val="150000"/>
                            </a:lnSpc>
                            <a:spcAft>
                              <a:spcPts val="0"/>
                            </a:spcAft>
                          </a:pPr>
                          <a:r>
                            <a:rPr lang="en-US" sz="1200" b="1" dirty="0">
                              <a:effectLst/>
                            </a:rPr>
                            <a:t>Based on insertion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50000"/>
                            </a:lnSpc>
                            <a:spcAft>
                              <a:spcPts val="0"/>
                            </a:spcAft>
                          </a:pPr>
                          <a14:m>
                            <m:oMathPara xmlns:m="http://schemas.openxmlformats.org/officeDocument/2006/math">
                              <m:oMathParaPr>
                                <m:jc m:val="centerGroup"/>
                              </m:oMathParaPr>
                              <m:oMath xmlns:m="http://schemas.openxmlformats.org/officeDocument/2006/math">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𝟏</m:t>
                                    </m:r>
                                    <m:r>
                                      <a:rPr lang="en-US" sz="1200" b="1">
                                        <a:effectLst/>
                                        <a:latin typeface="Cambria Math" panose="02040503050406030204" pitchFamily="18" charset="0"/>
                                      </a:rPr>
                                      <m:t>.</m:t>
                                    </m:r>
                                    <m:r>
                                      <a:rPr lang="en-US" sz="1200" b="1" i="1">
                                        <a:effectLst/>
                                        <a:latin typeface="Cambria Math" panose="02040503050406030204" pitchFamily="18" charset="0"/>
                                      </a:rPr>
                                      <m:t>𝟔𝟑</m:t>
                                    </m:r>
                                    <m:r>
                                      <a:rPr lang="en-US" sz="1200" b="1">
                                        <a:effectLst/>
                                        <a:latin typeface="Cambria Math" panose="02040503050406030204" pitchFamily="18" charset="0"/>
                                      </a:rPr>
                                      <m:t>∗ </m:t>
                                    </m:r>
                                    <m:r>
                                      <a:rPr lang="en-US" sz="1200" b="1" i="1">
                                        <a:effectLst/>
                                        <a:latin typeface="Cambria Math" panose="02040503050406030204" pitchFamily="18" charset="0"/>
                                      </a:rPr>
                                      <m:t>𝟏𝟎</m:t>
                                    </m:r>
                                    <m:r>
                                      <a:rPr lang="en-US" sz="1200" b="1">
                                        <a:effectLst/>
                                        <a:latin typeface="Cambria Math" panose="02040503050406030204" pitchFamily="18" charset="0"/>
                                      </a:rPr>
                                      <m:t>^</m:t>
                                    </m:r>
                                    <m:r>
                                      <a:rPr lang="en-US" sz="1200" b="1" i="1">
                                        <a:effectLst/>
                                        <a:latin typeface="Cambria Math" panose="02040503050406030204" pitchFamily="18" charset="0"/>
                                      </a:rPr>
                                      <m:t>𝟖</m:t>
                                    </m:r>
                                  </m:den>
                                </m:f>
                                <m:r>
                                  <a:rPr lang="en-US" sz="1200" b="1">
                                    <a:effectLst/>
                                    <a:latin typeface="Cambria Math" panose="02040503050406030204" pitchFamily="18" charset="0"/>
                                  </a:rPr>
                                  <m:t> </m:t>
                                </m:r>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𝟐𝟒</m:t>
                                    </m:r>
                                  </m:den>
                                </m:f>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a:effectLst/>
                                        <a:latin typeface="Cambria Math" panose="02040503050406030204" pitchFamily="18" charset="0"/>
                                      </a:rPr>
                                      <m:t>(</m:t>
                                    </m:r>
                                    <m:r>
                                      <a:rPr lang="en-US" sz="1200" b="1" i="1">
                                        <a:effectLst/>
                                        <a:latin typeface="Cambria Math" panose="02040503050406030204" pitchFamily="18" charset="0"/>
                                      </a:rPr>
                                      <m:t>𝐧</m:t>
                                    </m:r>
                                    <m:r>
                                      <a:rPr lang="en-US" sz="1200" b="1">
                                        <a:effectLst/>
                                        <a:latin typeface="Cambria Math" panose="02040503050406030204" pitchFamily="18" charset="0"/>
                                      </a:rPr>
                                      <m:t>−</m:t>
                                    </m:r>
                                    <m:r>
                                      <a:rPr lang="en-US" sz="1200" b="1" i="1">
                                        <a:effectLst/>
                                        <a:latin typeface="Cambria Math" panose="02040503050406030204" pitchFamily="18" charset="0"/>
                                      </a:rPr>
                                      <m:t>𝟏</m:t>
                                    </m:r>
                                    <m:r>
                                      <a:rPr lang="en-US" sz="1200" b="1">
                                        <a:effectLst/>
                                        <a:latin typeface="Cambria Math" panose="02040503050406030204" pitchFamily="18" charset="0"/>
                                      </a:rPr>
                                      <m:t>)</m:t>
                                    </m:r>
                                  </m:den>
                                </m:f>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a:effectLst/>
                                        <a:latin typeface="Cambria Math" panose="02040503050406030204" pitchFamily="18" charset="0"/>
                                      </a:rPr>
                                      <m:t>(</m:t>
                                    </m:r>
                                    <m:sSup>
                                      <m:sSupPr>
                                        <m:ctrlPr>
                                          <a:rPr lang="en-US" sz="1200" b="1" i="1">
                                            <a:effectLst/>
                                            <a:latin typeface="Cambria Math" panose="02040503050406030204" pitchFamily="18" charset="0"/>
                                          </a:rPr>
                                        </m:ctrlPr>
                                      </m:sSupPr>
                                      <m:e>
                                        <m:r>
                                          <a:rPr lang="en-US" sz="1200" b="1" i="1">
                                            <a:effectLst/>
                                            <a:latin typeface="Cambria Math" panose="02040503050406030204" pitchFamily="18" charset="0"/>
                                          </a:rPr>
                                          <m:t>𝟐</m:t>
                                        </m:r>
                                      </m:e>
                                      <m:sup>
                                        <m:r>
                                          <a:rPr lang="en-US" sz="1200" b="1" i="1">
                                            <a:effectLst/>
                                            <a:latin typeface="Cambria Math" panose="02040503050406030204" pitchFamily="18" charset="0"/>
                                          </a:rPr>
                                          <m:t>𝐦</m:t>
                                        </m:r>
                                      </m:sup>
                                    </m:sSup>
                                    <m:r>
                                      <a:rPr lang="en-US" sz="1200" b="1">
                                        <a:effectLst/>
                                        <a:latin typeface="Cambria Math" panose="02040503050406030204" pitchFamily="18" charset="0"/>
                                      </a:rPr>
                                      <m:t>−</m:t>
                                    </m:r>
                                    <m:r>
                                      <a:rPr lang="en-US" sz="1200" b="1" i="1">
                                        <a:effectLst/>
                                        <a:latin typeface="Cambria Math" panose="02040503050406030204" pitchFamily="18" charset="0"/>
                                      </a:rPr>
                                      <m:t>𝟏</m:t>
                                    </m:r>
                                    <m:r>
                                      <a:rPr lang="en-US" sz="1200" b="1">
                                        <a:effectLst/>
                                        <a:latin typeface="Cambria Math" panose="02040503050406030204" pitchFamily="18" charset="0"/>
                                      </a:rPr>
                                      <m:t>)</m:t>
                                    </m:r>
                                  </m:den>
                                </m:f>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𝟐𝐬</m:t>
                                    </m:r>
                                    <m:r>
                                      <a:rPr lang="en-US" sz="1200" b="1">
                                        <a:effectLst/>
                                        <a:latin typeface="Cambria Math" panose="02040503050406030204" pitchFamily="18" charset="0"/>
                                      </a:rPr>
                                      <m:t>−</m:t>
                                    </m:r>
                                    <m:r>
                                      <a:rPr lang="en-US" sz="1200" b="1" i="1">
                                        <a:effectLst/>
                                        <a:latin typeface="Cambria Math" panose="02040503050406030204" pitchFamily="18" charset="0"/>
                                      </a:rPr>
                                      <m:t>𝟏</m:t>
                                    </m:r>
                                  </m:den>
                                </m:f>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𝟐</m:t>
                                    </m:r>
                                    <m:r>
                                      <a:rPr lang="en-US" sz="1200" b="1">
                                        <a:effectLst/>
                                        <a:latin typeface="Cambria Math" panose="02040503050406030204" pitchFamily="18" charset="0"/>
                                      </a:rPr>
                                      <m:t>^</m:t>
                                    </m:r>
                                    <m:r>
                                      <a:rPr lang="en-US" sz="1200" b="1" i="1">
                                        <a:effectLst/>
                                        <a:latin typeface="Cambria Math" panose="02040503050406030204" pitchFamily="18" charset="0"/>
                                      </a:rPr>
                                      <m:t>𝟖𝐦</m:t>
                                    </m:r>
                                  </m:den>
                                </m:f>
                                <m:r>
                                  <a:rPr lang="en-US" sz="1200" b="1">
                                    <a:effectLst/>
                                    <a:latin typeface="Cambria Math" panose="02040503050406030204" pitchFamily="18" charset="0"/>
                                  </a:rPr>
                                  <m:t> </m:t>
                                </m:r>
                              </m:oMath>
                            </m:oMathPara>
                          </a14:m>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4268327"/>
                      </a:ext>
                    </a:extLst>
                  </a:tr>
                  <a:tr h="759976">
                    <a:tc>
                      <a:txBody>
                        <a:bodyPr/>
                        <a:lstStyle/>
                        <a:p>
                          <a:pPr algn="ctr" rtl="0">
                            <a:lnSpc>
                              <a:spcPct val="150000"/>
                            </a:lnSpc>
                            <a:spcAft>
                              <a:spcPts val="0"/>
                            </a:spcAft>
                          </a:pPr>
                          <a:r>
                            <a:rPr lang="en-US" sz="1200" b="1" dirty="0">
                              <a:effectLst/>
                            </a:rPr>
                            <a:t> Based on complementary generic substitution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50000"/>
                            </a:lnSpc>
                            <a:spcAft>
                              <a:spcPts val="0"/>
                            </a:spcAft>
                          </a:pPr>
                          <a14:m>
                            <m:oMathPara xmlns:m="http://schemas.openxmlformats.org/officeDocument/2006/math">
                              <m:oMathParaPr>
                                <m:jc m:val="centerGroup"/>
                              </m:oMathParaPr>
                              <m:oMath xmlns:m="http://schemas.openxmlformats.org/officeDocument/2006/math">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a:effectLst/>
                                        <a:latin typeface="Cambria Math" panose="02040503050406030204" pitchFamily="18" charset="0"/>
                                      </a:rPr>
                                      <m:t>(</m:t>
                                    </m:r>
                                    <m:r>
                                      <a:rPr lang="en-US" sz="1200" b="1" i="1">
                                        <a:effectLst/>
                                        <a:latin typeface="Cambria Math" panose="02040503050406030204" pitchFamily="18" charset="0"/>
                                      </a:rPr>
                                      <m:t>𝟐</m:t>
                                    </m:r>
                                    <m:sSup>
                                      <m:sSupPr>
                                        <m:ctrlPr>
                                          <a:rPr lang="en-US" sz="1200" b="1" i="1">
                                            <a:effectLst/>
                                            <a:latin typeface="Cambria Math" panose="02040503050406030204" pitchFamily="18" charset="0"/>
                                          </a:rPr>
                                        </m:ctrlPr>
                                      </m:sSupPr>
                                      <m:e>
                                        <m:r>
                                          <a:rPr lang="en-US" sz="1200" b="1">
                                            <a:effectLst/>
                                            <a:latin typeface="Cambria Math" panose="02040503050406030204" pitchFamily="18" charset="0"/>
                                          </a:rPr>
                                          <m:t> </m:t>
                                        </m:r>
                                      </m:e>
                                      <m:sup>
                                        <m:r>
                                          <a:rPr lang="en-US" sz="1200" b="1" i="1">
                                            <a:effectLst/>
                                            <a:latin typeface="Cambria Math" panose="02040503050406030204" pitchFamily="18" charset="0"/>
                                          </a:rPr>
                                          <m:t>𝐬</m:t>
                                        </m:r>
                                      </m:sup>
                                    </m:sSup>
                                    <m:r>
                                      <a:rPr lang="en-US" sz="1200" b="1">
                                        <a:effectLst/>
                                        <a:latin typeface="Cambria Math" panose="02040503050406030204" pitchFamily="18" charset="0"/>
                                      </a:rPr>
                                      <m:t>− </m:t>
                                    </m:r>
                                    <m:sSup>
                                      <m:sSupPr>
                                        <m:ctrlPr>
                                          <a:rPr lang="en-US" sz="1200" b="1" i="1">
                                            <a:effectLst/>
                                            <a:latin typeface="Cambria Math" panose="02040503050406030204" pitchFamily="18" charset="0"/>
                                          </a:rPr>
                                        </m:ctrlPr>
                                      </m:sSupPr>
                                      <m:e>
                                        <m:r>
                                          <a:rPr lang="en-US" sz="1200" b="1" i="1">
                                            <a:effectLst/>
                                            <a:latin typeface="Cambria Math" panose="02040503050406030204" pitchFamily="18" charset="0"/>
                                          </a:rPr>
                                          <m:t>𝟏</m:t>
                                        </m:r>
                                      </m:e>
                                      <m:sup>
                                        <m:r>
                                          <a:rPr lang="en-US" sz="1200" b="1">
                                            <a:effectLst/>
                                            <a:latin typeface="Cambria Math" panose="02040503050406030204" pitchFamily="18" charset="0"/>
                                          </a:rPr>
                                          <m:t>)</m:t>
                                        </m:r>
                                        <m:r>
                                          <a:rPr lang="en-US" sz="1200" b="1" i="1">
                                            <a:effectLst/>
                                            <a:latin typeface="Cambria Math" panose="02040503050406030204" pitchFamily="18" charset="0"/>
                                          </a:rPr>
                                          <m:t>𝟐</m:t>
                                        </m:r>
                                      </m:sup>
                                    </m:sSup>
                                  </m:den>
                                </m:f>
                                <m:r>
                                  <a:rPr lang="en-US" sz="1200" b="1">
                                    <a:effectLst/>
                                    <a:latin typeface="Cambria Math" panose="02040503050406030204" pitchFamily="18" charset="0"/>
                                  </a:rPr>
                                  <m:t> </m:t>
                                </m:r>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𝟔</m:t>
                                    </m:r>
                                  </m:den>
                                </m:f>
                                <m:r>
                                  <a:rPr lang="en-US" sz="1200" b="1" i="1">
                                    <a:effectLst/>
                                    <a:latin typeface="Cambria Math" panose="02040503050406030204" pitchFamily="18" charset="0"/>
                                  </a:rPr>
                                  <m:t>𝐗</m:t>
                                </m:r>
                                <m:f>
                                  <m:fPr>
                                    <m:ctrlPr>
                                      <a:rPr lang="en-US" sz="1200" b="1" i="1">
                                        <a:effectLst/>
                                        <a:latin typeface="Cambria Math" panose="02040503050406030204" pitchFamily="18" charset="0"/>
                                      </a:rPr>
                                    </m:ctrlPr>
                                  </m:fPr>
                                  <m:num>
                                    <m:r>
                                      <a:rPr lang="en-US" sz="1200" b="1" i="1">
                                        <a:effectLst/>
                                        <a:latin typeface="Cambria Math" panose="02040503050406030204" pitchFamily="18" charset="0"/>
                                      </a:rPr>
                                      <m:t>𝟏</m:t>
                                    </m:r>
                                  </m:num>
                                  <m:den>
                                    <m:r>
                                      <a:rPr lang="en-US" sz="1200" b="1" i="1">
                                        <a:effectLst/>
                                        <a:latin typeface="Cambria Math" panose="02040503050406030204" pitchFamily="18" charset="0"/>
                                      </a:rPr>
                                      <m:t>𝟐𝟒</m:t>
                                    </m:r>
                                  </m:den>
                                </m:f>
                              </m:oMath>
                            </m:oMathPara>
                          </a14:m>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0189379"/>
                      </a:ext>
                    </a:extLst>
                  </a:tr>
                </a:tbl>
              </a:graphicData>
            </a:graphic>
          </p:graphicFrame>
        </mc:Choice>
        <mc:Fallback xmlns="">
          <p:graphicFrame>
            <p:nvGraphicFramePr>
              <p:cNvPr id="4" name="جدول 3">
                <a:extLst>
                  <a:ext uri="{FF2B5EF4-FFF2-40B4-BE49-F238E27FC236}">
                    <a16:creationId xmlns:a16="http://schemas.microsoft.com/office/drawing/2014/main" id="{1B2D311F-538B-4F7B-8942-47CF737851BC}"/>
                  </a:ext>
                </a:extLst>
              </p:cNvPr>
              <p:cNvGraphicFramePr>
                <a:graphicFrameLocks noGrp="1"/>
              </p:cNvGraphicFramePr>
              <p:nvPr>
                <p:extLst>
                  <p:ext uri="{D42A27DB-BD31-4B8C-83A1-F6EECF244321}">
                    <p14:modId xmlns:p14="http://schemas.microsoft.com/office/powerpoint/2010/main" val="2435615595"/>
                  </p:ext>
                </p:extLst>
              </p:nvPr>
            </p:nvGraphicFramePr>
            <p:xfrm>
              <a:off x="503462" y="1833388"/>
              <a:ext cx="6406789" cy="2529603"/>
            </p:xfrm>
            <a:graphic>
              <a:graphicData uri="http://schemas.openxmlformats.org/drawingml/2006/table">
                <a:tbl>
                  <a:tblPr firstRow="1" firstCol="1" bandRow="1">
                    <a:tableStyleId>{F6025A9D-88A1-4222-BA80-39A5CA41837E}</a:tableStyleId>
                  </a:tblPr>
                  <a:tblGrid>
                    <a:gridCol w="2355823">
                      <a:extLst>
                        <a:ext uri="{9D8B030D-6E8A-4147-A177-3AD203B41FA5}">
                          <a16:colId xmlns:a16="http://schemas.microsoft.com/office/drawing/2014/main" val="977522692"/>
                        </a:ext>
                      </a:extLst>
                    </a:gridCol>
                    <a:gridCol w="4050966">
                      <a:extLst>
                        <a:ext uri="{9D8B030D-6E8A-4147-A177-3AD203B41FA5}">
                          <a16:colId xmlns:a16="http://schemas.microsoft.com/office/drawing/2014/main" val="1650082004"/>
                        </a:ext>
                      </a:extLst>
                    </a:gridCol>
                  </a:tblGrid>
                  <a:tr h="327159">
                    <a:tc>
                      <a:txBody>
                        <a:bodyPr/>
                        <a:lstStyle/>
                        <a:p>
                          <a:pPr algn="ctr" rtl="0">
                            <a:lnSpc>
                              <a:spcPct val="150000"/>
                            </a:lnSpc>
                            <a:spcAft>
                              <a:spcPts val="0"/>
                            </a:spcAft>
                          </a:pPr>
                          <a:r>
                            <a:rPr lang="en-US" sz="1200" b="1" dirty="0">
                              <a:effectLst/>
                            </a:rPr>
                            <a:t>Algorithms</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50000"/>
                            </a:lnSpc>
                            <a:spcAft>
                              <a:spcPts val="0"/>
                            </a:spcAft>
                          </a:pPr>
                          <a:r>
                            <a:rPr lang="en-US" sz="1200" b="1">
                              <a:effectLst/>
                            </a:rPr>
                            <a:t>Cracking property</a:t>
                          </a:r>
                          <a:endParaRPr lang="en-US" sz="110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2821398"/>
                      </a:ext>
                    </a:extLst>
                  </a:tr>
                  <a:tr h="688688">
                    <a:tc>
                      <a:txBody>
                        <a:bodyPr/>
                        <a:lstStyle/>
                        <a:p>
                          <a:pPr algn="ctr" rtl="0">
                            <a:lnSpc>
                              <a:spcPct val="150000"/>
                            </a:lnSpc>
                            <a:spcAft>
                              <a:spcPts val="0"/>
                            </a:spcAft>
                          </a:pPr>
                          <a:r>
                            <a:rPr lang="en-US" sz="1200" b="1" dirty="0">
                              <a:effectLst/>
                            </a:rPr>
                            <a:t>Based on substitution</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ar-SA"/>
                        </a:p>
                      </a:txBody>
                      <a:tcPr marL="68580" marR="68580" marT="0" marB="0">
                        <a:blipFill>
                          <a:blip r:embed="rId3"/>
                          <a:stretch>
                            <a:fillRect l="-58346" t="-48673" r="-301" b="-222124"/>
                          </a:stretch>
                        </a:blipFill>
                      </a:tcPr>
                    </a:tc>
                    <a:extLst>
                      <a:ext uri="{0D108BD9-81ED-4DB2-BD59-A6C34878D82A}">
                        <a16:rowId xmlns:a16="http://schemas.microsoft.com/office/drawing/2014/main" val="1414825647"/>
                      </a:ext>
                    </a:extLst>
                  </a:tr>
                  <a:tr h="753780">
                    <a:tc>
                      <a:txBody>
                        <a:bodyPr/>
                        <a:lstStyle/>
                        <a:p>
                          <a:pPr algn="ctr" rtl="0">
                            <a:lnSpc>
                              <a:spcPct val="150000"/>
                            </a:lnSpc>
                            <a:spcAft>
                              <a:spcPts val="0"/>
                            </a:spcAft>
                          </a:pPr>
                          <a:r>
                            <a:rPr lang="en-US" sz="1200" b="1" dirty="0">
                              <a:effectLst/>
                            </a:rPr>
                            <a:t>Based on insertion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ar-SA"/>
                        </a:p>
                      </a:txBody>
                      <a:tcPr marL="68580" marR="68580" marT="0" marB="0">
                        <a:blipFill>
                          <a:blip r:embed="rId3"/>
                          <a:stretch>
                            <a:fillRect l="-58346" t="-135484" r="-301" b="-102419"/>
                          </a:stretch>
                        </a:blipFill>
                      </a:tcPr>
                    </a:tc>
                    <a:extLst>
                      <a:ext uri="{0D108BD9-81ED-4DB2-BD59-A6C34878D82A}">
                        <a16:rowId xmlns:a16="http://schemas.microsoft.com/office/drawing/2014/main" val="2964268327"/>
                      </a:ext>
                    </a:extLst>
                  </a:tr>
                  <a:tr h="759976">
                    <a:tc>
                      <a:txBody>
                        <a:bodyPr/>
                        <a:lstStyle/>
                        <a:p>
                          <a:pPr algn="ctr" rtl="0">
                            <a:lnSpc>
                              <a:spcPct val="150000"/>
                            </a:lnSpc>
                            <a:spcAft>
                              <a:spcPts val="0"/>
                            </a:spcAft>
                          </a:pPr>
                          <a:r>
                            <a:rPr lang="en-US" sz="1200" b="1" dirty="0">
                              <a:effectLst/>
                            </a:rPr>
                            <a:t> Based on complementary generic substitution </a:t>
                          </a:r>
                          <a:endParaRPr lang="en-US" sz="11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endParaRPr lang="ar-SA"/>
                        </a:p>
                      </a:txBody>
                      <a:tcPr marL="68580" marR="68580" marT="0" marB="0">
                        <a:blipFill>
                          <a:blip r:embed="rId3"/>
                          <a:stretch>
                            <a:fillRect l="-58346" t="-233600" r="-301" b="-1600"/>
                          </a:stretch>
                        </a:blipFill>
                      </a:tcPr>
                    </a:tc>
                    <a:extLst>
                      <a:ext uri="{0D108BD9-81ED-4DB2-BD59-A6C34878D82A}">
                        <a16:rowId xmlns:a16="http://schemas.microsoft.com/office/drawing/2014/main" val="3100189379"/>
                      </a:ext>
                    </a:extLst>
                  </a:tr>
                </a:tbl>
              </a:graphicData>
            </a:graphic>
          </p:graphicFrame>
        </mc:Fallback>
      </mc:AlternateContent>
      <p:sp>
        <p:nvSpPr>
          <p:cNvPr id="5" name="Rectangle 1">
            <a:extLst>
              <a:ext uri="{FF2B5EF4-FFF2-40B4-BE49-F238E27FC236}">
                <a16:creationId xmlns:a16="http://schemas.microsoft.com/office/drawing/2014/main" id="{B858CB7C-B5A8-4802-A447-CD105F45171D}"/>
              </a:ext>
            </a:extLst>
          </p:cNvPr>
          <p:cNvSpPr>
            <a:spLocks noChangeArrowheads="1"/>
          </p:cNvSpPr>
          <p:nvPr/>
        </p:nvSpPr>
        <p:spPr bwMode="auto">
          <a:xfrm>
            <a:off x="360825" y="1199811"/>
            <a:ext cx="38827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ar-SA"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mj-cs"/>
              </a:rPr>
              <a:t>The result of cracking property for each algorithm: </a:t>
            </a:r>
            <a:endParaRPr kumimoji="0" lang="en-US" altLang="ar-SA" sz="900" b="0" i="0" u="none" strike="noStrike" cap="none" normalizeH="0" baseline="0" dirty="0">
              <a:ln>
                <a:noFill/>
              </a:ln>
              <a:solidFill>
                <a:schemeClr val="tx1"/>
              </a:solidFill>
              <a:effectLst/>
              <a:cs typeface="+mj-cs"/>
            </a:endParaRPr>
          </a:p>
        </p:txBody>
      </p:sp>
    </p:spTree>
    <p:extLst>
      <p:ext uri="{BB962C8B-B14F-4D97-AF65-F5344CB8AC3E}">
        <p14:creationId xmlns:p14="http://schemas.microsoft.com/office/powerpoint/2010/main" val="3792937814"/>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mj-lt"/>
                <a:ea typeface="Times New Roman"/>
                <a:cs typeface="Times New Roman"/>
                <a:sym typeface="Times New Roman"/>
              </a:rPr>
              <a:t>5. </a:t>
            </a:r>
            <a:r>
              <a:rPr lang="en-US" sz="3000" b="1" dirty="0">
                <a:latin typeface="+mj-lt"/>
                <a:ea typeface="Times New Roman"/>
                <a:cs typeface="Times New Roman"/>
                <a:sym typeface="Times New Roman"/>
              </a:rPr>
              <a:t>Result</a:t>
            </a:r>
            <a:endParaRPr lang="en" sz="3000" b="1" dirty="0">
              <a:latin typeface="+mj-lt"/>
              <a:ea typeface="Times New Roman"/>
              <a:cs typeface="Times New Roman"/>
              <a:sym typeface="Times New Roman"/>
            </a:endParaRP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latin typeface="+mj-lt"/>
              </a:rPr>
              <a:t>39</a:t>
            </a:fld>
            <a:endParaRPr lang="en">
              <a:latin typeface="+mj-lt"/>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latin typeface="+mj-lt"/>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Interdiction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Background </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Related Work </a:t>
            </a:r>
          </a:p>
          <a:p>
            <a:pPr marL="457200" indent="-381000">
              <a:buClr>
                <a:srgbClr val="3B3838"/>
              </a:buClr>
              <a:buFont typeface="Times New Roman"/>
              <a:buAutoNum type="arabicPeriod"/>
            </a:pPr>
            <a:r>
              <a:rPr lang="en-US" sz="1200" dirty="0">
                <a:solidFill>
                  <a:srgbClr val="3B3838"/>
                </a:solidFill>
                <a:latin typeface="+mj-lt"/>
                <a:cs typeface="Times New Roman"/>
              </a:rPr>
              <a:t>Methodology</a:t>
            </a:r>
            <a:r>
              <a:rPr lang="en-US" sz="1200" b="1" dirty="0">
                <a:solidFill>
                  <a:srgbClr val="3B3838"/>
                </a:solidFill>
                <a:latin typeface="+mj-lt"/>
                <a:cs typeface="Times New Roman"/>
              </a:rPr>
              <a:t> </a:t>
            </a:r>
          </a:p>
          <a:p>
            <a:pPr marL="457200" indent="-381000">
              <a:buClr>
                <a:srgbClr val="3B3838"/>
              </a:buClr>
              <a:buFont typeface="Times New Roman"/>
              <a:buAutoNum type="arabicPeriod"/>
            </a:pPr>
            <a:r>
              <a:rPr lang="en-US" sz="1200" b="1" dirty="0">
                <a:solidFill>
                  <a:srgbClr val="3B3838"/>
                </a:solidFill>
                <a:latin typeface="+mj-lt"/>
                <a:cs typeface="Times New Roman"/>
                <a:sym typeface="Times New Roman"/>
              </a:rPr>
              <a:t>Result</a:t>
            </a:r>
            <a:endParaRPr lang="en" sz="1200" b="1" dirty="0">
              <a:solidFill>
                <a:srgbClr val="3B3838"/>
              </a:solidFill>
              <a:latin typeface="+mj-lt"/>
              <a:cs typeface="Times New Roman"/>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mj-lt"/>
                <a:cs typeface="Times New Roman"/>
                <a:sym typeface="Times New Roman"/>
              </a:rPr>
              <a:t>Future Work</a:t>
            </a:r>
          </a:p>
          <a:p>
            <a:pPr marL="457200" indent="-381000">
              <a:buClr>
                <a:srgbClr val="3B3838"/>
              </a:buClr>
              <a:buFont typeface="Times New Roman"/>
              <a:buAutoNum type="arabicPeriod"/>
            </a:pPr>
            <a:r>
              <a:rPr lang="en-US" sz="1200" dirty="0">
                <a:solidFill>
                  <a:srgbClr val="3B3838"/>
                </a:solidFill>
                <a:latin typeface="+mj-lt"/>
                <a:cs typeface="Times New Roman"/>
                <a:sym typeface="Times New Roman"/>
              </a:rPr>
              <a:t>References</a:t>
            </a:r>
            <a:endParaRPr lang="en" sz="1200" dirty="0">
              <a:solidFill>
                <a:srgbClr val="3B3838"/>
              </a:solidFill>
              <a:latin typeface="+mj-lt"/>
              <a:cs typeface="Times New Roman"/>
              <a:sym typeface="Times New Roman"/>
            </a:endParaRPr>
          </a:p>
        </p:txBody>
      </p:sp>
      <p:sp>
        <p:nvSpPr>
          <p:cNvPr id="2" name="Rectangle 2">
            <a:extLst>
              <a:ext uri="{FF2B5EF4-FFF2-40B4-BE49-F238E27FC236}">
                <a16:creationId xmlns:a16="http://schemas.microsoft.com/office/drawing/2014/main" id="{CCCFCF2D-CCCC-4451-B750-5FBBACEC2253}"/>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sp>
        <p:nvSpPr>
          <p:cNvPr id="4" name="Rectangle 2">
            <a:extLst>
              <a:ext uri="{FF2B5EF4-FFF2-40B4-BE49-F238E27FC236}">
                <a16:creationId xmlns:a16="http://schemas.microsoft.com/office/drawing/2014/main" id="{925D815E-C819-4727-A1BC-65FB41DF2815}"/>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sp>
        <p:nvSpPr>
          <p:cNvPr id="3" name="Rectangle 2">
            <a:extLst>
              <a:ext uri="{FF2B5EF4-FFF2-40B4-BE49-F238E27FC236}">
                <a16:creationId xmlns:a16="http://schemas.microsoft.com/office/drawing/2014/main" id="{59E3B661-F2BC-41F5-B1A8-682921ABBA29}"/>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latin typeface="+mj-lt"/>
            </a:endParaRPr>
          </a:p>
        </p:txBody>
      </p:sp>
      <p:sp>
        <p:nvSpPr>
          <p:cNvPr id="5" name="مستطيل 4">
            <a:extLst>
              <a:ext uri="{FF2B5EF4-FFF2-40B4-BE49-F238E27FC236}">
                <a16:creationId xmlns:a16="http://schemas.microsoft.com/office/drawing/2014/main" id="{BFFEE7E1-F10C-4040-90C4-BD8B46A85784}"/>
              </a:ext>
            </a:extLst>
          </p:cNvPr>
          <p:cNvSpPr/>
          <p:nvPr/>
        </p:nvSpPr>
        <p:spPr>
          <a:xfrm>
            <a:off x="616689" y="1217242"/>
            <a:ext cx="5401339" cy="2677656"/>
          </a:xfrm>
          <a:prstGeom prst="rect">
            <a:avLst/>
          </a:prstGeom>
        </p:spPr>
        <p:txBody>
          <a:bodyPr wrap="square">
            <a:spAutoFit/>
          </a:bodyPr>
          <a:lstStyle/>
          <a:p>
            <a:r>
              <a:rPr lang="en-US" dirty="0">
                <a:solidFill>
                  <a:schemeClr val="tx1">
                    <a:lumMod val="50000"/>
                  </a:schemeClr>
                </a:solidFill>
                <a:latin typeface="Times New Roman" panose="02020603050405020304" pitchFamily="18" charset="0"/>
                <a:ea typeface="Calibri" panose="020F0502020204030204" pitchFamily="34" charset="0"/>
              </a:rPr>
              <a:t>From a comparison of algorithms that each algorithm has its strength features and the target system should be consider it when choose the suitable algorithm. </a:t>
            </a:r>
          </a:p>
          <a:p>
            <a:endParaRPr lang="en-US" dirty="0">
              <a:solidFill>
                <a:schemeClr val="tx1">
                  <a:lumMod val="50000"/>
                </a:schemeClr>
              </a:solidFill>
              <a:latin typeface="Times New Roman" panose="02020603050405020304" pitchFamily="18" charset="0"/>
              <a:ea typeface="Calibri" panose="020F0502020204030204" pitchFamily="34" charset="0"/>
            </a:endParaRPr>
          </a:p>
          <a:p>
            <a:pPr marL="285750" indent="-285750">
              <a:buFontTx/>
              <a:buChar char="-"/>
            </a:pPr>
            <a:r>
              <a:rPr lang="en-US" dirty="0">
                <a:solidFill>
                  <a:schemeClr val="tx1">
                    <a:lumMod val="50000"/>
                  </a:schemeClr>
                </a:solidFill>
                <a:latin typeface="Times New Roman" panose="02020603050405020304" pitchFamily="18" charset="0"/>
                <a:ea typeface="Calibri" panose="020F0502020204030204" pitchFamily="34" charset="0"/>
              </a:rPr>
              <a:t>The LSB based algorithm is better than the other in term of </a:t>
            </a:r>
            <a:r>
              <a:rPr lang="en-US" u="sng" dirty="0">
                <a:solidFill>
                  <a:schemeClr val="tx1">
                    <a:lumMod val="50000"/>
                  </a:schemeClr>
                </a:solidFill>
                <a:latin typeface="Times New Roman" panose="02020603050405020304" pitchFamily="18" charset="0"/>
                <a:ea typeface="Calibri" panose="020F0502020204030204" pitchFamily="34" charset="0"/>
              </a:rPr>
              <a:t>BPN</a:t>
            </a:r>
            <a:r>
              <a:rPr lang="en-US" dirty="0">
                <a:solidFill>
                  <a:schemeClr val="tx1">
                    <a:lumMod val="50000"/>
                  </a:schemeClr>
                </a:solidFill>
                <a:latin typeface="Times New Roman" panose="02020603050405020304" pitchFamily="18" charset="0"/>
                <a:ea typeface="Calibri" panose="020F0502020204030204" pitchFamily="34" charset="0"/>
              </a:rPr>
              <a:t> and </a:t>
            </a:r>
            <a:r>
              <a:rPr lang="en-US" u="sng" dirty="0">
                <a:solidFill>
                  <a:schemeClr val="tx1">
                    <a:lumMod val="50000"/>
                  </a:schemeClr>
                </a:solidFill>
                <a:latin typeface="Times New Roman" panose="02020603050405020304" pitchFamily="18" charset="0"/>
                <a:ea typeface="Calibri" panose="020F0502020204030204" pitchFamily="34" charset="0"/>
              </a:rPr>
              <a:t>payload</a:t>
            </a:r>
            <a:r>
              <a:rPr lang="en-US" dirty="0">
                <a:solidFill>
                  <a:schemeClr val="tx1">
                    <a:lumMod val="50000"/>
                  </a:schemeClr>
                </a:solidFill>
                <a:latin typeface="Times New Roman" panose="02020603050405020304" pitchFamily="18" charset="0"/>
                <a:ea typeface="Calibri" panose="020F0502020204030204" pitchFamily="34" charset="0"/>
              </a:rPr>
              <a:t>.</a:t>
            </a:r>
          </a:p>
          <a:p>
            <a:r>
              <a:rPr lang="en-US" dirty="0">
                <a:solidFill>
                  <a:schemeClr val="tx1">
                    <a:lumMod val="50000"/>
                  </a:schemeClr>
                </a:solidFill>
                <a:latin typeface="Times New Roman" panose="02020603050405020304" pitchFamily="18" charset="0"/>
                <a:ea typeface="Calibri" panose="020F0502020204030204" pitchFamily="34" charset="0"/>
              </a:rPr>
              <a:t> </a:t>
            </a:r>
          </a:p>
          <a:p>
            <a:pPr marL="285750" indent="-285750">
              <a:buFontTx/>
              <a:buChar char="-"/>
            </a:pPr>
            <a:r>
              <a:rPr lang="en-US" dirty="0">
                <a:solidFill>
                  <a:schemeClr val="tx1">
                    <a:lumMod val="50000"/>
                  </a:schemeClr>
                </a:solidFill>
                <a:latin typeface="Times New Roman" panose="02020603050405020304" pitchFamily="18" charset="0"/>
                <a:ea typeface="Calibri" panose="020F0502020204030204" pitchFamily="34" charset="0"/>
              </a:rPr>
              <a:t>The complementary generic substitution-based algorithm is better in term of </a:t>
            </a:r>
            <a:r>
              <a:rPr lang="en-US" u="sng" dirty="0">
                <a:solidFill>
                  <a:schemeClr val="tx1">
                    <a:lumMod val="50000"/>
                  </a:schemeClr>
                </a:solidFill>
                <a:latin typeface="Times New Roman" panose="02020603050405020304" pitchFamily="18" charset="0"/>
                <a:ea typeface="Calibri" panose="020F0502020204030204" pitchFamily="34" charset="0"/>
              </a:rPr>
              <a:t>capacity</a:t>
            </a:r>
            <a:r>
              <a:rPr lang="en-US" dirty="0">
                <a:solidFill>
                  <a:schemeClr val="tx1">
                    <a:lumMod val="50000"/>
                  </a:schemeClr>
                </a:solidFill>
                <a:latin typeface="Times New Roman" panose="02020603050405020304" pitchFamily="18" charset="0"/>
                <a:ea typeface="Calibri" panose="020F0502020204030204" pitchFamily="34" charset="0"/>
              </a:rPr>
              <a:t>. </a:t>
            </a:r>
          </a:p>
          <a:p>
            <a:endParaRPr lang="en-US" dirty="0">
              <a:solidFill>
                <a:schemeClr val="tx1">
                  <a:lumMod val="50000"/>
                </a:schemeClr>
              </a:solidFill>
              <a:latin typeface="Times New Roman" panose="02020603050405020304" pitchFamily="18" charset="0"/>
              <a:ea typeface="Calibri" panose="020F0502020204030204" pitchFamily="34" charset="0"/>
            </a:endParaRPr>
          </a:p>
          <a:p>
            <a:pPr marL="285750" indent="-285750">
              <a:buFontTx/>
              <a:buChar char="-"/>
            </a:pPr>
            <a:r>
              <a:rPr lang="en-US" dirty="0">
                <a:solidFill>
                  <a:schemeClr val="tx1">
                    <a:lumMod val="50000"/>
                  </a:schemeClr>
                </a:solidFill>
                <a:latin typeface="Times New Roman" panose="02020603050405020304" pitchFamily="18" charset="0"/>
                <a:ea typeface="Calibri" panose="020F0502020204030204" pitchFamily="34" charset="0"/>
              </a:rPr>
              <a:t>Whereas the insertion-based algorithm provides </a:t>
            </a:r>
            <a:r>
              <a:rPr lang="en-US" u="sng" dirty="0">
                <a:solidFill>
                  <a:schemeClr val="tx1">
                    <a:lumMod val="50000"/>
                  </a:schemeClr>
                </a:solidFill>
                <a:latin typeface="Times New Roman" panose="02020603050405020304" pitchFamily="18" charset="0"/>
                <a:ea typeface="Calibri" panose="020F0502020204030204" pitchFamily="34" charset="0"/>
              </a:rPr>
              <a:t>low cracking property</a:t>
            </a:r>
            <a:r>
              <a:rPr lang="en-US" dirty="0">
                <a:solidFill>
                  <a:schemeClr val="tx1">
                    <a:lumMod val="50000"/>
                  </a:schemeClr>
                </a:solidFill>
                <a:latin typeface="Times New Roman" panose="02020603050405020304" pitchFamily="18" charset="0"/>
                <a:ea typeface="Calibri" panose="020F0502020204030204" pitchFamily="34" charset="0"/>
              </a:rPr>
              <a:t>. </a:t>
            </a:r>
            <a:endParaRPr lang="ar-SA" dirty="0">
              <a:solidFill>
                <a:schemeClr val="tx1">
                  <a:lumMod val="50000"/>
                </a:schemeClr>
              </a:solidFill>
            </a:endParaRPr>
          </a:p>
        </p:txBody>
      </p:sp>
    </p:spTree>
    <p:extLst>
      <p:ext uri="{BB962C8B-B14F-4D97-AF65-F5344CB8AC3E}">
        <p14:creationId xmlns:p14="http://schemas.microsoft.com/office/powerpoint/2010/main" val="174345975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BAEB36AE-D03A-4C06-BB04-8E147A6CC9C3}"/>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cs typeface="+mj-cs"/>
              </a:rPr>
              <a:t>4</a:t>
            </a:fld>
            <a:endParaRPr lang="en">
              <a:solidFill>
                <a:schemeClr val="dk2"/>
              </a:solidFill>
              <a:cs typeface="+mj-cs"/>
            </a:endParaRPr>
          </a:p>
        </p:txBody>
      </p:sp>
      <p:sp>
        <p:nvSpPr>
          <p:cNvPr id="5" name="Shape 115">
            <a:extLst>
              <a:ext uri="{FF2B5EF4-FFF2-40B4-BE49-F238E27FC236}">
                <a16:creationId xmlns:a16="http://schemas.microsoft.com/office/drawing/2014/main" id="{67750777-70FF-4B68-80DA-1E10AD1ACD5B}"/>
              </a:ext>
            </a:extLst>
          </p:cNvPr>
          <p:cNvSpPr txBox="1">
            <a:spLocks noGrp="1"/>
          </p:cNvSpPr>
          <p:nvPr>
            <p:ph type="title"/>
          </p:nvPr>
        </p:nvSpPr>
        <p:spPr>
          <a:xfrm>
            <a:off x="311699" y="252450"/>
            <a:ext cx="4481018" cy="755700"/>
          </a:xfrm>
          <a:prstGeom prst="rect">
            <a:avLst/>
          </a:prstGeom>
        </p:spPr>
        <p:txBody>
          <a:bodyPr lIns="91425" tIns="91425" rIns="91425" bIns="91425" anchor="b" anchorCtr="0">
            <a:noAutofit/>
          </a:bodyPr>
          <a:lstStyle/>
          <a:p>
            <a:pPr lvl="0" rtl="0">
              <a:spcBef>
                <a:spcPts val="0"/>
              </a:spcBef>
              <a:buNone/>
            </a:pPr>
            <a:r>
              <a:rPr lang="en" sz="3000" dirty="0">
                <a:latin typeface="Times New Roman"/>
                <a:ea typeface="Times New Roman"/>
                <a:cs typeface="+mj-cs"/>
                <a:sym typeface="Times New Roman"/>
              </a:rPr>
              <a:t>1. </a:t>
            </a:r>
            <a:r>
              <a:rPr lang="en-US" sz="3000" b="1" dirty="0">
                <a:latin typeface="Times New Roman"/>
                <a:ea typeface="Times New Roman"/>
                <a:cs typeface="+mj-cs"/>
                <a:sym typeface="Times New Roman"/>
              </a:rPr>
              <a:t>Interdiction</a:t>
            </a:r>
            <a:endParaRPr lang="en" sz="3000" b="1" dirty="0">
              <a:latin typeface="Times New Roman"/>
              <a:ea typeface="Times New Roman"/>
              <a:cs typeface="+mj-cs"/>
              <a:sym typeface="Times New Roman"/>
            </a:endParaRPr>
          </a:p>
        </p:txBody>
      </p:sp>
      <p:sp>
        <p:nvSpPr>
          <p:cNvPr id="6" name="Shape 116">
            <a:extLst>
              <a:ext uri="{FF2B5EF4-FFF2-40B4-BE49-F238E27FC236}">
                <a16:creationId xmlns:a16="http://schemas.microsoft.com/office/drawing/2014/main" id="{8FBE2471-F9FD-4802-B358-B25599F1590C}"/>
              </a:ext>
            </a:extLst>
          </p:cNvPr>
          <p:cNvSpPr txBox="1">
            <a:spLocks noGrp="1"/>
          </p:cNvSpPr>
          <p:nvPr>
            <p:ph type="body" idx="1"/>
          </p:nvPr>
        </p:nvSpPr>
        <p:spPr>
          <a:xfrm>
            <a:off x="360825" y="929404"/>
            <a:ext cx="6744168" cy="2117821"/>
          </a:xfrm>
          <a:prstGeom prst="rect">
            <a:avLst/>
          </a:prstGeom>
        </p:spPr>
        <p:txBody>
          <a:bodyPr lIns="91425" tIns="91425" rIns="91425" bIns="91425" anchor="t" anchorCtr="0">
            <a:noAutofit/>
          </a:bodyPr>
          <a:lstStyle/>
          <a:p>
            <a:pPr marL="457200" indent="-342900" algn="just">
              <a:lnSpc>
                <a:spcPct val="100000"/>
              </a:lnSpc>
              <a:buFont typeface="Arial" panose="020B0604020202020204" pitchFamily="34" charset="0"/>
              <a:buChar char="•"/>
            </a:pPr>
            <a:r>
              <a:rPr lang="en-US" sz="1600" b="1" dirty="0">
                <a:solidFill>
                  <a:schemeClr val="bg2"/>
                </a:solidFill>
                <a:latin typeface="Times New Roman"/>
                <a:cs typeface="+mj-cs"/>
              </a:rPr>
              <a:t>Aim and Objective:</a:t>
            </a:r>
          </a:p>
          <a:p>
            <a:pPr marL="114300" algn="just">
              <a:lnSpc>
                <a:spcPct val="100000"/>
              </a:lnSpc>
            </a:pPr>
            <a:r>
              <a:rPr lang="en-US" sz="1600" dirty="0">
                <a:solidFill>
                  <a:schemeClr val="bg2"/>
                </a:solidFill>
                <a:latin typeface="Times New Roman"/>
                <a:cs typeface="+mj-cs"/>
              </a:rPr>
              <a:t>The main aim is comparing three steganography algorithms based on DNA depends on the following features: capacity, cracking probability, BPN, and also modification rates. </a:t>
            </a:r>
          </a:p>
          <a:p>
            <a:pPr marL="114300" algn="just">
              <a:lnSpc>
                <a:spcPct val="100000"/>
              </a:lnSpc>
            </a:pPr>
            <a:r>
              <a:rPr lang="en-US" sz="1600" dirty="0">
                <a:solidFill>
                  <a:schemeClr val="bg2"/>
                </a:solidFill>
                <a:latin typeface="Times New Roman"/>
                <a:cs typeface="+mj-cs"/>
              </a:rPr>
              <a:t>The objectives are:</a:t>
            </a:r>
          </a:p>
          <a:p>
            <a:pPr marL="114300" algn="just">
              <a:lnSpc>
                <a:spcPct val="100000"/>
              </a:lnSpc>
            </a:pPr>
            <a:r>
              <a:rPr lang="en-US" sz="1600" dirty="0">
                <a:solidFill>
                  <a:schemeClr val="bg2"/>
                </a:solidFill>
                <a:latin typeface="Times New Roman"/>
                <a:cs typeface="+mj-cs"/>
              </a:rPr>
              <a:t>1. Survey existing DNA-based steganography algorithms.</a:t>
            </a:r>
          </a:p>
          <a:p>
            <a:pPr marL="114300" algn="just">
              <a:lnSpc>
                <a:spcPct val="100000"/>
              </a:lnSpc>
            </a:pPr>
            <a:r>
              <a:rPr lang="en-US" sz="1600" dirty="0">
                <a:solidFill>
                  <a:schemeClr val="bg2"/>
                </a:solidFill>
                <a:latin typeface="Times New Roman"/>
                <a:cs typeface="+mj-cs"/>
              </a:rPr>
              <a:t>2. Implement selected algorithms.</a:t>
            </a:r>
          </a:p>
          <a:p>
            <a:pPr marL="114300" algn="just">
              <a:lnSpc>
                <a:spcPct val="100000"/>
              </a:lnSpc>
            </a:pPr>
            <a:r>
              <a:rPr lang="en-US" sz="1600" dirty="0">
                <a:solidFill>
                  <a:schemeClr val="bg2"/>
                </a:solidFill>
                <a:latin typeface="Times New Roman"/>
                <a:cs typeface="+mj-cs"/>
              </a:rPr>
              <a:t>3. Compare these algorithms based on specified comparison measurements.</a:t>
            </a:r>
          </a:p>
          <a:p>
            <a:pPr marL="114300" algn="just">
              <a:lnSpc>
                <a:spcPct val="100000"/>
              </a:lnSpc>
            </a:pPr>
            <a:r>
              <a:rPr lang="en-US" sz="1600" dirty="0">
                <a:solidFill>
                  <a:schemeClr val="bg2"/>
                </a:solidFill>
                <a:latin typeface="Times New Roman"/>
                <a:cs typeface="+mj-cs"/>
              </a:rPr>
              <a:t>4. Analyze the comparison results.</a:t>
            </a:r>
          </a:p>
          <a:p>
            <a:pPr marL="114300" algn="just">
              <a:lnSpc>
                <a:spcPct val="100000"/>
              </a:lnSpc>
            </a:pPr>
            <a:r>
              <a:rPr lang="en-US" sz="1600" dirty="0">
                <a:solidFill>
                  <a:schemeClr val="bg2"/>
                </a:solidFill>
                <a:latin typeface="Times New Roman"/>
                <a:cs typeface="+mj-cs"/>
              </a:rPr>
              <a:t>5. Evaluate these results.</a:t>
            </a:r>
          </a:p>
          <a:p>
            <a:pPr marL="457200" indent="-342900">
              <a:lnSpc>
                <a:spcPct val="100000"/>
              </a:lnSpc>
              <a:buFont typeface="Arial" panose="020B0604020202020204" pitchFamily="34" charset="0"/>
              <a:buChar char="•"/>
            </a:pPr>
            <a:endParaRPr lang="en-US" sz="1600" dirty="0">
              <a:solidFill>
                <a:schemeClr val="bg2"/>
              </a:solidFill>
              <a:latin typeface="Times New Roman"/>
              <a:cs typeface="+mj-cs"/>
            </a:endParaRPr>
          </a:p>
        </p:txBody>
      </p:sp>
      <p:cxnSp>
        <p:nvCxnSpPr>
          <p:cNvPr id="7" name="Shape 117">
            <a:extLst>
              <a:ext uri="{FF2B5EF4-FFF2-40B4-BE49-F238E27FC236}">
                <a16:creationId xmlns:a16="http://schemas.microsoft.com/office/drawing/2014/main" id="{8889F262-08A1-4DA9-AF59-B3BE25E8252D}"/>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8" name="Shape 120">
            <a:extLst>
              <a:ext uri="{FF2B5EF4-FFF2-40B4-BE49-F238E27FC236}">
                <a16:creationId xmlns:a16="http://schemas.microsoft.com/office/drawing/2014/main" id="{D5522745-839B-4B86-8160-E7652FD5AFCA}"/>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4</a:t>
            </a:fld>
            <a:endParaRPr lang="en">
              <a:cs typeface="+mj-cs"/>
            </a:endParaRPr>
          </a:p>
        </p:txBody>
      </p:sp>
      <p:sp>
        <p:nvSpPr>
          <p:cNvPr id="9" name="Shape 104">
            <a:extLst>
              <a:ext uri="{FF2B5EF4-FFF2-40B4-BE49-F238E27FC236}">
                <a16:creationId xmlns:a16="http://schemas.microsoft.com/office/drawing/2014/main" id="{CCB38185-B354-41DB-BAF7-986A1C4E9914}"/>
              </a:ext>
            </a:extLst>
          </p:cNvPr>
          <p:cNvSpPr/>
          <p:nvPr/>
        </p:nvSpPr>
        <p:spPr>
          <a:xfrm>
            <a:off x="7104993" y="133824"/>
            <a:ext cx="1932682" cy="1694975"/>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E0017F85-D4C5-4337-B222-925311820BC5}"/>
              </a:ext>
            </a:extLst>
          </p:cNvPr>
          <p:cNvSpPr txBox="1"/>
          <p:nvPr/>
        </p:nvSpPr>
        <p:spPr>
          <a:xfrm>
            <a:off x="7104993" y="194782"/>
            <a:ext cx="2016765" cy="1626735"/>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Interdiction</a:t>
            </a:r>
            <a:r>
              <a:rPr lang="en-US" sz="1200" dirty="0">
                <a:solidFill>
                  <a:srgbClr val="3B3838"/>
                </a:solidFill>
                <a:latin typeface="Times New Roman"/>
                <a:cs typeface="+mj-cs"/>
                <a:sym typeface="Times New Roman"/>
              </a:rPr>
              <a:t>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Tree>
    <p:extLst>
      <p:ext uri="{BB962C8B-B14F-4D97-AF65-F5344CB8AC3E}">
        <p14:creationId xmlns:p14="http://schemas.microsoft.com/office/powerpoint/2010/main" val="2232937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Times New Roman"/>
                <a:ea typeface="Times New Roman"/>
                <a:cs typeface="+mj-cs"/>
                <a:sym typeface="Times New Roman"/>
              </a:rPr>
              <a:t>6. </a:t>
            </a:r>
            <a:r>
              <a:rPr lang="en-US" sz="3000" b="1" dirty="0">
                <a:latin typeface="Times New Roman"/>
                <a:ea typeface="Times New Roman"/>
                <a:cs typeface="+mj-cs"/>
                <a:sym typeface="Times New Roman"/>
              </a:rPr>
              <a:t>Conclusion</a:t>
            </a:r>
            <a:r>
              <a:rPr lang="en" sz="3000" b="1" dirty="0">
                <a:latin typeface="Times New Roman"/>
                <a:ea typeface="Times New Roman"/>
                <a:cs typeface="+mj-cs"/>
                <a:sym typeface="Times New Roman"/>
              </a:rPr>
              <a:t> </a:t>
            </a:r>
          </a:p>
        </p:txBody>
      </p:sp>
      <p:cxnSp>
        <p:nvCxnSpPr>
          <p:cNvPr id="157" name="Shape 157"/>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64" name="Shape 164"/>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40</a:t>
            </a:fld>
            <a:endParaRPr lang="en">
              <a:cs typeface="+mj-cs"/>
            </a:endParaRPr>
          </a:p>
        </p:txBody>
      </p:sp>
      <p:sp>
        <p:nvSpPr>
          <p:cNvPr id="11" name="Shape 104">
            <a:extLst>
              <a:ext uri="{FF2B5EF4-FFF2-40B4-BE49-F238E27FC236}">
                <a16:creationId xmlns:a16="http://schemas.microsoft.com/office/drawing/2014/main" id="{A578DC8B-4E6E-0049-A10C-DB355D082F27}"/>
              </a:ext>
            </a:extLst>
          </p:cNvPr>
          <p:cNvSpPr/>
          <p:nvPr/>
        </p:nvSpPr>
        <p:spPr>
          <a:xfrm>
            <a:off x="7104993" y="133825"/>
            <a:ext cx="1932682" cy="1683686"/>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2" name="Shape 105">
            <a:extLst>
              <a:ext uri="{FF2B5EF4-FFF2-40B4-BE49-F238E27FC236}">
                <a16:creationId xmlns:a16="http://schemas.microsoft.com/office/drawing/2014/main" id="{9148064F-878A-2B45-AB4E-E3733D2A8A99}"/>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a:t>
            </a:r>
            <a:r>
              <a:rPr lang="en-US" sz="1200" b="1" dirty="0">
                <a:solidFill>
                  <a:srgbClr val="3B3838"/>
                </a:solidFill>
                <a:latin typeface="Times New Roman"/>
                <a:cs typeface="+mj-cs"/>
              </a:rPr>
              <a:t>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b="1"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3" name="Shape 126">
            <a:extLst>
              <a:ext uri="{FF2B5EF4-FFF2-40B4-BE49-F238E27FC236}">
                <a16:creationId xmlns:a16="http://schemas.microsoft.com/office/drawing/2014/main" id="{1739C4B3-30E2-AD43-8D9C-46361B37E9F9}"/>
              </a:ext>
            </a:extLst>
          </p:cNvPr>
          <p:cNvSpPr txBox="1">
            <a:spLocks noGrp="1"/>
          </p:cNvSpPr>
          <p:nvPr>
            <p:ph type="body" idx="1"/>
          </p:nvPr>
        </p:nvSpPr>
        <p:spPr>
          <a:xfrm>
            <a:off x="360825" y="1443862"/>
            <a:ext cx="6214500" cy="3400635"/>
          </a:xfrm>
          <a:prstGeom prst="rect">
            <a:avLst/>
          </a:prstGeom>
        </p:spPr>
        <p:txBody>
          <a:bodyPr lIns="91425" tIns="91425" rIns="91425" bIns="91425" anchor="t" anchorCtr="0">
            <a:noAutofit/>
          </a:bodyPr>
          <a:lstStyle/>
          <a:p>
            <a:pPr marL="457200" indent="-342900">
              <a:lnSpc>
                <a:spcPct val="100000"/>
              </a:lnSpc>
              <a:buFont typeface="Arial" panose="020B0604020202020204" pitchFamily="34" charset="0"/>
              <a:buChar char="•"/>
            </a:pPr>
            <a:r>
              <a:rPr lang="en-US" sz="1600" dirty="0">
                <a:latin typeface="Times New Roman"/>
                <a:cs typeface="+mj-cs"/>
              </a:rPr>
              <a:t>Compare three DNA-based steganography with encryption algorithms in term of capacity, payload, BPN, and cracking property</a:t>
            </a:r>
          </a:p>
          <a:p>
            <a:pPr marL="457200" indent="-342900">
              <a:lnSpc>
                <a:spcPct val="100000"/>
              </a:lnSpc>
              <a:buFont typeface="Arial" panose="020B0604020202020204" pitchFamily="34" charset="0"/>
              <a:buChar char="•"/>
            </a:pPr>
            <a:r>
              <a:rPr lang="en-US" sz="1600" dirty="0">
                <a:cs typeface="+mj-cs"/>
              </a:rPr>
              <a:t>The three algorithms are by using substitution, by using insertion, and the last by using complementary generic substitution.  </a:t>
            </a:r>
          </a:p>
          <a:p>
            <a:pPr marL="457200" indent="-342900">
              <a:lnSpc>
                <a:spcPct val="100000"/>
              </a:lnSpc>
              <a:buFont typeface="Arial" panose="020B0604020202020204" pitchFamily="34" charset="0"/>
              <a:buChar char="•"/>
            </a:pPr>
            <a:r>
              <a:rPr lang="en-US" sz="1600" dirty="0">
                <a:latin typeface="Times New Roman"/>
                <a:cs typeface="+mj-cs"/>
              </a:rPr>
              <a:t>Encryption in the specified algorithms are Playfair and XOR. </a:t>
            </a:r>
          </a:p>
          <a:p>
            <a:pPr marL="457200" indent="-342900">
              <a:lnSpc>
                <a:spcPct val="100000"/>
              </a:lnSpc>
              <a:buFont typeface="Arial" panose="020B0604020202020204" pitchFamily="34" charset="0"/>
              <a:buChar char="•"/>
            </a:pPr>
            <a:r>
              <a:rPr lang="en-US" dirty="0">
                <a:cs typeface="+mj-cs"/>
              </a:rPr>
              <a:t>As </a:t>
            </a:r>
            <a:r>
              <a:rPr lang="en-US" sz="1600" dirty="0">
                <a:latin typeface="Times New Roman"/>
                <a:cs typeface="+mj-cs"/>
              </a:rPr>
              <a:t>a result, it turns out that the algorithms we noticed that each algorithm has advantages and disadvantages based on measurements. </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Times New Roman"/>
                <a:ea typeface="Times New Roman"/>
                <a:cs typeface="+mj-cs"/>
                <a:sym typeface="Times New Roman"/>
              </a:rPr>
              <a:t>7. </a:t>
            </a:r>
            <a:r>
              <a:rPr lang="en-US" sz="3000" b="1" dirty="0">
                <a:latin typeface="Times New Roman"/>
                <a:ea typeface="Times New Roman"/>
                <a:cs typeface="+mj-cs"/>
                <a:sym typeface="Times New Roman"/>
              </a:rPr>
              <a:t>Future Work</a:t>
            </a:r>
            <a:r>
              <a:rPr lang="en" sz="3000" b="1" dirty="0">
                <a:latin typeface="Times New Roman"/>
                <a:ea typeface="Times New Roman"/>
                <a:cs typeface="+mj-cs"/>
                <a:sym typeface="Times New Roman"/>
              </a:rPr>
              <a:t> </a:t>
            </a:r>
          </a:p>
        </p:txBody>
      </p:sp>
      <p:cxnSp>
        <p:nvCxnSpPr>
          <p:cNvPr id="157" name="Shape 157"/>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64" name="Shape 164"/>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41</a:t>
            </a:fld>
            <a:endParaRPr lang="en">
              <a:cs typeface="+mj-cs"/>
            </a:endParaRPr>
          </a:p>
        </p:txBody>
      </p:sp>
      <p:sp>
        <p:nvSpPr>
          <p:cNvPr id="11" name="Shape 104">
            <a:extLst>
              <a:ext uri="{FF2B5EF4-FFF2-40B4-BE49-F238E27FC236}">
                <a16:creationId xmlns:a16="http://schemas.microsoft.com/office/drawing/2014/main" id="{A578DC8B-4E6E-0049-A10C-DB355D082F27}"/>
              </a:ext>
            </a:extLst>
          </p:cNvPr>
          <p:cNvSpPr/>
          <p:nvPr/>
        </p:nvSpPr>
        <p:spPr>
          <a:xfrm>
            <a:off x="7104993" y="133825"/>
            <a:ext cx="1932682" cy="1683686"/>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2" name="Shape 105">
            <a:extLst>
              <a:ext uri="{FF2B5EF4-FFF2-40B4-BE49-F238E27FC236}">
                <a16:creationId xmlns:a16="http://schemas.microsoft.com/office/drawing/2014/main" id="{9148064F-878A-2B45-AB4E-E3733D2A8A99}"/>
              </a:ext>
            </a:extLst>
          </p:cNvPr>
          <p:cNvSpPr txBox="1"/>
          <p:nvPr/>
        </p:nvSpPr>
        <p:spPr>
          <a:xfrm>
            <a:off x="7094483" y="202054"/>
            <a:ext cx="1932682" cy="1683683"/>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a:t>
            </a:r>
            <a:r>
              <a:rPr lang="en-US" sz="1200" b="1" dirty="0">
                <a:solidFill>
                  <a:srgbClr val="3B3838"/>
                </a:solidFill>
                <a:latin typeface="Times New Roman"/>
                <a:cs typeface="+mj-cs"/>
              </a:rPr>
              <a:t>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b="1"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3" name="Shape 126">
            <a:extLst>
              <a:ext uri="{FF2B5EF4-FFF2-40B4-BE49-F238E27FC236}">
                <a16:creationId xmlns:a16="http://schemas.microsoft.com/office/drawing/2014/main" id="{1739C4B3-30E2-AD43-8D9C-46361B37E9F9}"/>
              </a:ext>
            </a:extLst>
          </p:cNvPr>
          <p:cNvSpPr txBox="1">
            <a:spLocks noGrp="1"/>
          </p:cNvSpPr>
          <p:nvPr>
            <p:ph type="body" idx="1"/>
          </p:nvPr>
        </p:nvSpPr>
        <p:spPr>
          <a:xfrm>
            <a:off x="360825" y="1054699"/>
            <a:ext cx="6744168" cy="3990089"/>
          </a:xfrm>
          <a:prstGeom prst="rect">
            <a:avLst/>
          </a:prstGeom>
        </p:spPr>
        <p:txBody>
          <a:bodyPr lIns="91425" tIns="91425" rIns="91425" bIns="91425" anchor="t" anchorCtr="0">
            <a:noAutofit/>
          </a:bodyPr>
          <a:lstStyle/>
          <a:p>
            <a:pPr marL="457200" indent="-342900">
              <a:lnSpc>
                <a:spcPct val="100000"/>
              </a:lnSpc>
              <a:buFont typeface="Arial" panose="020B0604020202020204" pitchFamily="34" charset="0"/>
              <a:buChar char="•"/>
            </a:pPr>
            <a:r>
              <a:rPr lang="en-US" sz="1600" dirty="0">
                <a:latin typeface="Times New Roman"/>
                <a:cs typeface="+mj-cs"/>
              </a:rPr>
              <a:t>we are thinking about extending this project by creating a new steganography method better than and stronger than others, by combining more than one algorithm, to obtain more secure data at exchanging it. </a:t>
            </a:r>
          </a:p>
          <a:p>
            <a:pPr marL="457200" indent="-342900">
              <a:lnSpc>
                <a:spcPct val="100000"/>
              </a:lnSpc>
              <a:buFont typeface="Arial" panose="020B0604020202020204" pitchFamily="34" charset="0"/>
              <a:buChar char="•"/>
            </a:pPr>
            <a:r>
              <a:rPr lang="en-US" sz="1600" dirty="0">
                <a:latin typeface="Times New Roman"/>
                <a:cs typeface="+mj-cs"/>
              </a:rPr>
              <a:t>we can improve and overcome some of the limitations we found during our implementation of the selected algorithm. </a:t>
            </a:r>
          </a:p>
          <a:p>
            <a:pPr marL="457200" indent="-342900">
              <a:lnSpc>
                <a:spcPct val="100000"/>
              </a:lnSpc>
              <a:buFont typeface="Arial" panose="020B0604020202020204" pitchFamily="34" charset="0"/>
              <a:buChar char="•"/>
            </a:pPr>
            <a:r>
              <a:rPr lang="en-US" sz="1600" dirty="0">
                <a:latin typeface="Times New Roman"/>
                <a:cs typeface="+mj-cs"/>
              </a:rPr>
              <a:t>we can examine the selected algorithm with a different encryption algorithm and study the effect of that on the new proposed algorithm. </a:t>
            </a:r>
          </a:p>
          <a:p>
            <a:pPr marL="457200" indent="-342900">
              <a:lnSpc>
                <a:spcPct val="100000"/>
              </a:lnSpc>
              <a:buFont typeface="Arial" panose="020B0604020202020204" pitchFamily="34" charset="0"/>
              <a:buChar char="•"/>
            </a:pPr>
            <a:r>
              <a:rPr lang="en-US" sz="1600" dirty="0">
                <a:latin typeface="Times New Roman"/>
                <a:cs typeface="+mj-cs"/>
              </a:rPr>
              <a:t>We are thinking about studying more steganography algorithms and make comparisons among them to clarify their advantages and their disadvantages then combine different algorithms to propose a new better algorithm that inherent the strength of each algorithm.   </a:t>
            </a:r>
          </a:p>
        </p:txBody>
      </p:sp>
    </p:spTree>
    <p:extLst>
      <p:ext uri="{BB962C8B-B14F-4D97-AF65-F5344CB8AC3E}">
        <p14:creationId xmlns:p14="http://schemas.microsoft.com/office/powerpoint/2010/main" val="2506024919"/>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F45282BE-44E5-44A9-AB94-D81D99AEF748}"/>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42</a:t>
            </a:fld>
            <a:endParaRPr lang="en">
              <a:solidFill>
                <a:schemeClr val="dk2"/>
              </a:solidFill>
            </a:endParaRPr>
          </a:p>
        </p:txBody>
      </p:sp>
      <p:sp>
        <p:nvSpPr>
          <p:cNvPr id="8" name="Shape 156">
            <a:extLst>
              <a:ext uri="{FF2B5EF4-FFF2-40B4-BE49-F238E27FC236}">
                <a16:creationId xmlns:a16="http://schemas.microsoft.com/office/drawing/2014/main" id="{4CFE2228-ECF4-45ED-BE05-406A0453482A}"/>
              </a:ext>
            </a:extLst>
          </p:cNvPr>
          <p:cNvSpPr txBox="1">
            <a:spLocks/>
          </p:cNvSpPr>
          <p:nvPr/>
        </p:nvSpPr>
        <p:spPr>
          <a:xfrm>
            <a:off x="3607458" y="2173804"/>
            <a:ext cx="1929083" cy="755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24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2400">
                <a:solidFill>
                  <a:schemeClr val="dk1"/>
                </a:solidFill>
                <a:latin typeface="Roboto"/>
                <a:ea typeface="Roboto"/>
                <a:cs typeface="Roboto"/>
                <a:sym typeface="Roboto"/>
              </a:defRPr>
            </a:lvl2pPr>
            <a:lvl3pPr lvl="2">
              <a:spcBef>
                <a:spcPts val="0"/>
              </a:spcBef>
              <a:buClr>
                <a:schemeClr val="dk1"/>
              </a:buClr>
              <a:buSzPct val="100000"/>
              <a:buFont typeface="Roboto"/>
              <a:buNone/>
              <a:defRPr sz="2400">
                <a:solidFill>
                  <a:schemeClr val="dk1"/>
                </a:solidFill>
                <a:latin typeface="Roboto"/>
                <a:ea typeface="Roboto"/>
                <a:cs typeface="Roboto"/>
                <a:sym typeface="Roboto"/>
              </a:defRPr>
            </a:lvl3pPr>
            <a:lvl4pPr lvl="3">
              <a:spcBef>
                <a:spcPts val="0"/>
              </a:spcBef>
              <a:buClr>
                <a:schemeClr val="dk1"/>
              </a:buClr>
              <a:buSzPct val="100000"/>
              <a:buFont typeface="Roboto"/>
              <a:buNone/>
              <a:defRPr sz="2400">
                <a:solidFill>
                  <a:schemeClr val="dk1"/>
                </a:solidFill>
                <a:latin typeface="Roboto"/>
                <a:ea typeface="Roboto"/>
                <a:cs typeface="Roboto"/>
                <a:sym typeface="Roboto"/>
              </a:defRPr>
            </a:lvl4pPr>
            <a:lvl5pPr lvl="4">
              <a:spcBef>
                <a:spcPts val="0"/>
              </a:spcBef>
              <a:buClr>
                <a:schemeClr val="dk1"/>
              </a:buClr>
              <a:buSzPct val="100000"/>
              <a:buFont typeface="Roboto"/>
              <a:buNone/>
              <a:defRPr sz="2400">
                <a:solidFill>
                  <a:schemeClr val="dk1"/>
                </a:solidFill>
                <a:latin typeface="Roboto"/>
                <a:ea typeface="Roboto"/>
                <a:cs typeface="Roboto"/>
                <a:sym typeface="Roboto"/>
              </a:defRPr>
            </a:lvl5pPr>
            <a:lvl6pPr lvl="5">
              <a:spcBef>
                <a:spcPts val="0"/>
              </a:spcBef>
              <a:buClr>
                <a:schemeClr val="dk1"/>
              </a:buClr>
              <a:buSzPct val="100000"/>
              <a:buFont typeface="Roboto"/>
              <a:buNone/>
              <a:defRPr sz="2400">
                <a:solidFill>
                  <a:schemeClr val="dk1"/>
                </a:solidFill>
                <a:latin typeface="Roboto"/>
                <a:ea typeface="Roboto"/>
                <a:cs typeface="Roboto"/>
                <a:sym typeface="Roboto"/>
              </a:defRPr>
            </a:lvl6pPr>
            <a:lvl7pPr lvl="6">
              <a:spcBef>
                <a:spcPts val="0"/>
              </a:spcBef>
              <a:buClr>
                <a:schemeClr val="dk1"/>
              </a:buClr>
              <a:buSzPct val="100000"/>
              <a:buFont typeface="Roboto"/>
              <a:buNone/>
              <a:defRPr sz="2400">
                <a:solidFill>
                  <a:schemeClr val="dk1"/>
                </a:solidFill>
                <a:latin typeface="Roboto"/>
                <a:ea typeface="Roboto"/>
                <a:cs typeface="Roboto"/>
                <a:sym typeface="Roboto"/>
              </a:defRPr>
            </a:lvl7pPr>
            <a:lvl8pPr lvl="7">
              <a:spcBef>
                <a:spcPts val="0"/>
              </a:spcBef>
              <a:buClr>
                <a:schemeClr val="dk1"/>
              </a:buClr>
              <a:buSzPct val="100000"/>
              <a:buFont typeface="Roboto"/>
              <a:buNone/>
              <a:defRPr sz="2400">
                <a:solidFill>
                  <a:schemeClr val="dk1"/>
                </a:solidFill>
                <a:latin typeface="Roboto"/>
                <a:ea typeface="Roboto"/>
                <a:cs typeface="Roboto"/>
                <a:sym typeface="Roboto"/>
              </a:defRPr>
            </a:lvl8pPr>
            <a:lvl9pPr lvl="8">
              <a:spcBef>
                <a:spcPts val="0"/>
              </a:spcBef>
              <a:buClr>
                <a:schemeClr val="dk1"/>
              </a:buClr>
              <a:buSzPct val="100000"/>
              <a:buFont typeface="Roboto"/>
              <a:buNone/>
              <a:defRPr sz="2400">
                <a:solidFill>
                  <a:schemeClr val="dk1"/>
                </a:solidFill>
                <a:latin typeface="Roboto"/>
                <a:ea typeface="Roboto"/>
                <a:cs typeface="Roboto"/>
                <a:sym typeface="Roboto"/>
              </a:defRPr>
            </a:lvl9pPr>
          </a:lstStyle>
          <a:p>
            <a:pPr>
              <a:lnSpc>
                <a:spcPct val="115000"/>
              </a:lnSpc>
            </a:pPr>
            <a:r>
              <a:rPr lang="en" sz="3000" b="1" dirty="0">
                <a:latin typeface="Times New Roman"/>
                <a:ea typeface="Times New Roman"/>
                <a:cs typeface="+mj-cs"/>
                <a:sym typeface="Times New Roman"/>
              </a:rPr>
              <a:t>Questions! </a:t>
            </a:r>
          </a:p>
        </p:txBody>
      </p:sp>
    </p:spTree>
    <p:extLst>
      <p:ext uri="{BB962C8B-B14F-4D97-AF65-F5344CB8AC3E}">
        <p14:creationId xmlns:p14="http://schemas.microsoft.com/office/powerpoint/2010/main" val="4190280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US" sz="3000" b="1" dirty="0">
                <a:latin typeface="Times New Roman"/>
                <a:ea typeface="Times New Roman"/>
                <a:cs typeface="+mj-cs"/>
                <a:sym typeface="Times New Roman"/>
              </a:rPr>
              <a:t>8. References</a:t>
            </a:r>
            <a:r>
              <a:rPr lang="en" sz="3000" b="1" dirty="0">
                <a:latin typeface="Times New Roman"/>
                <a:ea typeface="Times New Roman"/>
                <a:cs typeface="+mj-cs"/>
                <a:sym typeface="Times New Roman"/>
              </a:rPr>
              <a:t> </a:t>
            </a:r>
          </a:p>
        </p:txBody>
      </p:sp>
      <p:cxnSp>
        <p:nvCxnSpPr>
          <p:cNvPr id="157" name="Shape 157"/>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64" name="Shape 164"/>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43</a:t>
            </a:fld>
            <a:endParaRPr lang="en">
              <a:cs typeface="+mj-cs"/>
            </a:endParaRPr>
          </a:p>
        </p:txBody>
      </p:sp>
      <p:sp>
        <p:nvSpPr>
          <p:cNvPr id="8" name="Shape 104">
            <a:extLst>
              <a:ext uri="{FF2B5EF4-FFF2-40B4-BE49-F238E27FC236}">
                <a16:creationId xmlns:a16="http://schemas.microsoft.com/office/drawing/2014/main" id="{80602BF9-6F0D-2047-B546-10A61E2CE894}"/>
              </a:ext>
            </a:extLst>
          </p:cNvPr>
          <p:cNvSpPr/>
          <p:nvPr/>
        </p:nvSpPr>
        <p:spPr>
          <a:xfrm>
            <a:off x="7104993" y="133825"/>
            <a:ext cx="1932682" cy="1683686"/>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9" name="Shape 105">
            <a:extLst>
              <a:ext uri="{FF2B5EF4-FFF2-40B4-BE49-F238E27FC236}">
                <a16:creationId xmlns:a16="http://schemas.microsoft.com/office/drawing/2014/main" id="{40E60D2D-CF25-2F4C-8457-93DEAD315AF4}"/>
              </a:ext>
            </a:extLst>
          </p:cNvPr>
          <p:cNvSpPr txBox="1"/>
          <p:nvPr/>
        </p:nvSpPr>
        <p:spPr>
          <a:xfrm>
            <a:off x="7094483" y="202054"/>
            <a:ext cx="1932682" cy="1683683"/>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a:t>
            </a:r>
            <a:r>
              <a:rPr lang="en-US" sz="1200" b="1" dirty="0">
                <a:solidFill>
                  <a:srgbClr val="3B3838"/>
                </a:solidFill>
                <a:latin typeface="Times New Roman"/>
                <a:cs typeface="+mj-cs"/>
              </a:rPr>
              <a:t>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References</a:t>
            </a:r>
            <a:endParaRPr lang="en" sz="1200" b="1" dirty="0">
              <a:solidFill>
                <a:srgbClr val="3B3838"/>
              </a:solidFill>
              <a:latin typeface="Times New Roman"/>
              <a:cs typeface="+mj-cs"/>
              <a:sym typeface="Times New Roman"/>
            </a:endParaRPr>
          </a:p>
        </p:txBody>
      </p:sp>
      <p:sp>
        <p:nvSpPr>
          <p:cNvPr id="5" name="مربع نص 4">
            <a:extLst>
              <a:ext uri="{FF2B5EF4-FFF2-40B4-BE49-F238E27FC236}">
                <a16:creationId xmlns:a16="http://schemas.microsoft.com/office/drawing/2014/main" id="{56F00523-E187-4447-B8C2-B1C364ADD94D}"/>
              </a:ext>
            </a:extLst>
          </p:cNvPr>
          <p:cNvSpPr txBox="1"/>
          <p:nvPr/>
        </p:nvSpPr>
        <p:spPr>
          <a:xfrm>
            <a:off x="360825" y="1391478"/>
            <a:ext cx="6744168" cy="2862322"/>
          </a:xfrm>
          <a:prstGeom prst="rect">
            <a:avLst/>
          </a:prstGeom>
          <a:noFill/>
        </p:spPr>
        <p:txBody>
          <a:bodyPr wrap="square" rtlCol="1">
            <a:spAutoFit/>
          </a:bodyPr>
          <a:lstStyle/>
          <a:p>
            <a:r>
              <a:rPr lang="en-US" sz="1200" dirty="0">
                <a:cs typeface="+mj-cs"/>
              </a:rPr>
              <a:t>[1]  G. Hamed, M. </a:t>
            </a:r>
            <a:r>
              <a:rPr lang="en-US" sz="1200" dirty="0" err="1">
                <a:cs typeface="+mj-cs"/>
              </a:rPr>
              <a:t>Marey</a:t>
            </a:r>
            <a:r>
              <a:rPr lang="en-US" sz="1200" dirty="0">
                <a:cs typeface="+mj-cs"/>
              </a:rPr>
              <a:t>, S. A. El-Sayed, and M. F. </a:t>
            </a:r>
            <a:r>
              <a:rPr lang="en-US" sz="1200" dirty="0" err="1">
                <a:cs typeface="+mj-cs"/>
              </a:rPr>
              <a:t>Tolba</a:t>
            </a:r>
            <a:r>
              <a:rPr lang="en-US" sz="1200" dirty="0">
                <a:cs typeface="+mj-cs"/>
              </a:rPr>
              <a:t>, “Hybrid technique for steganography-based on DNA with n-bits binary coding rule,” 2015 7th International Conference of Soft Computing and Pattern Recognition (</a:t>
            </a:r>
            <a:r>
              <a:rPr lang="en-US" sz="1200" dirty="0" err="1">
                <a:cs typeface="+mj-cs"/>
              </a:rPr>
              <a:t>SoCPaR</a:t>
            </a:r>
            <a:r>
              <a:rPr lang="en-US" sz="1200" dirty="0">
                <a:cs typeface="+mj-cs"/>
              </a:rPr>
              <a:t>), 2015.</a:t>
            </a:r>
          </a:p>
          <a:p>
            <a:endParaRPr lang="en-US" sz="1200" dirty="0">
              <a:cs typeface="+mj-cs"/>
            </a:endParaRPr>
          </a:p>
          <a:p>
            <a:r>
              <a:rPr lang="en-US" sz="1200" dirty="0">
                <a:cs typeface="+mj-cs"/>
              </a:rPr>
              <a:t>[2]  M. P, M. M, M. R, V. Raghavan, and V. </a:t>
            </a:r>
            <a:r>
              <a:rPr lang="en-US" sz="1200" dirty="0" err="1">
                <a:cs typeface="+mj-cs"/>
              </a:rPr>
              <a:t>R.e</a:t>
            </a:r>
            <a:r>
              <a:rPr lang="en-US" sz="1200" dirty="0">
                <a:cs typeface="+mj-cs"/>
              </a:rPr>
              <a:t>., ‘Highly Improved DNA Based Steganography’, Procedia </a:t>
            </a:r>
            <a:r>
              <a:rPr lang="en-US" sz="1200" dirty="0" err="1">
                <a:cs typeface="+mj-cs"/>
              </a:rPr>
              <a:t>Comput</a:t>
            </a:r>
            <a:r>
              <a:rPr lang="en-US" sz="1200" dirty="0">
                <a:cs typeface="+mj-cs"/>
              </a:rPr>
              <a:t>. Sci., vol. 115, pp. 651–659, Jan. 2017.</a:t>
            </a:r>
          </a:p>
          <a:p>
            <a:endParaRPr lang="en-US" sz="1200" dirty="0">
              <a:cs typeface="+mj-cs"/>
            </a:endParaRPr>
          </a:p>
          <a:p>
            <a:r>
              <a:rPr lang="en-US" sz="1200" dirty="0">
                <a:cs typeface="+mj-cs"/>
              </a:rPr>
              <a:t>[3]  A. Khalifa, A. </a:t>
            </a:r>
            <a:r>
              <a:rPr lang="en-US" sz="1200" dirty="0" err="1">
                <a:cs typeface="+mj-cs"/>
              </a:rPr>
              <a:t>Elhadad</a:t>
            </a:r>
            <a:r>
              <a:rPr lang="en-US" sz="1200" dirty="0">
                <a:cs typeface="+mj-cs"/>
              </a:rPr>
              <a:t>, and S. Hamad, “Secure Blind Data Hiding into Pseudo DNA Sequences Using Playfair Ciphering and Generic Complementary Substitution,” Applied Mathematics &amp; Information Sciences, vol. 10, no. 4, pp. 1483–1492, Jan. 2016.</a:t>
            </a:r>
          </a:p>
          <a:p>
            <a:endParaRPr lang="en-US" sz="1200" dirty="0">
              <a:cs typeface="+mj-cs"/>
            </a:endParaRPr>
          </a:p>
          <a:p>
            <a:r>
              <a:rPr lang="en-US" sz="1200" dirty="0">
                <a:cs typeface="+mj-cs"/>
              </a:rPr>
              <a:t>[4]  https://www.google.com/url?sa=i&amp;url=https%3A%2F%2Fknowgenetics.org%2Fnucleotides-and-bases%2F&amp;psig=AOvVaw3mvsmKhbBV5bAyDDi5K10b&amp;ust=1576009432673000&amp;source=images&amp;cd=vfe&amp;ved=0CAIQjRxqFwoTCICdme2yqeYCFQAAAAAdAAAAABAj</a:t>
            </a:r>
          </a:p>
        </p:txBody>
      </p:sp>
    </p:spTree>
    <p:extLst>
      <p:ext uri="{BB962C8B-B14F-4D97-AF65-F5344CB8AC3E}">
        <p14:creationId xmlns:p14="http://schemas.microsoft.com/office/powerpoint/2010/main" val="1828249751"/>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C799E58F-6274-4F8C-A619-C22897C7F364}"/>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rPr>
              <a:t>44</a:t>
            </a:fld>
            <a:endParaRPr lang="en">
              <a:solidFill>
                <a:schemeClr val="dk2"/>
              </a:solidFill>
            </a:endParaRPr>
          </a:p>
        </p:txBody>
      </p:sp>
      <p:sp>
        <p:nvSpPr>
          <p:cNvPr id="7" name="مربع نص 6">
            <a:extLst>
              <a:ext uri="{FF2B5EF4-FFF2-40B4-BE49-F238E27FC236}">
                <a16:creationId xmlns:a16="http://schemas.microsoft.com/office/drawing/2014/main" id="{F5BE0B8A-749E-4335-ADDC-25A939AAE0A4}"/>
              </a:ext>
            </a:extLst>
          </p:cNvPr>
          <p:cNvSpPr txBox="1"/>
          <p:nvPr/>
        </p:nvSpPr>
        <p:spPr>
          <a:xfrm>
            <a:off x="3858567" y="2176670"/>
            <a:ext cx="1508563" cy="626165"/>
          </a:xfrm>
          <a:prstGeom prst="rect">
            <a:avLst/>
          </a:prstGeom>
          <a:noFill/>
        </p:spPr>
        <p:txBody>
          <a:bodyPr wrap="square" rtlCol="1">
            <a:spAutoFit/>
          </a:bodyPr>
          <a:lstStyle/>
          <a:p>
            <a:endParaRPr lang="ar-SA" dirty="0"/>
          </a:p>
        </p:txBody>
      </p:sp>
      <p:pic>
        <p:nvPicPr>
          <p:cNvPr id="8" name="صورة 7">
            <a:extLst>
              <a:ext uri="{FF2B5EF4-FFF2-40B4-BE49-F238E27FC236}">
                <a16:creationId xmlns:a16="http://schemas.microsoft.com/office/drawing/2014/main" id="{4811EE10-91B1-4298-8D96-15E89ED87D70}"/>
              </a:ext>
            </a:extLst>
          </p:cNvPr>
          <p:cNvPicPr>
            <a:picLocks noChangeAspect="1"/>
          </p:cNvPicPr>
          <p:nvPr/>
        </p:nvPicPr>
        <p:blipFill>
          <a:blip r:embed="rId2"/>
          <a:stretch>
            <a:fillRect/>
          </a:stretch>
        </p:blipFill>
        <p:spPr>
          <a:xfrm>
            <a:off x="3657520" y="2144993"/>
            <a:ext cx="1828959" cy="853514"/>
          </a:xfrm>
          <a:prstGeom prst="rect">
            <a:avLst/>
          </a:prstGeom>
        </p:spPr>
      </p:pic>
    </p:spTree>
    <p:extLst>
      <p:ext uri="{BB962C8B-B14F-4D97-AF65-F5344CB8AC3E}">
        <p14:creationId xmlns:p14="http://schemas.microsoft.com/office/powerpoint/2010/main" val="107851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F70C7119-2F5F-4C16-AC36-084572DB4FED}"/>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cs typeface="+mj-cs"/>
              </a:rPr>
              <a:t>5</a:t>
            </a:fld>
            <a:endParaRPr lang="en">
              <a:solidFill>
                <a:schemeClr val="dk2"/>
              </a:solidFill>
              <a:cs typeface="+mj-cs"/>
            </a:endParaRPr>
          </a:p>
        </p:txBody>
      </p:sp>
      <p:sp>
        <p:nvSpPr>
          <p:cNvPr id="5" name="عنصر نائب لرقم الشريحة 3">
            <a:extLst>
              <a:ext uri="{FF2B5EF4-FFF2-40B4-BE49-F238E27FC236}">
                <a16:creationId xmlns:a16="http://schemas.microsoft.com/office/drawing/2014/main" id="{EAFF6012-AC5A-4E3B-9FAD-1A05A14F448E}"/>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dk2"/>
                </a:solidFill>
                <a:cs typeface="+mj-cs"/>
              </a:rPr>
              <a:pPr/>
              <a:t>5</a:t>
            </a:fld>
            <a:endParaRPr lang="en">
              <a:solidFill>
                <a:schemeClr val="dk2"/>
              </a:solidFill>
              <a:cs typeface="+mj-cs"/>
            </a:endParaRPr>
          </a:p>
        </p:txBody>
      </p:sp>
      <p:sp>
        <p:nvSpPr>
          <p:cNvPr id="7" name="Shape 116">
            <a:extLst>
              <a:ext uri="{FF2B5EF4-FFF2-40B4-BE49-F238E27FC236}">
                <a16:creationId xmlns:a16="http://schemas.microsoft.com/office/drawing/2014/main" id="{A2B6F9AA-1ED9-4C3D-9B27-F01BC6BA1D08}"/>
              </a:ext>
            </a:extLst>
          </p:cNvPr>
          <p:cNvSpPr txBox="1">
            <a:spLocks/>
          </p:cNvSpPr>
          <p:nvPr/>
        </p:nvSpPr>
        <p:spPr>
          <a:xfrm>
            <a:off x="360825" y="929404"/>
            <a:ext cx="6744168" cy="2117821"/>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457200" indent="-342900" algn="just">
              <a:buFont typeface="Arial" panose="020B0604020202020204" pitchFamily="34" charset="0"/>
              <a:buChar char="•"/>
            </a:pPr>
            <a:r>
              <a:rPr lang="en-US" sz="1600" b="1" dirty="0">
                <a:solidFill>
                  <a:schemeClr val="bg2"/>
                </a:solidFill>
                <a:latin typeface="Times New Roman"/>
                <a:cs typeface="+mj-cs"/>
              </a:rPr>
              <a:t>Cracking probability:</a:t>
            </a:r>
          </a:p>
          <a:p>
            <a:pPr marL="114300"/>
            <a:r>
              <a:rPr lang="en-US" sz="1600" dirty="0">
                <a:solidFill>
                  <a:schemeClr val="bg2"/>
                </a:solidFill>
                <a:latin typeface="Times New Roman"/>
                <a:cs typeface="+mj-cs"/>
              </a:rPr>
              <a:t>It is the total probability to predict the confidential information hidden inside the reference DNA sequence.</a:t>
            </a:r>
          </a:p>
          <a:p>
            <a:pPr marL="114300"/>
            <a:endParaRPr lang="en-US" sz="1600" dirty="0">
              <a:solidFill>
                <a:schemeClr val="bg2"/>
              </a:solidFill>
              <a:latin typeface="Times New Roman"/>
              <a:cs typeface="+mj-cs"/>
            </a:endParaRPr>
          </a:p>
          <a:p>
            <a:pPr marL="457200" indent="-342900">
              <a:buFont typeface="Arial" panose="020B0604020202020204" pitchFamily="34" charset="0"/>
              <a:buChar char="•"/>
            </a:pPr>
            <a:r>
              <a:rPr lang="en-US" sz="1600" b="1" dirty="0">
                <a:solidFill>
                  <a:schemeClr val="bg2"/>
                </a:solidFill>
                <a:latin typeface="Times New Roman"/>
                <a:cs typeface="+mj-cs"/>
              </a:rPr>
              <a:t>Capacity:</a:t>
            </a:r>
          </a:p>
          <a:p>
            <a:pPr marL="114300"/>
            <a:r>
              <a:rPr lang="en-US" sz="1600" dirty="0">
                <a:solidFill>
                  <a:schemeClr val="bg2"/>
                </a:solidFill>
                <a:latin typeface="Times New Roman"/>
                <a:cs typeface="+mj-cs"/>
              </a:rPr>
              <a:t>It is the total length of increased DNA sequence after the appealing steganography algorithm.</a:t>
            </a:r>
          </a:p>
          <a:p>
            <a:pPr marL="114300"/>
            <a:endParaRPr lang="en-US" sz="1600" dirty="0">
              <a:solidFill>
                <a:schemeClr val="bg2"/>
              </a:solidFill>
              <a:latin typeface="Times New Roman"/>
              <a:cs typeface="+mj-cs"/>
            </a:endParaRPr>
          </a:p>
          <a:p>
            <a:pPr marL="457200" indent="-342900">
              <a:buFont typeface="Arial" panose="020B0604020202020204" pitchFamily="34" charset="0"/>
              <a:buChar char="•"/>
            </a:pPr>
            <a:r>
              <a:rPr lang="en-US" sz="1600" b="1" dirty="0">
                <a:solidFill>
                  <a:schemeClr val="bg2"/>
                </a:solidFill>
                <a:latin typeface="Times New Roman"/>
                <a:cs typeface="+mj-cs"/>
              </a:rPr>
              <a:t>Bit Per Nucleate (BPN):</a:t>
            </a:r>
          </a:p>
          <a:p>
            <a:pPr marL="114300"/>
            <a:r>
              <a:rPr lang="en-US" sz="1600" dirty="0">
                <a:solidFill>
                  <a:schemeClr val="bg2"/>
                </a:solidFill>
                <a:latin typeface="Times New Roman"/>
                <a:cs typeface="+mj-cs"/>
              </a:rPr>
              <a:t>It is total number of bits hidden per nucleate.</a:t>
            </a:r>
          </a:p>
          <a:p>
            <a:pPr marL="114300"/>
            <a:endParaRPr lang="en-US" sz="1600" dirty="0">
              <a:solidFill>
                <a:schemeClr val="bg2"/>
              </a:solidFill>
              <a:latin typeface="Times New Roman"/>
              <a:cs typeface="+mj-cs"/>
            </a:endParaRPr>
          </a:p>
          <a:p>
            <a:pPr marL="457200" indent="-342900">
              <a:buFont typeface="Arial" panose="020B0604020202020204" pitchFamily="34" charset="0"/>
              <a:buChar char="•"/>
            </a:pPr>
            <a:r>
              <a:rPr lang="en-US" sz="1600" b="1" dirty="0">
                <a:solidFill>
                  <a:schemeClr val="bg2"/>
                </a:solidFill>
                <a:latin typeface="Times New Roman"/>
                <a:cs typeface="+mj-cs"/>
              </a:rPr>
              <a:t>modification rates(Payload):</a:t>
            </a:r>
          </a:p>
          <a:p>
            <a:pPr marL="114300"/>
            <a:r>
              <a:rPr lang="en-US" sz="1600" dirty="0">
                <a:solidFill>
                  <a:schemeClr val="bg2"/>
                </a:solidFill>
                <a:latin typeface="Times New Roman"/>
                <a:cs typeface="+mj-cs"/>
              </a:rPr>
              <a:t>It is the length of the new sequence after the extracting the reference DNA sequence.</a:t>
            </a:r>
          </a:p>
          <a:p>
            <a:pPr marL="114300"/>
            <a:endParaRPr lang="en-US" sz="1600" dirty="0">
              <a:solidFill>
                <a:schemeClr val="bg2"/>
              </a:solidFill>
              <a:latin typeface="Times New Roman"/>
              <a:cs typeface="+mj-cs"/>
            </a:endParaRPr>
          </a:p>
        </p:txBody>
      </p:sp>
      <p:cxnSp>
        <p:nvCxnSpPr>
          <p:cNvPr id="8" name="Shape 117">
            <a:extLst>
              <a:ext uri="{FF2B5EF4-FFF2-40B4-BE49-F238E27FC236}">
                <a16:creationId xmlns:a16="http://schemas.microsoft.com/office/drawing/2014/main" id="{BC1EE1A4-BC9C-42EF-95B2-20373B1F9C2F}"/>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9" name="Shape 120">
            <a:extLst>
              <a:ext uri="{FF2B5EF4-FFF2-40B4-BE49-F238E27FC236}">
                <a16:creationId xmlns:a16="http://schemas.microsoft.com/office/drawing/2014/main" id="{E1AF3459-F5B7-435C-B222-CE531CCB1AAD}"/>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5</a:t>
            </a:fld>
            <a:endParaRPr lang="en">
              <a:cs typeface="+mj-cs"/>
            </a:endParaRPr>
          </a:p>
        </p:txBody>
      </p:sp>
      <p:sp>
        <p:nvSpPr>
          <p:cNvPr id="10" name="Shape 104">
            <a:extLst>
              <a:ext uri="{FF2B5EF4-FFF2-40B4-BE49-F238E27FC236}">
                <a16:creationId xmlns:a16="http://schemas.microsoft.com/office/drawing/2014/main" id="{75C87472-E339-4BFB-939C-2DD33B1E45CA}"/>
              </a:ext>
            </a:extLst>
          </p:cNvPr>
          <p:cNvSpPr/>
          <p:nvPr/>
        </p:nvSpPr>
        <p:spPr>
          <a:xfrm>
            <a:off x="7104993" y="133824"/>
            <a:ext cx="1932682" cy="1694975"/>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1" name="Shape 105">
            <a:extLst>
              <a:ext uri="{FF2B5EF4-FFF2-40B4-BE49-F238E27FC236}">
                <a16:creationId xmlns:a16="http://schemas.microsoft.com/office/drawing/2014/main" id="{B4D22D52-2F61-4C6F-9429-57A17FA0900D}"/>
              </a:ext>
            </a:extLst>
          </p:cNvPr>
          <p:cNvSpPr txBox="1"/>
          <p:nvPr/>
        </p:nvSpPr>
        <p:spPr>
          <a:xfrm>
            <a:off x="7104993" y="194782"/>
            <a:ext cx="2016765" cy="1626735"/>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Interdiction</a:t>
            </a:r>
            <a:r>
              <a:rPr lang="en-US" sz="1200" dirty="0">
                <a:solidFill>
                  <a:srgbClr val="3B3838"/>
                </a:solidFill>
                <a:latin typeface="Times New Roman"/>
                <a:cs typeface="+mj-cs"/>
                <a:sym typeface="Times New Roman"/>
              </a:rPr>
              <a:t>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2" name="Shape 115">
            <a:extLst>
              <a:ext uri="{FF2B5EF4-FFF2-40B4-BE49-F238E27FC236}">
                <a16:creationId xmlns:a16="http://schemas.microsoft.com/office/drawing/2014/main" id="{9C15D8E8-CEAE-442C-85F1-00E5814739EC}"/>
              </a:ext>
            </a:extLst>
          </p:cNvPr>
          <p:cNvSpPr txBox="1">
            <a:spLocks/>
          </p:cNvSpPr>
          <p:nvPr/>
        </p:nvSpPr>
        <p:spPr>
          <a:xfrm>
            <a:off x="311699" y="252450"/>
            <a:ext cx="4481018" cy="7557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3000">
                <a:solidFill>
                  <a:schemeClr val="accent2">
                    <a:lumMod val="75000"/>
                  </a:schemeClr>
                </a:solidFill>
                <a:latin typeface="Times New Roman"/>
                <a:ea typeface="Times New Roman"/>
                <a:cs typeface="+mj-cs"/>
                <a:sym typeface="Times New Roman"/>
              </a:rPr>
              <a:t>1. </a:t>
            </a:r>
            <a:r>
              <a:rPr lang="en-US" sz="3000" b="1">
                <a:solidFill>
                  <a:schemeClr val="accent2">
                    <a:lumMod val="75000"/>
                  </a:schemeClr>
                </a:solidFill>
                <a:latin typeface="Times New Roman"/>
                <a:ea typeface="Times New Roman"/>
                <a:cs typeface="+mj-cs"/>
                <a:sym typeface="Times New Roman"/>
              </a:rPr>
              <a:t>Interdiction</a:t>
            </a:r>
            <a:endParaRPr lang="en" sz="3000" b="1" dirty="0">
              <a:solidFill>
                <a:schemeClr val="accent2">
                  <a:lumMod val="75000"/>
                </a:schemeClr>
              </a:solidFill>
              <a:latin typeface="Times New Roman"/>
              <a:ea typeface="Times New Roman"/>
              <a:cs typeface="+mj-cs"/>
              <a:sym typeface="Times New Roman"/>
            </a:endParaRPr>
          </a:p>
        </p:txBody>
      </p:sp>
    </p:spTree>
    <p:extLst>
      <p:ext uri="{BB962C8B-B14F-4D97-AF65-F5344CB8AC3E}">
        <p14:creationId xmlns:p14="http://schemas.microsoft.com/office/powerpoint/2010/main" val="40381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3">
            <a:extLst>
              <a:ext uri="{FF2B5EF4-FFF2-40B4-BE49-F238E27FC236}">
                <a16:creationId xmlns:a16="http://schemas.microsoft.com/office/drawing/2014/main" id="{7B9CEDE9-A54E-4C62-A1FC-0BED5739AE68}"/>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cs typeface="+mj-cs"/>
              </a:rPr>
              <a:t>6</a:t>
            </a:fld>
            <a:endParaRPr lang="en">
              <a:solidFill>
                <a:schemeClr val="dk2"/>
              </a:solidFill>
              <a:cs typeface="+mj-cs"/>
            </a:endParaRPr>
          </a:p>
        </p:txBody>
      </p:sp>
      <p:sp>
        <p:nvSpPr>
          <p:cNvPr id="5" name="Shape 125">
            <a:extLst>
              <a:ext uri="{FF2B5EF4-FFF2-40B4-BE49-F238E27FC236}">
                <a16:creationId xmlns:a16="http://schemas.microsoft.com/office/drawing/2014/main" id="{698CB345-5160-410B-9852-8A1DAA730CF0}"/>
              </a:ext>
            </a:extLst>
          </p:cNvPr>
          <p:cNvSpPr txBox="1">
            <a:spLocks/>
          </p:cNvSpPr>
          <p:nvPr/>
        </p:nvSpPr>
        <p:spPr>
          <a:xfrm>
            <a:off x="311700" y="252450"/>
            <a:ext cx="2808000" cy="755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24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2400">
                <a:solidFill>
                  <a:schemeClr val="dk1"/>
                </a:solidFill>
                <a:latin typeface="Roboto"/>
                <a:ea typeface="Roboto"/>
                <a:cs typeface="Roboto"/>
                <a:sym typeface="Roboto"/>
              </a:defRPr>
            </a:lvl2pPr>
            <a:lvl3pPr lvl="2">
              <a:spcBef>
                <a:spcPts val="0"/>
              </a:spcBef>
              <a:buClr>
                <a:schemeClr val="dk1"/>
              </a:buClr>
              <a:buSzPct val="100000"/>
              <a:buFont typeface="Roboto"/>
              <a:buNone/>
              <a:defRPr sz="2400">
                <a:solidFill>
                  <a:schemeClr val="dk1"/>
                </a:solidFill>
                <a:latin typeface="Roboto"/>
                <a:ea typeface="Roboto"/>
                <a:cs typeface="Roboto"/>
                <a:sym typeface="Roboto"/>
              </a:defRPr>
            </a:lvl3pPr>
            <a:lvl4pPr lvl="3">
              <a:spcBef>
                <a:spcPts val="0"/>
              </a:spcBef>
              <a:buClr>
                <a:schemeClr val="dk1"/>
              </a:buClr>
              <a:buSzPct val="100000"/>
              <a:buFont typeface="Roboto"/>
              <a:buNone/>
              <a:defRPr sz="2400">
                <a:solidFill>
                  <a:schemeClr val="dk1"/>
                </a:solidFill>
                <a:latin typeface="Roboto"/>
                <a:ea typeface="Roboto"/>
                <a:cs typeface="Roboto"/>
                <a:sym typeface="Roboto"/>
              </a:defRPr>
            </a:lvl4pPr>
            <a:lvl5pPr lvl="4">
              <a:spcBef>
                <a:spcPts val="0"/>
              </a:spcBef>
              <a:buClr>
                <a:schemeClr val="dk1"/>
              </a:buClr>
              <a:buSzPct val="100000"/>
              <a:buFont typeface="Roboto"/>
              <a:buNone/>
              <a:defRPr sz="2400">
                <a:solidFill>
                  <a:schemeClr val="dk1"/>
                </a:solidFill>
                <a:latin typeface="Roboto"/>
                <a:ea typeface="Roboto"/>
                <a:cs typeface="Roboto"/>
                <a:sym typeface="Roboto"/>
              </a:defRPr>
            </a:lvl5pPr>
            <a:lvl6pPr lvl="5">
              <a:spcBef>
                <a:spcPts val="0"/>
              </a:spcBef>
              <a:buClr>
                <a:schemeClr val="dk1"/>
              </a:buClr>
              <a:buSzPct val="100000"/>
              <a:buFont typeface="Roboto"/>
              <a:buNone/>
              <a:defRPr sz="2400">
                <a:solidFill>
                  <a:schemeClr val="dk1"/>
                </a:solidFill>
                <a:latin typeface="Roboto"/>
                <a:ea typeface="Roboto"/>
                <a:cs typeface="Roboto"/>
                <a:sym typeface="Roboto"/>
              </a:defRPr>
            </a:lvl6pPr>
            <a:lvl7pPr lvl="6">
              <a:spcBef>
                <a:spcPts val="0"/>
              </a:spcBef>
              <a:buClr>
                <a:schemeClr val="dk1"/>
              </a:buClr>
              <a:buSzPct val="100000"/>
              <a:buFont typeface="Roboto"/>
              <a:buNone/>
              <a:defRPr sz="2400">
                <a:solidFill>
                  <a:schemeClr val="dk1"/>
                </a:solidFill>
                <a:latin typeface="Roboto"/>
                <a:ea typeface="Roboto"/>
                <a:cs typeface="Roboto"/>
                <a:sym typeface="Roboto"/>
              </a:defRPr>
            </a:lvl7pPr>
            <a:lvl8pPr lvl="7">
              <a:spcBef>
                <a:spcPts val="0"/>
              </a:spcBef>
              <a:buClr>
                <a:schemeClr val="dk1"/>
              </a:buClr>
              <a:buSzPct val="100000"/>
              <a:buFont typeface="Roboto"/>
              <a:buNone/>
              <a:defRPr sz="2400">
                <a:solidFill>
                  <a:schemeClr val="dk1"/>
                </a:solidFill>
                <a:latin typeface="Roboto"/>
                <a:ea typeface="Roboto"/>
                <a:cs typeface="Roboto"/>
                <a:sym typeface="Roboto"/>
              </a:defRPr>
            </a:lvl8pPr>
            <a:lvl9pPr lvl="8">
              <a:spcBef>
                <a:spcPts val="0"/>
              </a:spcBef>
              <a:buClr>
                <a:schemeClr val="dk1"/>
              </a:buClr>
              <a:buSzPct val="100000"/>
              <a:buFont typeface="Roboto"/>
              <a:buNone/>
              <a:defRPr sz="2400">
                <a:solidFill>
                  <a:schemeClr val="dk1"/>
                </a:solidFill>
                <a:latin typeface="Roboto"/>
                <a:ea typeface="Roboto"/>
                <a:cs typeface="Roboto"/>
                <a:sym typeface="Roboto"/>
              </a:defRPr>
            </a:lvl9pPr>
          </a:lstStyle>
          <a:p>
            <a:r>
              <a:rPr lang="en" sz="3000" dirty="0">
                <a:latin typeface="Times New Roman"/>
                <a:ea typeface="Times New Roman"/>
                <a:cs typeface="+mj-cs"/>
                <a:sym typeface="Times New Roman"/>
              </a:rPr>
              <a:t>2. </a:t>
            </a:r>
            <a:r>
              <a:rPr lang="en" sz="3000" b="1" dirty="0">
                <a:latin typeface="Times New Roman"/>
                <a:ea typeface="Times New Roman"/>
                <a:cs typeface="+mj-cs"/>
                <a:sym typeface="Times New Roman"/>
              </a:rPr>
              <a:t>Background</a:t>
            </a:r>
          </a:p>
        </p:txBody>
      </p:sp>
      <p:cxnSp>
        <p:nvCxnSpPr>
          <p:cNvPr id="6" name="Shape 127">
            <a:extLst>
              <a:ext uri="{FF2B5EF4-FFF2-40B4-BE49-F238E27FC236}">
                <a16:creationId xmlns:a16="http://schemas.microsoft.com/office/drawing/2014/main" id="{E799B078-50BA-42D9-846D-F7D0A77CE488}"/>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7" name="Shape 130">
            <a:extLst>
              <a:ext uri="{FF2B5EF4-FFF2-40B4-BE49-F238E27FC236}">
                <a16:creationId xmlns:a16="http://schemas.microsoft.com/office/drawing/2014/main" id="{D3DE0623-2BBF-4140-B167-503F8C2FB039}"/>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6</a:t>
            </a:fld>
            <a:endParaRPr lang="en">
              <a:cs typeface="+mj-cs"/>
            </a:endParaRPr>
          </a:p>
        </p:txBody>
      </p:sp>
      <p:sp>
        <p:nvSpPr>
          <p:cNvPr id="8" name="Shape 104">
            <a:extLst>
              <a:ext uri="{FF2B5EF4-FFF2-40B4-BE49-F238E27FC236}">
                <a16:creationId xmlns:a16="http://schemas.microsoft.com/office/drawing/2014/main" id="{A013FA25-2363-494A-BE86-17B3B5B08B32}"/>
              </a:ext>
            </a:extLst>
          </p:cNvPr>
          <p:cNvSpPr/>
          <p:nvPr/>
        </p:nvSpPr>
        <p:spPr>
          <a:xfrm>
            <a:off x="7094483" y="202054"/>
            <a:ext cx="1932682" cy="1626745"/>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9" name="Shape 105">
            <a:extLst>
              <a:ext uri="{FF2B5EF4-FFF2-40B4-BE49-F238E27FC236}">
                <a16:creationId xmlns:a16="http://schemas.microsoft.com/office/drawing/2014/main" id="{E88A1227-F71B-41FC-95E3-606EA81B71A8}"/>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0" name="Shape 116">
            <a:extLst>
              <a:ext uri="{FF2B5EF4-FFF2-40B4-BE49-F238E27FC236}">
                <a16:creationId xmlns:a16="http://schemas.microsoft.com/office/drawing/2014/main" id="{79967A1C-C098-48C0-8328-17F4CBFCDF79}"/>
              </a:ext>
            </a:extLst>
          </p:cNvPr>
          <p:cNvSpPr txBox="1">
            <a:spLocks/>
          </p:cNvSpPr>
          <p:nvPr/>
        </p:nvSpPr>
        <p:spPr>
          <a:xfrm>
            <a:off x="578362" y="1220801"/>
            <a:ext cx="3749090" cy="211782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9pPr>
          </a:lstStyle>
          <a:p>
            <a:pPr marL="457200" indent="-342900">
              <a:buFont typeface="Arial" panose="020B0604020202020204" pitchFamily="34" charset="0"/>
              <a:buChar char="•"/>
            </a:pPr>
            <a:r>
              <a:rPr lang="en-US" sz="1600" b="1" dirty="0">
                <a:solidFill>
                  <a:schemeClr val="bg2"/>
                </a:solidFill>
                <a:latin typeface="Times New Roman"/>
                <a:cs typeface="+mj-cs"/>
              </a:rPr>
              <a:t>Steganography Vs Cryptography</a:t>
            </a:r>
          </a:p>
          <a:p>
            <a:pPr marL="114300"/>
            <a:endParaRPr lang="en-US" sz="1600" b="1" dirty="0">
              <a:solidFill>
                <a:schemeClr val="bg2"/>
              </a:solidFill>
              <a:latin typeface="Times New Roman"/>
              <a:cs typeface="+mj-cs"/>
            </a:endParaRPr>
          </a:p>
        </p:txBody>
      </p:sp>
      <p:graphicFrame>
        <p:nvGraphicFramePr>
          <p:cNvPr id="12" name="جدول 11">
            <a:extLst>
              <a:ext uri="{FF2B5EF4-FFF2-40B4-BE49-F238E27FC236}">
                <a16:creationId xmlns:a16="http://schemas.microsoft.com/office/drawing/2014/main" id="{3282321E-3062-4E17-8841-F1968D13BE3F}"/>
              </a:ext>
            </a:extLst>
          </p:cNvPr>
          <p:cNvGraphicFramePr>
            <a:graphicFrameLocks noGrp="1"/>
          </p:cNvGraphicFramePr>
          <p:nvPr>
            <p:extLst>
              <p:ext uri="{D42A27DB-BD31-4B8C-83A1-F6EECF244321}">
                <p14:modId xmlns:p14="http://schemas.microsoft.com/office/powerpoint/2010/main" val="763853286"/>
              </p:ext>
            </p:extLst>
          </p:nvPr>
        </p:nvGraphicFramePr>
        <p:xfrm>
          <a:off x="578362" y="1848930"/>
          <a:ext cx="6093743" cy="2802236"/>
        </p:xfrm>
        <a:graphic>
          <a:graphicData uri="http://schemas.openxmlformats.org/drawingml/2006/table">
            <a:tbl>
              <a:tblPr rtl="1" firstRow="1" bandRow="1">
                <a:tableStyleId>{10A1B5D5-9B99-4C35-A422-299274C87663}</a:tableStyleId>
              </a:tblPr>
              <a:tblGrid>
                <a:gridCol w="2563636">
                  <a:extLst>
                    <a:ext uri="{9D8B030D-6E8A-4147-A177-3AD203B41FA5}">
                      <a16:colId xmlns:a16="http://schemas.microsoft.com/office/drawing/2014/main" val="819787528"/>
                    </a:ext>
                  </a:extLst>
                </a:gridCol>
                <a:gridCol w="2470980">
                  <a:extLst>
                    <a:ext uri="{9D8B030D-6E8A-4147-A177-3AD203B41FA5}">
                      <a16:colId xmlns:a16="http://schemas.microsoft.com/office/drawing/2014/main" val="2727866391"/>
                    </a:ext>
                  </a:extLst>
                </a:gridCol>
                <a:gridCol w="1059127">
                  <a:extLst>
                    <a:ext uri="{9D8B030D-6E8A-4147-A177-3AD203B41FA5}">
                      <a16:colId xmlns:a16="http://schemas.microsoft.com/office/drawing/2014/main" val="547745789"/>
                    </a:ext>
                  </a:extLst>
                </a:gridCol>
              </a:tblGrid>
              <a:tr h="519196">
                <a:tc>
                  <a:txBody>
                    <a:bodyPr/>
                    <a:lstStyle/>
                    <a:p>
                      <a:pPr algn="ctr" rtl="1">
                        <a:lnSpc>
                          <a:spcPct val="150000"/>
                        </a:lnSpc>
                      </a:pPr>
                      <a:r>
                        <a:rPr lang="en-US" dirty="0"/>
                        <a:t>Cryptography</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lnSpc>
                          <a:spcPct val="150000"/>
                        </a:lnSpc>
                      </a:pPr>
                      <a:r>
                        <a:rPr lang="en-US" dirty="0"/>
                        <a:t>Steganography</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826748"/>
                  </a:ext>
                </a:extLst>
              </a:tr>
              <a:tr h="725452">
                <a:tc>
                  <a:txBody>
                    <a:bodyPr/>
                    <a:lstStyle/>
                    <a:p>
                      <a:pPr rtl="1"/>
                      <a:r>
                        <a:rPr lang="en-US" dirty="0"/>
                        <a:t>convert any type of data into an unreadable format</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sz="1400" b="0" i="0" u="none" strike="noStrike" cap="none" dirty="0">
                          <a:solidFill>
                            <a:schemeClr val="dk1"/>
                          </a:solidFill>
                          <a:effectLst/>
                          <a:latin typeface="+mn-lt"/>
                          <a:ea typeface="+mn-ea"/>
                          <a:cs typeface="+mn-cs"/>
                          <a:sym typeface="Arial"/>
                        </a:rPr>
                        <a:t>hiding a secret message within a cover media </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b="1" dirty="0"/>
                        <a:t>Definition</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715104"/>
                  </a:ext>
                </a:extLst>
              </a:tr>
              <a:tr h="519196">
                <a:tc>
                  <a:txBody>
                    <a:bodyPr/>
                    <a:lstStyle/>
                    <a:p>
                      <a:pPr rtl="1"/>
                      <a:r>
                        <a:rPr lang="en-US" dirty="0"/>
                        <a:t>Data protection </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dirty="0"/>
                        <a:t>Secure communication</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b="1" dirty="0"/>
                        <a:t>Purpose</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693180"/>
                  </a:ext>
                </a:extLst>
              </a:tr>
              <a:tr h="519196">
                <a:tc>
                  <a:txBody>
                    <a:bodyPr/>
                    <a:lstStyle/>
                    <a:p>
                      <a:pPr rtl="1"/>
                      <a:r>
                        <a:rPr lang="en-US" dirty="0"/>
                        <a:t>Always visible</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dirty="0"/>
                        <a:t>Not visible at never</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b="1" dirty="0"/>
                        <a:t>Visibility</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822717"/>
                  </a:ext>
                </a:extLst>
              </a:tr>
              <a:tr h="519196">
                <a:tc>
                  <a:txBody>
                    <a:bodyPr/>
                    <a:lstStyle/>
                    <a:p>
                      <a:pPr rtl="1"/>
                      <a:r>
                        <a:rPr lang="en-US" dirty="0"/>
                        <a:t>Necessary</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1"/>
                      <a:r>
                        <a:rPr lang="en-US" dirty="0"/>
                        <a:t>Optional</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b="1" dirty="0"/>
                        <a:t>Key</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167603"/>
                  </a:ext>
                </a:extLst>
              </a:tr>
            </a:tbl>
          </a:graphicData>
        </a:graphic>
      </p:graphicFrame>
    </p:spTree>
    <p:extLst>
      <p:ext uri="{BB962C8B-B14F-4D97-AF65-F5344CB8AC3E}">
        <p14:creationId xmlns:p14="http://schemas.microsoft.com/office/powerpoint/2010/main" val="185865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DNA&quot;">
            <a:extLst>
              <a:ext uri="{FF2B5EF4-FFF2-40B4-BE49-F238E27FC236}">
                <a16:creationId xmlns:a16="http://schemas.microsoft.com/office/drawing/2014/main" id="{6BF471DB-4CD6-4D1F-8F9C-4BF058903B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3579" y="1246048"/>
            <a:ext cx="3926423" cy="3405142"/>
          </a:xfrm>
          <a:prstGeom prst="rect">
            <a:avLst/>
          </a:prstGeom>
          <a:noFill/>
          <a:extLst>
            <a:ext uri="{909E8E84-426E-40DD-AFC4-6F175D3DCCD1}">
              <a14:hiddenFill xmlns:a14="http://schemas.microsoft.com/office/drawing/2010/main">
                <a:solidFill>
                  <a:srgbClr val="FFFFFF"/>
                </a:solidFill>
              </a14:hiddenFill>
            </a:ext>
          </a:extLst>
        </p:spPr>
      </p:pic>
      <p:sp>
        <p:nvSpPr>
          <p:cNvPr id="4" name="عنصر نائب لرقم الشريحة 3">
            <a:extLst>
              <a:ext uri="{FF2B5EF4-FFF2-40B4-BE49-F238E27FC236}">
                <a16:creationId xmlns:a16="http://schemas.microsoft.com/office/drawing/2014/main" id="{A6DC2283-AAD3-4F8A-80AD-581348383174}"/>
              </a:ext>
            </a:extLst>
          </p:cNvPr>
          <p:cNvSpPr>
            <a:spLocks noGrp="1"/>
          </p:cNvSpPr>
          <p:nvPr>
            <p:ph type="sldNum" idx="12"/>
          </p:nvPr>
        </p:nvSpPr>
        <p:spPr/>
        <p:txBody>
          <a:bodyPr/>
          <a:lstStyle/>
          <a:p>
            <a:pPr lvl="0">
              <a:spcBef>
                <a:spcPts val="0"/>
              </a:spcBef>
              <a:buNone/>
            </a:pPr>
            <a:fld id="{00000000-1234-1234-1234-123412341234}" type="slidenum">
              <a:rPr lang="en" smtClean="0">
                <a:solidFill>
                  <a:schemeClr val="dk2"/>
                </a:solidFill>
                <a:cs typeface="+mj-cs"/>
              </a:rPr>
              <a:t>7</a:t>
            </a:fld>
            <a:endParaRPr lang="en">
              <a:solidFill>
                <a:schemeClr val="dk2"/>
              </a:solidFill>
              <a:cs typeface="+mj-cs"/>
            </a:endParaRPr>
          </a:p>
        </p:txBody>
      </p:sp>
      <p:sp>
        <p:nvSpPr>
          <p:cNvPr id="6" name="Shape 125">
            <a:extLst>
              <a:ext uri="{FF2B5EF4-FFF2-40B4-BE49-F238E27FC236}">
                <a16:creationId xmlns:a16="http://schemas.microsoft.com/office/drawing/2014/main" id="{17DA2AAF-4D74-4C57-81A1-89AF65F6E697}"/>
              </a:ext>
            </a:extLst>
          </p:cNvPr>
          <p:cNvSpPr txBox="1">
            <a:spLocks/>
          </p:cNvSpPr>
          <p:nvPr/>
        </p:nvSpPr>
        <p:spPr>
          <a:xfrm>
            <a:off x="311700" y="252450"/>
            <a:ext cx="2808000" cy="7557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Roboto"/>
              <a:buNone/>
              <a:defRPr sz="2400" b="0" i="0" u="none" strike="noStrike" cap="none">
                <a:solidFill>
                  <a:schemeClr val="dk1"/>
                </a:solidFill>
                <a:latin typeface="Roboto"/>
                <a:ea typeface="Roboto"/>
                <a:cs typeface="Roboto"/>
                <a:sym typeface="Roboto"/>
              </a:defRPr>
            </a:lvl1pPr>
            <a:lvl2pPr lvl="1">
              <a:spcBef>
                <a:spcPts val="0"/>
              </a:spcBef>
              <a:buClr>
                <a:schemeClr val="dk1"/>
              </a:buClr>
              <a:buSzPct val="100000"/>
              <a:buFont typeface="Roboto"/>
              <a:buNone/>
              <a:defRPr sz="2400">
                <a:solidFill>
                  <a:schemeClr val="dk1"/>
                </a:solidFill>
                <a:latin typeface="Roboto"/>
                <a:ea typeface="Roboto"/>
                <a:cs typeface="Roboto"/>
                <a:sym typeface="Roboto"/>
              </a:defRPr>
            </a:lvl2pPr>
            <a:lvl3pPr lvl="2">
              <a:spcBef>
                <a:spcPts val="0"/>
              </a:spcBef>
              <a:buClr>
                <a:schemeClr val="dk1"/>
              </a:buClr>
              <a:buSzPct val="100000"/>
              <a:buFont typeface="Roboto"/>
              <a:buNone/>
              <a:defRPr sz="2400">
                <a:solidFill>
                  <a:schemeClr val="dk1"/>
                </a:solidFill>
                <a:latin typeface="Roboto"/>
                <a:ea typeface="Roboto"/>
                <a:cs typeface="Roboto"/>
                <a:sym typeface="Roboto"/>
              </a:defRPr>
            </a:lvl3pPr>
            <a:lvl4pPr lvl="3">
              <a:spcBef>
                <a:spcPts val="0"/>
              </a:spcBef>
              <a:buClr>
                <a:schemeClr val="dk1"/>
              </a:buClr>
              <a:buSzPct val="100000"/>
              <a:buFont typeface="Roboto"/>
              <a:buNone/>
              <a:defRPr sz="2400">
                <a:solidFill>
                  <a:schemeClr val="dk1"/>
                </a:solidFill>
                <a:latin typeface="Roboto"/>
                <a:ea typeface="Roboto"/>
                <a:cs typeface="Roboto"/>
                <a:sym typeface="Roboto"/>
              </a:defRPr>
            </a:lvl4pPr>
            <a:lvl5pPr lvl="4">
              <a:spcBef>
                <a:spcPts val="0"/>
              </a:spcBef>
              <a:buClr>
                <a:schemeClr val="dk1"/>
              </a:buClr>
              <a:buSzPct val="100000"/>
              <a:buFont typeface="Roboto"/>
              <a:buNone/>
              <a:defRPr sz="2400">
                <a:solidFill>
                  <a:schemeClr val="dk1"/>
                </a:solidFill>
                <a:latin typeface="Roboto"/>
                <a:ea typeface="Roboto"/>
                <a:cs typeface="Roboto"/>
                <a:sym typeface="Roboto"/>
              </a:defRPr>
            </a:lvl5pPr>
            <a:lvl6pPr lvl="5">
              <a:spcBef>
                <a:spcPts val="0"/>
              </a:spcBef>
              <a:buClr>
                <a:schemeClr val="dk1"/>
              </a:buClr>
              <a:buSzPct val="100000"/>
              <a:buFont typeface="Roboto"/>
              <a:buNone/>
              <a:defRPr sz="2400">
                <a:solidFill>
                  <a:schemeClr val="dk1"/>
                </a:solidFill>
                <a:latin typeface="Roboto"/>
                <a:ea typeface="Roboto"/>
                <a:cs typeface="Roboto"/>
                <a:sym typeface="Roboto"/>
              </a:defRPr>
            </a:lvl6pPr>
            <a:lvl7pPr lvl="6">
              <a:spcBef>
                <a:spcPts val="0"/>
              </a:spcBef>
              <a:buClr>
                <a:schemeClr val="dk1"/>
              </a:buClr>
              <a:buSzPct val="100000"/>
              <a:buFont typeface="Roboto"/>
              <a:buNone/>
              <a:defRPr sz="2400">
                <a:solidFill>
                  <a:schemeClr val="dk1"/>
                </a:solidFill>
                <a:latin typeface="Roboto"/>
                <a:ea typeface="Roboto"/>
                <a:cs typeface="Roboto"/>
                <a:sym typeface="Roboto"/>
              </a:defRPr>
            </a:lvl7pPr>
            <a:lvl8pPr lvl="7">
              <a:spcBef>
                <a:spcPts val="0"/>
              </a:spcBef>
              <a:buClr>
                <a:schemeClr val="dk1"/>
              </a:buClr>
              <a:buSzPct val="100000"/>
              <a:buFont typeface="Roboto"/>
              <a:buNone/>
              <a:defRPr sz="2400">
                <a:solidFill>
                  <a:schemeClr val="dk1"/>
                </a:solidFill>
                <a:latin typeface="Roboto"/>
                <a:ea typeface="Roboto"/>
                <a:cs typeface="Roboto"/>
                <a:sym typeface="Roboto"/>
              </a:defRPr>
            </a:lvl8pPr>
            <a:lvl9pPr lvl="8">
              <a:spcBef>
                <a:spcPts val="0"/>
              </a:spcBef>
              <a:buClr>
                <a:schemeClr val="dk1"/>
              </a:buClr>
              <a:buSzPct val="100000"/>
              <a:buFont typeface="Roboto"/>
              <a:buNone/>
              <a:defRPr sz="2400">
                <a:solidFill>
                  <a:schemeClr val="dk1"/>
                </a:solidFill>
                <a:latin typeface="Roboto"/>
                <a:ea typeface="Roboto"/>
                <a:cs typeface="Roboto"/>
                <a:sym typeface="Roboto"/>
              </a:defRPr>
            </a:lvl9pPr>
          </a:lstStyle>
          <a:p>
            <a:r>
              <a:rPr lang="en" sz="3000">
                <a:latin typeface="Times New Roman"/>
                <a:ea typeface="Times New Roman"/>
                <a:cs typeface="+mj-cs"/>
                <a:sym typeface="Times New Roman"/>
              </a:rPr>
              <a:t>2. </a:t>
            </a:r>
            <a:r>
              <a:rPr lang="en" sz="3000" b="1">
                <a:latin typeface="Times New Roman"/>
                <a:ea typeface="Times New Roman"/>
                <a:cs typeface="+mj-cs"/>
                <a:sym typeface="Times New Roman"/>
              </a:rPr>
              <a:t>Background</a:t>
            </a:r>
            <a:endParaRPr lang="en" sz="3000" b="1" dirty="0">
              <a:latin typeface="Times New Roman"/>
              <a:ea typeface="Times New Roman"/>
              <a:cs typeface="+mj-cs"/>
              <a:sym typeface="Times New Roman"/>
            </a:endParaRPr>
          </a:p>
        </p:txBody>
      </p:sp>
      <p:cxnSp>
        <p:nvCxnSpPr>
          <p:cNvPr id="7" name="Shape 127">
            <a:extLst>
              <a:ext uri="{FF2B5EF4-FFF2-40B4-BE49-F238E27FC236}">
                <a16:creationId xmlns:a16="http://schemas.microsoft.com/office/drawing/2014/main" id="{AB89B6C3-36BB-4EE4-A739-4DEDEBC9B120}"/>
              </a:ext>
            </a:extLst>
          </p:cNvPr>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8" name="Shape 130">
            <a:extLst>
              <a:ext uri="{FF2B5EF4-FFF2-40B4-BE49-F238E27FC236}">
                <a16:creationId xmlns:a16="http://schemas.microsoft.com/office/drawing/2014/main" id="{5832A6C8-F438-4378-A206-B6B1C781DD93}"/>
              </a:ext>
            </a:extLst>
          </p:cNvPr>
          <p:cNvSpPr txBox="1">
            <a:spLocks/>
          </p:cNvSpPr>
          <p:nvPr/>
        </p:nvSpPr>
        <p:spPr>
          <a:xfrm>
            <a:off x="8460431" y="4651190"/>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cs typeface="+mj-cs"/>
              </a:rPr>
              <a:pPr/>
              <a:t>7</a:t>
            </a:fld>
            <a:endParaRPr lang="en">
              <a:cs typeface="+mj-cs"/>
            </a:endParaRPr>
          </a:p>
        </p:txBody>
      </p:sp>
      <p:sp>
        <p:nvSpPr>
          <p:cNvPr id="9" name="Shape 104">
            <a:extLst>
              <a:ext uri="{FF2B5EF4-FFF2-40B4-BE49-F238E27FC236}">
                <a16:creationId xmlns:a16="http://schemas.microsoft.com/office/drawing/2014/main" id="{7FBF5AB7-073C-4D56-B294-38CEE313A1AC}"/>
              </a:ext>
            </a:extLst>
          </p:cNvPr>
          <p:cNvSpPr/>
          <p:nvPr/>
        </p:nvSpPr>
        <p:spPr>
          <a:xfrm>
            <a:off x="7094483" y="202054"/>
            <a:ext cx="1932682" cy="1626745"/>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C27F8EE5-7B52-4148-994B-C2FB8487C806}"/>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11" name="Shape 116">
            <a:extLst>
              <a:ext uri="{FF2B5EF4-FFF2-40B4-BE49-F238E27FC236}">
                <a16:creationId xmlns:a16="http://schemas.microsoft.com/office/drawing/2014/main" id="{E7D58192-A7DF-4DA3-AFE3-F33FCA2FA534}"/>
              </a:ext>
            </a:extLst>
          </p:cNvPr>
          <p:cNvSpPr txBox="1">
            <a:spLocks/>
          </p:cNvSpPr>
          <p:nvPr/>
        </p:nvSpPr>
        <p:spPr>
          <a:xfrm>
            <a:off x="214489" y="1246048"/>
            <a:ext cx="3749090" cy="211782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1pPr>
            <a:lvl2pPr marR="0" lvl="1"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2pPr>
            <a:lvl3pPr marR="0" lvl="2"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3pPr>
            <a:lvl4pPr marR="0" lvl="3"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4pPr>
            <a:lvl5pPr marR="0" lvl="4"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5pPr>
            <a:lvl6pPr marR="0" lvl="5"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6pPr>
            <a:lvl7pPr marR="0" lvl="6"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7pPr>
            <a:lvl8pPr marR="0" lvl="7"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8pPr>
            <a:lvl9pPr marR="0" lvl="8" algn="l" rtl="0">
              <a:lnSpc>
                <a:spcPct val="115000"/>
              </a:lnSpc>
              <a:spcBef>
                <a:spcPts val="0"/>
              </a:spcBef>
              <a:spcAft>
                <a:spcPts val="1600"/>
              </a:spcAft>
              <a:buClr>
                <a:schemeClr val="dk2"/>
              </a:buClr>
              <a:buSzPct val="100000"/>
              <a:buFont typeface="Roboto"/>
              <a:buNone/>
              <a:defRPr sz="1200" b="0" i="0" u="none" strike="noStrike" cap="none">
                <a:solidFill>
                  <a:schemeClr val="dk2"/>
                </a:solidFill>
                <a:latin typeface="Roboto"/>
                <a:ea typeface="Roboto"/>
                <a:cs typeface="Roboto"/>
                <a:sym typeface="Roboto"/>
              </a:defRPr>
            </a:lvl9pPr>
          </a:lstStyle>
          <a:p>
            <a:pPr marL="457200" indent="-342900" algn="just">
              <a:buFont typeface="Arial" panose="020B0604020202020204" pitchFamily="34" charset="0"/>
              <a:buChar char="•"/>
            </a:pPr>
            <a:r>
              <a:rPr lang="en-US" sz="1600" b="1" dirty="0">
                <a:solidFill>
                  <a:schemeClr val="bg2"/>
                </a:solidFill>
                <a:latin typeface="Times New Roman"/>
                <a:cs typeface="+mj-cs"/>
              </a:rPr>
              <a:t>Deoxyribonucleic acid (DNA)</a:t>
            </a:r>
            <a:r>
              <a:rPr lang="en-US" sz="1600" dirty="0">
                <a:solidFill>
                  <a:schemeClr val="bg2"/>
                </a:solidFill>
                <a:latin typeface="Times New Roman"/>
                <a:cs typeface="+mj-cs"/>
              </a:rPr>
              <a:t>: is a molecule composed of two chains that coil around each other to form a double helix carrying genetic instructions.</a:t>
            </a:r>
          </a:p>
          <a:p>
            <a:pPr marL="457200" indent="-342900" algn="just">
              <a:buFont typeface="Arial" panose="020B0604020202020204" pitchFamily="34" charset="0"/>
              <a:buChar char="•"/>
            </a:pPr>
            <a:r>
              <a:rPr lang="en-US" sz="1600" dirty="0">
                <a:solidFill>
                  <a:schemeClr val="bg2"/>
                </a:solidFill>
                <a:latin typeface="Times New Roman"/>
                <a:cs typeface="+mj-cs"/>
              </a:rPr>
              <a:t>The two DNA strands are composed of simpler monomeric units called nucleotides. Each nucleotide is composed of one of four nitrogen-containing nucleobases (cytosine [C], guanine [G], adenine [A] or thymine [T]).</a:t>
            </a:r>
          </a:p>
        </p:txBody>
      </p:sp>
    </p:spTree>
    <p:extLst>
      <p:ext uri="{BB962C8B-B14F-4D97-AF65-F5344CB8AC3E}">
        <p14:creationId xmlns:p14="http://schemas.microsoft.com/office/powerpoint/2010/main" val="314959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299000"/>
            <a:ext cx="335641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Times New Roman"/>
                <a:ea typeface="Times New Roman"/>
                <a:cs typeface="+mj-cs"/>
                <a:sym typeface="Times New Roman"/>
              </a:rPr>
              <a:t>3. </a:t>
            </a:r>
            <a:r>
              <a:rPr lang="en" sz="3000" b="1" dirty="0">
                <a:latin typeface="Times New Roman"/>
                <a:ea typeface="Times New Roman"/>
                <a:cs typeface="+mj-cs"/>
                <a:sym typeface="Times New Roman"/>
              </a:rPr>
              <a:t>Related Work</a:t>
            </a:r>
          </a:p>
        </p:txBody>
      </p:sp>
      <p:sp>
        <p:nvSpPr>
          <p:cNvPr id="136" name="Shape 136"/>
          <p:cNvSpPr txBox="1">
            <a:spLocks noGrp="1"/>
          </p:cNvSpPr>
          <p:nvPr>
            <p:ph type="body" idx="1"/>
          </p:nvPr>
        </p:nvSpPr>
        <p:spPr>
          <a:xfrm>
            <a:off x="209005" y="970022"/>
            <a:ext cx="7067005" cy="1146633"/>
          </a:xfrm>
          <a:prstGeom prst="rect">
            <a:avLst/>
          </a:prstGeom>
        </p:spPr>
        <p:txBody>
          <a:bodyPr lIns="91425" tIns="91425" rIns="91425" bIns="91425" anchor="t" anchorCtr="0">
            <a:noAutofit/>
          </a:bodyPr>
          <a:lstStyle/>
          <a:p>
            <a:pPr marL="457200" lvl="0" indent="-342900">
              <a:lnSpc>
                <a:spcPct val="100000"/>
              </a:lnSpc>
              <a:buFont typeface="Arial" panose="020B0604020202020204" pitchFamily="34" charset="0"/>
              <a:buChar char="•"/>
            </a:pPr>
            <a:r>
              <a:rPr lang="en-US" sz="1600" dirty="0">
                <a:latin typeface="Times New Roman"/>
                <a:cs typeface="+mj-cs"/>
                <a:sym typeface="Arial"/>
              </a:rPr>
              <a:t>Based on our research there are a lot of proposed DNA-based steganography algorithms. Here in the following table we randomly summarize three examples of them.</a:t>
            </a:r>
            <a:endParaRPr lang="en" sz="1100" dirty="0">
              <a:solidFill>
                <a:srgbClr val="000000"/>
              </a:solidFill>
              <a:latin typeface="Arial"/>
              <a:ea typeface="Arial"/>
              <a:cs typeface="+mj-cs"/>
              <a:sym typeface="Arial"/>
            </a:endParaRPr>
          </a:p>
          <a:p>
            <a:pPr marL="457200" lvl="0" indent="0" rtl="0">
              <a:spcBef>
                <a:spcPts val="0"/>
              </a:spcBef>
              <a:spcAft>
                <a:spcPts val="0"/>
              </a:spcAft>
              <a:buNone/>
            </a:pPr>
            <a:endParaRPr sz="1100" dirty="0">
              <a:solidFill>
                <a:srgbClr val="000000"/>
              </a:solidFill>
              <a:latin typeface="Arial"/>
              <a:ea typeface="Arial"/>
              <a:cs typeface="+mj-cs"/>
              <a:sym typeface="Arial"/>
            </a:endParaRPr>
          </a:p>
          <a:p>
            <a:pPr marL="457200" lvl="0" indent="0" rtl="0">
              <a:spcBef>
                <a:spcPts val="0"/>
              </a:spcBef>
              <a:spcAft>
                <a:spcPts val="0"/>
              </a:spcAft>
              <a:buNone/>
            </a:pPr>
            <a:endParaRPr sz="1400" dirty="0">
              <a:solidFill>
                <a:srgbClr val="000000"/>
              </a:solidFill>
              <a:latin typeface="Times New Roman"/>
              <a:ea typeface="Times New Roman"/>
              <a:cs typeface="+mj-cs"/>
              <a:sym typeface="Times New Roman"/>
            </a:endParaRPr>
          </a:p>
          <a:p>
            <a:pPr lvl="0" rtl="0">
              <a:spcBef>
                <a:spcPts val="0"/>
              </a:spcBef>
              <a:spcAft>
                <a:spcPts val="0"/>
              </a:spcAft>
              <a:buNone/>
            </a:pPr>
            <a:endParaRPr sz="1800" dirty="0">
              <a:latin typeface="Times New Roman"/>
              <a:ea typeface="Times New Roman"/>
              <a:cs typeface="+mj-cs"/>
              <a:sym typeface="Times New Roman"/>
            </a:endParaRPr>
          </a:p>
          <a:p>
            <a:pPr lvl="0" rtl="0">
              <a:spcBef>
                <a:spcPts val="0"/>
              </a:spcBef>
              <a:spcAft>
                <a:spcPts val="0"/>
              </a:spcAft>
              <a:buNone/>
            </a:pPr>
            <a:endParaRPr sz="1400" dirty="0">
              <a:latin typeface="Times New Roman"/>
              <a:ea typeface="Times New Roman"/>
              <a:cs typeface="+mj-cs"/>
              <a:sym typeface="Times New Roman"/>
            </a:endParaRPr>
          </a:p>
        </p:txBody>
      </p:sp>
      <p:cxnSp>
        <p:nvCxnSpPr>
          <p:cNvPr id="137" name="Shape 137"/>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40" name="Shape 14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8</a:t>
            </a:fld>
            <a:endParaRPr lang="en">
              <a:cs typeface="+mj-cs"/>
            </a:endParaRPr>
          </a:p>
        </p:txBody>
      </p:sp>
      <p:sp>
        <p:nvSpPr>
          <p:cNvPr id="8" name="Shape 104">
            <a:extLst>
              <a:ext uri="{FF2B5EF4-FFF2-40B4-BE49-F238E27FC236}">
                <a16:creationId xmlns:a16="http://schemas.microsoft.com/office/drawing/2014/main" id="{788D7679-E7FF-AB4A-A881-43A4A9453736}"/>
              </a:ext>
            </a:extLst>
          </p:cNvPr>
          <p:cNvSpPr/>
          <p:nvPr/>
        </p:nvSpPr>
        <p:spPr>
          <a:xfrm>
            <a:off x="7104993" y="133824"/>
            <a:ext cx="1932682" cy="1672397"/>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9" name="Shape 105">
            <a:extLst>
              <a:ext uri="{FF2B5EF4-FFF2-40B4-BE49-F238E27FC236}">
                <a16:creationId xmlns:a16="http://schemas.microsoft.com/office/drawing/2014/main" id="{FF26A31D-D5DF-5547-AABE-71D96BECE577}"/>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b="1"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graphicFrame>
        <p:nvGraphicFramePr>
          <p:cNvPr id="5" name="جدول 4">
            <a:extLst>
              <a:ext uri="{FF2B5EF4-FFF2-40B4-BE49-F238E27FC236}">
                <a16:creationId xmlns:a16="http://schemas.microsoft.com/office/drawing/2014/main" id="{D8618FFB-4412-4B33-B765-EFE413B0F41F}"/>
              </a:ext>
            </a:extLst>
          </p:cNvPr>
          <p:cNvGraphicFramePr>
            <a:graphicFrameLocks noGrp="1"/>
          </p:cNvGraphicFramePr>
          <p:nvPr>
            <p:extLst/>
          </p:nvPr>
        </p:nvGraphicFramePr>
        <p:xfrm>
          <a:off x="497433" y="1910696"/>
          <a:ext cx="7962998" cy="2947558"/>
        </p:xfrm>
        <a:graphic>
          <a:graphicData uri="http://schemas.openxmlformats.org/drawingml/2006/table">
            <a:tbl>
              <a:tblPr firstRow="1" firstCol="1" bandRow="1">
                <a:tableStyleId>{F6025A9D-88A1-4222-BA80-39A5CA41837E}</a:tableStyleId>
              </a:tblPr>
              <a:tblGrid>
                <a:gridCol w="704046">
                  <a:extLst>
                    <a:ext uri="{9D8B030D-6E8A-4147-A177-3AD203B41FA5}">
                      <a16:colId xmlns:a16="http://schemas.microsoft.com/office/drawing/2014/main" val="3468301121"/>
                    </a:ext>
                  </a:extLst>
                </a:gridCol>
                <a:gridCol w="818707">
                  <a:extLst>
                    <a:ext uri="{9D8B030D-6E8A-4147-A177-3AD203B41FA5}">
                      <a16:colId xmlns:a16="http://schemas.microsoft.com/office/drawing/2014/main" val="986598340"/>
                    </a:ext>
                  </a:extLst>
                </a:gridCol>
                <a:gridCol w="1073888">
                  <a:extLst>
                    <a:ext uri="{9D8B030D-6E8A-4147-A177-3AD203B41FA5}">
                      <a16:colId xmlns:a16="http://schemas.microsoft.com/office/drawing/2014/main" val="1665547260"/>
                    </a:ext>
                  </a:extLst>
                </a:gridCol>
                <a:gridCol w="1435396">
                  <a:extLst>
                    <a:ext uri="{9D8B030D-6E8A-4147-A177-3AD203B41FA5}">
                      <a16:colId xmlns:a16="http://schemas.microsoft.com/office/drawing/2014/main" val="1828795736"/>
                    </a:ext>
                  </a:extLst>
                </a:gridCol>
                <a:gridCol w="2381693">
                  <a:extLst>
                    <a:ext uri="{9D8B030D-6E8A-4147-A177-3AD203B41FA5}">
                      <a16:colId xmlns:a16="http://schemas.microsoft.com/office/drawing/2014/main" val="2807681942"/>
                    </a:ext>
                  </a:extLst>
                </a:gridCol>
                <a:gridCol w="1549268">
                  <a:extLst>
                    <a:ext uri="{9D8B030D-6E8A-4147-A177-3AD203B41FA5}">
                      <a16:colId xmlns:a16="http://schemas.microsoft.com/office/drawing/2014/main" val="1004192349"/>
                    </a:ext>
                  </a:extLst>
                </a:gridCol>
              </a:tblGrid>
              <a:tr h="624158">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Related paper</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txBody>
                  <a:tcPr marL="0" marR="0" marT="0" marB="0">
                    <a:solidFill>
                      <a:schemeClr val="tx2">
                        <a:lumMod val="20000"/>
                        <a:lumOff val="80000"/>
                      </a:schemeClr>
                    </a:solidFill>
                  </a:tcPr>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Secret Text Type</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txBody>
                  <a:tcPr marL="0" marR="0" marT="0" marB="0">
                    <a:solidFill>
                      <a:schemeClr val="tx2">
                        <a:lumMod val="20000"/>
                        <a:lumOff val="80000"/>
                      </a:schemeClr>
                    </a:solidFill>
                  </a:tcPr>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Used Binary Coding Rule</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txBody>
                  <a:tcPr marL="0" marR="0" marT="0" marB="0">
                    <a:solidFill>
                      <a:schemeClr val="tx2">
                        <a:lumMod val="20000"/>
                        <a:lumOff val="80000"/>
                      </a:schemeClr>
                    </a:solidFill>
                  </a:tcPr>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Encryption Algorithm</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txBody>
                  <a:tcPr marL="0" marR="0" marT="0" marB="0">
                    <a:solidFill>
                      <a:schemeClr val="tx2">
                        <a:lumMod val="20000"/>
                        <a:lumOff val="80000"/>
                      </a:schemeClr>
                    </a:solidFill>
                  </a:tcPr>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Data Hiding Methodology</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txBody>
                  <a:tcPr marL="0" marR="0" marT="0" marB="0">
                    <a:solidFill>
                      <a:schemeClr val="tx2">
                        <a:lumMod val="20000"/>
                        <a:lumOff val="80000"/>
                      </a:schemeClr>
                    </a:solidFill>
                  </a:tcPr>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Blind/</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Times New Roman" panose="02020603050405020304" pitchFamily="18" charset="0"/>
                          <a:cs typeface="Times New Roman"/>
                          <a:sym typeface="Arial"/>
                        </a:rPr>
                        <a:t>Not Blind</a:t>
                      </a:r>
                      <a:endParaRPr lang="en-US" sz="1600" b="0" i="0" u="none" strike="noStrike" cap="none" dirty="0">
                        <a:solidFill>
                          <a:schemeClr val="bg2"/>
                        </a:solidFill>
                        <a:latin typeface="Times New Roman"/>
                        <a:ea typeface="Calibri" panose="020F0502020204030204" pitchFamily="34" charset="0"/>
                        <a:cs typeface="Times New Roman"/>
                        <a:sym typeface="Arial"/>
                      </a:endParaRPr>
                    </a:p>
                  </a:txBody>
                  <a:tcPr marL="0" marR="0" marT="0" marB="0">
                    <a:solidFill>
                      <a:schemeClr val="tx2">
                        <a:lumMod val="20000"/>
                        <a:lumOff val="80000"/>
                      </a:schemeClr>
                    </a:solidFill>
                  </a:tcPr>
                </a:tc>
                <a:extLst>
                  <a:ext uri="{0D108BD9-81ED-4DB2-BD59-A6C34878D82A}">
                    <a16:rowId xmlns:a16="http://schemas.microsoft.com/office/drawing/2014/main" val="2540101065"/>
                  </a:ext>
                </a:extLst>
              </a:tr>
              <a:tr h="451798">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[1]</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err="1">
                          <a:solidFill>
                            <a:schemeClr val="bg2"/>
                          </a:solidFill>
                          <a:latin typeface="Times New Roman"/>
                          <a:ea typeface="+mn-ea"/>
                          <a:cs typeface="Times New Roman"/>
                          <a:sym typeface="Arial"/>
                        </a:rPr>
                        <a:t>G.Hamed</a:t>
                      </a:r>
                      <a:r>
                        <a:rPr lang="en-US" sz="1600" b="0" i="0" u="none" strike="noStrike" cap="none" dirty="0">
                          <a:solidFill>
                            <a:schemeClr val="bg2"/>
                          </a:solidFill>
                          <a:latin typeface="Times New Roman"/>
                          <a:ea typeface="+mn-ea"/>
                          <a:cs typeface="Times New Roman"/>
                          <a:sym typeface="Arial"/>
                        </a:rPr>
                        <a:t> et al</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Any type of data.</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4-bits binary coding rule.</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Encryption used DNA and amino acids based Playfair cipher, 5*5 matrix.</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LSB substitution.</a:t>
                      </a:r>
                    </a:p>
                  </a:txBody>
                  <a:tcPr marL="0" marR="0" marT="0" marB="0"/>
                </a:tc>
                <a:extLst>
                  <a:ext uri="{0D108BD9-81ED-4DB2-BD59-A6C34878D82A}">
                    <a16:rowId xmlns:a16="http://schemas.microsoft.com/office/drawing/2014/main" val="91912342"/>
                  </a:ext>
                </a:extLst>
              </a:tr>
              <a:tr h="469516">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[2]</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A. Khalifa et al</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Any type of data.</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N-bits binary coding rule.</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Encryption used DNA and amino acids based Playfair cipher.</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Combine Substitution method and</a:t>
                      </a:r>
                    </a:p>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Insertion method.</a:t>
                      </a:r>
                    </a:p>
                  </a:txBody>
                  <a:tcPr marL="0" marR="0" marT="0" marB="0"/>
                </a:tc>
                <a:extLst>
                  <a:ext uri="{0D108BD9-81ED-4DB2-BD59-A6C34878D82A}">
                    <a16:rowId xmlns:a16="http://schemas.microsoft.com/office/drawing/2014/main" val="402401934"/>
                  </a:ext>
                </a:extLst>
              </a:tr>
              <a:tr h="752998">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[3]</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Malathi et al</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Any type of data.</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a:solidFill>
                            <a:schemeClr val="bg2"/>
                          </a:solidFill>
                          <a:latin typeface="Times New Roman"/>
                          <a:ea typeface="+mn-ea"/>
                          <a:cs typeface="Times New Roman"/>
                          <a:sym typeface="Arial"/>
                        </a:rPr>
                        <a:t>2-bit binary coding rule.</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Use XOR cipher</a:t>
                      </a:r>
                    </a:p>
                  </a:txBody>
                  <a:tcPr marL="0" marR="0" marT="0" marB="0"/>
                </a:tc>
                <a:tc>
                  <a:txBody>
                    <a:bodyPr/>
                    <a:lstStyle/>
                    <a:p>
                      <a:pPr marR="0" algn="ctr" rtl="1" fontAlgn="base">
                        <a:lnSpc>
                          <a:spcPct val="100000"/>
                        </a:lnSpc>
                        <a:spcBef>
                          <a:spcPts val="0"/>
                        </a:spcBef>
                        <a:spcAft>
                          <a:spcPts val="0"/>
                        </a:spcAft>
                        <a:buNone/>
                      </a:pPr>
                      <a:r>
                        <a:rPr lang="en-US" sz="1600" b="0" i="0" u="none" strike="noStrike" cap="none" dirty="0">
                          <a:solidFill>
                            <a:schemeClr val="bg2"/>
                          </a:solidFill>
                          <a:latin typeface="Times New Roman"/>
                          <a:ea typeface="+mn-ea"/>
                          <a:cs typeface="Times New Roman"/>
                          <a:sym typeface="Arial"/>
                        </a:rPr>
                        <a:t>Insertion method.</a:t>
                      </a:r>
                    </a:p>
                  </a:txBody>
                  <a:tcPr marL="0" marR="0" marT="0" marB="0"/>
                </a:tc>
                <a:extLst>
                  <a:ext uri="{0D108BD9-81ED-4DB2-BD59-A6C34878D82A}">
                    <a16:rowId xmlns:a16="http://schemas.microsoft.com/office/drawing/2014/main" val="237642036"/>
                  </a:ext>
                </a:extLst>
              </a:tr>
            </a:tbl>
          </a:graphicData>
        </a:graphic>
      </p:graphicFrame>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311700" y="299000"/>
            <a:ext cx="2808000" cy="755700"/>
          </a:xfrm>
          <a:prstGeom prst="rect">
            <a:avLst/>
          </a:prstGeom>
        </p:spPr>
        <p:txBody>
          <a:bodyPr lIns="91425" tIns="91425" rIns="91425" bIns="91425" anchor="b" anchorCtr="0">
            <a:noAutofit/>
          </a:bodyPr>
          <a:lstStyle/>
          <a:p>
            <a:pPr lvl="0" rtl="0">
              <a:lnSpc>
                <a:spcPct val="115000"/>
              </a:lnSpc>
              <a:spcBef>
                <a:spcPts val="0"/>
              </a:spcBef>
              <a:buNone/>
            </a:pPr>
            <a:r>
              <a:rPr lang="en" sz="3000" dirty="0">
                <a:latin typeface="Times New Roman"/>
                <a:ea typeface="Times New Roman"/>
                <a:cs typeface="+mj-cs"/>
                <a:sym typeface="Times New Roman"/>
              </a:rPr>
              <a:t>4. </a:t>
            </a:r>
            <a:r>
              <a:rPr lang="en" sz="3000" b="1" dirty="0">
                <a:latin typeface="Times New Roman"/>
                <a:ea typeface="Times New Roman"/>
                <a:cs typeface="+mj-cs"/>
                <a:sym typeface="Times New Roman"/>
              </a:rPr>
              <a:t>Methodology</a:t>
            </a:r>
          </a:p>
        </p:txBody>
      </p:sp>
      <p:cxnSp>
        <p:nvCxnSpPr>
          <p:cNvPr id="146" name="Shape 146"/>
          <p:cNvCxnSpPr/>
          <p:nvPr/>
        </p:nvCxnSpPr>
        <p:spPr>
          <a:xfrm>
            <a:off x="360825" y="970675"/>
            <a:ext cx="6214500" cy="0"/>
          </a:xfrm>
          <a:prstGeom prst="straightConnector1">
            <a:avLst/>
          </a:prstGeom>
          <a:noFill/>
          <a:ln w="19050" cap="flat" cmpd="sng">
            <a:solidFill>
              <a:schemeClr val="dk1"/>
            </a:solidFill>
            <a:prstDash val="solid"/>
            <a:round/>
            <a:headEnd type="none" w="lg" len="lg"/>
            <a:tailEnd type="none" w="lg" len="lg"/>
          </a:ln>
        </p:spPr>
      </p:cxnSp>
      <p:sp>
        <p:nvSpPr>
          <p:cNvPr id="151" name="Shape 151"/>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cs typeface="+mj-cs"/>
              </a:rPr>
              <a:t>9</a:t>
            </a:fld>
            <a:endParaRPr lang="en">
              <a:cs typeface="+mj-cs"/>
            </a:endParaRPr>
          </a:p>
        </p:txBody>
      </p:sp>
      <p:sp>
        <p:nvSpPr>
          <p:cNvPr id="9" name="Shape 104">
            <a:extLst>
              <a:ext uri="{FF2B5EF4-FFF2-40B4-BE49-F238E27FC236}">
                <a16:creationId xmlns:a16="http://schemas.microsoft.com/office/drawing/2014/main" id="{DC2C2AC3-E202-2747-B487-650935CF8D06}"/>
              </a:ext>
            </a:extLst>
          </p:cNvPr>
          <p:cNvSpPr/>
          <p:nvPr/>
        </p:nvSpPr>
        <p:spPr>
          <a:xfrm>
            <a:off x="7104993" y="133825"/>
            <a:ext cx="1932682" cy="1690738"/>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cs typeface="+mj-cs"/>
            </a:endParaRPr>
          </a:p>
        </p:txBody>
      </p:sp>
      <p:sp>
        <p:nvSpPr>
          <p:cNvPr id="10" name="Shape 105">
            <a:extLst>
              <a:ext uri="{FF2B5EF4-FFF2-40B4-BE49-F238E27FC236}">
                <a16:creationId xmlns:a16="http://schemas.microsoft.com/office/drawing/2014/main" id="{408344A4-42E2-DF4D-BFBC-E920BA1D92CC}"/>
              </a:ext>
            </a:extLst>
          </p:cNvPr>
          <p:cNvSpPr txBox="1"/>
          <p:nvPr/>
        </p:nvSpPr>
        <p:spPr>
          <a:xfrm>
            <a:off x="7094483" y="202055"/>
            <a:ext cx="1932682" cy="1385008"/>
          </a:xfrm>
          <a:prstGeom prst="rect">
            <a:avLst/>
          </a:prstGeom>
          <a:noFill/>
          <a:ln>
            <a:noFill/>
          </a:ln>
        </p:spPr>
        <p:txBody>
          <a:bodyPr lIns="91425" tIns="91425" rIns="91425" bIns="91425" anchor="t" anchorCtr="0">
            <a:noAutofit/>
          </a:bodyPr>
          <a:lstStyle/>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Interdiction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Background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Related Work </a:t>
            </a:r>
          </a:p>
          <a:p>
            <a:pPr marL="457200" indent="-381000">
              <a:buClr>
                <a:srgbClr val="3B3838"/>
              </a:buClr>
              <a:buFont typeface="Times New Roman"/>
              <a:buAutoNum type="arabicPeriod"/>
            </a:pPr>
            <a:r>
              <a:rPr lang="en-US" sz="1200" b="1" dirty="0">
                <a:solidFill>
                  <a:srgbClr val="3B3838"/>
                </a:solidFill>
                <a:latin typeface="Times New Roman"/>
                <a:cs typeface="+mj-cs"/>
              </a:rPr>
              <a:t>Methodology </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Result</a:t>
            </a:r>
            <a:endParaRPr lang="en" sz="1200" dirty="0">
              <a:solidFill>
                <a:srgbClr val="3B3838"/>
              </a:solidFill>
              <a:latin typeface="Times New Roman"/>
              <a:cs typeface="+mj-cs"/>
              <a:sym typeface="Times New Roman"/>
            </a:endParaRP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Conclusion</a:t>
            </a:r>
          </a:p>
          <a:p>
            <a:pPr marL="457200" lvl="0" indent="-381000">
              <a:buClr>
                <a:srgbClr val="3B3838"/>
              </a:buClr>
              <a:buSzPct val="100000"/>
              <a:buFont typeface="Times New Roman"/>
              <a:buAutoNum type="arabicPeriod"/>
            </a:pPr>
            <a:r>
              <a:rPr lang="en" sz="1200" dirty="0">
                <a:solidFill>
                  <a:srgbClr val="3B3838"/>
                </a:solidFill>
                <a:latin typeface="Times New Roman"/>
                <a:cs typeface="+mj-cs"/>
                <a:sym typeface="Times New Roman"/>
              </a:rPr>
              <a:t>Future Work</a:t>
            </a:r>
          </a:p>
          <a:p>
            <a:pPr marL="457200" indent="-381000">
              <a:buClr>
                <a:srgbClr val="3B3838"/>
              </a:buClr>
              <a:buFont typeface="Times New Roman"/>
              <a:buAutoNum type="arabicPeriod"/>
            </a:pPr>
            <a:r>
              <a:rPr lang="en-US" sz="1200" dirty="0">
                <a:solidFill>
                  <a:srgbClr val="3B3838"/>
                </a:solidFill>
                <a:latin typeface="Times New Roman"/>
                <a:cs typeface="+mj-cs"/>
                <a:sym typeface="Times New Roman"/>
              </a:rPr>
              <a:t>References</a:t>
            </a:r>
            <a:endParaRPr lang="en" sz="1200" dirty="0">
              <a:solidFill>
                <a:srgbClr val="3B3838"/>
              </a:solidFill>
              <a:latin typeface="Times New Roman"/>
              <a:cs typeface="+mj-cs"/>
              <a:sym typeface="Times New Roman"/>
            </a:endParaRPr>
          </a:p>
        </p:txBody>
      </p:sp>
      <p:sp>
        <p:nvSpPr>
          <p:cNvPr id="2" name="Rectangle 3">
            <a:extLst>
              <a:ext uri="{FF2B5EF4-FFF2-40B4-BE49-F238E27FC236}">
                <a16:creationId xmlns:a16="http://schemas.microsoft.com/office/drawing/2014/main" id="{6E49B2A5-2D1B-4725-8675-27D998803A9B}"/>
              </a:ext>
            </a:extLst>
          </p:cNvPr>
          <p:cNvSpPr>
            <a:spLocks noChangeArrowheads="1"/>
          </p:cNvSpPr>
          <p:nvPr/>
        </p:nvSpPr>
        <p:spPr bwMode="auto">
          <a:xfrm>
            <a:off x="0" y="747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p:sp>
        <p:nvSpPr>
          <p:cNvPr id="3" name="Rectangle 4">
            <a:extLst>
              <a:ext uri="{FF2B5EF4-FFF2-40B4-BE49-F238E27FC236}">
                <a16:creationId xmlns:a16="http://schemas.microsoft.com/office/drawing/2014/main" id="{A0F01BC8-A2B2-4E52-9150-0791E36B2AB4}"/>
              </a:ext>
            </a:extLst>
          </p:cNvPr>
          <p:cNvSpPr>
            <a:spLocks noChangeArrowheads="1"/>
          </p:cNvSpPr>
          <p:nvPr/>
        </p:nvSpPr>
        <p:spPr bwMode="auto">
          <a:xfrm>
            <a:off x="0" y="247501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cs typeface="+mj-cs"/>
            </a:endParaRPr>
          </a:p>
        </p:txBody>
      </p:sp>
      <p:sp>
        <p:nvSpPr>
          <p:cNvPr id="11" name="Shape 136">
            <a:extLst>
              <a:ext uri="{FF2B5EF4-FFF2-40B4-BE49-F238E27FC236}">
                <a16:creationId xmlns:a16="http://schemas.microsoft.com/office/drawing/2014/main" id="{9477F2F1-12AE-44CC-AB33-2FDE859D6778}"/>
              </a:ext>
            </a:extLst>
          </p:cNvPr>
          <p:cNvSpPr txBox="1">
            <a:spLocks noGrp="1"/>
          </p:cNvSpPr>
          <p:nvPr>
            <p:ph type="body" idx="1"/>
          </p:nvPr>
        </p:nvSpPr>
        <p:spPr>
          <a:xfrm>
            <a:off x="429904" y="1353699"/>
            <a:ext cx="6405000" cy="2069981"/>
          </a:xfrm>
          <a:prstGeom prst="rect">
            <a:avLst/>
          </a:prstGeom>
        </p:spPr>
        <p:txBody>
          <a:bodyPr lIns="91425" tIns="91425" rIns="91425" bIns="91425" anchor="t" anchorCtr="0">
            <a:noAutofit/>
          </a:bodyPr>
          <a:lstStyle/>
          <a:p>
            <a:pPr marL="114300" lvl="0">
              <a:lnSpc>
                <a:spcPct val="100000"/>
              </a:lnSpc>
            </a:pPr>
            <a:r>
              <a:rPr lang="en-US" sz="1600" dirty="0">
                <a:solidFill>
                  <a:srgbClr val="000000"/>
                </a:solidFill>
                <a:latin typeface="Times New Roman"/>
                <a:ea typeface="Arial"/>
                <a:cs typeface="+mj-cs"/>
                <a:sym typeface="Arial"/>
              </a:rPr>
              <a:t>Our algorithms are: </a:t>
            </a:r>
          </a:p>
          <a:p>
            <a:pPr marL="457200" lvl="0" indent="-342900">
              <a:lnSpc>
                <a:spcPct val="100000"/>
              </a:lnSpc>
              <a:buFont typeface="+mj-lt"/>
              <a:buAutoNum type="arabicPeriod"/>
            </a:pPr>
            <a:r>
              <a:rPr lang="en-US" sz="1600" dirty="0">
                <a:solidFill>
                  <a:srgbClr val="000000"/>
                </a:solidFill>
                <a:latin typeface="Times New Roman"/>
                <a:ea typeface="Arial"/>
                <a:cs typeface="+mj-cs"/>
                <a:sym typeface="Arial"/>
              </a:rPr>
              <a:t>LSB Substitution.</a:t>
            </a:r>
          </a:p>
          <a:p>
            <a:pPr marL="457200" lvl="0" indent="-342900">
              <a:lnSpc>
                <a:spcPct val="100000"/>
              </a:lnSpc>
              <a:buFont typeface="+mj-lt"/>
              <a:buAutoNum type="arabicPeriod"/>
            </a:pPr>
            <a:r>
              <a:rPr lang="en-US" sz="1600" dirty="0">
                <a:solidFill>
                  <a:srgbClr val="000000"/>
                </a:solidFill>
                <a:latin typeface="Times New Roman"/>
                <a:ea typeface="Arial"/>
                <a:cs typeface="+mj-cs"/>
                <a:sym typeface="Arial"/>
              </a:rPr>
              <a:t>Insertion.</a:t>
            </a:r>
          </a:p>
          <a:p>
            <a:pPr marL="457200" lvl="0" indent="-342900">
              <a:lnSpc>
                <a:spcPct val="100000"/>
              </a:lnSpc>
              <a:buFont typeface="+mj-lt"/>
              <a:buAutoNum type="arabicPeriod"/>
            </a:pPr>
            <a:r>
              <a:rPr lang="en-US" sz="1600" dirty="0">
                <a:solidFill>
                  <a:srgbClr val="000000"/>
                </a:solidFill>
                <a:latin typeface="Times New Roman"/>
                <a:ea typeface="Arial"/>
                <a:cs typeface="+mj-cs"/>
                <a:sym typeface="Arial"/>
              </a:rPr>
              <a:t>Complementary Generic Substitution and Insertion.</a:t>
            </a:r>
            <a:endParaRPr lang="en" sz="1100" dirty="0">
              <a:solidFill>
                <a:srgbClr val="000000"/>
              </a:solidFill>
              <a:latin typeface="Arial"/>
              <a:ea typeface="Arial"/>
              <a:cs typeface="+mj-cs"/>
              <a:sym typeface="Arial"/>
            </a:endParaRPr>
          </a:p>
          <a:p>
            <a:pPr marL="457200" lvl="0" indent="0" rtl="0">
              <a:spcBef>
                <a:spcPts val="0"/>
              </a:spcBef>
              <a:spcAft>
                <a:spcPts val="0"/>
              </a:spcAft>
              <a:buNone/>
            </a:pPr>
            <a:endParaRPr sz="1100" dirty="0">
              <a:solidFill>
                <a:srgbClr val="000000"/>
              </a:solidFill>
              <a:latin typeface="Arial"/>
              <a:ea typeface="Arial"/>
              <a:cs typeface="+mj-cs"/>
              <a:sym typeface="Arial"/>
            </a:endParaRPr>
          </a:p>
          <a:p>
            <a:pPr marL="457200" lvl="0" indent="0" rtl="0">
              <a:spcBef>
                <a:spcPts val="0"/>
              </a:spcBef>
              <a:spcAft>
                <a:spcPts val="0"/>
              </a:spcAft>
              <a:buNone/>
            </a:pPr>
            <a:endParaRPr sz="1400" dirty="0">
              <a:solidFill>
                <a:srgbClr val="000000"/>
              </a:solidFill>
              <a:latin typeface="Times New Roman"/>
              <a:ea typeface="Times New Roman"/>
              <a:cs typeface="+mj-cs"/>
              <a:sym typeface="Times New Roman"/>
            </a:endParaRPr>
          </a:p>
          <a:p>
            <a:pPr lvl="0" rtl="0">
              <a:spcBef>
                <a:spcPts val="0"/>
              </a:spcBef>
              <a:spcAft>
                <a:spcPts val="0"/>
              </a:spcAft>
              <a:buNone/>
            </a:pPr>
            <a:endParaRPr sz="1800" dirty="0">
              <a:latin typeface="Times New Roman"/>
              <a:ea typeface="Times New Roman"/>
              <a:cs typeface="+mj-cs"/>
              <a:sym typeface="Times New Roman"/>
            </a:endParaRPr>
          </a:p>
          <a:p>
            <a:pPr lvl="0" rtl="0">
              <a:spcBef>
                <a:spcPts val="0"/>
              </a:spcBef>
              <a:spcAft>
                <a:spcPts val="0"/>
              </a:spcAft>
              <a:buNone/>
            </a:pPr>
            <a:endParaRPr sz="1400" dirty="0">
              <a:latin typeface="Times New Roman"/>
              <a:ea typeface="Times New Roman"/>
              <a:cs typeface="+mj-cs"/>
              <a:sym typeface="Times New Roman"/>
            </a:endParaRPr>
          </a:p>
        </p:txBody>
      </p:sp>
    </p:spTree>
    <p:extLst>
      <p:ext uri="{BB962C8B-B14F-4D97-AF65-F5344CB8AC3E}">
        <p14:creationId xmlns:p14="http://schemas.microsoft.com/office/powerpoint/2010/main" val="2113159311"/>
      </p:ext>
    </p:extLst>
  </p:cSld>
  <p:clrMapOvr>
    <a:masterClrMapping/>
  </p:clrMapOvr>
  <p:transition spd="slow">
    <p:cut/>
  </p:transition>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2049</TotalTime>
  <Words>3796</Words>
  <Application>Microsoft Office PowerPoint</Application>
  <PresentationFormat>عرض على الشاشة (16:9)</PresentationFormat>
  <Paragraphs>1088</Paragraphs>
  <Slides>44</Slides>
  <Notes>16</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44</vt:i4>
      </vt:variant>
    </vt:vector>
  </HeadingPairs>
  <TitlesOfParts>
    <vt:vector size="51" baseType="lpstr">
      <vt:lpstr>Calibri</vt:lpstr>
      <vt:lpstr>Cambria Math</vt:lpstr>
      <vt:lpstr>Arial</vt:lpstr>
      <vt:lpstr>Times New Roman</vt:lpstr>
      <vt:lpstr>Arial </vt:lpstr>
      <vt:lpstr>Roboto</vt:lpstr>
      <vt:lpstr>geometric</vt:lpstr>
      <vt:lpstr>عرض تقديمي في PowerPoint</vt:lpstr>
      <vt:lpstr>Outline</vt:lpstr>
      <vt:lpstr>1. Interdiction</vt:lpstr>
      <vt:lpstr>1. Interdiction</vt:lpstr>
      <vt:lpstr>عرض تقديمي في PowerPoint</vt:lpstr>
      <vt:lpstr>عرض تقديمي في PowerPoint</vt:lpstr>
      <vt:lpstr>عرض تقديمي في PowerPoint</vt:lpstr>
      <vt:lpstr>3. Related Work</vt:lpstr>
      <vt:lpstr>4. Methodology</vt:lpstr>
      <vt:lpstr>4. Methodology</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5. Result</vt:lpstr>
      <vt:lpstr>5. Result</vt:lpstr>
      <vt:lpstr>5. Result</vt:lpstr>
      <vt:lpstr>5. Result</vt:lpstr>
      <vt:lpstr>5. Result</vt:lpstr>
      <vt:lpstr>6. Conclusion </vt:lpstr>
      <vt:lpstr>7. Future Work </vt:lpstr>
      <vt:lpstr>عرض تقديمي في PowerPoint</vt:lpstr>
      <vt:lpstr>8. References </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220</cp:revision>
  <cp:lastPrinted>2018-12-03T06:29:50Z</cp:lastPrinted>
  <dcterms:modified xsi:type="dcterms:W3CDTF">2019-12-10T07:52:50Z</dcterms:modified>
</cp:coreProperties>
</file>