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notesMasterIdLst>
    <p:notesMasterId r:id="rId18"/>
  </p:notesMasterIdLst>
  <p:handoutMasterIdLst>
    <p:handoutMasterId r:id="rId19"/>
  </p:handoutMasterIdLst>
  <p:sldIdLst>
    <p:sldId id="286" r:id="rId6"/>
    <p:sldId id="334" r:id="rId7"/>
    <p:sldId id="336" r:id="rId8"/>
    <p:sldId id="345" r:id="rId9"/>
    <p:sldId id="346" r:id="rId10"/>
    <p:sldId id="341" r:id="rId11"/>
    <p:sldId id="347" r:id="rId12"/>
    <p:sldId id="342" r:id="rId13"/>
    <p:sldId id="348" r:id="rId14"/>
    <p:sldId id="349" r:id="rId15"/>
    <p:sldId id="343" r:id="rId16"/>
    <p:sldId id="324" r:id="rId17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28">
          <p15:clr>
            <a:srgbClr val="A4A3A4"/>
          </p15:clr>
        </p15:guide>
        <p15:guide id="3" pos="2823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ge" initials="LG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4E8"/>
    <a:srgbClr val="131E59"/>
    <a:srgbClr val="008AC9"/>
    <a:srgbClr val="2649FF"/>
    <a:srgbClr val="1187A0"/>
    <a:srgbClr val="0E72A7"/>
    <a:srgbClr val="1083CF"/>
    <a:srgbClr val="192C6C"/>
    <a:srgbClr val="1189B5"/>
    <a:srgbClr val="CF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85" autoAdjust="0"/>
    <p:restoredTop sz="86421" autoAdjust="0"/>
  </p:normalViewPr>
  <p:slideViewPr>
    <p:cSldViewPr snapToGrid="0" snapToObjects="1">
      <p:cViewPr varScale="1">
        <p:scale>
          <a:sx n="113" d="100"/>
          <a:sy n="113" d="100"/>
        </p:scale>
        <p:origin x="276" y="96"/>
      </p:cViewPr>
      <p:guideLst>
        <p:guide orient="horz" pos="1620"/>
        <p:guide pos="2928"/>
        <p:guide pos="2823"/>
        <p:guide pos="2880"/>
        <p:guide pos="288"/>
        <p:guide pos="5480"/>
      </p:guideLst>
    </p:cSldViewPr>
  </p:slideViewPr>
  <p:outlineViewPr>
    <p:cViewPr>
      <p:scale>
        <a:sx n="33" d="100"/>
        <a:sy n="33" d="100"/>
      </p:scale>
      <p:origin x="0" y="-103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3D26-F355-3844-A4EF-19D4FD875597}" type="datetimeFigureOut">
              <a:rPr lang="de-DE" smtClean="0"/>
              <a:pPr/>
              <a:t>26.11.2015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8682-5238-744E-880D-1D2793086B2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735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FE12-C1FB-D740-8B6C-AFB72D5D4002}" type="datetimeFigureOut">
              <a:rPr lang="de-DE" smtClean="0"/>
              <a:pPr/>
              <a:t>26.11.2015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A478-331B-4C41-B0D5-A69E59A4437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403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w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1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Optional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42975" y="1941508"/>
            <a:ext cx="5265737" cy="1205458"/>
          </a:xfrm>
        </p:spPr>
        <p:txBody>
          <a:bodyPr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Title</a:t>
            </a:r>
            <a:br>
              <a:rPr lang="en-GB" noProof="0" dirty="0" smtClean="0"/>
            </a:br>
            <a:r>
              <a:rPr lang="en-GB" noProof="0" dirty="0" smtClean="0"/>
              <a:t>two-line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4348162"/>
            <a:ext cx="5232400" cy="338554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Name</a:t>
            </a:r>
          </a:p>
          <a:p>
            <a:r>
              <a:rPr lang="de-DE" dirty="0" smtClean="0"/>
              <a:t>Date</a:t>
            </a:r>
            <a:endParaRPr lang="en-US" dirty="0"/>
          </a:p>
        </p:txBody>
      </p:sp>
      <p:pic>
        <p:nvPicPr>
          <p:cNvPr id="9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3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7724458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Agenda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73931" y="1905430"/>
            <a:ext cx="7710488" cy="279720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2600" b="0" baseline="0">
                <a:solidFill>
                  <a:schemeClr val="bg1"/>
                </a:solidFill>
              </a:defRPr>
            </a:lvl1pPr>
            <a:lvl2pPr marL="407988" indent="-228600">
              <a:buClrTx/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2pPr>
            <a:lvl3pPr marL="588963" indent="-228600">
              <a:buClrTx/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3pPr>
            <a:lvl4pPr marL="766762" indent="-228600">
              <a:buClrTx/>
              <a:buFont typeface="+mj-lt"/>
              <a:buAutoNum type="arabicPeriod"/>
              <a:defRPr b="0" baseline="0">
                <a:solidFill>
                  <a:schemeClr val="bg1"/>
                </a:solidFill>
              </a:defRPr>
            </a:lvl4pPr>
            <a:lvl5pPr marL="946150" indent="-228600">
              <a:buClrTx/>
              <a:buFont typeface="+mj-lt"/>
              <a:buAutoNum type="arabicPeriod"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283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Insert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42975" y="1941508"/>
            <a:ext cx="5265737" cy="1231106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Edit text master format here</a:t>
            </a:r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132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9264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2648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428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32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718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3231" y="1119187"/>
            <a:ext cx="4038600" cy="3362325"/>
          </a:xfrm>
          <a:solidFill>
            <a:schemeClr val="tx2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 smtClean="0"/>
              <a:t>Click to insert image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4709" y="1119187"/>
            <a:ext cx="4038600" cy="33623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39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70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67798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think-cell Folie" r:id="rId4" imgW="305" imgH="303" progId="TCLayout.ActiveDocument.1">
                  <p:embed/>
                </p:oleObj>
              </mc:Choice>
              <mc:Fallback>
                <p:oleObj name="think-cell Folie" r:id="rId4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 bwMode="gray">
          <a:xfrm>
            <a:off x="7267291" y="269793"/>
            <a:ext cx="1433479" cy="261226"/>
          </a:xfrm>
          <a:prstGeom prst="rect">
            <a:avLst/>
          </a:prstGeom>
        </p:spPr>
      </p:pic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942975" y="1521619"/>
            <a:ext cx="2885405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r>
              <a:rPr lang="en-GB" sz="4500" b="1" noProof="0" dirty="0" smtClean="0">
                <a:solidFill>
                  <a:prstClr val="white"/>
                </a:solidFill>
              </a:rPr>
              <a:t>Thank you</a:t>
            </a:r>
            <a:endParaRPr lang="en-GB" sz="4500" b="1" noProof="0" dirty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2867532"/>
            <a:ext cx="7724458" cy="16927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605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\\psf\Host\Volumes\Bildarchiv\2_Logos\0_GFT_Group_Logos_Pack\02_Screen\01_Vector\GFT\illustrator_6\GFT_Logo_RGB.em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6107590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think-cell Folie" r:id="rId13" imgW="305" imgH="303" progId="TCLayout.ActiveDocument.1">
                  <p:embed/>
                </p:oleObj>
              </mc:Choice>
              <mc:Fallback>
                <p:oleObj name="think-cell Folie" r:id="rId13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3707" y="1119187"/>
            <a:ext cx="8243888" cy="33623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noProof="0" dirty="0" smtClean="0"/>
              <a:t>Edit </a:t>
            </a:r>
            <a:r>
              <a:rPr lang="de-DE" noProof="0" dirty="0" err="1" smtClean="0"/>
              <a:t>text</a:t>
            </a:r>
            <a:r>
              <a:rPr lang="de-DE" noProof="0" dirty="0" smtClean="0"/>
              <a:t> </a:t>
            </a:r>
            <a:r>
              <a:rPr lang="de-DE" noProof="0" dirty="0" err="1" smtClean="0"/>
              <a:t>master</a:t>
            </a:r>
            <a:r>
              <a:rPr lang="de-DE" noProof="0" dirty="0" smtClean="0"/>
              <a:t> </a:t>
            </a:r>
            <a:r>
              <a:rPr lang="de-DE" noProof="0" dirty="0" err="1" smtClean="0"/>
              <a:t>format</a:t>
            </a:r>
            <a:endParaRPr lang="de-DE" noProof="0" dirty="0" smtClean="0"/>
          </a:p>
          <a:p>
            <a:pPr lvl="1"/>
            <a:r>
              <a:rPr lang="de-DE" noProof="0" dirty="0" smtClean="0"/>
              <a:t>2nd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3rd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3"/>
            <a:r>
              <a:rPr lang="de-DE" noProof="0" dirty="0" smtClean="0"/>
              <a:t>4th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4"/>
            <a:r>
              <a:rPr lang="de-DE" noProof="0" dirty="0" smtClean="0"/>
              <a:t>5th </a:t>
            </a:r>
            <a:r>
              <a:rPr lang="de-DE" noProof="0" dirty="0" err="1" smtClean="0"/>
              <a:t>level</a:t>
            </a:r>
            <a:endParaRPr lang="en-GB" noProof="0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450850" y="791141"/>
            <a:ext cx="824388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 bwMode="gray">
          <a:xfrm>
            <a:off x="-26670" y="4799647"/>
            <a:ext cx="9197340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4503" y="347341"/>
            <a:ext cx="6692104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25" name="Textfeld 24"/>
          <p:cNvSpPr txBox="1"/>
          <p:nvPr/>
        </p:nvSpPr>
        <p:spPr bwMode="gray">
          <a:xfrm>
            <a:off x="451646" y="4922468"/>
            <a:ext cx="520976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685800"/>
            <a:r>
              <a:rPr lang="de-DE" sz="800" dirty="0" smtClean="0">
                <a:solidFill>
                  <a:srgbClr val="C8C8C8"/>
                </a:solidFill>
              </a:rPr>
              <a:t>GFT Group</a:t>
            </a:r>
            <a:endParaRPr lang="de-DE" sz="800" dirty="0">
              <a:solidFill>
                <a:srgbClr val="C8C8C8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 bwMode="gray">
          <a:xfrm>
            <a:off x="7846708" y="4922468"/>
            <a:ext cx="519373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r>
              <a:rPr lang="de-DE" sz="800" dirty="0" smtClean="0">
                <a:solidFill>
                  <a:srgbClr val="C8C8C8"/>
                </a:solidFill>
              </a:rPr>
              <a:t>03.09.2015</a:t>
            </a:r>
          </a:p>
        </p:txBody>
      </p:sp>
      <p:sp>
        <p:nvSpPr>
          <p:cNvPr id="27" name="Textfeld 26"/>
          <p:cNvSpPr txBox="1"/>
          <p:nvPr/>
        </p:nvSpPr>
        <p:spPr bwMode="gray">
          <a:xfrm>
            <a:off x="8488458" y="4922468"/>
            <a:ext cx="20358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9BEB56B1-47F9-4FE5-8C4A-1727C808D5EE}" type="slidenum">
              <a:rPr lang="de-DE" sz="800" smtClean="0">
                <a:solidFill>
                  <a:srgbClr val="C8C8C8"/>
                </a:solidFill>
              </a:rPr>
              <a:pPr algn="r" defTabSz="685800"/>
              <a:t>‹#›</a:t>
            </a:fld>
            <a:endParaRPr lang="de-DE" sz="800" dirty="0">
              <a:solidFill>
                <a:srgbClr val="C8C8C8"/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 bwMode="gray">
          <a:xfrm flipV="1">
            <a:off x="8455978" y="4880837"/>
            <a:ext cx="0" cy="206373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1645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488656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46561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86947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451645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488656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46561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86947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rot="16200000">
            <a:off x="-142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rot="16200000">
            <a:off x="-142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rot="16200000">
            <a:off x="-142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rot="16200000">
            <a:off x="9286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rot="16200000">
            <a:off x="9286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rot="16200000">
            <a:off x="9286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xStyles>
    <p:titleStyle>
      <a:lvl1pPr algn="l" defTabSz="685800" rtl="0" eaLnBrk="1" latinLnBrk="0" hangingPunct="1">
        <a:lnSpc>
          <a:spcPts val="1700"/>
        </a:lnSpc>
        <a:spcBef>
          <a:spcPct val="0"/>
        </a:spcBef>
        <a:buNone/>
        <a:defRPr sz="1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9388" indent="-179388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7800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">
          <p15:clr>
            <a:srgbClr val="FBAE40"/>
          </p15:clr>
        </p15:guide>
        <p15:guide id="2" pos="5477">
          <p15:clr>
            <a:srgbClr val="FBAE40"/>
          </p15:clr>
        </p15:guide>
        <p15:guide id="3" pos="2828">
          <p15:clr>
            <a:srgbClr val="FBAE40"/>
          </p15:clr>
        </p15:guide>
        <p15:guide id="4" pos="2933">
          <p15:clr>
            <a:srgbClr val="FBAE40"/>
          </p15:clr>
        </p15:guide>
        <p15:guide id="5" orient="horz" pos="705">
          <p15:clr>
            <a:srgbClr val="FBAE40"/>
          </p15:clr>
        </p15:guide>
        <p15:guide id="6" orient="horz" pos="2823">
          <p15:clr>
            <a:srgbClr val="FBAE40"/>
          </p15:clr>
        </p15:guide>
        <p15:guide id="7" orient="horz" pos="2996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registrationform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 smtClean="0"/>
              <a:t>Foundations of software testing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42975" y="1941508"/>
            <a:ext cx="5265737" cy="1808187"/>
          </a:xfrm>
        </p:spPr>
        <p:txBody>
          <a:bodyPr/>
          <a:lstStyle/>
          <a:p>
            <a:r>
              <a:rPr lang="en-US" b="0" noProof="0" dirty="0" smtClean="0"/>
              <a:t>Testing Web Applications with </a:t>
            </a:r>
            <a:r>
              <a:rPr lang="en-US" b="0" noProof="0" dirty="0" err="1" smtClean="0"/>
              <a:t>WebDriver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subTitle" idx="1"/>
          </p:nvPr>
        </p:nvSpPr>
        <p:spPr>
          <a:xfrm>
            <a:off x="976312" y="4348162"/>
            <a:ext cx="5232400" cy="338554"/>
          </a:xfrm>
        </p:spPr>
        <p:txBody>
          <a:bodyPr/>
          <a:lstStyle/>
          <a:p>
            <a:r>
              <a:rPr lang="en-US" noProof="0" dirty="0" smtClean="0"/>
              <a:t>Jacek Okrojek</a:t>
            </a:r>
          </a:p>
          <a:p>
            <a:r>
              <a:rPr lang="en-US" noProof="0" dirty="0" smtClean="0"/>
              <a:t>26.11.2015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01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dirty="0" err="1" smtClean="0"/>
              <a:t>Custom</a:t>
            </a:r>
            <a:r>
              <a:rPr lang="pl-PL" noProof="0" dirty="0" smtClean="0"/>
              <a:t> </a:t>
            </a:r>
            <a:r>
              <a:rPr lang="pl-PL" dirty="0"/>
              <a:t>e</a:t>
            </a:r>
            <a:r>
              <a:rPr lang="en-US" noProof="0" dirty="0" err="1" smtClean="0"/>
              <a:t>xplicit</a:t>
            </a:r>
            <a:r>
              <a:rPr lang="en-US" noProof="0" dirty="0" smtClean="0"/>
              <a:t> </a:t>
            </a:r>
            <a:r>
              <a:rPr lang="en-US" dirty="0" smtClean="0"/>
              <a:t>w</a:t>
            </a:r>
            <a:r>
              <a:rPr lang="en-US" noProof="0" dirty="0" err="1" smtClean="0"/>
              <a:t>ait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2799" y="1119187"/>
            <a:ext cx="8226747" cy="33623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pl-PL" altLang="de-DE" noProof="0" dirty="0" err="1" smtClean="0"/>
              <a:t>Waiting</a:t>
            </a:r>
            <a:r>
              <a:rPr lang="pl-PL" altLang="de-DE" noProof="0" dirty="0" smtClean="0"/>
              <a:t> for element to be </a:t>
            </a:r>
            <a:r>
              <a:rPr lang="pl-PL" altLang="de-DE" noProof="0" dirty="0" err="1" smtClean="0"/>
              <a:t>visible</a:t>
            </a:r>
            <a:endParaRPr lang="en-US" altLang="de-DE" dirty="0" smtClean="0"/>
          </a:p>
          <a:p>
            <a:pPr marL="180975" lvl="1" indent="0" defTabSz="355600">
              <a:buNone/>
            </a:pPr>
            <a:r>
              <a:rPr lang="en-US" b="1" dirty="0"/>
              <a:t>(new </a:t>
            </a:r>
            <a:r>
              <a:rPr lang="en-US" b="1" dirty="0" err="1"/>
              <a:t>WebDriverWait</a:t>
            </a:r>
            <a:r>
              <a:rPr lang="en-US" b="1" dirty="0"/>
              <a:t>(driver, 10)).until(new </a:t>
            </a:r>
            <a:r>
              <a:rPr lang="en-US" b="1" dirty="0" err="1"/>
              <a:t>ExpectedCondition</a:t>
            </a:r>
            <a:r>
              <a:rPr lang="en-US" b="1" dirty="0"/>
              <a:t>&lt;Boolean</a:t>
            </a:r>
            <a:r>
              <a:rPr lang="en-US" b="1" dirty="0" smtClean="0"/>
              <a:t>&gt;()</a:t>
            </a:r>
            <a:r>
              <a:rPr lang="pl-PL" b="1" dirty="0" smtClean="0"/>
              <a:t> {</a:t>
            </a:r>
            <a:endParaRPr lang="pl-PL" b="1" dirty="0"/>
          </a:p>
          <a:p>
            <a:pPr marL="180975" lvl="1" indent="0" defTabSz="355600">
              <a:buNone/>
            </a:pPr>
            <a:r>
              <a:rPr lang="pl-PL" b="1" dirty="0" smtClean="0"/>
              <a:t>	public </a:t>
            </a:r>
            <a:r>
              <a:rPr lang="pl-PL" b="1" dirty="0" err="1"/>
              <a:t>Boolean</a:t>
            </a:r>
            <a:r>
              <a:rPr lang="pl-PL" b="1" dirty="0"/>
              <a:t> </a:t>
            </a:r>
            <a:r>
              <a:rPr lang="pl-PL" b="1" dirty="0" err="1"/>
              <a:t>apply</a:t>
            </a:r>
            <a:r>
              <a:rPr lang="pl-PL" b="1" dirty="0"/>
              <a:t>(</a:t>
            </a:r>
            <a:r>
              <a:rPr lang="pl-PL" b="1" dirty="0" err="1"/>
              <a:t>WebDriver</a:t>
            </a:r>
            <a:r>
              <a:rPr lang="pl-PL" b="1" dirty="0"/>
              <a:t> d) {</a:t>
            </a:r>
          </a:p>
          <a:p>
            <a:pPr marL="180975" lvl="1" indent="0" defTabSz="355600">
              <a:buNone/>
            </a:pPr>
            <a:r>
              <a:rPr lang="pl-PL" b="1" dirty="0" smtClean="0"/>
              <a:t>		return </a:t>
            </a:r>
            <a:r>
              <a:rPr lang="pl-PL" b="1" dirty="0" err="1"/>
              <a:t>d.findElement</a:t>
            </a:r>
            <a:r>
              <a:rPr lang="pl-PL" b="1" dirty="0"/>
              <a:t>(By.id("page4")).</a:t>
            </a:r>
            <a:r>
              <a:rPr lang="pl-PL" b="1" dirty="0" err="1"/>
              <a:t>isDisplayed</a:t>
            </a:r>
            <a:r>
              <a:rPr lang="pl-PL" b="1" dirty="0"/>
              <a:t>();</a:t>
            </a:r>
          </a:p>
          <a:p>
            <a:pPr marL="180975" lvl="1" indent="0" defTabSz="355600">
              <a:buNone/>
            </a:pPr>
            <a:r>
              <a:rPr lang="pl-PL" b="1" dirty="0" smtClean="0"/>
              <a:t>	}</a:t>
            </a:r>
          </a:p>
          <a:p>
            <a:pPr marL="180975" lvl="1" indent="0" defTabSz="355600">
              <a:buNone/>
            </a:pPr>
            <a:r>
              <a:rPr lang="pl-PL" b="1" dirty="0" smtClean="0"/>
              <a:t>});</a:t>
            </a:r>
            <a:endParaRPr lang="pl-PL" b="1" dirty="0"/>
          </a:p>
          <a:p>
            <a:pPr marL="180975" lvl="1" indent="0" defTabSz="355600">
              <a:buNone/>
            </a:pPr>
            <a:endParaRPr lang="pl-PL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pl-PL" altLang="de-DE" dirty="0" err="1" smtClean="0"/>
              <a:t>Waiting</a:t>
            </a:r>
            <a:r>
              <a:rPr lang="pl-PL" altLang="de-DE" dirty="0" smtClean="0"/>
              <a:t> </a:t>
            </a:r>
            <a:r>
              <a:rPr lang="pl-PL" altLang="de-DE" dirty="0"/>
              <a:t>for </a:t>
            </a:r>
            <a:r>
              <a:rPr lang="pl-PL" altLang="de-DE" dirty="0" smtClean="0"/>
              <a:t>DOM </a:t>
            </a:r>
            <a:r>
              <a:rPr lang="pl-PL" altLang="de-DE" dirty="0" err="1" smtClean="0"/>
              <a:t>events</a:t>
            </a:r>
            <a:endParaRPr lang="en-US" altLang="de-DE" dirty="0"/>
          </a:p>
          <a:p>
            <a:pPr marL="180975" lvl="1" indent="0" defTabSz="355600">
              <a:buNone/>
            </a:pPr>
            <a:r>
              <a:rPr lang="en-US" b="1" dirty="0"/>
              <a:t>(new </a:t>
            </a:r>
            <a:r>
              <a:rPr lang="en-US" b="1" dirty="0" err="1"/>
              <a:t>WebDriverWait</a:t>
            </a:r>
            <a:r>
              <a:rPr lang="en-US" b="1" dirty="0"/>
              <a:t>(driver, 10)).until(new </a:t>
            </a:r>
            <a:r>
              <a:rPr lang="en-US" b="1" dirty="0" err="1"/>
              <a:t>ExpectedCondition</a:t>
            </a:r>
            <a:r>
              <a:rPr lang="en-US" b="1" dirty="0"/>
              <a:t>&lt;Boolean</a:t>
            </a:r>
            <a:r>
              <a:rPr lang="en-US" b="1" dirty="0" smtClean="0"/>
              <a:t>&gt;()</a:t>
            </a:r>
            <a:r>
              <a:rPr lang="pl-PL" b="1" dirty="0" smtClean="0"/>
              <a:t>{</a:t>
            </a:r>
            <a:endParaRPr lang="pl-PL" b="1" dirty="0"/>
          </a:p>
          <a:p>
            <a:pPr marL="180975" lvl="1" indent="0" defTabSz="355600">
              <a:buNone/>
            </a:pPr>
            <a:r>
              <a:rPr lang="pl-PL" b="1" dirty="0" smtClean="0"/>
              <a:t>	public </a:t>
            </a:r>
            <a:r>
              <a:rPr lang="pl-PL" b="1" dirty="0" err="1"/>
              <a:t>Boolean</a:t>
            </a:r>
            <a:r>
              <a:rPr lang="pl-PL" b="1" dirty="0"/>
              <a:t> </a:t>
            </a:r>
            <a:r>
              <a:rPr lang="pl-PL" b="1" dirty="0" err="1"/>
              <a:t>apply</a:t>
            </a:r>
            <a:r>
              <a:rPr lang="pl-PL" b="1" dirty="0"/>
              <a:t>(</a:t>
            </a:r>
            <a:r>
              <a:rPr lang="pl-PL" b="1" dirty="0" err="1"/>
              <a:t>WebDriver</a:t>
            </a:r>
            <a:r>
              <a:rPr lang="pl-PL" b="1" dirty="0"/>
              <a:t> d) {</a:t>
            </a:r>
          </a:p>
          <a:p>
            <a:pPr marL="719137" lvl="4" indent="0" defTabSz="355600">
              <a:buNone/>
            </a:pPr>
            <a:r>
              <a:rPr lang="pl-PL" b="1" dirty="0" err="1" smtClean="0"/>
              <a:t>JavascriptExecutor</a:t>
            </a:r>
            <a:r>
              <a:rPr lang="pl-PL" b="1" dirty="0" smtClean="0"/>
              <a:t> </a:t>
            </a:r>
            <a:r>
              <a:rPr lang="pl-PL" b="1" dirty="0" err="1"/>
              <a:t>js</a:t>
            </a:r>
            <a:r>
              <a:rPr lang="pl-PL" b="1" dirty="0"/>
              <a:t> = (</a:t>
            </a:r>
            <a:r>
              <a:rPr lang="pl-PL" b="1" dirty="0" err="1"/>
              <a:t>JavascriptExecutor</a:t>
            </a:r>
            <a:r>
              <a:rPr lang="pl-PL" b="1" dirty="0"/>
              <a:t>) d;</a:t>
            </a:r>
          </a:p>
          <a:p>
            <a:pPr marL="719137" lvl="4" indent="0" defTabSz="355600">
              <a:buNone/>
            </a:pPr>
            <a:r>
              <a:rPr lang="en-US" b="1" dirty="0" smtClean="0"/>
              <a:t>return </a:t>
            </a:r>
            <a:r>
              <a:rPr lang="en-US" b="1" dirty="0"/>
              <a:t>(Boolean)</a:t>
            </a:r>
            <a:r>
              <a:rPr lang="en-US" b="1" dirty="0" err="1"/>
              <a:t>js.executeScript</a:t>
            </a:r>
            <a:r>
              <a:rPr lang="en-US" b="1" dirty="0"/>
              <a:t>("return </a:t>
            </a:r>
            <a:r>
              <a:rPr lang="en-US" b="1" dirty="0" err="1"/>
              <a:t>jQuery.active</a:t>
            </a:r>
            <a:r>
              <a:rPr lang="en-US" b="1" dirty="0"/>
              <a:t> == 0");</a:t>
            </a:r>
          </a:p>
          <a:p>
            <a:pPr marL="180975" lvl="1" indent="0" defTabSz="355600">
              <a:buNone/>
            </a:pPr>
            <a:r>
              <a:rPr lang="pl-PL" b="1" dirty="0" smtClean="0"/>
              <a:t>	}</a:t>
            </a:r>
          </a:p>
          <a:p>
            <a:pPr marL="180975" lvl="1" indent="0" defTabSz="355600">
              <a:buNone/>
            </a:pPr>
            <a:r>
              <a:rPr lang="pl-PL" b="1" dirty="0" smtClean="0"/>
              <a:t>});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 smtClean="0"/>
              <a:t>Selenium </a:t>
            </a:r>
            <a:r>
              <a:rPr lang="en-US" noProof="0" dirty="0" err="1" smtClean="0"/>
              <a:t>webdriver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446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Exercise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2799" y="1119187"/>
            <a:ext cx="8218121" cy="33623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Go to lesson-8 folder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Add to </a:t>
            </a:r>
            <a:r>
              <a:rPr lang="en-US" altLang="de-DE" dirty="0" smtClean="0"/>
              <a:t>S</a:t>
            </a:r>
            <a:r>
              <a:rPr lang="en-US" altLang="de-DE" noProof="0" dirty="0" smtClean="0"/>
              <a:t>impleTest.java file tests that 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verifies that correct popup is presented when user enters correct </a:t>
            </a:r>
            <a:r>
              <a:rPr lang="en-US" altLang="de-DE" noProof="0" dirty="0" err="1" smtClean="0"/>
              <a:t>ans</a:t>
            </a:r>
            <a:r>
              <a:rPr lang="pl-PL" altLang="de-DE" noProof="0" dirty="0" smtClean="0"/>
              <a:t>w</a:t>
            </a:r>
            <a:r>
              <a:rPr lang="en-US" altLang="de-DE" noProof="0" dirty="0" err="1" smtClean="0"/>
              <a:t>er</a:t>
            </a:r>
            <a:endParaRPr lang="en-US" altLang="de-DE" noProof="0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verifies that correct popup is presented when user enters </a:t>
            </a:r>
            <a:r>
              <a:rPr lang="en-US" altLang="de-DE" noProof="0" dirty="0" smtClean="0"/>
              <a:t>incorrect answer 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verifies that user is notified when 'Repeated email' input is different from 'Your email' input.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Check lesson 2 for information about </a:t>
            </a:r>
            <a:r>
              <a:rPr lang="en-US" altLang="de-DE" dirty="0" err="1" smtClean="0"/>
              <a:t>Junit</a:t>
            </a:r>
            <a:r>
              <a:rPr lang="en-US" altLang="de-DE" dirty="0" smtClean="0"/>
              <a:t> assertions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Pay attention to fact that in each test you need to use new email address</a:t>
            </a:r>
            <a:endParaRPr lang="en-US" altLang="de-DE" noProof="0" dirty="0" smtClean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 smtClean="0"/>
              <a:t>Selenium </a:t>
            </a:r>
            <a:r>
              <a:rPr lang="en-US" noProof="0" dirty="0" err="1" smtClean="0"/>
              <a:t>WebDriVER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45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76312" y="2867532"/>
            <a:ext cx="7724458" cy="677108"/>
          </a:xfrm>
        </p:spPr>
        <p:txBody>
          <a:bodyPr/>
          <a:lstStyle/>
          <a:p>
            <a:r>
              <a:rPr lang="en-US" noProof="0" dirty="0" smtClean="0"/>
              <a:t>GFT</a:t>
            </a:r>
          </a:p>
          <a:p>
            <a:r>
              <a:rPr lang="en-US" noProof="0" dirty="0" smtClean="0"/>
              <a:t>Jacek Okrojek</a:t>
            </a:r>
          </a:p>
          <a:p>
            <a:r>
              <a:rPr lang="en-US" noProof="0" dirty="0" smtClean="0"/>
              <a:t>Email: Jacek.okrojek@gft.com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1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Introduction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2799" y="1119187"/>
            <a:ext cx="8226747" cy="33623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Web</a:t>
            </a:r>
            <a:r>
              <a:rPr lang="pl-PL" altLang="de-DE" dirty="0" smtClean="0"/>
              <a:t>D</a:t>
            </a:r>
            <a:r>
              <a:rPr lang="en-US" altLang="de-DE" dirty="0" smtClean="0"/>
              <a:t>river is one of the most popular tools for testing and automating tasks on web applications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Allows for writing tests in most popular programming languages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Works with most real and headless browsers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Web</a:t>
            </a:r>
            <a:r>
              <a:rPr lang="pl-PL" altLang="de-DE" noProof="0" dirty="0" smtClean="0"/>
              <a:t>D</a:t>
            </a:r>
            <a:r>
              <a:rPr lang="en-US" altLang="de-DE" noProof="0" dirty="0" smtClean="0"/>
              <a:t>river object is able to start and control real browser 	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Starting browser</a:t>
            </a:r>
          </a:p>
          <a:p>
            <a:pPr marL="179388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de-DE" dirty="0" smtClean="0"/>
              <a:t>	</a:t>
            </a:r>
            <a:r>
              <a:rPr lang="en-US" altLang="de-DE" b="1" dirty="0" err="1" smtClean="0"/>
              <a:t>WebDriver</a:t>
            </a:r>
            <a:r>
              <a:rPr lang="en-US" altLang="de-DE" b="1" dirty="0" smtClean="0"/>
              <a:t> driver = new </a:t>
            </a:r>
            <a:r>
              <a:rPr lang="en-US" altLang="de-DE" b="1" dirty="0" err="1" smtClean="0"/>
              <a:t>FirefoxDriver</a:t>
            </a:r>
            <a:r>
              <a:rPr lang="en-US" altLang="de-DE" b="1" dirty="0" smtClean="0"/>
              <a:t>();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Opening page</a:t>
            </a:r>
          </a:p>
          <a:p>
            <a:pPr marL="179388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de-DE" dirty="0" smtClean="0"/>
              <a:t>	</a:t>
            </a:r>
            <a:r>
              <a:rPr lang="en-US" altLang="de-DE" b="1" dirty="0" err="1" smtClean="0"/>
              <a:t>driver.get</a:t>
            </a:r>
            <a:r>
              <a:rPr lang="en-US" altLang="de-DE" b="1" dirty="0" smtClean="0"/>
              <a:t>("</a:t>
            </a:r>
            <a:r>
              <a:rPr lang="en-US" altLang="de-DE" b="1" dirty="0" smtClean="0">
                <a:hlinkClick r:id="rId2"/>
              </a:rPr>
              <a:t>http://localhost:8080/</a:t>
            </a:r>
            <a:r>
              <a:rPr lang="en-US" altLang="de-DE" b="1" dirty="0" err="1" smtClean="0">
                <a:hlinkClick r:id="rId2"/>
              </a:rPr>
              <a:t>registrationform</a:t>
            </a:r>
            <a:r>
              <a:rPr lang="en-US" altLang="de-DE" b="1" dirty="0" smtClean="0"/>
              <a:t>");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Closing browser</a:t>
            </a:r>
          </a:p>
          <a:p>
            <a:pPr marL="179388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de-DE" b="1" dirty="0" smtClean="0"/>
              <a:t>	</a:t>
            </a:r>
            <a:r>
              <a:rPr lang="en-US" altLang="de-DE" b="1" dirty="0" err="1" smtClean="0"/>
              <a:t>driver.quit</a:t>
            </a:r>
            <a:r>
              <a:rPr lang="en-US" altLang="de-DE" b="1" dirty="0" smtClean="0"/>
              <a:t>();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pl-PL" altLang="de-DE" sz="1100" dirty="0" smtClean="0"/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pl-PL" altLang="de-DE" sz="1100" dirty="0"/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pl-PL" altLang="de-DE" sz="1100" smtClean="0"/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altLang="de-DE" sz="1100" dirty="0"/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de-DE" sz="1100" dirty="0"/>
              <a:t>References http://www.seleniumhq.org/docs/03_webdriver.jsp</a:t>
            </a:r>
            <a:endParaRPr lang="en-US" altLang="de-DE" sz="1100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 smtClean="0"/>
              <a:t>Selenium </a:t>
            </a:r>
            <a:r>
              <a:rPr lang="en-US" dirty="0" smtClean="0"/>
              <a:t>WEBDRIVER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828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Preparing to work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2800" y="1119187"/>
            <a:ext cx="8235374" cy="33623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Before the test is started it might be useful to perform some preparation 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Verify if browser is on the right page</a:t>
            </a:r>
          </a:p>
          <a:p>
            <a:pPr marL="360363" lvl="2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de-DE" b="1" dirty="0" smtClean="0"/>
              <a:t>	</a:t>
            </a:r>
            <a:r>
              <a:rPr lang="en-US" altLang="de-DE" b="1" dirty="0" err="1" smtClean="0"/>
              <a:t>driver.getTitle</a:t>
            </a:r>
            <a:r>
              <a:rPr lang="en-US" altLang="de-DE" b="1" dirty="0" smtClean="0"/>
              <a:t>()</a:t>
            </a:r>
          </a:p>
          <a:p>
            <a:pPr marL="360363" lvl="2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de-DE" b="1" dirty="0" smtClean="0"/>
              <a:t>	</a:t>
            </a:r>
            <a:r>
              <a:rPr lang="en-US" altLang="de-DE" b="1" dirty="0" err="1" smtClean="0"/>
              <a:t>driver.getCurrentUrl</a:t>
            </a:r>
            <a:r>
              <a:rPr lang="en-US" altLang="de-DE" b="1" dirty="0" smtClean="0"/>
              <a:t>()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Set up timeout</a:t>
            </a:r>
          </a:p>
          <a:p>
            <a:pPr marL="179388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de-DE" b="1" dirty="0" smtClean="0"/>
              <a:t>	</a:t>
            </a:r>
            <a:r>
              <a:rPr lang="en-US" altLang="de-DE" b="1" dirty="0" err="1" smtClean="0"/>
              <a:t>driver.manage</a:t>
            </a:r>
            <a:r>
              <a:rPr lang="en-US" altLang="de-DE" b="1" dirty="0" smtClean="0"/>
              <a:t>().timeouts().</a:t>
            </a:r>
            <a:r>
              <a:rPr lang="en-US" altLang="de-DE" b="1" dirty="0" err="1" smtClean="0"/>
              <a:t>implicitlyWait</a:t>
            </a:r>
            <a:r>
              <a:rPr lang="en-US" altLang="de-DE" b="1" dirty="0" smtClean="0"/>
              <a:t>(10, </a:t>
            </a:r>
            <a:r>
              <a:rPr lang="en-US" altLang="de-DE" b="1" dirty="0" err="1" smtClean="0"/>
              <a:t>TimeUnit.SECONDS</a:t>
            </a:r>
            <a:r>
              <a:rPr lang="en-US" altLang="de-DE" b="1" dirty="0" smtClean="0"/>
              <a:t>);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Delete cookies</a:t>
            </a:r>
          </a:p>
          <a:p>
            <a:pPr marL="179388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de-DE" b="1" dirty="0" smtClean="0"/>
              <a:t>	</a:t>
            </a:r>
            <a:r>
              <a:rPr lang="en-US" altLang="de-DE" b="1" dirty="0" err="1" smtClean="0"/>
              <a:t>driver.manage</a:t>
            </a:r>
            <a:r>
              <a:rPr lang="en-US" altLang="de-DE" b="1" dirty="0" smtClean="0"/>
              <a:t>().</a:t>
            </a:r>
            <a:r>
              <a:rPr lang="en-US" altLang="de-DE" b="1" dirty="0" err="1" smtClean="0"/>
              <a:t>deleteAllCookies</a:t>
            </a:r>
            <a:r>
              <a:rPr lang="en-US" altLang="de-DE" b="1" dirty="0" smtClean="0"/>
              <a:t>();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Maximize window</a:t>
            </a:r>
          </a:p>
          <a:p>
            <a:pPr marL="179388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de-DE" b="1" dirty="0" smtClean="0"/>
              <a:t>	</a:t>
            </a:r>
            <a:r>
              <a:rPr lang="en-US" altLang="de-DE" b="1" dirty="0" err="1" smtClean="0"/>
              <a:t>driver.manage</a:t>
            </a:r>
            <a:r>
              <a:rPr lang="en-US" altLang="de-DE" b="1" dirty="0" smtClean="0"/>
              <a:t>().window().maximize();</a:t>
            </a:r>
            <a:endParaRPr lang="en-US" altLang="de-DE" b="1" noProof="0" dirty="0" smtClean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dirty="0" smtClean="0"/>
              <a:t>Selenium WEBDRIVER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71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Finding element to interact with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2799" y="1119187"/>
            <a:ext cx="8226747" cy="33623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Elements on page can be located using on of the following functions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err="1" smtClean="0"/>
              <a:t>WebElement</a:t>
            </a:r>
            <a:r>
              <a:rPr lang="en-US" altLang="de-DE" b="1" dirty="0" smtClean="0"/>
              <a:t> d</a:t>
            </a:r>
            <a:r>
              <a:rPr lang="en-US" altLang="de-DE" b="1" noProof="0" dirty="0" err="1" smtClean="0"/>
              <a:t>river.findElement</a:t>
            </a:r>
            <a:r>
              <a:rPr lang="en-US" altLang="de-DE" b="1" dirty="0" smtClean="0"/>
              <a:t>(By by)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smtClean="0"/>
              <a:t>List&lt;</a:t>
            </a:r>
            <a:r>
              <a:rPr lang="en-US" altLang="de-DE" b="1" dirty="0" err="1" smtClean="0"/>
              <a:t>WebElement</a:t>
            </a:r>
            <a:r>
              <a:rPr lang="en-US" altLang="de-DE" b="1" dirty="0" smtClean="0"/>
              <a:t>&gt; d</a:t>
            </a:r>
            <a:r>
              <a:rPr lang="en-US" altLang="de-DE" b="1" noProof="0" dirty="0" err="1" smtClean="0"/>
              <a:t>river.findElements</a:t>
            </a:r>
            <a:r>
              <a:rPr lang="en-US" altLang="de-DE" b="1" noProof="0" dirty="0" smtClean="0"/>
              <a:t>(By by)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Several technologies can be used when selecting elements</a:t>
            </a:r>
            <a:endParaRPr lang="en-US" altLang="de-DE" noProof="0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err="1" smtClean="0"/>
              <a:t>driver.findElement</a:t>
            </a:r>
            <a:r>
              <a:rPr lang="en-US" altLang="de-DE" b="1" dirty="0" smtClean="0"/>
              <a:t>(By.id("gwt-uid-22"));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err="1" smtClean="0"/>
              <a:t>driver.findElement</a:t>
            </a:r>
            <a:r>
              <a:rPr lang="en-US" altLang="de-DE" b="1" dirty="0" smtClean="0"/>
              <a:t>(By.name("</a:t>
            </a:r>
            <a:r>
              <a:rPr lang="en-US" altLang="de-DE" b="1" dirty="0" err="1" smtClean="0"/>
              <a:t>repeatEmail</a:t>
            </a:r>
            <a:r>
              <a:rPr lang="en-US" altLang="de-DE" b="1" dirty="0" smtClean="0"/>
              <a:t>"));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err="1" smtClean="0"/>
              <a:t>driver.findElement</a:t>
            </a:r>
            <a:r>
              <a:rPr lang="en-US" altLang="de-DE" b="1" dirty="0" smtClean="0"/>
              <a:t>(</a:t>
            </a:r>
            <a:r>
              <a:rPr lang="en-US" altLang="de-DE" b="1" dirty="0" err="1" smtClean="0"/>
              <a:t>By.cssSelector</a:t>
            </a:r>
            <a:r>
              <a:rPr lang="en-US" altLang="de-DE" b="1" dirty="0" smtClean="0"/>
              <a:t>("</a:t>
            </a:r>
            <a:r>
              <a:rPr lang="en-US" altLang="de-DE" b="1" dirty="0" err="1" smtClean="0"/>
              <a:t>button.gwt</a:t>
            </a:r>
            <a:r>
              <a:rPr lang="en-US" altLang="de-DE" b="1" dirty="0" smtClean="0"/>
              <a:t>-Button"));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err="1" smtClean="0"/>
              <a:t>driver.findElement</a:t>
            </a:r>
            <a:r>
              <a:rPr lang="en-US" altLang="de-DE" b="1" dirty="0" smtClean="0"/>
              <a:t>(</a:t>
            </a:r>
            <a:r>
              <a:rPr lang="en-US" altLang="de-DE" b="1" dirty="0" err="1" smtClean="0"/>
              <a:t>By.xpath</a:t>
            </a:r>
            <a:r>
              <a:rPr lang="en-US" altLang="de-DE" b="1" dirty="0" smtClean="0"/>
              <a:t>("(//button[@type='button'])[6]"));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err="1" smtClean="0"/>
              <a:t>driver.findElement</a:t>
            </a:r>
            <a:r>
              <a:rPr lang="en-US" altLang="de-DE" b="1" dirty="0" smtClean="0"/>
              <a:t>(</a:t>
            </a:r>
            <a:r>
              <a:rPr lang="en-US" altLang="de-DE" b="1" dirty="0" err="1" smtClean="0"/>
              <a:t>By.linkText</a:t>
            </a:r>
            <a:r>
              <a:rPr lang="en-US" altLang="de-DE" b="1" dirty="0" smtClean="0"/>
              <a:t>("Terms and Conditions"));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err="1" smtClean="0"/>
              <a:t>driver.findElement</a:t>
            </a:r>
            <a:r>
              <a:rPr lang="en-US" altLang="de-DE" b="1" dirty="0" smtClean="0"/>
              <a:t>(</a:t>
            </a:r>
            <a:r>
              <a:rPr lang="en-US" altLang="de-DE" b="1" dirty="0" err="1" smtClean="0"/>
              <a:t>By.partialLinkText</a:t>
            </a:r>
            <a:r>
              <a:rPr lang="en-US" altLang="de-DE" b="1" dirty="0" smtClean="0"/>
              <a:t>("Terms"));</a:t>
            </a:r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dirty="0" smtClean="0"/>
              <a:t>Selenium WEBDRIVER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06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Interacting with </a:t>
            </a:r>
            <a:r>
              <a:rPr lang="en-US" noProof="0" dirty="0" err="1" smtClean="0"/>
              <a:t>WebElements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2799" y="1119187"/>
            <a:ext cx="8226747" cy="33623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Having reference to </a:t>
            </a:r>
            <a:r>
              <a:rPr lang="en-US" altLang="de-DE" noProof="0" dirty="0" err="1" smtClean="0"/>
              <a:t>WebElement</a:t>
            </a:r>
            <a:r>
              <a:rPr lang="en-US" altLang="de-DE" noProof="0" dirty="0" smtClean="0"/>
              <a:t> user can use following functions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For input fields</a:t>
            </a:r>
            <a:r>
              <a:rPr lang="en-US" altLang="de-DE" noProof="0" dirty="0" smtClean="0"/>
              <a:t> 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smtClean="0"/>
              <a:t>clear()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err="1" smtClean="0"/>
              <a:t>sendKeys</a:t>
            </a:r>
            <a:r>
              <a:rPr lang="en-US" altLang="de-DE" b="1" dirty="0" smtClean="0"/>
              <a:t>("ABS")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For links and button</a:t>
            </a:r>
            <a:endParaRPr lang="en-US" altLang="de-DE" noProof="0" dirty="0" smtClean="0"/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smtClean="0"/>
              <a:t>click()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For all elements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err="1" smtClean="0"/>
              <a:t>getText</a:t>
            </a:r>
            <a:r>
              <a:rPr lang="en-US" altLang="de-DE" b="1" dirty="0" smtClean="0"/>
              <a:t>()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err="1" smtClean="0"/>
              <a:t>getAttribute</a:t>
            </a:r>
            <a:r>
              <a:rPr lang="en-US" altLang="de-DE" b="1" dirty="0" smtClean="0"/>
              <a:t>()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err="1" smtClean="0"/>
              <a:t>getLocation</a:t>
            </a:r>
            <a:r>
              <a:rPr lang="en-US" altLang="de-DE" b="1" dirty="0" smtClean="0"/>
              <a:t>()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err="1" smtClean="0"/>
              <a:t>getSize</a:t>
            </a:r>
            <a:r>
              <a:rPr lang="en-US" altLang="de-DE" b="1" dirty="0" smtClean="0"/>
              <a:t>()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err="1" smtClean="0"/>
              <a:t>isDisplayed</a:t>
            </a:r>
            <a:r>
              <a:rPr lang="en-US" altLang="de-DE" b="1" dirty="0" smtClean="0"/>
              <a:t>()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err="1" smtClean="0"/>
              <a:t>isDisabled</a:t>
            </a:r>
            <a:r>
              <a:rPr lang="en-US" altLang="de-DE" b="1" dirty="0" smtClean="0"/>
              <a:t>()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endParaRPr lang="en-US" altLang="de-DE" dirty="0" smtClean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dirty="0" smtClean="0"/>
              <a:t>Selenium WEBDRIVER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72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Using </a:t>
            </a:r>
            <a:r>
              <a:rPr lang="en-US" noProof="0" dirty="0" smtClean="0"/>
              <a:t>JavaScript 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2799" y="1119187"/>
            <a:ext cx="8227067" cy="33623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pl-PL" altLang="de-DE" noProof="0" dirty="0" err="1" smtClean="0"/>
              <a:t>WebDriver</a:t>
            </a:r>
            <a:r>
              <a:rPr lang="pl-PL" altLang="de-DE" noProof="0" dirty="0" smtClean="0"/>
              <a:t> </a:t>
            </a:r>
            <a:r>
              <a:rPr lang="pl-PL" altLang="de-DE" noProof="0" dirty="0" err="1" smtClean="0"/>
              <a:t>can</a:t>
            </a:r>
            <a:r>
              <a:rPr lang="pl-PL" altLang="de-DE" noProof="0" dirty="0" smtClean="0"/>
              <a:t> </a:t>
            </a:r>
            <a:r>
              <a:rPr lang="pl-PL" altLang="de-DE" noProof="0" dirty="0" err="1" smtClean="0"/>
              <a:t>execute</a:t>
            </a:r>
            <a:r>
              <a:rPr lang="pl-PL" altLang="de-DE" noProof="0" dirty="0" smtClean="0"/>
              <a:t> </a:t>
            </a:r>
            <a:r>
              <a:rPr lang="en-US" altLang="de-DE" noProof="0" dirty="0" smtClean="0"/>
              <a:t>Java</a:t>
            </a:r>
            <a:r>
              <a:rPr lang="pl-PL" altLang="de-DE" noProof="0" dirty="0" smtClean="0"/>
              <a:t>S</a:t>
            </a:r>
            <a:r>
              <a:rPr lang="en-US" altLang="de-DE" noProof="0" dirty="0" err="1" smtClean="0"/>
              <a:t>cript</a:t>
            </a:r>
            <a:r>
              <a:rPr lang="en-US" altLang="de-DE" noProof="0" dirty="0" smtClean="0"/>
              <a:t> </a:t>
            </a:r>
            <a:r>
              <a:rPr lang="pl-PL" altLang="de-DE" noProof="0" dirty="0" err="1" smtClean="0"/>
              <a:t>code</a:t>
            </a:r>
            <a:r>
              <a:rPr lang="pl-PL" altLang="de-DE" noProof="0" dirty="0" smtClean="0"/>
              <a:t> </a:t>
            </a:r>
            <a:r>
              <a:rPr lang="pl-PL" altLang="de-DE" noProof="0" dirty="0" err="1" smtClean="0"/>
              <a:t>inside</a:t>
            </a:r>
            <a:r>
              <a:rPr lang="pl-PL" altLang="de-DE" noProof="0" dirty="0" smtClean="0"/>
              <a:t> the </a:t>
            </a:r>
            <a:r>
              <a:rPr lang="pl-PL" altLang="de-DE" noProof="0" dirty="0" err="1" smtClean="0"/>
              <a:t>browser</a:t>
            </a:r>
            <a:r>
              <a:rPr lang="pl-PL" altLang="de-DE" noProof="0" dirty="0" smtClean="0"/>
              <a:t> </a:t>
            </a:r>
            <a:r>
              <a:rPr lang="pl-PL" altLang="de-DE" noProof="0" dirty="0" err="1" smtClean="0"/>
              <a:t>window</a:t>
            </a:r>
            <a:endParaRPr lang="en-US" altLang="de-DE" noProof="0" dirty="0" smtClean="0"/>
          </a:p>
          <a:p>
            <a:pPr marL="180975" lvl="1" indent="0">
              <a:buNone/>
            </a:pPr>
            <a:r>
              <a:rPr lang="pl-PL" b="1" dirty="0" err="1"/>
              <a:t>JavascriptExecutor</a:t>
            </a:r>
            <a:r>
              <a:rPr lang="pl-PL" b="1" dirty="0"/>
              <a:t> </a:t>
            </a:r>
            <a:r>
              <a:rPr lang="pl-PL" b="1" dirty="0" err="1"/>
              <a:t>js</a:t>
            </a:r>
            <a:r>
              <a:rPr lang="pl-PL" b="1" dirty="0"/>
              <a:t> = (</a:t>
            </a:r>
            <a:r>
              <a:rPr lang="pl-PL" b="1" dirty="0" err="1"/>
              <a:t>JavascriptExecutor</a:t>
            </a:r>
            <a:r>
              <a:rPr lang="pl-PL" b="1" dirty="0"/>
              <a:t>) driver;</a:t>
            </a:r>
          </a:p>
          <a:p>
            <a:pPr marL="180975" lvl="1" indent="0">
              <a:buNone/>
            </a:pPr>
            <a:r>
              <a:rPr lang="pl-PL" b="1" dirty="0"/>
              <a:t>String </a:t>
            </a:r>
            <a:r>
              <a:rPr lang="pl-PL" b="1" dirty="0" err="1"/>
              <a:t>title</a:t>
            </a:r>
            <a:r>
              <a:rPr lang="pl-PL" b="1" dirty="0"/>
              <a:t> = (String) </a:t>
            </a:r>
            <a:r>
              <a:rPr lang="pl-PL" b="1" dirty="0" err="1" smtClean="0"/>
              <a:t>js.executeScript</a:t>
            </a:r>
            <a:r>
              <a:rPr lang="pl-PL" b="1" dirty="0"/>
              <a:t> </a:t>
            </a:r>
            <a:r>
              <a:rPr lang="pl-PL" b="1" dirty="0" smtClean="0"/>
              <a:t>("</a:t>
            </a:r>
            <a:r>
              <a:rPr lang="pl-PL" b="1" dirty="0"/>
              <a:t>return </a:t>
            </a:r>
            <a:r>
              <a:rPr lang="pl-PL" b="1" dirty="0" err="1"/>
              <a:t>document.title</a:t>
            </a:r>
            <a:r>
              <a:rPr lang="pl-PL" b="1" dirty="0"/>
              <a:t>");</a:t>
            </a:r>
          </a:p>
          <a:p>
            <a:pPr marL="180975" lvl="1" indent="0">
              <a:buNone/>
            </a:pPr>
            <a:r>
              <a:rPr lang="pl-PL" b="1" dirty="0" err="1" smtClean="0"/>
              <a:t>long</a:t>
            </a:r>
            <a:r>
              <a:rPr lang="pl-PL" b="1" dirty="0" smtClean="0"/>
              <a:t> </a:t>
            </a:r>
            <a:r>
              <a:rPr lang="pl-PL" b="1" dirty="0" err="1"/>
              <a:t>links</a:t>
            </a:r>
            <a:r>
              <a:rPr lang="pl-PL" b="1" dirty="0"/>
              <a:t> = (</a:t>
            </a:r>
            <a:r>
              <a:rPr lang="pl-PL" b="1" dirty="0" err="1"/>
              <a:t>Long</a:t>
            </a:r>
            <a:r>
              <a:rPr lang="pl-PL" b="1" dirty="0"/>
              <a:t>) </a:t>
            </a:r>
            <a:r>
              <a:rPr lang="pl-PL" b="1" dirty="0" err="1" smtClean="0"/>
              <a:t>js.executeScript</a:t>
            </a:r>
            <a:r>
              <a:rPr lang="pl-PL" b="1" dirty="0"/>
              <a:t> </a:t>
            </a:r>
            <a:r>
              <a:rPr lang="pl-PL" b="1" dirty="0" smtClean="0"/>
              <a:t>("</a:t>
            </a:r>
            <a:r>
              <a:rPr lang="pl-PL" b="1" dirty="0" err="1"/>
              <a:t>var</a:t>
            </a:r>
            <a:r>
              <a:rPr lang="pl-PL" b="1" dirty="0"/>
              <a:t> </a:t>
            </a:r>
            <a:r>
              <a:rPr lang="pl-PL" b="1" dirty="0" err="1"/>
              <a:t>links</a:t>
            </a:r>
            <a:r>
              <a:rPr lang="pl-PL" b="1" dirty="0"/>
              <a:t> = </a:t>
            </a:r>
            <a:r>
              <a:rPr lang="pl-PL" b="1" dirty="0" err="1" smtClean="0"/>
              <a:t>document.getElementsByTagName</a:t>
            </a:r>
            <a:r>
              <a:rPr lang="pl-PL" b="1" dirty="0"/>
              <a:t> </a:t>
            </a:r>
            <a:r>
              <a:rPr lang="pl-PL" b="1" dirty="0" smtClean="0"/>
              <a:t>(</a:t>
            </a:r>
            <a:r>
              <a:rPr lang="pl-PL" b="1" dirty="0"/>
              <a:t>'A'); return </a:t>
            </a:r>
            <a:r>
              <a:rPr lang="pl-PL" b="1" dirty="0" err="1"/>
              <a:t>links.length</a:t>
            </a:r>
            <a:r>
              <a:rPr lang="pl-PL" b="1" dirty="0"/>
              <a:t>");</a:t>
            </a:r>
            <a:endParaRPr lang="en-US" b="1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 smtClean="0"/>
              <a:t>Selenium IDE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561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Implicit </a:t>
            </a:r>
            <a:r>
              <a:rPr lang="en-US" dirty="0" smtClean="0"/>
              <a:t>w</a:t>
            </a:r>
            <a:r>
              <a:rPr lang="en-US" noProof="0" dirty="0" err="1" smtClean="0"/>
              <a:t>ait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2799" y="1119187"/>
            <a:ext cx="8226747" cy="3362325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sz="1600" noProof="0" dirty="0" smtClean="0"/>
              <a:t>Implicit wait is a timeout that specifies how long </a:t>
            </a:r>
            <a:r>
              <a:rPr lang="en-US" altLang="de-DE" sz="1600" noProof="0" dirty="0" err="1" smtClean="0"/>
              <a:t>WebDriver</a:t>
            </a:r>
            <a:r>
              <a:rPr lang="en-US" altLang="de-DE" sz="1600" noProof="0" dirty="0" smtClean="0"/>
              <a:t> </a:t>
            </a:r>
            <a:r>
              <a:rPr lang="en-US" altLang="de-DE" sz="1600" dirty="0" smtClean="0"/>
              <a:t>should wait before searching for any element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600" dirty="0" smtClean="0"/>
              <a:t>Is set for the life of the </a:t>
            </a:r>
            <a:r>
              <a:rPr lang="en-US" sz="1600" dirty="0" err="1" smtClean="0"/>
              <a:t>WebDriver</a:t>
            </a:r>
            <a:r>
              <a:rPr lang="en-US" sz="1600" dirty="0" smtClean="0"/>
              <a:t> object's instance or resetting it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600" dirty="0" smtClean="0"/>
              <a:t>It is recommended to avoid or minimize the use of an implicit wait</a:t>
            </a:r>
          </a:p>
          <a:p>
            <a:pPr marL="180975" lvl="1" indent="0" defTabSz="36195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de-DE" b="1" dirty="0" err="1" smtClean="0"/>
              <a:t>driver.manage</a:t>
            </a:r>
            <a:r>
              <a:rPr lang="en-US" altLang="de-DE" b="1" dirty="0" smtClean="0"/>
              <a:t>().timeouts().</a:t>
            </a:r>
            <a:r>
              <a:rPr lang="en-US" altLang="de-DE" b="1" dirty="0" err="1" smtClean="0"/>
              <a:t>implicitlyWait</a:t>
            </a:r>
            <a:r>
              <a:rPr lang="en-US" altLang="de-DE" b="1" dirty="0" smtClean="0"/>
              <a:t>(10, </a:t>
            </a:r>
            <a:r>
              <a:rPr lang="en-US" altLang="de-DE" b="1" dirty="0" err="1" smtClean="0"/>
              <a:t>TimeUnit.SECONDS</a:t>
            </a:r>
            <a:r>
              <a:rPr lang="en-US" altLang="de-DE" b="1" dirty="0" smtClean="0"/>
              <a:t>);</a:t>
            </a:r>
          </a:p>
          <a:p>
            <a:pPr marL="180975" lvl="1" indent="0" defTabSz="361950">
              <a:buNone/>
            </a:pPr>
            <a:r>
              <a:rPr lang="en-US" b="1" dirty="0" smtClean="0"/>
              <a:t>try {</a:t>
            </a:r>
          </a:p>
          <a:p>
            <a:pPr marL="180975" lvl="1" indent="0" defTabSz="361950">
              <a:buNone/>
            </a:pPr>
            <a:r>
              <a:rPr lang="en-US" b="1" dirty="0" smtClean="0"/>
              <a:t>	page4button.click();</a:t>
            </a:r>
          </a:p>
          <a:p>
            <a:pPr marL="180975" lvl="1" indent="0" defTabSz="36195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WebElement</a:t>
            </a:r>
            <a:r>
              <a:rPr lang="en-US" b="1" dirty="0" smtClean="0"/>
              <a:t> message = </a:t>
            </a:r>
            <a:r>
              <a:rPr lang="en-US" b="1" dirty="0" err="1" smtClean="0"/>
              <a:t>driver.findElement</a:t>
            </a:r>
            <a:r>
              <a:rPr lang="en-US" b="1" dirty="0" smtClean="0"/>
              <a:t>(By.id("page4"));</a:t>
            </a:r>
          </a:p>
          <a:p>
            <a:pPr marL="180975" lvl="1" indent="0" defTabSz="36195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assertTrue</a:t>
            </a:r>
            <a:r>
              <a:rPr lang="en-US" b="1" dirty="0" smtClean="0"/>
              <a:t>(</a:t>
            </a:r>
            <a:r>
              <a:rPr lang="en-US" b="1" dirty="0" err="1" smtClean="0"/>
              <a:t>message.getText</a:t>
            </a:r>
            <a:r>
              <a:rPr lang="en-US" b="1" dirty="0" smtClean="0"/>
              <a:t>().contains("</a:t>
            </a:r>
            <a:r>
              <a:rPr lang="en-US" b="1" dirty="0" err="1" smtClean="0"/>
              <a:t>Nunc</a:t>
            </a:r>
            <a:r>
              <a:rPr lang="en-US" b="1" dirty="0" smtClean="0"/>
              <a:t> </a:t>
            </a:r>
            <a:r>
              <a:rPr lang="en-US" b="1" dirty="0" err="1" smtClean="0"/>
              <a:t>nibh</a:t>
            </a:r>
            <a:r>
              <a:rPr lang="en-US" b="1" dirty="0" smtClean="0"/>
              <a:t> </a:t>
            </a:r>
            <a:r>
              <a:rPr lang="en-US" b="1" dirty="0" err="1" smtClean="0"/>
              <a:t>tortor</a:t>
            </a:r>
            <a:r>
              <a:rPr lang="en-US" b="1" dirty="0" smtClean="0"/>
              <a:t>"));</a:t>
            </a:r>
          </a:p>
          <a:p>
            <a:pPr marL="180975" lvl="1" indent="0" defTabSz="361950">
              <a:buNone/>
            </a:pPr>
            <a:r>
              <a:rPr lang="en-US" b="1" dirty="0" smtClean="0"/>
              <a:t>} catch (</a:t>
            </a:r>
            <a:r>
              <a:rPr lang="en-US" b="1" dirty="0" err="1" smtClean="0"/>
              <a:t>NoSuchElementException</a:t>
            </a:r>
            <a:r>
              <a:rPr lang="en-US" b="1" dirty="0" smtClean="0"/>
              <a:t> e) {</a:t>
            </a:r>
          </a:p>
          <a:p>
            <a:pPr marL="180975" lvl="1" indent="0" defTabSz="361950">
              <a:buNone/>
            </a:pPr>
            <a:r>
              <a:rPr lang="en-US" b="1" dirty="0" smtClean="0"/>
              <a:t>	fail("Element not found!!");</a:t>
            </a:r>
          </a:p>
          <a:p>
            <a:pPr marL="180975" lvl="1" indent="0" defTabSz="36195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e.printStackTrace</a:t>
            </a:r>
            <a:r>
              <a:rPr lang="en-US" b="1" dirty="0" smtClean="0"/>
              <a:t>();</a:t>
            </a:r>
          </a:p>
          <a:p>
            <a:pPr marL="180975" lvl="1" indent="0" defTabSz="361950">
              <a:buNone/>
            </a:pPr>
            <a:r>
              <a:rPr lang="en-US" b="1" dirty="0" smtClean="0"/>
              <a:t>} finally {</a:t>
            </a:r>
          </a:p>
          <a:p>
            <a:pPr marL="180975" lvl="1" indent="0" defTabSz="36195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driver.close</a:t>
            </a:r>
            <a:r>
              <a:rPr lang="en-US" b="1" dirty="0" smtClean="0"/>
              <a:t>();</a:t>
            </a:r>
          </a:p>
          <a:p>
            <a:pPr marL="180975" lvl="1" indent="0" defTabSz="361950">
              <a:buNone/>
            </a:pPr>
            <a:r>
              <a:rPr lang="en-US" b="1" dirty="0" smtClean="0"/>
              <a:t>}</a:t>
            </a:r>
            <a:endParaRPr lang="en-US" altLang="de-DE" b="1" noProof="0" dirty="0" smtClean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 smtClean="0"/>
              <a:t>Selenium </a:t>
            </a:r>
            <a:r>
              <a:rPr lang="en-US" noProof="0" dirty="0" err="1" smtClean="0"/>
              <a:t>webdriver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35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Explicit </a:t>
            </a:r>
            <a:r>
              <a:rPr lang="en-US" dirty="0" smtClean="0"/>
              <a:t>w</a:t>
            </a:r>
            <a:r>
              <a:rPr lang="en-US" noProof="0" dirty="0" err="1" smtClean="0"/>
              <a:t>ait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2799" y="1119187"/>
            <a:ext cx="8226747" cy="33623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Explicit waits polls DOM every 500 to check if condition is fulfilled.</a:t>
            </a:r>
            <a:endParaRPr lang="en-US" altLang="de-DE" dirty="0" smtClean="0"/>
          </a:p>
          <a:p>
            <a:pPr marL="180975" lvl="1" indent="0" defTabSz="36195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WebDriverWait</a:t>
            </a:r>
            <a:r>
              <a:rPr lang="en-US" b="1" dirty="0" smtClean="0"/>
              <a:t> wait = new </a:t>
            </a:r>
            <a:r>
              <a:rPr lang="en-US" b="1" dirty="0" err="1" smtClean="0"/>
              <a:t>WebDriverWait</a:t>
            </a:r>
            <a:r>
              <a:rPr lang="en-US" b="1" dirty="0" smtClean="0"/>
              <a:t>(driver, 10);</a:t>
            </a:r>
          </a:p>
          <a:p>
            <a:pPr marL="180975" lvl="1" indent="0" defTabSz="36195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wait.until</a:t>
            </a:r>
            <a:r>
              <a:rPr lang="en-US" b="1" dirty="0" smtClean="0"/>
              <a:t>(</a:t>
            </a:r>
            <a:r>
              <a:rPr lang="en-US" b="1" dirty="0" err="1" smtClean="0"/>
              <a:t>ExpectedConditions.titleContains</a:t>
            </a:r>
            <a:r>
              <a:rPr lang="en-US" b="1" dirty="0" smtClean="0"/>
              <a:t>("selenium"));</a:t>
            </a:r>
            <a:endParaRPr lang="en-US" altLang="de-DE" noProof="0" dirty="0" smtClean="0"/>
          </a:p>
          <a:p>
            <a:r>
              <a:rPr lang="en-US" altLang="de-DE" dirty="0" smtClean="0"/>
              <a:t>Other </a:t>
            </a:r>
            <a:r>
              <a:rPr lang="en-US" altLang="de-DE" dirty="0" err="1" smtClean="0"/>
              <a:t>ExpectedConditions</a:t>
            </a:r>
            <a:endParaRPr lang="en-US" altLang="de-DE" dirty="0" smtClean="0"/>
          </a:p>
          <a:p>
            <a:pPr marL="179388" lvl="1" indent="0" defTabSz="361950"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elementToBeClickable</a:t>
            </a:r>
            <a:r>
              <a:rPr lang="en-US" b="1" dirty="0" smtClean="0"/>
              <a:t>(By locator)</a:t>
            </a:r>
          </a:p>
          <a:p>
            <a:pPr marL="179388" lvl="1" indent="0" defTabSz="36195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elementToBeSelected</a:t>
            </a:r>
            <a:r>
              <a:rPr lang="en-US" b="1" dirty="0" smtClean="0"/>
              <a:t>(</a:t>
            </a:r>
            <a:r>
              <a:rPr lang="en-US" b="1" dirty="0" err="1" smtClean="0"/>
              <a:t>WebElement</a:t>
            </a:r>
            <a:r>
              <a:rPr lang="en-US" b="1" dirty="0" smtClean="0"/>
              <a:t> element)</a:t>
            </a:r>
          </a:p>
          <a:p>
            <a:pPr marL="179388" lvl="1" indent="0" defTabSz="36195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presenceOfElementLocated</a:t>
            </a:r>
            <a:r>
              <a:rPr lang="en-US" b="1" dirty="0" smtClean="0"/>
              <a:t>(By locator)</a:t>
            </a:r>
          </a:p>
          <a:p>
            <a:pPr marL="179388" lvl="1" indent="0" defTabSz="36195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textToBePresentInElement</a:t>
            </a:r>
            <a:r>
              <a:rPr lang="en-US" b="1" dirty="0" smtClean="0"/>
              <a:t>(By locator, </a:t>
            </a:r>
            <a:r>
              <a:rPr lang="en-US" b="1" dirty="0" err="1" smtClean="0"/>
              <a:t>java.lang.String</a:t>
            </a:r>
            <a:r>
              <a:rPr lang="en-US" b="1" dirty="0" smtClean="0"/>
              <a:t> text)</a:t>
            </a:r>
          </a:p>
          <a:p>
            <a:pPr marL="179388" lvl="1" indent="0" defTabSz="36195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textToBePresentInElementValue</a:t>
            </a:r>
            <a:r>
              <a:rPr lang="en-US" b="1" dirty="0" smtClean="0"/>
              <a:t>(By locator, </a:t>
            </a:r>
            <a:r>
              <a:rPr lang="en-US" b="1" dirty="0" err="1" smtClean="0"/>
              <a:t>java.lang.String</a:t>
            </a:r>
            <a:r>
              <a:rPr lang="en-US" b="1" dirty="0" smtClean="0"/>
              <a:t> text)</a:t>
            </a:r>
            <a:endParaRPr lang="en-US" b="1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 smtClean="0"/>
              <a:t>Selenium </a:t>
            </a:r>
            <a:r>
              <a:rPr lang="en-US" noProof="0" dirty="0" err="1" smtClean="0"/>
              <a:t>webdriver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35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Explicit </a:t>
            </a:r>
            <a:r>
              <a:rPr lang="en-US" dirty="0" smtClean="0"/>
              <a:t>w</a:t>
            </a:r>
            <a:r>
              <a:rPr lang="en-US" noProof="0" dirty="0" err="1" smtClean="0"/>
              <a:t>aits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2799" y="1119187"/>
            <a:ext cx="8226747" cy="33623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Explicit waits polls DOM every 500 to check if condition is fulfilled.</a:t>
            </a:r>
            <a:endParaRPr lang="en-US" altLang="de-DE" dirty="0" smtClean="0"/>
          </a:p>
          <a:p>
            <a:pPr marL="0" indent="0">
              <a:buNone/>
            </a:pPr>
            <a:r>
              <a:rPr lang="en-US" dirty="0" err="1" smtClean="0"/>
              <a:t>WebDriverWait</a:t>
            </a:r>
            <a:r>
              <a:rPr lang="en-US" dirty="0" smtClean="0"/>
              <a:t> wait = new </a:t>
            </a:r>
            <a:r>
              <a:rPr lang="en-US" dirty="0" err="1" smtClean="0"/>
              <a:t>WebDriverWait</a:t>
            </a:r>
            <a:r>
              <a:rPr lang="en-US" dirty="0" smtClean="0"/>
              <a:t>(driver, 10);</a:t>
            </a:r>
          </a:p>
          <a:p>
            <a:pPr marL="0" indent="0">
              <a:buNone/>
            </a:pPr>
            <a:r>
              <a:rPr lang="en-US" dirty="0" err="1" smtClean="0"/>
              <a:t>wait.until</a:t>
            </a:r>
            <a:r>
              <a:rPr lang="en-US" dirty="0" smtClean="0"/>
              <a:t>(</a:t>
            </a:r>
            <a:r>
              <a:rPr lang="en-US" dirty="0" err="1" smtClean="0"/>
              <a:t>ExpectedConditions.titleContains</a:t>
            </a:r>
            <a:r>
              <a:rPr lang="en-US" dirty="0" smtClean="0"/>
              <a:t>("selenium"));</a:t>
            </a:r>
          </a:p>
          <a:p>
            <a:endParaRPr lang="en-US" altLang="de-DE" noProof="0" dirty="0" smtClean="0"/>
          </a:p>
          <a:p>
            <a:r>
              <a:rPr lang="en-US" altLang="de-DE" dirty="0" smtClean="0"/>
              <a:t>Other </a:t>
            </a:r>
            <a:r>
              <a:rPr lang="en-US" altLang="de-DE" dirty="0" err="1" smtClean="0"/>
              <a:t>ExpectedConditions</a:t>
            </a:r>
            <a:endParaRPr lang="en-US" altLang="de-DE" dirty="0" smtClean="0"/>
          </a:p>
          <a:p>
            <a:pPr lvl="1"/>
            <a:r>
              <a:rPr lang="en-US" dirty="0" err="1" smtClean="0"/>
              <a:t>elementToBeClickable</a:t>
            </a:r>
            <a:r>
              <a:rPr lang="en-US" dirty="0" smtClean="0"/>
              <a:t>(By locator)</a:t>
            </a:r>
          </a:p>
          <a:p>
            <a:pPr lvl="1"/>
            <a:r>
              <a:rPr lang="en-US" dirty="0" err="1" smtClean="0"/>
              <a:t>elementToBeSelected</a:t>
            </a:r>
            <a:r>
              <a:rPr lang="en-US" dirty="0" smtClean="0"/>
              <a:t>(</a:t>
            </a:r>
            <a:r>
              <a:rPr lang="en-US" dirty="0" err="1" smtClean="0"/>
              <a:t>WebElement</a:t>
            </a:r>
            <a:r>
              <a:rPr lang="en-US" dirty="0" smtClean="0"/>
              <a:t> element)</a:t>
            </a:r>
          </a:p>
          <a:p>
            <a:pPr lvl="1"/>
            <a:r>
              <a:rPr lang="en-US" dirty="0" err="1" smtClean="0"/>
              <a:t>presenceOfElementLocated</a:t>
            </a:r>
            <a:r>
              <a:rPr lang="en-US" dirty="0" smtClean="0"/>
              <a:t>(By locator)</a:t>
            </a:r>
          </a:p>
          <a:p>
            <a:pPr lvl="1"/>
            <a:r>
              <a:rPr lang="en-US" dirty="0" err="1" smtClean="0"/>
              <a:t>textToBePresentInElement</a:t>
            </a:r>
            <a:r>
              <a:rPr lang="en-US" dirty="0" smtClean="0"/>
              <a:t>(By locator, </a:t>
            </a:r>
            <a:r>
              <a:rPr lang="en-US" dirty="0" err="1" smtClean="0"/>
              <a:t>java.lang.String</a:t>
            </a:r>
            <a:r>
              <a:rPr lang="en-US" dirty="0" smtClean="0"/>
              <a:t> text)</a:t>
            </a:r>
          </a:p>
          <a:p>
            <a:pPr lvl="1"/>
            <a:r>
              <a:rPr lang="en-US" dirty="0" err="1" smtClean="0"/>
              <a:t>textToBePresentInElementValue</a:t>
            </a:r>
            <a:r>
              <a:rPr lang="en-US" dirty="0" smtClean="0"/>
              <a:t>(By locator, </a:t>
            </a:r>
            <a:r>
              <a:rPr lang="en-US" dirty="0" err="1" smtClean="0"/>
              <a:t>java.lang.String</a:t>
            </a:r>
            <a:r>
              <a:rPr lang="en-US" dirty="0" smtClean="0"/>
              <a:t> text)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 smtClean="0"/>
              <a:t>Selenium </a:t>
            </a:r>
            <a:r>
              <a:rPr lang="en-US" noProof="0" dirty="0" err="1" smtClean="0"/>
              <a:t>webdriver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014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FT_Master_Template">
  <a:themeElements>
    <a:clrScheme name="GFT">
      <a:dk1>
        <a:srgbClr val="213E7F"/>
      </a:dk1>
      <a:lt1>
        <a:sysClr val="window" lastClr="FFFFFF"/>
      </a:lt1>
      <a:dk2>
        <a:srgbClr val="8C8C8C"/>
      </a:dk2>
      <a:lt2>
        <a:srgbClr val="EBEBEB"/>
      </a:lt2>
      <a:accent1>
        <a:srgbClr val="213E7F"/>
      </a:accent1>
      <a:accent2>
        <a:srgbClr val="0097D9"/>
      </a:accent2>
      <a:accent3>
        <a:srgbClr val="0098B0"/>
      </a:accent3>
      <a:accent4>
        <a:srgbClr val="AAAAAA"/>
      </a:accent4>
      <a:accent5>
        <a:srgbClr val="C8C8C8"/>
      </a:accent5>
      <a:accent6>
        <a:srgbClr val="DCDCDC"/>
      </a:accent6>
      <a:hlink>
        <a:srgbClr val="213E7F"/>
      </a:hlink>
      <a:folHlink>
        <a:srgbClr val="213E7F"/>
      </a:folHlink>
    </a:clrScheme>
    <a:fontScheme name="G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0800">
          <a:solidFill>
            <a:schemeClr val="accent1"/>
          </a:solidFill>
        </a:ln>
      </a:spPr>
      <a:bodyPr lIns="108000" tIns="108000" rIns="108000" bIns="10800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FT_Chartpool_2015.pptx" id="{A28C9458-9558-44C8-89F4-D7A2CBC04405}" vid="{0F156D25-70FA-498B-891B-4FDE46BF104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27178e8-9586-4f49-8e7b-77af9c2fb085">CVD5QAC74SYH-2-13943</_dlc_DocId>
    <_dlc_DocIdUrl xmlns="727178e8-9586-4f49-8e7b-77af9c2fb085">
      <Url>https://share.gft.com/sites/Corporate-Marketing/_layouts/DocIdRedir.aspx?ID=CVD5QAC74SYH-2-13943</Url>
      <Description>CVD5QAC74SYH-2-13943</Description>
    </_dlc_DocIdUrl>
    <Functional_x0020_Area xmlns="e44e039f-c551-4112-981c-456f1b630ef1">Functional Area 1</Functional_x0020_Area>
    <Reference_x0020_Title xmlns="e44e039f-c551-4112-981c-456f1b630ef1" xsi:nil="true"/>
    <Area xmlns="e44e039f-c551-4112-981c-456f1b630ef1">Area 1</Area>
    <Project_x0020_size_x0020__x0028_resources_x0029_ xmlns="e44e039f-c551-4112-981c-456f1b630ef1" xsi:nil="true"/>
    <Comments xmlns="e44e039f-c551-4112-981c-456f1b630ef1" xsi:nil="true"/>
    <Business_x0020_Sector xmlns="e44e039f-c551-4112-981c-456f1b630ef1">Banking</Business_x0020_Sector>
    <Client_x0020_Category xmlns="e44e039f-c551-4112-981c-456f1b630ef1">Central</Client_x0020_Category>
    <Methods_x0020_and_x0020_standards xmlns="e44e039f-c551-4112-981c-456f1b630ef1" xsi:nil="true"/>
    <Responsible xmlns="e44e039f-c551-4112-981c-456f1b630ef1" xsi:nil="true"/>
    <Client_x0020_Name xmlns="e44e039f-c551-4112-981c-456f1b630ef1" xsi:nil="true"/>
    <Client_x0020_approval xmlns="e44e039f-c551-4112-981c-456f1b630ef1">No</Client_x0020_approval>
    <Plattform_x0020__x0026__x0020_tools xmlns="e44e039f-c551-4112-981c-456f1b630ef1" xsi:nil="true"/>
    <Project_x0020_ID xmlns="e44e039f-c551-4112-981c-456f1b630ef1" xsi:nil="true"/>
    <Description0 xmlns="e44e039f-c551-4112-981c-456f1b630ef1" xsi:nil="true"/>
    <Author_x0020__x002f__x0020_Contact xmlns="e44e039f-c551-4112-981c-456f1b630ef1">
      <UserInfo>
        <DisplayName/>
        <AccountId xsi:nil="true"/>
        <AccountType/>
      </UserInfo>
    </Author_x0020__x002f__x0020_Contact>
    <Client_x0020_Country xmlns="e44e039f-c551-4112-981c-456f1b630ef1">Germany</Client_x0020_Country>
    <Year xmlns="e44e039f-c551-4112-981c-456f1b630ef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B9935CA02AD4F90F0A0FD564FDD82" ma:contentTypeVersion="17" ma:contentTypeDescription="Create a new document." ma:contentTypeScope="" ma:versionID="6168266ad0b2c1ccdc9d2ae0268a5eb6">
  <xsd:schema xmlns:xsd="http://www.w3.org/2001/XMLSchema" xmlns:xs="http://www.w3.org/2001/XMLSchema" xmlns:p="http://schemas.microsoft.com/office/2006/metadata/properties" xmlns:ns2="e44e039f-c551-4112-981c-456f1b630ef1" xmlns:ns3="727178e8-9586-4f49-8e7b-77af9c2fb085" targetNamespace="http://schemas.microsoft.com/office/2006/metadata/properties" ma:root="true" ma:fieldsID="b9b29daf9bb73cd90369de1b0e977594" ns2:_="" ns3:_="">
    <xsd:import namespace="e44e039f-c551-4112-981c-456f1b630ef1"/>
    <xsd:import namespace="727178e8-9586-4f49-8e7b-77af9c2fb085"/>
    <xsd:element name="properties">
      <xsd:complexType>
        <xsd:sequence>
          <xsd:element name="documentManagement">
            <xsd:complexType>
              <xsd:all>
                <xsd:element ref="ns2:Responsible" minOccurs="0"/>
                <xsd:element ref="ns3:_dlc_DocId" minOccurs="0"/>
                <xsd:element ref="ns3:_dlc_DocIdUrl" minOccurs="0"/>
                <xsd:element ref="ns3:_dlc_DocIdPersistId" minOccurs="0"/>
                <xsd:element ref="ns2:Client_x0020_Name" minOccurs="0"/>
                <xsd:element ref="ns2:Reference_x0020_Title" minOccurs="0"/>
                <xsd:element ref="ns2:Business_x0020_Sector" minOccurs="0"/>
                <xsd:element ref="ns2:Client_x0020_Category"/>
                <xsd:element ref="ns2:Area" minOccurs="0"/>
                <xsd:element ref="ns2:Functional_x0020_Area" minOccurs="0"/>
                <xsd:element ref="ns2:Description0" minOccurs="0"/>
                <xsd:element ref="ns2:Plattform_x0020__x0026__x0020_tools" minOccurs="0"/>
                <xsd:element ref="ns2:Author_x0020__x002f__x0020_Contact" minOccurs="0"/>
                <xsd:element ref="ns2:Client_x0020_Country" minOccurs="0"/>
                <xsd:element ref="ns2:Client_x0020_approval" minOccurs="0"/>
                <xsd:element ref="ns2:Year" minOccurs="0"/>
                <xsd:element ref="ns2:Project_x0020_ID" minOccurs="0"/>
                <xsd:element ref="ns2:Project_x0020_size_x0020__x0028_resources_x0029_" minOccurs="0"/>
                <xsd:element ref="ns2:Comments" minOccurs="0"/>
                <xsd:element ref="ns2:Methods_x0020_and_x0020_standar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e039f-c551-4112-981c-456f1b630ef1" elementFormDefault="qualified">
    <xsd:import namespace="http://schemas.microsoft.com/office/2006/documentManagement/types"/>
    <xsd:import namespace="http://schemas.microsoft.com/office/infopath/2007/PartnerControls"/>
    <xsd:element name="Responsible" ma:index="8" nillable="true" ma:displayName="Responsible" ma:description="Christina Vontin" ma:internalName="Responsible">
      <xsd:simpleType>
        <xsd:restriction base="dms:Text">
          <xsd:maxLength value="255"/>
        </xsd:restriction>
      </xsd:simpleType>
    </xsd:element>
    <xsd:element name="Client_x0020_Name" ma:index="12" nillable="true" ma:displayName="Client Name" ma:internalName="Client_x0020_Name">
      <xsd:simpleType>
        <xsd:restriction base="dms:Text">
          <xsd:maxLength value="255"/>
        </xsd:restriction>
      </xsd:simpleType>
    </xsd:element>
    <xsd:element name="Reference_x0020_Title" ma:index="13" nillable="true" ma:displayName="Reference Title" ma:internalName="Reference_x0020_Title">
      <xsd:simpleType>
        <xsd:restriction base="dms:Text">
          <xsd:maxLength value="255"/>
        </xsd:restriction>
      </xsd:simpleType>
    </xsd:element>
    <xsd:element name="Business_x0020_Sector" ma:index="14" nillable="true" ma:displayName="Business Sector" ma:default="Banking" ma:format="Dropdown" ma:internalName="Business_x0020_Sector">
      <xsd:simpleType>
        <xsd:restriction base="dms:Choice">
          <xsd:enumeration value="Banking"/>
          <xsd:enumeration value="Insurance"/>
        </xsd:restriction>
      </xsd:simpleType>
    </xsd:element>
    <xsd:element name="Client_x0020_Category" ma:index="15" ma:displayName="Client Category" ma:default="Central" ma:format="Dropdown" ma:internalName="Client_x0020_Category">
      <xsd:simpleType>
        <xsd:restriction base="dms:Choice">
          <xsd:enumeration value="Central"/>
          <xsd:enumeration value="Private/Asset Management"/>
        </xsd:restriction>
      </xsd:simpleType>
    </xsd:element>
    <xsd:element name="Area" ma:index="16" nillable="true" ma:displayName="Area" ma:default="Area 1" ma:format="Dropdown" ma:internalName="Area">
      <xsd:simpleType>
        <xsd:restriction base="dms:Choice">
          <xsd:enumeration value="Area 1"/>
          <xsd:enumeration value="Area 2"/>
        </xsd:restriction>
      </xsd:simpleType>
    </xsd:element>
    <xsd:element name="Functional_x0020_Area" ma:index="17" nillable="true" ma:displayName="Functional Area" ma:default="Functional Area 1" ma:format="Dropdown" ma:internalName="Functional_x0020_Area">
      <xsd:simpleType>
        <xsd:restriction base="dms:Choice">
          <xsd:enumeration value="Functional Area 1"/>
          <xsd:enumeration value="Functional Area 2"/>
          <xsd:enumeration value="Functional Area 3"/>
        </xsd:restriction>
      </xsd:simpleType>
    </xsd:element>
    <xsd:element name="Description0" ma:index="18" nillable="true" ma:displayName="Description" ma:internalName="Description0">
      <xsd:simpleType>
        <xsd:restriction base="dms:Note">
          <xsd:maxLength value="255"/>
        </xsd:restriction>
      </xsd:simpleType>
    </xsd:element>
    <xsd:element name="Plattform_x0020__x0026__x0020_tools" ma:index="19" nillable="true" ma:displayName="Plattform &amp; tools" ma:internalName="Plattform_x0020__x0026__x0020_tools">
      <xsd:simpleType>
        <xsd:restriction base="dms:Note">
          <xsd:maxLength value="255"/>
        </xsd:restriction>
      </xsd:simpleType>
    </xsd:element>
    <xsd:element name="Author_x0020__x002f__x0020_Contact" ma:index="20" nillable="true" ma:displayName="Author / Contact" ma:list="UserInfo" ma:SharePointGroup="0" ma:internalName="Author_x0020__x002f__x0020_Contact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Country" ma:index="21" nillable="true" ma:displayName="Client Country" ma:default="Germany" ma:format="Dropdown" ma:internalName="Client_x0020_Country">
      <xsd:simpleType>
        <xsd:restriction base="dms:Choice">
          <xsd:enumeration value="Afghanistan"/>
          <xsd:enumeration value="Albania"/>
          <xsd:enumeration value="Algeria"/>
          <xsd:enumeration value="Andorra"/>
          <xsd:enumeration value="Angola"/>
          <xsd:enumeration value="Antigua &amp; Deps"/>
          <xsd:enumeration value="Argentina"/>
          <xsd:enumeration value="Armenia"/>
          <xsd:enumeration value="Australia"/>
          <xsd:enumeration value="Austria"/>
          <xsd:enumeration value="Azerbaijan"/>
          <xsd:enumeration value="Bahamas"/>
          <xsd:enumeration value="Bahrain"/>
          <xsd:enumeration value="Bangladesh"/>
          <xsd:enumeration value="Barbados"/>
          <xsd:enumeration value="Belarus"/>
          <xsd:enumeration value="Belgium"/>
          <xsd:enumeration value="Belize"/>
          <xsd:enumeration value="Benin"/>
          <xsd:enumeration value="Bhutan"/>
          <xsd:enumeration value="Bolivia"/>
          <xsd:enumeration value="Bosnia Herzegovina"/>
          <xsd:enumeration value="Botswana"/>
          <xsd:enumeration value="Brazil"/>
          <xsd:enumeration value="Brunei"/>
          <xsd:enumeration value="Bulgaria"/>
          <xsd:enumeration value="Burkina"/>
          <xsd:enumeration value="Burundi"/>
          <xsd:enumeration value="Cambodia"/>
          <xsd:enumeration value="Cameroon"/>
          <xsd:enumeration value="Canada"/>
          <xsd:enumeration value="Cape Verde"/>
          <xsd:enumeration value="Central African Rep"/>
          <xsd:enumeration value="Chad"/>
          <xsd:enumeration value="Chile"/>
          <xsd:enumeration value="China"/>
          <xsd:enumeration value="Colombia"/>
          <xsd:enumeration value="Comoros"/>
          <xsd:enumeration value="Congo"/>
          <xsd:enumeration value="Congo {Democratic Rep}"/>
          <xsd:enumeration value="Costa Rica"/>
          <xsd:enumeration value="Croatia"/>
          <xsd:enumeration value="Cuba"/>
          <xsd:enumeration value="Cyprus"/>
          <xsd:enumeration value="Czech Republic"/>
          <xsd:enumeration value="Denmark"/>
          <xsd:enumeration value="Djibouti"/>
          <xsd:enumeration value="Dominica"/>
          <xsd:enumeration value="Dominican Republic"/>
          <xsd:enumeration value="East Timor"/>
          <xsd:enumeration value="Ecuador"/>
          <xsd:enumeration value="Egypt"/>
          <xsd:enumeration value="El Salvador"/>
          <xsd:enumeration value="Equatorial Guinea"/>
          <xsd:enumeration value="Eritrea"/>
          <xsd:enumeration value="Estonia"/>
          <xsd:enumeration value="Ethiopia"/>
          <xsd:enumeration value="Fiji"/>
          <xsd:enumeration value="Finland"/>
          <xsd:enumeration value="France"/>
          <xsd:enumeration value="Gabon"/>
          <xsd:enumeration value="Gambia"/>
          <xsd:enumeration value="Georgia"/>
          <xsd:enumeration value="Germany"/>
          <xsd:enumeration value="Ghana"/>
          <xsd:enumeration value="Greece"/>
          <xsd:enumeration value="Grenada"/>
          <xsd:enumeration value="Guatemala"/>
          <xsd:enumeration value="Guinea"/>
          <xsd:enumeration value="Guinea-Bissau"/>
          <xsd:enumeration value="Guyana"/>
          <xsd:enumeration value="Haiti"/>
          <xsd:enumeration value="Honduras"/>
          <xsd:enumeration value="Hungary"/>
          <xsd:enumeration value="Iceland"/>
          <xsd:enumeration value="India"/>
          <xsd:enumeration value="Indonesia"/>
          <xsd:enumeration value="Iran"/>
          <xsd:enumeration value="Iraq"/>
          <xsd:enumeration value="Ireland {Republic}"/>
          <xsd:enumeration value="Israel"/>
          <xsd:enumeration value="Italy"/>
          <xsd:enumeration value="Ivory Coast"/>
          <xsd:enumeration value="Jamaica"/>
          <xsd:enumeration value="Japan"/>
          <xsd:enumeration value="Jordan"/>
          <xsd:enumeration value="Kazakhstan"/>
          <xsd:enumeration value="Kenya"/>
          <xsd:enumeration value="Kiribati"/>
          <xsd:enumeration value="Korea North"/>
          <xsd:enumeration value="Korea South"/>
          <xsd:enumeration value="Kosovo"/>
          <xsd:enumeration value="Kuwait"/>
          <xsd:enumeration value="Kyrgyzstan"/>
          <xsd:enumeration value="Laos"/>
          <xsd:enumeration value="Latvia"/>
          <xsd:enumeration value="Lebanon"/>
          <xsd:enumeration value="Lesotho"/>
          <xsd:enumeration value="Liberia"/>
          <xsd:enumeration value="Libya"/>
          <xsd:enumeration value="Liechtenstein"/>
          <xsd:enumeration value="Lithuania"/>
          <xsd:enumeration value="Luxembourg"/>
          <xsd:enumeration value="Macedonia"/>
          <xsd:enumeration value="Madagascar"/>
          <xsd:enumeration value="Malawi"/>
          <xsd:enumeration value="Malaysia"/>
          <xsd:enumeration value="Maldives"/>
          <xsd:enumeration value="Mali"/>
          <xsd:enumeration value="Malta"/>
          <xsd:enumeration value="Marshall Islands"/>
          <xsd:enumeration value="Mauritania"/>
          <xsd:enumeration value="Mauritius"/>
          <xsd:enumeration value="Mexico"/>
          <xsd:enumeration value="Micronesia"/>
          <xsd:enumeration value="Moldova"/>
          <xsd:enumeration value="Monaco"/>
          <xsd:enumeration value="Mongolia"/>
          <xsd:enumeration value="Montenegro"/>
          <xsd:enumeration value="Morocco"/>
          <xsd:enumeration value="Mozambique"/>
          <xsd:enumeration value="Myanmar, {Burma}"/>
          <xsd:enumeration value="Namibia"/>
          <xsd:enumeration value="Nauru"/>
          <xsd:enumeration value="Nepal"/>
          <xsd:enumeration value="Netherlands"/>
          <xsd:enumeration value="New Zealand"/>
          <xsd:enumeration value="Nicaragua"/>
          <xsd:enumeration value="Niger"/>
          <xsd:enumeration value="Nigeria"/>
          <xsd:enumeration value="Norway"/>
          <xsd:enumeration value="Oman"/>
          <xsd:enumeration value="Pakistan"/>
          <xsd:enumeration value="Palau"/>
          <xsd:enumeration value="Panama"/>
          <xsd:enumeration value="Papua New Guinea"/>
          <xsd:enumeration value="Paraguay"/>
          <xsd:enumeration value="Peru"/>
          <xsd:enumeration value="Philippines"/>
          <xsd:enumeration value="Poland"/>
          <xsd:enumeration value="Portugal"/>
          <xsd:enumeration value="Qatar"/>
          <xsd:enumeration value="Romania"/>
          <xsd:enumeration value="Russian Federation"/>
          <xsd:enumeration value="Rwanda"/>
          <xsd:enumeration value="St Kitts &amp; Nevis"/>
          <xsd:enumeration value="St Lucia"/>
          <xsd:enumeration value="Saint Vincent &amp; the Grenadines"/>
          <xsd:enumeration value="Samoa"/>
          <xsd:enumeration value="San Marino"/>
          <xsd:enumeration value="Sao Tome &amp; Principe"/>
          <xsd:enumeration value="Saudi Arabia"/>
          <xsd:enumeration value="Senegal"/>
          <xsd:enumeration value="Serbia"/>
          <xsd:enumeration value="Seychelles"/>
          <xsd:enumeration value="Sierra Leone"/>
          <xsd:enumeration value="Singapore"/>
          <xsd:enumeration value="Slovakia"/>
          <xsd:enumeration value="Slovenia"/>
          <xsd:enumeration value="Solomon Islands"/>
          <xsd:enumeration value="Somalia"/>
          <xsd:enumeration value="South Africa"/>
          <xsd:enumeration value="Spain"/>
          <xsd:enumeration value="Sri Lanka"/>
          <xsd:enumeration value="Sudan"/>
          <xsd:enumeration value="Suriname"/>
          <xsd:enumeration value="Swaziland"/>
          <xsd:enumeration value="Sweden"/>
          <xsd:enumeration value="Switzerland"/>
          <xsd:enumeration value="Syria"/>
          <xsd:enumeration value="Taiwan"/>
          <xsd:enumeration value="Tajikistan"/>
          <xsd:enumeration value="Tanzania"/>
          <xsd:enumeration value="Thailand"/>
          <xsd:enumeration value="Togo"/>
          <xsd:enumeration value="Tonga"/>
          <xsd:enumeration value="Trinidad &amp; Tobago"/>
          <xsd:enumeration value="Tunisia"/>
          <xsd:enumeration value="Turkey"/>
          <xsd:enumeration value="Turkmenistan"/>
          <xsd:enumeration value="Tuvalu"/>
          <xsd:enumeration value="Uganda"/>
          <xsd:enumeration value="Ukraine"/>
          <xsd:enumeration value="United Arab Emirates"/>
          <xsd:enumeration value="United Kingdom"/>
          <xsd:enumeration value="United States"/>
          <xsd:enumeration value="Uruguay"/>
          <xsd:enumeration value="Uzbekistan"/>
          <xsd:enumeration value="Vanuatu"/>
          <xsd:enumeration value="Vatican City"/>
          <xsd:enumeration value="Venezuela"/>
          <xsd:enumeration value="Vietnam"/>
          <xsd:enumeration value="Yemen"/>
          <xsd:enumeration value="Zambia"/>
          <xsd:enumeration value="Zimbabwe"/>
        </xsd:restriction>
      </xsd:simpleType>
    </xsd:element>
    <xsd:element name="Client_x0020_approval" ma:index="22" nillable="true" ma:displayName="Client approval" ma:default="No" ma:format="RadioButtons" ma:internalName="Client_x0020_approval">
      <xsd:simpleType>
        <xsd:restriction base="dms:Choice">
          <xsd:enumeration value="Yes"/>
          <xsd:enumeration value="No"/>
        </xsd:restriction>
      </xsd:simpleType>
    </xsd:element>
    <xsd:element name="Year" ma:index="23" nillable="true" ma:displayName="Year" ma:decimals="0" ma:internalName="Year">
      <xsd:simpleType>
        <xsd:restriction base="dms:Number">
          <xsd:maxInclusive value="2100"/>
          <xsd:minInclusive value="1986"/>
        </xsd:restriction>
      </xsd:simpleType>
    </xsd:element>
    <xsd:element name="Project_x0020_ID" ma:index="24" nillable="true" ma:displayName="Project ID" ma:internalName="Project_x0020_ID">
      <xsd:simpleType>
        <xsd:restriction base="dms:Text">
          <xsd:maxLength value="255"/>
        </xsd:restriction>
      </xsd:simpleType>
    </xsd:element>
    <xsd:element name="Project_x0020_size_x0020__x0028_resources_x0029_" ma:index="25" nillable="true" ma:displayName="Project size (resources)" ma:decimals="0" ma:internalName="Project_x0020_size_x0020__x0028_resources_x0029_">
      <xsd:simpleType>
        <xsd:restriction base="dms:Number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Methods_x0020_and_x0020_standards" ma:index="27" nillable="true" ma:displayName="Methods and standards" ma:internalName="Methods_x0020_and_x0020_standard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178e8-9586-4f49-8e7b-77af9c2fb08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F3EA8F-EBA0-438A-80BD-6A96E2E10054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445AAF4-B73F-4E3A-B9D2-4DDAE0F1BE8A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27178e8-9586-4f49-8e7b-77af9c2fb085"/>
    <ds:schemaRef ds:uri="http://schemas.microsoft.com/office/2006/documentManagement/types"/>
    <ds:schemaRef ds:uri="http://schemas.microsoft.com/office/infopath/2007/PartnerControls"/>
    <ds:schemaRef ds:uri="e44e039f-c551-4112-981c-456f1b630ef1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217953E-6BB7-40C6-9A84-608D0A8D65E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4CA1130-EAC1-4116-82E4-DF5A51FE3A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4e039f-c551-4112-981c-456f1b630ef1"/>
    <ds:schemaRef ds:uri="727178e8-9586-4f49-8e7b-77af9c2fb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GFT_Master_Template</Template>
  <TotalTime>363</TotalTime>
  <Words>483</Words>
  <Application>Microsoft Office PowerPoint</Application>
  <PresentationFormat>Pokaz na ekranie (16:9)</PresentationFormat>
  <Paragraphs>133</Paragraphs>
  <Slides>12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7" baseType="lpstr">
      <vt:lpstr>Arial</vt:lpstr>
      <vt:lpstr>Calibri</vt:lpstr>
      <vt:lpstr>Wingdings</vt:lpstr>
      <vt:lpstr>GFT_Master_Template</vt:lpstr>
      <vt:lpstr>think-cell Folie</vt:lpstr>
      <vt:lpstr>Testing Web Applications with WebDriver</vt:lpstr>
      <vt:lpstr>Introduction</vt:lpstr>
      <vt:lpstr>Preparing to work</vt:lpstr>
      <vt:lpstr>Finding element to interact with</vt:lpstr>
      <vt:lpstr>Interacting with WebElements</vt:lpstr>
      <vt:lpstr>Using JavaScript </vt:lpstr>
      <vt:lpstr>Implicit wait</vt:lpstr>
      <vt:lpstr>Explicit wait</vt:lpstr>
      <vt:lpstr>Explicit waits</vt:lpstr>
      <vt:lpstr>Custom explicit wait</vt:lpstr>
      <vt:lpstr>Exercise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test automation</dc:title>
  <dc:creator>Jacek Okrojek</dc:creator>
  <cp:lastModifiedBy>Jacek Okrojek</cp:lastModifiedBy>
  <cp:revision>45</cp:revision>
  <dcterms:created xsi:type="dcterms:W3CDTF">2015-11-12T20:01:24Z</dcterms:created>
  <dcterms:modified xsi:type="dcterms:W3CDTF">2015-11-26T19:33:36Z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601cc075-5f61-4a97-89fb-fd38c2b87e4a</vt:lpwstr>
  </property>
  <property fmtid="{D5CDD505-2E9C-101B-9397-08002B2CF9AE}" pid="3" name="ContentTypeId">
    <vt:lpwstr>0x010100793B9935CA02AD4F90F0A0FD564FDD82</vt:lpwstr>
  </property>
</Properties>
</file>