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9" r:id="rId10"/>
    <p:sldId id="266" r:id="rId11"/>
    <p:sldId id="259" r:id="rId12"/>
    <p:sldId id="267" r:id="rId13"/>
    <p:sldId id="270"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Lora"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b93ae2378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b93ae2378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highlight>
                  <a:srgbClr val="FFFFFF"/>
                </a:highlight>
                <a:latin typeface="Georgia" panose="02040802050405020203"/>
                <a:ea typeface="Georgia" panose="02040802050405020203"/>
                <a:cs typeface="Georgia" panose="02040802050405020203"/>
                <a:sym typeface="Georgia" panose="02040802050405020203"/>
              </a:rPr>
              <a:t>Convolutional Neural Networks gave decent results in easier image segmentation problems but it hasn't made any good progress on complex ones. That’s where UNet comes in the picture. UNet was first designed especially for medical image segmentation. It showed such good results that it used in many other fields after. </a:t>
            </a:r>
            <a:endParaRPr sz="1600">
              <a:solidFill>
                <a:schemeClr val="dk1"/>
              </a:solidFill>
              <a:highlight>
                <a:srgbClr val="FFFFFF"/>
              </a:highlight>
              <a:latin typeface="Georgia" panose="02040802050405020203"/>
              <a:ea typeface="Georgia" panose="02040802050405020203"/>
              <a:cs typeface="Georgia" panose="02040802050405020203"/>
              <a:sym typeface="Georgia" panose="02040802050405020203"/>
            </a:endParaRPr>
          </a:p>
          <a:p>
            <a:pPr marL="0" lvl="0" indent="0" algn="l" rtl="0">
              <a:spcBef>
                <a:spcPts val="0"/>
              </a:spcBef>
              <a:spcAft>
                <a:spcPts val="0"/>
              </a:spcAft>
              <a:buNone/>
            </a:pPr>
            <a:r>
              <a:rPr lang="en-GB" sz="1600">
                <a:solidFill>
                  <a:schemeClr val="dk1"/>
                </a:solidFill>
                <a:highlight>
                  <a:srgbClr val="FFFFFF"/>
                </a:highlight>
                <a:latin typeface="Georgia" panose="02040802050405020203"/>
                <a:ea typeface="Georgia" panose="02040802050405020203"/>
                <a:cs typeface="Georgia" panose="02040802050405020203"/>
                <a:sym typeface="Georgia" panose="02040802050405020203"/>
              </a:rPr>
              <a:t>The reason why Unet is very useful in image segmentation is the skip connection method.</a:t>
            </a:r>
            <a:endParaRPr sz="1600">
              <a:solidFill>
                <a:schemeClr val="dk1"/>
              </a:solidFill>
              <a:highlight>
                <a:srgbClr val="FFFFFF"/>
              </a:highlight>
              <a:latin typeface="Georgia" panose="02040802050405020203"/>
              <a:ea typeface="Georgia" panose="02040802050405020203"/>
              <a:cs typeface="Georgia" panose="02040802050405020203"/>
              <a:sym typeface="Georgia" panose="02040802050405020203"/>
            </a:endParaRPr>
          </a:p>
          <a:p>
            <a:pPr marL="0" lvl="0" indent="0" algn="l" rtl="0">
              <a:lnSpc>
                <a:spcPct val="115000"/>
              </a:lnSpc>
              <a:spcBef>
                <a:spcPts val="1200"/>
              </a:spcBef>
              <a:spcAft>
                <a:spcPts val="0"/>
              </a:spcAft>
              <a:buNone/>
            </a:pPr>
            <a:r>
              <a:rPr lang="en-GB" sz="1600">
                <a:solidFill>
                  <a:schemeClr val="dk1"/>
                </a:solidFill>
              </a:rPr>
              <a:t>The network does not have any fully connected layers</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matched lower and upper features after cropping lower feature（The cropping is necessary due to the loss of border pixels in every convolution.</a:t>
            </a:r>
            <a:endParaRPr sz="1600">
              <a:solidFill>
                <a:schemeClr val="dk1"/>
              </a:solidFill>
            </a:endParaRPr>
          </a:p>
          <a:p>
            <a:pPr marL="457200" lvl="0" indent="-279400" algn="l" rtl="0">
              <a:lnSpc>
                <a:spcPct val="115000"/>
              </a:lnSpc>
              <a:spcBef>
                <a:spcPts val="1200"/>
              </a:spcBef>
              <a:spcAft>
                <a:spcPts val="0"/>
              </a:spcAft>
              <a:buClr>
                <a:srgbClr val="333333"/>
              </a:buClr>
              <a:buSzPts val="1800"/>
              <a:buFont typeface="Arial" panose="020B0604020202090204"/>
              <a:buChar char="●"/>
            </a:pPr>
            <a:r>
              <a:rPr lang="en-GB" sz="1800">
                <a:solidFill>
                  <a:srgbClr val="333333"/>
                </a:solidFill>
              </a:rPr>
              <a:t>High accuracy given proper training, adequate dataset and training time;</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 </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90204"/>
              <a:buNone/>
            </a:pPr>
            <a:r>
              <a:rPr lang="en-GB" sz="1600">
                <a:solidFill>
                  <a:schemeClr val="dk1"/>
                </a:solidFill>
              </a:rPr>
              <a:t>				</a:t>
            </a:r>
            <a:endParaRPr sz="1600">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		</a:t>
            </a:r>
            <a:endParaRPr>
              <a:solidFill>
                <a:schemeClr val="dk1"/>
              </a:solidFill>
            </a:endParaRPr>
          </a:p>
          <a:p>
            <a:pPr marL="0" lvl="0" indent="0" algn="l" rtl="0">
              <a:spcBef>
                <a:spcPts val="0"/>
              </a:spcBef>
              <a:spcAft>
                <a:spcPts val="0"/>
              </a:spcAft>
              <a:buNone/>
            </a:pPr>
            <a:endParaRPr sz="1600">
              <a:solidFill>
                <a:schemeClr val="dk1"/>
              </a:solidFill>
              <a:highlight>
                <a:srgbClr val="FFFFFF"/>
              </a:highlight>
              <a:latin typeface="Georgia" panose="02040802050405020203"/>
              <a:ea typeface="Georgia" panose="02040802050405020203"/>
              <a:cs typeface="Georgia" panose="02040802050405020203"/>
              <a:sym typeface="Georgia" panose="02040802050405020203"/>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b93ae2378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b93ae2378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b93ae2378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b93ae2378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93ae2378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93ae2378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panose="020B0604020202090204"/>
              <a:buNone/>
            </a:pPr>
            <a:r>
              <a:rPr lang="en-GB" sz="1800">
                <a:solidFill>
                  <a:srgbClr val="222222"/>
                </a:solidFill>
                <a:highlight>
                  <a:schemeClr val="lt1"/>
                </a:highlight>
              </a:rPr>
              <a:t>One important modification in </a:t>
            </a:r>
            <a:r>
              <a:rPr lang="en-GB" sz="1800" b="1">
                <a:solidFill>
                  <a:srgbClr val="222222"/>
                </a:solidFill>
                <a:highlight>
                  <a:schemeClr val="lt1"/>
                </a:highlight>
              </a:rPr>
              <a:t>U-Net</a:t>
            </a:r>
            <a:r>
              <a:rPr lang="en-GB" sz="1800">
                <a:solidFill>
                  <a:srgbClr val="222222"/>
                </a:solidFill>
                <a:highlight>
                  <a:schemeClr val="lt1"/>
                </a:highlight>
              </a:rPr>
              <a:t> is that there are a large number of feature channels in the upsampling part, which allow the network to propagate context information to higher resolution layers.</a:t>
            </a:r>
            <a:endParaRPr sz="1800">
              <a:solidFill>
                <a:srgbClr val="222222"/>
              </a:solidFill>
              <a:highlight>
                <a:schemeClr val="lt1"/>
              </a:highlight>
            </a:endParaRPr>
          </a:p>
          <a:p>
            <a:pPr marL="0" lvl="0" indent="0" algn="l" rtl="0">
              <a:spcBef>
                <a:spcPts val="1600"/>
              </a:spcBef>
              <a:spcAft>
                <a:spcPts val="0"/>
              </a:spcAft>
              <a:buNone/>
            </a:pPr>
            <a:endParaRPr sz="1800">
              <a:solidFill>
                <a:srgbClr val="222222"/>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b93ae2378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b93ae2378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Both input and output is a picture</a:t>
            </a:r>
          </a:p>
          <a:p>
            <a:pPr marL="0" lvl="0" indent="0" algn="l" rtl="0">
              <a:spcBef>
                <a:spcPts val="0"/>
              </a:spcBef>
              <a:spcAft>
                <a:spcPts val="0"/>
              </a:spcAft>
              <a:buNone/>
            </a:pPr>
            <a:r>
              <a:rPr lang="en-GB"/>
              <a:t>输入是一幅图，输出时目标的分割结果</a:t>
            </a:r>
          </a:p>
          <a:p>
            <a:pPr marL="0" lvl="0" indent="0" algn="l" rtl="0">
              <a:lnSpc>
                <a:spcPct val="115000"/>
              </a:lnSpc>
              <a:spcBef>
                <a:spcPts val="1800"/>
              </a:spcBef>
              <a:spcAft>
                <a:spcPts val="0"/>
              </a:spcAft>
              <a:buNone/>
            </a:pPr>
            <a:r>
              <a:rPr lang="en-GB" sz="900">
                <a:solidFill>
                  <a:schemeClr val="dk1"/>
                </a:solidFill>
              </a:rPr>
              <a:t>The architecture consists of a contracting path to capture context and a symmetric expanding path that enables precise localiza- tion, bottle neck</a:t>
            </a:r>
            <a:endParaRPr sz="900">
              <a:solidFill>
                <a:schemeClr val="dk1"/>
              </a:solidFill>
            </a:endParaRPr>
          </a:p>
          <a:p>
            <a:pPr marL="0" lvl="0" indent="0" algn="l" rtl="0">
              <a:lnSpc>
                <a:spcPct val="115000"/>
              </a:lnSpc>
              <a:spcBef>
                <a:spcPts val="1800"/>
              </a:spcBef>
              <a:spcAft>
                <a:spcPts val="0"/>
              </a:spcAft>
              <a:buNone/>
            </a:pPr>
            <a:r>
              <a:rPr lang="en-GB" sz="900">
                <a:solidFill>
                  <a:schemeClr val="dk1"/>
                </a:solidFill>
              </a:rPr>
              <a:t>U-net architecture (example for 32x32 pixels in the lowest resolution). Each blue box corresponds to a multi-channel feature map. The number of channels is denoted on top of the box. The x-y-size is provided at the lower left edge of the box. White boxes represent copied feature maps. The arrows denote the different operations.</a:t>
            </a:r>
            <a:endParaRPr sz="900">
              <a:solidFill>
                <a:schemeClr val="dk1"/>
              </a:solidFill>
            </a:endParaRPr>
          </a:p>
          <a:p>
            <a:pPr marL="0" lvl="0" indent="127000" algn="l" rtl="0">
              <a:lnSpc>
                <a:spcPct val="115000"/>
              </a:lnSpc>
              <a:spcBef>
                <a:spcPts val="1800"/>
              </a:spcBef>
              <a:spcAft>
                <a:spcPts val="0"/>
              </a:spcAft>
              <a:buNone/>
            </a:pPr>
            <a:r>
              <a:rPr lang="en-GB" sz="850">
                <a:solidFill>
                  <a:schemeClr val="dk1"/>
                </a:solidFill>
              </a:rPr>
              <a:t>It consists of a contracting path (left side) and an expansive path (right side). The contracting path follows the typical architecture of a convolutional network:</a:t>
            </a:r>
            <a:endParaRPr sz="850">
              <a:solidFill>
                <a:schemeClr val="dk1"/>
              </a:solidFill>
            </a:endParaRPr>
          </a:p>
          <a:p>
            <a:pPr marL="0" lvl="0" indent="127000" algn="l" rtl="0">
              <a:lnSpc>
                <a:spcPct val="115000"/>
              </a:lnSpc>
              <a:spcBef>
                <a:spcPts val="0"/>
              </a:spcBef>
              <a:spcAft>
                <a:spcPts val="0"/>
              </a:spcAft>
              <a:buNone/>
            </a:pPr>
            <a:r>
              <a:rPr lang="en-GB" sz="850">
                <a:solidFill>
                  <a:schemeClr val="dk1"/>
                </a:solidFill>
              </a:rPr>
              <a:t>two 3x3 convolutions (unpadded convolutions), each followed by (ReLU) and a 2x2 max pooling operation with stride 2 for downsampling. At each downsampling step we double the number of feature channels. Every step in the expansive path consists of an upsampling of the feature map followed by a 2x2 convolution (“up-convolution”) that halves the number of feature channels, a concatenation with the correspondingly cropped feature map from the contracting path, and two 3x3 convolutions, each followed by a ReLU. The cropping is necessary due to the loss of border pixels in every convolution. At the final layer a 1x1 convolution is used to map each 64- component feature vector to the desired number of classes. In total the network has 23 convolutional layers</a:t>
            </a:r>
            <a:endParaRPr sz="850">
              <a:solidFill>
                <a:schemeClr val="dk1"/>
              </a:solidFill>
            </a:endParaRPr>
          </a:p>
          <a:p>
            <a:pPr marL="0" lvl="0" indent="127000" algn="l" rtl="0">
              <a:lnSpc>
                <a:spcPct val="115000"/>
              </a:lnSpc>
              <a:spcBef>
                <a:spcPts val="0"/>
              </a:spcBef>
              <a:spcAft>
                <a:spcPts val="0"/>
              </a:spcAft>
              <a:buNone/>
            </a:pPr>
            <a:endParaRPr sz="1800">
              <a:solidFill>
                <a:schemeClr val="dk2"/>
              </a:solidFill>
            </a:endParaRPr>
          </a:p>
          <a:p>
            <a:pPr marL="0" lvl="0" indent="0" algn="l" rtl="0">
              <a:lnSpc>
                <a:spcPct val="115000"/>
              </a:lnSpc>
              <a:spcBef>
                <a:spcPts val="1800"/>
              </a:spcBef>
              <a:spcAft>
                <a:spcPts val="0"/>
              </a:spcAft>
              <a:buNone/>
            </a:pPr>
            <a:endParaRPr sz="900">
              <a:solidFill>
                <a:schemeClr val="dk1"/>
              </a:solidFill>
            </a:endParaRPr>
          </a:p>
          <a:p>
            <a:pPr marL="0" lvl="0" indent="0" algn="l" rtl="0">
              <a:lnSpc>
                <a:spcPct val="115000"/>
              </a:lnSpc>
              <a:spcBef>
                <a:spcPts val="1800"/>
              </a:spcBef>
              <a:spcAft>
                <a:spcPts val="0"/>
              </a:spcAft>
              <a:buNone/>
            </a:pPr>
            <a:endParaRPr sz="900">
              <a:solidFill>
                <a:schemeClr val="dk1"/>
              </a:solidFill>
            </a:endParaRPr>
          </a:p>
          <a:p>
            <a:pPr marL="0" lvl="0" indent="0" algn="l" rtl="0">
              <a:lnSpc>
                <a:spcPct val="115000"/>
              </a:lnSpc>
              <a:spcBef>
                <a:spcPts val="1800"/>
              </a:spcBef>
              <a:spcAft>
                <a:spcPts val="0"/>
              </a:spcAft>
              <a:buClr>
                <a:schemeClr val="dk1"/>
              </a:buClr>
              <a:buSzPts val="1100"/>
              <a:buFont typeface="Arial" panose="020B0604020202090204"/>
              <a:buNone/>
            </a:pPr>
            <a:endParaRPr sz="900">
              <a:solidFill>
                <a:schemeClr val="dk1"/>
              </a:solidFill>
            </a:endParaRPr>
          </a:p>
          <a:p>
            <a:pPr marL="0" lvl="0" indent="0" algn="l" rtl="0">
              <a:spcBef>
                <a:spcPts val="1800"/>
              </a:spcBef>
              <a:spcAft>
                <a:spcPts val="0"/>
              </a:spcAft>
              <a:buNone/>
            </a:pPr>
            <a:endParaRPr sz="9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b93ae2378_0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b93ae237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糖尿病黄斑水肿的光学想干断层扫描图像分割图像</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a5500230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a5500230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b93ae2378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b93ae2378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9ce3f419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9ce3f419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a980a32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a980a32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2808" y="-3937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U-Net</a:t>
            </a:r>
            <a:endParaRPr dirty="0"/>
          </a:p>
        </p:txBody>
      </p:sp>
      <p:sp>
        <p:nvSpPr>
          <p:cNvPr id="55" name="Google Shape;55;p13"/>
          <p:cNvSpPr txBox="1">
            <a:spLocks noGrp="1"/>
          </p:cNvSpPr>
          <p:nvPr>
            <p:ph type="subTitle" idx="1"/>
          </p:nvPr>
        </p:nvSpPr>
        <p:spPr>
          <a:xfrm flipH="1">
            <a:off x="2575200" y="3217901"/>
            <a:ext cx="3993600" cy="533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Group2</a:t>
            </a:r>
          </a:p>
          <a:p>
            <a:pPr marL="0" lvl="0" indent="0" rtl="0">
              <a:spcBef>
                <a:spcPts val="0"/>
              </a:spcBef>
              <a:spcAft>
                <a:spcPts val="0"/>
              </a:spcAft>
              <a:buNone/>
            </a:pPr>
            <a:r>
              <a:rPr lang="en-US" altLang="en-GB" sz="1800" dirty="0">
                <a:solidFill>
                  <a:schemeClr val="dk1"/>
                </a:solidFill>
                <a:latin typeface="Times New Roman" panose="02020503050405090304"/>
                <a:ea typeface="Times New Roman" panose="02020503050405090304"/>
                <a:cs typeface="Times New Roman" panose="02020503050405090304"/>
                <a:sym typeface="Times New Roman" panose="02020503050405090304"/>
              </a:rPr>
              <a:t>Posa</a:t>
            </a:r>
            <a:r>
              <a:rPr lang="en-GB" sz="1800" dirty="0">
                <a:solidFill>
                  <a:schemeClr val="dk1"/>
                </a:solidFill>
                <a:latin typeface="Times New Roman" panose="02020503050405090304"/>
                <a:ea typeface="Times New Roman" panose="02020503050405090304"/>
                <a:cs typeface="Times New Roman" panose="02020503050405090304"/>
                <a:sym typeface="Times New Roman" panose="02020503050405090304"/>
              </a:rPr>
              <a:t>, </a:t>
            </a:r>
            <a:r>
              <a:rPr lang="en-GB" sz="1800" dirty="0" err="1">
                <a:solidFill>
                  <a:srgbClr val="000000"/>
                </a:solidFill>
                <a:latin typeface="Times New Roman" panose="02020503050405090304"/>
                <a:ea typeface="Times New Roman" panose="02020503050405090304"/>
                <a:cs typeface="Times New Roman" panose="02020503050405090304"/>
                <a:sym typeface="Times New Roman" panose="02020503050405090304"/>
              </a:rPr>
              <a:t>M</a:t>
            </a:r>
            <a:r>
              <a:rPr lang="en-US" altLang="en-GB" sz="1800" dirty="0" err="1">
                <a:solidFill>
                  <a:srgbClr val="000000"/>
                </a:solidFill>
                <a:latin typeface="Times New Roman" panose="02020503050405090304"/>
                <a:ea typeface="Times New Roman" panose="02020503050405090304"/>
                <a:cs typeface="Times New Roman" panose="02020503050405090304"/>
                <a:sym typeface="Times New Roman" panose="02020503050405090304"/>
              </a:rPr>
              <a:t>alcolm</a:t>
            </a:r>
            <a:r>
              <a:rPr lang="en-GB" sz="18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 </a:t>
            </a:r>
            <a:r>
              <a:rPr lang="en-US" sz="1800" dirty="0" err="1">
                <a:solidFill>
                  <a:srgbClr val="000000"/>
                </a:solidFill>
                <a:latin typeface="Times New Roman" panose="02020503050405090304"/>
                <a:ea typeface="Times New Roman" panose="02020503050405090304"/>
                <a:cs typeface="Times New Roman" panose="02020503050405090304"/>
                <a:sym typeface="Times New Roman" panose="02020503050405090304"/>
              </a:rPr>
              <a:t>Addy</a:t>
            </a:r>
            <a:endParaRPr lang="en-US" sz="1800" dirty="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1</a:t>
            </a:fld>
            <a:endParaRPr dirty="0">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CNN VS U-net in semantic segmentation</a:t>
            </a: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CNN </a:t>
            </a:r>
            <a:r>
              <a:rPr lang="en-GB">
                <a:solidFill>
                  <a:schemeClr val="dk1"/>
                </a:solidFill>
              </a:rPr>
              <a:t>trains a network in a sliding-window setup to predict the class label of each pixel by providing a local region (patch) around that pixel as input. </a:t>
            </a:r>
            <a:endParaRPr>
              <a:solidFill>
                <a:schemeClr val="dk1"/>
              </a:solidFill>
            </a:endParaRPr>
          </a:p>
          <a:p>
            <a:pPr marL="0" marR="0" lvl="0" indent="0" algn="l" rtl="0">
              <a:lnSpc>
                <a:spcPct val="115000"/>
              </a:lnSpc>
              <a:spcBef>
                <a:spcPts val="1600"/>
              </a:spcBef>
              <a:spcAft>
                <a:spcPts val="0"/>
              </a:spcAft>
              <a:buNone/>
            </a:pPr>
            <a:r>
              <a:rPr lang="en-GB">
                <a:solidFill>
                  <a:schemeClr val="dk1"/>
                </a:solidFill>
              </a:rPr>
              <a:t>However, this strategy has two drawbacks. </a:t>
            </a:r>
          </a:p>
          <a:p>
            <a:pPr marL="0" marR="0" lvl="0" indent="0" algn="l" rtl="0">
              <a:lnSpc>
                <a:spcPct val="115000"/>
              </a:lnSpc>
              <a:spcBef>
                <a:spcPts val="1600"/>
              </a:spcBef>
              <a:spcAft>
                <a:spcPts val="0"/>
              </a:spcAft>
              <a:buNone/>
            </a:pPr>
            <a:r>
              <a:rPr lang="en-GB">
                <a:solidFill>
                  <a:schemeClr val="dk1"/>
                </a:solidFill>
              </a:rPr>
              <a:t>First, it is quite slow. </a:t>
            </a:r>
          </a:p>
          <a:p>
            <a:pPr marL="0" marR="0" lvl="0" indent="0" algn="l" rtl="0">
              <a:lnSpc>
                <a:spcPct val="115000"/>
              </a:lnSpc>
              <a:spcBef>
                <a:spcPts val="1600"/>
              </a:spcBef>
              <a:spcAft>
                <a:spcPts val="0"/>
              </a:spcAft>
              <a:buNone/>
            </a:pPr>
            <a:r>
              <a:rPr lang="en-GB">
                <a:solidFill>
                  <a:schemeClr val="dk1"/>
                </a:solidFill>
              </a:rPr>
              <a:t>Secondly, there is a trade-off between localization accuracy and the use of context. </a:t>
            </a:r>
            <a:r>
              <a:rPr lang="en-GB" sz="1100">
                <a:solidFill>
                  <a:schemeClr val="dk1"/>
                </a:solidFill>
              </a:rPr>
              <a:t>	</a:t>
            </a:r>
            <a:endParaRPr sz="1100">
              <a:solidFill>
                <a:schemeClr val="dk1"/>
              </a:solidFill>
            </a:endParaRPr>
          </a:p>
          <a:p>
            <a:pPr marL="0" marR="0" lvl="0" indent="0" algn="l" rtl="0">
              <a:lnSpc>
                <a:spcPct val="115000"/>
              </a:lnSpc>
              <a:spcBef>
                <a:spcPts val="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marR="0" lvl="0" indent="0" algn="l" rtl="0">
              <a:lnSpc>
                <a:spcPct val="115000"/>
              </a:lnSpc>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marR="0" lvl="0" indent="0" algn="l" rtl="0">
              <a:lnSpc>
                <a:spcPct val="115000"/>
              </a:lnSpc>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marR="0" lvl="0" indent="0" algn="l" rtl="0">
              <a:lnSpc>
                <a:spcPct val="115000"/>
              </a:lnSpc>
              <a:spcBef>
                <a:spcPts val="1600"/>
              </a:spcBef>
              <a:spcAft>
                <a:spcPts val="0"/>
              </a:spcAft>
              <a:buNone/>
            </a:pPr>
            <a:endParaRPr>
              <a:solidFill>
                <a:schemeClr val="dk1"/>
              </a:solidFill>
            </a:endParaRPr>
          </a:p>
          <a:p>
            <a:pPr marL="0" marR="0" lvl="0" indent="0" algn="l" rtl="0">
              <a:lnSpc>
                <a:spcPct val="115000"/>
              </a:lnSpc>
              <a:spcBef>
                <a:spcPts val="1600"/>
              </a:spcBef>
              <a:spcAft>
                <a:spcPts val="0"/>
              </a:spcAft>
              <a:buNone/>
            </a:pPr>
            <a:r>
              <a:rPr lang="en-GB">
                <a:solidFill>
                  <a:schemeClr val="dk1"/>
                </a:solidFill>
              </a:rPr>
              <a:t>					</a:t>
            </a:r>
            <a:endParaRPr>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1600"/>
              </a:spcAft>
              <a:buNone/>
            </a:pPr>
            <a:endParaRPr sz="1100">
              <a:solidFill>
                <a:schemeClr val="dk1"/>
              </a:solidFill>
            </a:endParaRPr>
          </a:p>
        </p:txBody>
      </p:sp>
      <p:sp>
        <p:nvSpPr>
          <p:cNvPr id="124" name="Google Shape;12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10</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U-Net </a:t>
            </a:r>
            <a:r>
              <a:rPr lang="en-US" altLang="en-GB"/>
              <a:t>?</a:t>
            </a: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3333"/>
              </a:solidFill>
            </a:endParaRPr>
          </a:p>
          <a:p>
            <a:pPr marL="457200" lvl="0" indent="-279400" algn="l" rtl="0">
              <a:spcBef>
                <a:spcPts val="800"/>
              </a:spcBef>
              <a:spcAft>
                <a:spcPts val="0"/>
              </a:spcAft>
              <a:buClr>
                <a:srgbClr val="333333"/>
              </a:buClr>
              <a:buSzPts val="1800"/>
              <a:buFont typeface="Arial" panose="020B0604020202090204"/>
              <a:buChar char="●"/>
            </a:pPr>
            <a:r>
              <a:rPr lang="en-GB">
                <a:solidFill>
                  <a:srgbClr val="333333"/>
                </a:solidFill>
              </a:rPr>
              <a:t>The skip connection method in</a:t>
            </a:r>
            <a:r>
              <a:rPr lang="en-GB" b="1">
                <a:solidFill>
                  <a:srgbClr val="222222"/>
                </a:solidFill>
                <a:highlight>
                  <a:srgbClr val="FFFFFF"/>
                </a:highlight>
              </a:rPr>
              <a:t> U-Net</a:t>
            </a:r>
            <a:r>
              <a:rPr lang="en-GB">
                <a:solidFill>
                  <a:srgbClr val="333333"/>
                </a:solidFill>
              </a:rPr>
              <a:t> supplements the loss of  border pixels in every convolution by implementing cropping. It concatenates the low-resolution(lower layer features) and high-resolution(upper layer features) information which leads to a much more accurate segmentation.</a:t>
            </a:r>
            <a:endParaRPr>
              <a:solidFill>
                <a:srgbClr val="333333"/>
              </a:solidFill>
            </a:endParaRPr>
          </a:p>
          <a:p>
            <a:pPr marL="457200" lvl="0" indent="-260350" algn="l" rtl="0">
              <a:spcBef>
                <a:spcPts val="0"/>
              </a:spcBef>
              <a:spcAft>
                <a:spcPts val="0"/>
              </a:spcAft>
              <a:buClr>
                <a:srgbClr val="333333"/>
              </a:buClr>
              <a:buSzPts val="1500"/>
              <a:buFont typeface="Lora"/>
              <a:buChar char="●"/>
            </a:pPr>
            <a:r>
              <a:rPr lang="en-GB">
                <a:solidFill>
                  <a:srgbClr val="333333"/>
                </a:solidFill>
              </a:rPr>
              <a:t>The output dimension is nearly the same as the input.</a:t>
            </a:r>
            <a:endParaRPr>
              <a:solidFill>
                <a:srgbClr val="333333"/>
              </a:solidFill>
            </a:endParaRPr>
          </a:p>
          <a:p>
            <a:pPr marL="177800" lvl="0" indent="0" algn="l" rtl="0">
              <a:spcBef>
                <a:spcPts val="0"/>
              </a:spcBef>
              <a:spcAft>
                <a:spcPts val="0"/>
              </a:spcAft>
              <a:buClr>
                <a:srgbClr val="333333"/>
              </a:buClr>
              <a:buSzPts val="1800"/>
              <a:buFont typeface="Arial" panose="020B0604020202090204"/>
              <a:buNone/>
            </a:pPr>
            <a:r>
              <a:rPr lang="en-GB">
                <a:solidFill>
                  <a:srgbClr val="333333"/>
                </a:solidFill>
              </a:rPr>
              <a:t> </a:t>
            </a:r>
            <a:endParaRPr>
              <a:solidFill>
                <a:schemeClr val="dk1"/>
              </a:solidFill>
            </a:endParaRPr>
          </a:p>
          <a:p>
            <a:pPr marL="457200" lvl="0" indent="0" algn="l" rtl="0">
              <a:spcBef>
                <a:spcPts val="800"/>
              </a:spcBef>
              <a:spcAft>
                <a:spcPts val="0"/>
              </a:spcAft>
              <a:buNone/>
            </a:pPr>
            <a:endParaRPr sz="1500">
              <a:solidFill>
                <a:srgbClr val="333333"/>
              </a:solidFill>
              <a:latin typeface="Lora"/>
              <a:ea typeface="Lora"/>
              <a:cs typeface="Lora"/>
              <a:sym typeface="Lora"/>
            </a:endParaRPr>
          </a:p>
          <a:p>
            <a:pPr marL="0" lvl="0" indent="0" algn="l" rtl="0">
              <a:spcBef>
                <a:spcPts val="800"/>
              </a:spcBef>
              <a:spcAft>
                <a:spcPts val="0"/>
              </a:spcAft>
              <a:buNone/>
            </a:pPr>
            <a:endParaRPr>
              <a:solidFill>
                <a:schemeClr val="dk1"/>
              </a:solidFill>
            </a:endParaRPr>
          </a:p>
          <a:p>
            <a:pPr marL="0" lvl="0" indent="0" algn="l" rtl="0">
              <a:spcBef>
                <a:spcPts val="1600"/>
              </a:spcBef>
              <a:spcAft>
                <a:spcPts val="0"/>
              </a:spcAft>
              <a:buNone/>
            </a:pPr>
            <a:r>
              <a:rPr lang="en-GB" sz="1100">
                <a:solidFill>
                  <a:schemeClr val="dk1"/>
                </a:solidFill>
              </a:rPr>
              <a:t>					</a:t>
            </a:r>
            <a:endParaRPr sz="1100">
              <a:solidFill>
                <a:schemeClr val="dk1"/>
              </a:solidFill>
            </a:endParaRPr>
          </a:p>
          <a:p>
            <a:pPr marL="0" lvl="0" indent="0" algn="l" rtl="0">
              <a:spcBef>
                <a:spcPts val="0"/>
              </a:spcBef>
              <a:spcAft>
                <a:spcPts val="0"/>
              </a:spcAft>
              <a:buNone/>
            </a:pPr>
            <a:r>
              <a:rPr lang="en-GB" sz="1100">
                <a:solidFill>
                  <a:schemeClr val="dk1"/>
                </a:solidFill>
              </a:rPr>
              <a:t>				</a:t>
            </a:r>
            <a:endParaRPr sz="1100">
              <a:solidFill>
                <a:schemeClr val="dk1"/>
              </a:solidFill>
            </a:endParaRPr>
          </a:p>
          <a:p>
            <a:pPr marL="0" lvl="0" indent="0" algn="l" rtl="0">
              <a:spcBef>
                <a:spcPts val="1600"/>
              </a:spcBef>
              <a:spcAft>
                <a:spcPts val="0"/>
              </a:spcAft>
              <a:buNone/>
            </a:pPr>
            <a:r>
              <a:rPr lang="en-GB" sz="1100">
                <a:solidFill>
                  <a:schemeClr val="dk1"/>
                </a:solidFill>
              </a:rPr>
              <a:t>			</a:t>
            </a:r>
            <a:endParaRPr sz="1100">
              <a:solidFill>
                <a:schemeClr val="dk1"/>
              </a:solidFill>
            </a:endParaRPr>
          </a:p>
          <a:p>
            <a:pPr marL="0" lvl="0" indent="0" algn="l" rtl="0">
              <a:spcBef>
                <a:spcPts val="1600"/>
              </a:spcBef>
              <a:spcAft>
                <a:spcPts val="0"/>
              </a:spcAft>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endParaRPr>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panose="020B0604020202090204"/>
              <a:buNone/>
            </a:pPr>
            <a:r>
              <a:rPr lang="en-GB" sz="1100">
                <a:solidFill>
                  <a:schemeClr val="dk1"/>
                </a:solidFill>
              </a:rPr>
              <a:t>		</a:t>
            </a:r>
            <a:endParaRPr sz="1100">
              <a:solidFill>
                <a:schemeClr val="dk1"/>
              </a:solidFill>
            </a:endParaRPr>
          </a:p>
          <a:p>
            <a:pPr marL="0" lvl="0" indent="0" algn="l" rtl="0">
              <a:spcBef>
                <a:spcPts val="1600"/>
              </a:spcBef>
              <a:spcAft>
                <a:spcPts val="1600"/>
              </a:spcAft>
              <a:buNone/>
            </a:pPr>
            <a:endParaRPr sz="800"/>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11</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body" idx="1"/>
          </p:nvPr>
        </p:nvSpPr>
        <p:spPr>
          <a:xfrm>
            <a:off x="180550" y="190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a:t>
            </a:r>
            <a:r>
              <a:rPr lang="en-GB" sz="4800">
                <a:solidFill>
                  <a:srgbClr val="000000"/>
                </a:solidFill>
                <a:latin typeface="Times New Roman" panose="02020503050405090304"/>
                <a:ea typeface="Times New Roman" panose="02020503050405090304"/>
                <a:cs typeface="Times New Roman" panose="02020503050405090304"/>
                <a:sym typeface="Times New Roman" panose="02020503050405090304"/>
              </a:rPr>
              <a:t>Any Questions or Comments?</a:t>
            </a:r>
            <a:endParaRPr sz="480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12</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910514"/>
            <a:ext cx="8520600" cy="572700"/>
          </a:xfrm>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r>
              <a:rPr kumimoji="1" lang="zh-CN" altLang="en-US" dirty="0"/>
              <a:t>！</a:t>
            </a:r>
          </a:p>
        </p:txBody>
      </p:sp>
      <p:sp>
        <p:nvSpPr>
          <p:cNvPr id="3" name="文本占位符 2"/>
          <p:cNvSpPr>
            <a:spLocks noGrp="1"/>
          </p:cNvSpPr>
          <p:nvPr>
            <p:ph type="body" idx="1"/>
          </p:nvPr>
        </p:nvSpPr>
        <p:spPr>
          <a:xfrm>
            <a:off x="6975050" y="3660286"/>
            <a:ext cx="8520600" cy="3416400"/>
          </a:xfrm>
        </p:spPr>
        <p:txBody>
          <a:bodyPr/>
          <a:lstStyle/>
          <a:p>
            <a:pPr marL="114300" indent="0">
              <a:buNone/>
            </a:pPr>
            <a:r>
              <a:rPr kumimoji="1" lang="en-US" altLang="zh-CN" dirty="0" err="1"/>
              <a:t>Ziqi</a:t>
            </a:r>
            <a:r>
              <a:rPr kumimoji="1" lang="zh-CN" altLang="en-US" dirty="0"/>
              <a:t> </a:t>
            </a:r>
            <a:r>
              <a:rPr kumimoji="1" lang="en-US" altLang="zh-CN" dirty="0"/>
              <a:t>Guo</a:t>
            </a:r>
          </a:p>
          <a:p>
            <a:pPr marL="114300" indent="0">
              <a:buNone/>
            </a:pPr>
            <a:r>
              <a:rPr kumimoji="1" lang="en-US" altLang="zh-CN" dirty="0" err="1"/>
              <a:t>Mingze</a:t>
            </a:r>
            <a:r>
              <a:rPr kumimoji="1" lang="en-US" altLang="zh-CN" dirty="0"/>
              <a:t> Ma</a:t>
            </a:r>
          </a:p>
          <a:p>
            <a:pPr marL="114300" indent="0">
              <a:buNone/>
            </a:pPr>
            <a:r>
              <a:rPr kumimoji="1" lang="en-US" altLang="zh-CN" dirty="0" err="1"/>
              <a:t>Yisheng</a:t>
            </a:r>
            <a:r>
              <a:rPr kumimoji="1" lang="en-US" altLang="zh-CN" dirty="0"/>
              <a:t> Sun</a:t>
            </a:r>
            <a:endParaRPr kumimoji="1"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93181" y="1246817"/>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Times New Roman" panose="02020503050405090304"/>
              <a:buChar char="❏"/>
            </a:pPr>
            <a:r>
              <a:rPr lang="en-GB"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Introduction</a:t>
            </a:r>
            <a:endParaRPr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457200" lvl="0" indent="-419100" algn="l" rtl="0">
              <a:spcBef>
                <a:spcPts val="0"/>
              </a:spcBef>
              <a:spcAft>
                <a:spcPts val="0"/>
              </a:spcAft>
              <a:buClr>
                <a:srgbClr val="000000"/>
              </a:buClr>
              <a:buSzPts val="3000"/>
              <a:buFont typeface="Times New Roman" panose="02020503050405090304"/>
              <a:buChar char="❏"/>
            </a:pPr>
            <a:r>
              <a:rPr lang="en-GB"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Methodology</a:t>
            </a:r>
            <a:endParaRPr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457200" lvl="0" indent="-419100" algn="l" rtl="0">
              <a:spcBef>
                <a:spcPts val="0"/>
              </a:spcBef>
              <a:spcAft>
                <a:spcPts val="0"/>
              </a:spcAft>
              <a:buClr>
                <a:srgbClr val="000000"/>
              </a:buClr>
              <a:buSzPts val="3000"/>
              <a:buFont typeface="Times New Roman" panose="02020503050405090304"/>
              <a:buChar char="❏"/>
            </a:pPr>
            <a:r>
              <a:rPr lang="en-GB"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Results</a:t>
            </a:r>
            <a:endParaRPr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457200" lvl="0" indent="-419100" algn="l" rtl="0">
              <a:spcBef>
                <a:spcPts val="0"/>
              </a:spcBef>
              <a:spcAft>
                <a:spcPts val="0"/>
              </a:spcAft>
              <a:buClr>
                <a:srgbClr val="000000"/>
              </a:buClr>
              <a:buSzPts val="3000"/>
              <a:buFont typeface="Times New Roman" panose="02020503050405090304"/>
              <a:buChar char="❏"/>
            </a:pPr>
            <a:r>
              <a:rPr lang="en-GB"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rPr>
              <a:t>Conclusions</a:t>
            </a:r>
            <a:endParaRPr sz="3000" dirty="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2</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34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Introduction:What is U-Net</a:t>
            </a:r>
          </a:p>
          <a:p>
            <a:pPr marL="0" lvl="0" indent="0" algn="l" rtl="0">
              <a:spcBef>
                <a:spcPts val="0"/>
              </a:spcBef>
              <a:spcAft>
                <a:spcPts val="0"/>
              </a:spcAft>
              <a:buNone/>
            </a:pPr>
            <a:endParaRPr lang="en-GB"/>
          </a:p>
        </p:txBody>
      </p:sp>
      <p:sp>
        <p:nvSpPr>
          <p:cNvPr id="68" name="Google Shape;68;p15"/>
          <p:cNvSpPr txBox="1">
            <a:spLocks noGrp="1"/>
          </p:cNvSpPr>
          <p:nvPr>
            <p:ph type="body" idx="1"/>
          </p:nvPr>
        </p:nvSpPr>
        <p:spPr>
          <a:xfrm>
            <a:off x="311700" y="706800"/>
            <a:ext cx="8520600" cy="41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222222"/>
              </a:solidFill>
              <a:highlight>
                <a:srgbClr val="FFFFFF"/>
              </a:highlight>
            </a:endParaRPr>
          </a:p>
          <a:p>
            <a:pPr marL="0" lvl="0" indent="0" algn="l" rtl="0">
              <a:spcBef>
                <a:spcPts val="1600"/>
              </a:spcBef>
              <a:spcAft>
                <a:spcPts val="0"/>
              </a:spcAft>
              <a:buNone/>
            </a:pPr>
            <a:r>
              <a:rPr lang="en-GB" sz="2400">
                <a:solidFill>
                  <a:srgbClr val="222222"/>
                </a:solidFill>
                <a:highlight>
                  <a:srgbClr val="FFFFFF"/>
                </a:highlight>
              </a:rPr>
              <a:t>·</a:t>
            </a:r>
            <a:r>
              <a:rPr lang="en-GB">
                <a:solidFill>
                  <a:srgbClr val="222222"/>
                </a:solidFill>
                <a:highlight>
                  <a:srgbClr val="FFFFFF"/>
                </a:highlight>
              </a:rPr>
              <a:t>The </a:t>
            </a:r>
            <a:r>
              <a:rPr lang="en-GB" b="1">
                <a:solidFill>
                  <a:srgbClr val="222222"/>
                </a:solidFill>
                <a:highlight>
                  <a:srgbClr val="FFFFFF"/>
                </a:highlight>
              </a:rPr>
              <a:t>U-Net</a:t>
            </a:r>
            <a:r>
              <a:rPr lang="en-GB">
                <a:solidFill>
                  <a:srgbClr val="222222"/>
                </a:solidFill>
                <a:highlight>
                  <a:srgbClr val="FFFFFF"/>
                </a:highlight>
              </a:rPr>
              <a:t> architecture stems from the so-called “fully convolutional network” first proposed by Long and Shelhamer.</a:t>
            </a:r>
            <a:endParaRPr>
              <a:solidFill>
                <a:srgbClr val="222222"/>
              </a:solidFill>
              <a:highlight>
                <a:srgbClr val="FFFFFF"/>
              </a:highlight>
            </a:endParaRPr>
          </a:p>
          <a:p>
            <a:pPr marL="0" marR="0" lvl="0" indent="0" algn="l" rtl="0">
              <a:lnSpc>
                <a:spcPct val="115000"/>
              </a:lnSpc>
              <a:spcBef>
                <a:spcPts val="1600"/>
              </a:spcBef>
              <a:spcAft>
                <a:spcPts val="0"/>
              </a:spcAft>
              <a:buNone/>
            </a:pPr>
            <a:r>
              <a:rPr lang="en-GB">
                <a:solidFill>
                  <a:srgbClr val="222222"/>
                </a:solidFill>
                <a:highlight>
                  <a:srgbClr val="FFFFFF"/>
                </a:highlight>
              </a:rPr>
              <a:t>The main idea in </a:t>
            </a:r>
            <a:r>
              <a:rPr lang="en-GB" b="1">
                <a:solidFill>
                  <a:srgbClr val="222222"/>
                </a:solidFill>
                <a:highlight>
                  <a:schemeClr val="lt1"/>
                </a:highlight>
              </a:rPr>
              <a:t>U-Net </a:t>
            </a:r>
            <a:r>
              <a:rPr lang="en-GB">
                <a:solidFill>
                  <a:srgbClr val="222222"/>
                </a:solidFill>
                <a:highlight>
                  <a:srgbClr val="FFFFFF"/>
                </a:highlight>
              </a:rPr>
              <a:t>is to supplement a usual contracting network by successive layers, where pooling operations are replaced by </a:t>
            </a:r>
            <a:r>
              <a:rPr lang="en-GB">
                <a:solidFill>
                  <a:srgbClr val="222222"/>
                </a:solidFill>
                <a:highlight>
                  <a:srgbClr val="FFFFFF"/>
                </a:highlight>
                <a:uFill>
                  <a:noFill/>
                </a:uFill>
              </a:rPr>
              <a:t>upsampling</a:t>
            </a:r>
            <a:r>
              <a:rPr lang="en-GB">
                <a:solidFill>
                  <a:srgbClr val="222222"/>
                </a:solidFill>
                <a:highlight>
                  <a:srgbClr val="FFFFFF"/>
                </a:highlight>
              </a:rPr>
              <a:t> operators. Hence these layers increase the resolution of the output. What's more, a successive convolutional layer can then learn to assemble a precise output based on this information.</a:t>
            </a:r>
            <a:endParaRPr>
              <a:solidFill>
                <a:srgbClr val="222222"/>
              </a:solidFill>
              <a:highlight>
                <a:srgbClr val="FFFFFF"/>
              </a:highlight>
            </a:endParaRPr>
          </a:p>
          <a:p>
            <a:pPr marL="0" marR="0" lvl="0" indent="0" algn="l" rtl="0">
              <a:lnSpc>
                <a:spcPct val="115000"/>
              </a:lnSpc>
              <a:spcBef>
                <a:spcPts val="1600"/>
              </a:spcBef>
              <a:spcAft>
                <a:spcPts val="1600"/>
              </a:spcAft>
              <a:buNone/>
            </a:pPr>
            <a:r>
              <a:rPr lang="en-GB">
                <a:solidFill>
                  <a:srgbClr val="222222"/>
                </a:solidFill>
                <a:highlight>
                  <a:srgbClr val="FFFFFF"/>
                </a:highlight>
              </a:rPr>
              <a:t>In short</a:t>
            </a:r>
            <a:r>
              <a:rPr lang="en-GB" b="1">
                <a:solidFill>
                  <a:srgbClr val="222222"/>
                </a:solidFill>
                <a:highlight>
                  <a:srgbClr val="FFFFFF"/>
                </a:highlight>
              </a:rPr>
              <a:t>, U-Net</a:t>
            </a:r>
            <a:r>
              <a:rPr lang="en-GB">
                <a:solidFill>
                  <a:srgbClr val="222222"/>
                </a:solidFill>
                <a:highlight>
                  <a:srgbClr val="FFFFFF"/>
                </a:highlight>
              </a:rPr>
              <a:t> is a encoder-decoder style network architecture.</a:t>
            </a:r>
            <a:endParaRPr>
              <a:solidFill>
                <a:srgbClr val="222222"/>
              </a:solidFill>
              <a:highlight>
                <a:srgbClr val="FFFFFF"/>
              </a:highlight>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3</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78225" y="106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 How U-Net works</a:t>
            </a:r>
          </a:p>
        </p:txBody>
      </p:sp>
      <p:pic>
        <p:nvPicPr>
          <p:cNvPr id="82" name="Google Shape;82;p17"/>
          <p:cNvPicPr preferRelativeResize="0"/>
          <p:nvPr/>
        </p:nvPicPr>
        <p:blipFill>
          <a:blip r:embed="rId3"/>
          <a:stretch>
            <a:fillRect/>
          </a:stretch>
        </p:blipFill>
        <p:spPr>
          <a:xfrm>
            <a:off x="1123275" y="679575"/>
            <a:ext cx="6700176" cy="4463925"/>
          </a:xfrm>
          <a:prstGeom prst="rect">
            <a:avLst/>
          </a:prstGeom>
          <a:noFill/>
          <a:ln>
            <a:noFill/>
          </a:ln>
        </p:spPr>
      </p:pic>
      <p:sp>
        <p:nvSpPr>
          <p:cNvPr id="83" name="Google Shape;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4</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51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 Dataset</a:t>
            </a:r>
          </a:p>
        </p:txBody>
      </p:sp>
      <p:sp>
        <p:nvSpPr>
          <p:cNvPr id="89" name="Google Shape;89;p18"/>
          <p:cNvSpPr txBox="1">
            <a:spLocks noGrp="1"/>
          </p:cNvSpPr>
          <p:nvPr>
            <p:ph type="body" idx="1"/>
          </p:nvPr>
        </p:nvSpPr>
        <p:spPr>
          <a:xfrm>
            <a:off x="83100" y="863550"/>
            <a:ext cx="8520600" cy="41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rgbClr val="000000"/>
                </a:solidFill>
                <a:latin typeface="Times New Roman" panose="02020503050405090304"/>
                <a:ea typeface="Times New Roman" panose="02020503050405090304"/>
                <a:cs typeface="Times New Roman" panose="02020503050405090304"/>
                <a:sym typeface="Times New Roman" panose="02020503050405090304"/>
              </a:rPr>
              <a:t>Name: </a:t>
            </a:r>
            <a:endParaRPr sz="1400" b="1">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a:solidFill>
                  <a:srgbClr val="000000"/>
                </a:solidFill>
                <a:latin typeface="Times New Roman" panose="02020503050405090304"/>
                <a:ea typeface="Times New Roman" panose="02020503050405090304"/>
                <a:cs typeface="Times New Roman" panose="02020503050405090304"/>
                <a:sym typeface="Times New Roman" panose="02020503050405090304"/>
              </a:rPr>
              <a:t>         Segmentation of OCT images(DME):</a:t>
            </a:r>
            <a:endParaRPr sz="140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b="1">
                <a:solidFill>
                  <a:srgbClr val="000000"/>
                </a:solidFill>
                <a:latin typeface="Times New Roman" panose="02020503050405090304"/>
                <a:ea typeface="Times New Roman" panose="02020503050405090304"/>
                <a:cs typeface="Times New Roman" panose="02020503050405090304"/>
                <a:sym typeface="Times New Roman" panose="02020503050405090304"/>
              </a:rPr>
              <a:t>Description:</a:t>
            </a:r>
            <a:endParaRPr sz="1400" b="1">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a:solidFill>
                  <a:srgbClr val="000000"/>
                </a:solidFill>
                <a:latin typeface="Times New Roman" panose="02020503050405090304"/>
                <a:ea typeface="Times New Roman" panose="02020503050405090304"/>
                <a:cs typeface="Times New Roman" panose="02020503050405090304"/>
                <a:sym typeface="Times New Roman" panose="02020503050405090304"/>
              </a:rPr>
              <a:t>        A platform provide for the data scientist to do machine learning, competition, and code sharing.</a:t>
            </a:r>
            <a:endParaRPr sz="140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b="1">
                <a:solidFill>
                  <a:srgbClr val="000000"/>
                </a:solidFill>
                <a:latin typeface="Times New Roman" panose="02020503050405090304"/>
                <a:ea typeface="Times New Roman" panose="02020503050405090304"/>
                <a:cs typeface="Times New Roman" panose="02020503050405090304"/>
                <a:sym typeface="Times New Roman" panose="02020503050405090304"/>
              </a:rPr>
              <a:t>Total size: </a:t>
            </a:r>
            <a:endParaRPr sz="1400" b="1">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a:solidFill>
                  <a:srgbClr val="000000"/>
                </a:solidFill>
                <a:latin typeface="Times New Roman" panose="02020503050405090304"/>
                <a:ea typeface="Times New Roman" panose="02020503050405090304"/>
                <a:cs typeface="Times New Roman" panose="02020503050405090304"/>
                <a:sym typeface="Times New Roman" panose="02020503050405090304"/>
              </a:rPr>
              <a:t>         203.7 MB</a:t>
            </a:r>
            <a:endParaRPr sz="140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0"/>
              </a:spcAft>
              <a:buNone/>
            </a:pPr>
            <a:r>
              <a:rPr lang="en-GB" sz="1400" b="1">
                <a:solidFill>
                  <a:srgbClr val="000000"/>
                </a:solidFill>
                <a:latin typeface="Times New Roman" panose="02020503050405090304"/>
                <a:ea typeface="Times New Roman" panose="02020503050405090304"/>
                <a:cs typeface="Times New Roman" panose="02020503050405090304"/>
                <a:sym typeface="Times New Roman" panose="02020503050405090304"/>
              </a:rPr>
              <a:t>Train data dimension</a:t>
            </a:r>
            <a:r>
              <a:rPr lang="en-GB" sz="1400" b="1"/>
              <a:t>:</a:t>
            </a:r>
            <a:endParaRPr sz="1400" b="1"/>
          </a:p>
          <a:p>
            <a:pPr marL="0" lvl="0" indent="0" algn="l" rtl="0">
              <a:spcBef>
                <a:spcPts val="1600"/>
              </a:spcBef>
              <a:spcAft>
                <a:spcPts val="0"/>
              </a:spcAft>
              <a:buNone/>
            </a:pPr>
            <a:r>
              <a:rPr lang="en-GB" sz="1400" b="1"/>
              <a:t>       </a:t>
            </a:r>
            <a:r>
              <a:rPr lang="en-GB" sz="1400"/>
              <a:t> </a:t>
            </a:r>
            <a:r>
              <a:rPr lang="en-GB" sz="1400">
                <a:solidFill>
                  <a:srgbClr val="000000"/>
                </a:solidFill>
                <a:latin typeface="Times New Roman" panose="02020503050405090304"/>
                <a:ea typeface="Times New Roman" panose="02020503050405090304"/>
                <a:cs typeface="Times New Roman" panose="02020503050405090304"/>
                <a:sym typeface="Times New Roman" panose="02020503050405090304"/>
              </a:rPr>
              <a:t>X_train.shape:(None ,496, 768, 1)</a:t>
            </a:r>
            <a:endParaRPr sz="1400">
              <a:solidFill>
                <a:srgbClr val="000000"/>
              </a:solidFill>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1600"/>
              </a:spcBef>
              <a:spcAft>
                <a:spcPts val="1600"/>
              </a:spcAft>
              <a:buNone/>
            </a:pPr>
            <a:r>
              <a:rPr lang="en-GB"/>
              <a:t>         </a:t>
            </a:r>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5</a:t>
            </a:fld>
            <a:endParaRPr>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 codes</a:t>
            </a:r>
            <a:endParaRPr dirty="0"/>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GB" sz="1400" dirty="0"/>
              <a:t>U-Net is a fully convolutional network that is used for image segmentation. </a:t>
            </a:r>
            <a:endParaRPr sz="1400" dirty="0"/>
          </a:p>
          <a:p>
            <a:pPr marL="0" lvl="0" indent="0" algn="l" rtl="0">
              <a:spcBef>
                <a:spcPts val="1600"/>
              </a:spcBef>
              <a:spcAft>
                <a:spcPts val="0"/>
              </a:spcAft>
              <a:buClr>
                <a:schemeClr val="dk1"/>
              </a:buClr>
              <a:buSzPts val="1100"/>
              <a:buFont typeface="Arial" panose="020B0604020202090204"/>
              <a:buNone/>
            </a:pPr>
            <a:r>
              <a:rPr lang="en-GB" sz="1400" dirty="0" err="1"/>
              <a:t>lts</a:t>
            </a:r>
            <a:r>
              <a:rPr lang="en-GB" sz="1400" dirty="0"/>
              <a:t> architecture uses the following types of layers:</a:t>
            </a:r>
            <a:endParaRPr sz="1400" dirty="0"/>
          </a:p>
          <a:p>
            <a:pPr marL="457200" lvl="0" indent="-317500" algn="l" rtl="0">
              <a:spcBef>
                <a:spcPts val="1600"/>
              </a:spcBef>
              <a:spcAft>
                <a:spcPts val="0"/>
              </a:spcAft>
              <a:buSzPts val="1400"/>
              <a:buChar char="●"/>
            </a:pPr>
            <a:r>
              <a:rPr lang="en-GB" sz="1400" dirty="0"/>
              <a:t>Conv2D - Simple convolution layers, with padding and 3x3 kernel</a:t>
            </a:r>
            <a:endParaRPr sz="1400" dirty="0"/>
          </a:p>
          <a:p>
            <a:pPr marL="457200" lvl="0" indent="-317500" algn="l" rtl="0">
              <a:spcBef>
                <a:spcPts val="0"/>
              </a:spcBef>
              <a:spcAft>
                <a:spcPts val="0"/>
              </a:spcAft>
              <a:buSzPts val="1400"/>
              <a:buChar char="●"/>
            </a:pPr>
            <a:r>
              <a:rPr lang="en-GB" sz="1400" dirty="0"/>
              <a:t>MaxPooling2D - Simple </a:t>
            </a:r>
            <a:r>
              <a:rPr lang="en-GB" sz="1400" dirty="0" err="1"/>
              <a:t>MaxPooling</a:t>
            </a:r>
            <a:r>
              <a:rPr lang="en-GB" sz="1400" dirty="0"/>
              <a:t> layers, 2x2 kernel</a:t>
            </a:r>
            <a:endParaRPr sz="1400" dirty="0"/>
          </a:p>
          <a:p>
            <a:pPr marL="457200" lvl="0" indent="-317500" algn="l" rtl="0">
              <a:spcBef>
                <a:spcPts val="0"/>
              </a:spcBef>
              <a:spcAft>
                <a:spcPts val="0"/>
              </a:spcAft>
              <a:buSzPts val="1400"/>
              <a:buChar char="●"/>
            </a:pPr>
            <a:r>
              <a:rPr lang="en-GB" sz="1400" dirty="0"/>
              <a:t>Dropout - Effectively prevent overfitting, large neural networks will cause overfitting when training on small data sets</a:t>
            </a:r>
            <a:endParaRPr sz="1400" dirty="0"/>
          </a:p>
          <a:p>
            <a:pPr marL="457200" lvl="0" indent="-317500" algn="l" rtl="0">
              <a:spcBef>
                <a:spcPts val="0"/>
              </a:spcBef>
              <a:spcAft>
                <a:spcPts val="0"/>
              </a:spcAft>
              <a:buSzPts val="1400"/>
              <a:buChar char="●"/>
            </a:pPr>
            <a:r>
              <a:rPr lang="en-GB" sz="1400" dirty="0"/>
              <a:t>Concatenate - layer used to concatenate multiple feature maps from different stages of training</a:t>
            </a:r>
            <a:endParaRPr sz="1400" dirty="0"/>
          </a:p>
          <a:p>
            <a:pPr marL="457200" lvl="0" indent="-317500" algn="l" rtl="0">
              <a:spcBef>
                <a:spcPts val="0"/>
              </a:spcBef>
              <a:spcAft>
                <a:spcPts val="0"/>
              </a:spcAft>
              <a:buSzPts val="1400"/>
              <a:buChar char="●"/>
            </a:pPr>
            <a:r>
              <a:rPr lang="en-GB" sz="1400" dirty="0"/>
              <a:t>UpSampling2D - layer that increases size of feature map</a:t>
            </a:r>
          </a:p>
          <a:p>
            <a:pPr marL="457200" lvl="0" indent="-317500" algn="l" rtl="0">
              <a:spcBef>
                <a:spcPts val="0"/>
              </a:spcBef>
              <a:spcAft>
                <a:spcPts val="0"/>
              </a:spcAft>
              <a:buSzPts val="1400"/>
              <a:buChar char="●"/>
            </a:pPr>
            <a:endParaRPr lang="en-GB" altLang="zh-CN" sz="1400" dirty="0"/>
          </a:p>
          <a:p>
            <a:pPr marL="139700" lvl="0" indent="0">
              <a:buSzPts val="1400"/>
              <a:buNone/>
            </a:pPr>
            <a:r>
              <a:rPr lang="en" altLang="zh-CN" sz="1400" dirty="0"/>
              <a:t>Total params: 65,961</a:t>
            </a:r>
          </a:p>
          <a:p>
            <a:pPr marL="139700" lvl="0" indent="0">
              <a:buSzPts val="1400"/>
              <a:buNone/>
            </a:pPr>
            <a:r>
              <a:rPr lang="en" sz="1400" dirty="0"/>
              <a:t>Batch size: 11</a:t>
            </a:r>
          </a:p>
          <a:p>
            <a:pPr marL="139700" lvl="0" indent="0">
              <a:buSzPts val="1400"/>
              <a:buNone/>
            </a:pPr>
            <a:r>
              <a:rPr lang="en" sz="1400" dirty="0"/>
              <a:t>Epochs: 20</a:t>
            </a:r>
          </a:p>
          <a:p>
            <a:pPr marL="139700" indent="0">
              <a:buSzPts val="1400"/>
              <a:buNone/>
            </a:pPr>
            <a:r>
              <a:rPr lang="en" sz="1400" dirty="0"/>
              <a:t>Using GPU: GeForce GTX 1060</a:t>
            </a:r>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a:t>
            </a:r>
          </a:p>
        </p:txBody>
      </p:sp>
      <p:sp>
        <p:nvSpPr>
          <p:cNvPr id="103" name="Google Shape;10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7</a:t>
            </a:fld>
            <a:endParaRPr>
              <a:latin typeface="Arial" panose="020B0604020202090204"/>
              <a:ea typeface="Arial" panose="020B0604020202090204"/>
              <a:cs typeface="Arial" panose="020B0604020202090204"/>
              <a:sym typeface="Arial" panose="020B0604020202090204"/>
            </a:endParaRPr>
          </a:p>
        </p:txBody>
      </p:sp>
      <p:pic>
        <p:nvPicPr>
          <p:cNvPr id="104" name="Google Shape;104;p20"/>
          <p:cNvPicPr preferRelativeResize="0"/>
          <p:nvPr/>
        </p:nvPicPr>
        <p:blipFill>
          <a:blip r:embed="rId3"/>
          <a:stretch>
            <a:fillRect/>
          </a:stretch>
        </p:blipFill>
        <p:spPr>
          <a:xfrm>
            <a:off x="3784349" y="1257983"/>
            <a:ext cx="4688109" cy="3164976"/>
          </a:xfrm>
          <a:prstGeom prst="rect">
            <a:avLst/>
          </a:prstGeom>
          <a:noFill/>
          <a:ln>
            <a:noFill/>
          </a:ln>
        </p:spPr>
      </p:pic>
      <p:sp>
        <p:nvSpPr>
          <p:cNvPr id="2" name="文本框 1">
            <a:extLst>
              <a:ext uri="{FF2B5EF4-FFF2-40B4-BE49-F238E27FC236}">
                <a16:creationId xmlns:a16="http://schemas.microsoft.com/office/drawing/2014/main" id="{4A248B6C-708C-9F4B-AB4F-DC2684D361C4}"/>
              </a:ext>
            </a:extLst>
          </p:cNvPr>
          <p:cNvSpPr txBox="1"/>
          <p:nvPr/>
        </p:nvSpPr>
        <p:spPr>
          <a:xfrm>
            <a:off x="497941" y="1409310"/>
            <a:ext cx="3286408" cy="954107"/>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dirty="0">
                <a:solidFill>
                  <a:schemeClr val="dk2"/>
                </a:solidFill>
              </a:rPr>
              <a:t>The</a:t>
            </a:r>
            <a:r>
              <a:rPr kumimoji="1" lang="en-US" altLang="zh-CN" dirty="0"/>
              <a:t> </a:t>
            </a:r>
            <a:r>
              <a:rPr lang="en-US" altLang="zh-CN" dirty="0">
                <a:solidFill>
                  <a:schemeClr val="dk2"/>
                </a:solidFill>
              </a:rPr>
              <a:t>training accuracy is relatively low, but the validation is high, which is nearly 0.98. </a:t>
            </a:r>
          </a:p>
          <a:p>
            <a:pPr marL="285750" indent="-285750">
              <a:buFont typeface="Arial" panose="020B0604020202020204" pitchFamily="34" charset="0"/>
              <a:buChar char="•"/>
            </a:pPr>
            <a:endParaRPr lang="zh-CN" altLang="en-US"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latin typeface="Arial" panose="020B0604020202090204"/>
                <a:ea typeface="Arial" panose="020B0604020202090204"/>
                <a:cs typeface="Arial" panose="020B0604020202090204"/>
                <a:sym typeface="Arial" panose="020B0604020202090204"/>
              </a:rPr>
              <a:t>8</a:t>
            </a:fld>
            <a:endParaRPr>
              <a:latin typeface="Arial" panose="020B0604020202090204"/>
              <a:ea typeface="Arial" panose="020B0604020202090204"/>
              <a:cs typeface="Arial" panose="020B0604020202090204"/>
              <a:sym typeface="Arial" panose="020B0604020202090204"/>
            </a:endParaRPr>
          </a:p>
        </p:txBody>
      </p:sp>
      <p:pic>
        <p:nvPicPr>
          <p:cNvPr id="110" name="Google Shape;110;p21"/>
          <p:cNvPicPr preferRelativeResize="0"/>
          <p:nvPr/>
        </p:nvPicPr>
        <p:blipFill>
          <a:blip r:embed="rId3"/>
          <a:stretch>
            <a:fillRect/>
          </a:stretch>
        </p:blipFill>
        <p:spPr>
          <a:xfrm>
            <a:off x="4000235" y="1099690"/>
            <a:ext cx="4472223" cy="29441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Plot</a:t>
            </a:r>
            <a:r>
              <a:rPr kumimoji="1" lang="zh-CN" altLang="en-US" dirty="0"/>
              <a:t> </a:t>
            </a:r>
            <a:r>
              <a:rPr kumimoji="1" lang="en-US" altLang="zh-CN" dirty="0"/>
              <a:t>the results</a:t>
            </a:r>
            <a:endParaRPr kumimoji="1" lang="zh-CN" altLang="en-US" dirty="0"/>
          </a:p>
        </p:txBody>
      </p:sp>
      <p:sp>
        <p:nvSpPr>
          <p:cNvPr id="3" name="文本占位符 2"/>
          <p:cNvSpPr>
            <a:spLocks noGrp="1"/>
          </p:cNvSpPr>
          <p:nvPr>
            <p:ph type="body" idx="1"/>
          </p:nvPr>
        </p:nvSpPr>
        <p:spPr>
          <a:xfrm>
            <a:off x="311700" y="1152475"/>
            <a:ext cx="3113774" cy="3416400"/>
          </a:xfrm>
        </p:spPr>
        <p:txBody>
          <a:bodyPr/>
          <a:lstStyle/>
          <a:p>
            <a:r>
              <a:rPr lang="en" altLang="zh-CN" dirty="0"/>
              <a:t>Since the dataset which the blog gives us is lack in data, which means that they only have 100 samples.</a:t>
            </a:r>
          </a:p>
          <a:p>
            <a:r>
              <a:rPr lang="en" altLang="zh-CN" dirty="0"/>
              <a:t>So the results may be not good as the plot shows. </a:t>
            </a:r>
          </a:p>
          <a:p>
            <a:pPr marL="114300" indent="0">
              <a:buNone/>
            </a:pPr>
            <a:endParaRPr kumimoji="1" lang="zh-CN" altLang="en-US" dirty="0"/>
          </a:p>
        </p:txBody>
      </p:sp>
      <p:sp>
        <p:nvSpPr>
          <p:cNvPr id="4" name="灯片编号占位符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5" name="图片 4"/>
          <p:cNvPicPr>
            <a:picLocks noChangeAspect="1"/>
          </p:cNvPicPr>
          <p:nvPr/>
        </p:nvPicPr>
        <p:blipFill>
          <a:blip r:embed="rId2"/>
          <a:stretch>
            <a:fillRect/>
          </a:stretch>
        </p:blipFill>
        <p:spPr>
          <a:xfrm>
            <a:off x="3425474" y="1019650"/>
            <a:ext cx="5406826" cy="41238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981</Words>
  <Application>Microsoft Macintosh PowerPoint</Application>
  <PresentationFormat>全屏显示(16:9)</PresentationFormat>
  <Paragraphs>119</Paragraphs>
  <Slides>13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Georgia</vt:lpstr>
      <vt:lpstr>Times New Roman</vt:lpstr>
      <vt:lpstr>Lora</vt:lpstr>
      <vt:lpstr>Arial</vt:lpstr>
      <vt:lpstr>Simple Light</vt:lpstr>
      <vt:lpstr>U-Net</vt:lpstr>
      <vt:lpstr>PowerPoint 演示文稿</vt:lpstr>
      <vt:lpstr>Introduction:What is U-Net </vt:lpstr>
      <vt:lpstr>Introduction: How U-Net works</vt:lpstr>
      <vt:lpstr>Methodology: Dataset</vt:lpstr>
      <vt:lpstr>Our codes</vt:lpstr>
      <vt:lpstr>Results</vt:lpstr>
      <vt:lpstr>PowerPoint 演示文稿</vt:lpstr>
      <vt:lpstr>Plot the results</vt:lpstr>
      <vt:lpstr>CNN VS U-net in semantic segmentation</vt:lpstr>
      <vt:lpstr>Why U-Net ?</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dc:title>
  <dc:creator/>
  <cp:lastModifiedBy>马 铭泽</cp:lastModifiedBy>
  <cp:revision>5</cp:revision>
  <dcterms:created xsi:type="dcterms:W3CDTF">2019-11-27T15:07:36Z</dcterms:created>
  <dcterms:modified xsi:type="dcterms:W3CDTF">2019-11-27T15:21:54Z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