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5" r:id="rId1"/>
  </p:sldMasterIdLst>
  <p:notesMasterIdLst>
    <p:notesMasterId r:id="rId69"/>
  </p:notesMasterIdLst>
  <p:handoutMasterIdLst>
    <p:handoutMasterId r:id="rId70"/>
  </p:handoutMasterIdLst>
  <p:sldIdLst>
    <p:sldId id="262" r:id="rId2"/>
    <p:sldId id="316" r:id="rId3"/>
    <p:sldId id="425" r:id="rId4"/>
    <p:sldId id="318" r:id="rId5"/>
    <p:sldId id="338" r:id="rId6"/>
    <p:sldId id="353" r:id="rId7"/>
    <p:sldId id="427" r:id="rId8"/>
    <p:sldId id="426" r:id="rId9"/>
    <p:sldId id="319" r:id="rId10"/>
    <p:sldId id="381" r:id="rId11"/>
    <p:sldId id="352" r:id="rId12"/>
    <p:sldId id="350" r:id="rId13"/>
    <p:sldId id="351" r:id="rId14"/>
    <p:sldId id="396" r:id="rId15"/>
    <p:sldId id="397" r:id="rId16"/>
    <p:sldId id="398" r:id="rId17"/>
    <p:sldId id="414" r:id="rId18"/>
    <p:sldId id="378" r:id="rId19"/>
    <p:sldId id="379" r:id="rId20"/>
    <p:sldId id="386" r:id="rId21"/>
    <p:sldId id="387" r:id="rId22"/>
    <p:sldId id="332" r:id="rId23"/>
    <p:sldId id="356" r:id="rId24"/>
    <p:sldId id="388" r:id="rId25"/>
    <p:sldId id="382" r:id="rId26"/>
    <p:sldId id="334" r:id="rId27"/>
    <p:sldId id="408" r:id="rId28"/>
    <p:sldId id="415" r:id="rId29"/>
    <p:sldId id="383" r:id="rId30"/>
    <p:sldId id="399" r:id="rId31"/>
    <p:sldId id="402" r:id="rId32"/>
    <p:sldId id="400" r:id="rId33"/>
    <p:sldId id="354" r:id="rId34"/>
    <p:sldId id="340" r:id="rId35"/>
    <p:sldId id="343" r:id="rId36"/>
    <p:sldId id="404" r:id="rId37"/>
    <p:sldId id="407" r:id="rId38"/>
    <p:sldId id="416" r:id="rId39"/>
    <p:sldId id="341" r:id="rId40"/>
    <p:sldId id="348" r:id="rId41"/>
    <p:sldId id="413" r:id="rId42"/>
    <p:sldId id="345" r:id="rId43"/>
    <p:sldId id="357" r:id="rId44"/>
    <p:sldId id="344" r:id="rId45"/>
    <p:sldId id="418" r:id="rId46"/>
    <p:sldId id="428" r:id="rId47"/>
    <p:sldId id="419" r:id="rId48"/>
    <p:sldId id="423" r:id="rId49"/>
    <p:sldId id="361" r:id="rId50"/>
    <p:sldId id="362" r:id="rId51"/>
    <p:sldId id="406" r:id="rId52"/>
    <p:sldId id="409" r:id="rId53"/>
    <p:sldId id="363" r:id="rId54"/>
    <p:sldId id="365" r:id="rId55"/>
    <p:sldId id="410" r:id="rId56"/>
    <p:sldId id="412" r:id="rId57"/>
    <p:sldId id="367" r:id="rId58"/>
    <p:sldId id="421" r:id="rId59"/>
    <p:sldId id="422" r:id="rId60"/>
    <p:sldId id="429" r:id="rId61"/>
    <p:sldId id="430" r:id="rId62"/>
    <p:sldId id="417" r:id="rId63"/>
    <p:sldId id="369" r:id="rId64"/>
    <p:sldId id="370" r:id="rId65"/>
    <p:sldId id="431" r:id="rId66"/>
    <p:sldId id="374" r:id="rId67"/>
    <p:sldId id="375" r:id="rId6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el" id="{B839A3DB-7187-49DF-AB85-46E493DCA9A4}">
          <p14:sldIdLst>
            <p14:sldId id="262"/>
          </p14:sldIdLst>
        </p14:section>
        <p14:section name="Zwischentitel -  Essentials" id="{113F6738-82E0-42B5-A3FA-EB3FF713E451}">
          <p14:sldIdLst>
            <p14:sldId id="316"/>
            <p14:sldId id="425"/>
            <p14:sldId id="318"/>
          </p14:sldIdLst>
        </p14:section>
        <p14:section name="Essentials" id="{5DE3F5CD-8A75-44F4-8351-7F606CF0FFB7}">
          <p14:sldIdLst>
            <p14:sldId id="338"/>
            <p14:sldId id="353"/>
            <p14:sldId id="427"/>
            <p14:sldId id="426"/>
            <p14:sldId id="319"/>
            <p14:sldId id="381"/>
            <p14:sldId id="352"/>
            <p14:sldId id="350"/>
            <p14:sldId id="351"/>
            <p14:sldId id="396"/>
            <p14:sldId id="397"/>
            <p14:sldId id="398"/>
            <p14:sldId id="414"/>
            <p14:sldId id="378"/>
            <p14:sldId id="379"/>
            <p14:sldId id="386"/>
            <p14:sldId id="387"/>
          </p14:sldIdLst>
        </p14:section>
        <p14:section name="Zwischentitel (Architektur)" id="{179B2C43-0733-4505-8226-479BF1D6693B}">
          <p14:sldIdLst>
            <p14:sldId id="332"/>
            <p14:sldId id="356"/>
          </p14:sldIdLst>
        </p14:section>
        <p14:section name="Architektur" id="{A02BD1A6-4490-4DE6-B33B-058D212511F5}">
          <p14:sldIdLst>
            <p14:sldId id="388"/>
            <p14:sldId id="382"/>
            <p14:sldId id="334"/>
            <p14:sldId id="408"/>
            <p14:sldId id="415"/>
            <p14:sldId id="383"/>
            <p14:sldId id="399"/>
            <p14:sldId id="402"/>
            <p14:sldId id="400"/>
            <p14:sldId id="354"/>
            <p14:sldId id="340"/>
            <p14:sldId id="343"/>
            <p14:sldId id="404"/>
            <p14:sldId id="407"/>
            <p14:sldId id="416"/>
            <p14:sldId id="341"/>
          </p14:sldIdLst>
        </p14:section>
        <p14:section name="Zwischentitel (Module)" id="{2388D6CA-DABF-4F7E-B6E4-0131C384A689}">
          <p14:sldIdLst>
            <p14:sldId id="348"/>
            <p14:sldId id="413"/>
          </p14:sldIdLst>
        </p14:section>
        <p14:section name="Server" id="{2663A041-F5C9-4EA7-8CD4-6A147F9BC7D7}">
          <p14:sldIdLst>
            <p14:sldId id="345"/>
            <p14:sldId id="357"/>
            <p14:sldId id="344"/>
            <p14:sldId id="418"/>
            <p14:sldId id="428"/>
            <p14:sldId id="419"/>
          </p14:sldIdLst>
        </p14:section>
        <p14:section name="Abschnitt ohne Titel" id="{FCC0651D-F0A5-4371-81DF-EF96A95F4D9A}">
          <p14:sldIdLst>
            <p14:sldId id="423"/>
            <p14:sldId id="361"/>
            <p14:sldId id="362"/>
          </p14:sldIdLst>
        </p14:section>
        <p14:section name="Abschnitt ohne Titel" id="{109E4313-FB94-4963-BE84-626F8AF6DDA1}">
          <p14:sldIdLst>
            <p14:sldId id="406"/>
            <p14:sldId id="409"/>
            <p14:sldId id="363"/>
            <p14:sldId id="365"/>
            <p14:sldId id="410"/>
            <p14:sldId id="412"/>
            <p14:sldId id="367"/>
            <p14:sldId id="421"/>
            <p14:sldId id="422"/>
            <p14:sldId id="429"/>
            <p14:sldId id="430"/>
            <p14:sldId id="417"/>
          </p14:sldIdLst>
        </p14:section>
        <p14:section name="Fazit" id="{302FA654-E4E6-4E20-83AD-FE2AD5A351C5}">
          <p14:sldIdLst>
            <p14:sldId id="369"/>
            <p14:sldId id="370"/>
          </p14:sldIdLst>
        </p14:section>
        <p14:section name="Abschluss" id="{B6F0E5CD-C35D-49B7-9C3E-842DD3E0D3D3}">
          <p14:sldIdLst>
            <p14:sldId id="431"/>
            <p14:sldId id="374"/>
            <p14:sldId id="3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000000"/>
    <a:srgbClr val="E65A0A"/>
    <a:srgbClr val="53746E"/>
    <a:srgbClr val="666666"/>
    <a:srgbClr val="9214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40" autoAdjust="0"/>
    <p:restoredTop sz="85562" autoAdjust="0"/>
  </p:normalViewPr>
  <p:slideViewPr>
    <p:cSldViewPr showGuides="1">
      <p:cViewPr varScale="1">
        <p:scale>
          <a:sx n="100" d="100"/>
          <a:sy n="100" d="100"/>
        </p:scale>
        <p:origin x="-2022" y="-84"/>
      </p:cViewPr>
      <p:guideLst>
        <p:guide orient="horz" pos="300"/>
        <p:guide orient="horz" pos="1071"/>
        <p:guide orient="horz" pos="2160"/>
        <p:guide orient="horz" pos="572"/>
        <p:guide orient="horz" pos="890"/>
        <p:guide orient="horz" pos="4156"/>
        <p:guide orient="horz" pos="3249"/>
        <p:guide orient="horz" pos="3884"/>
        <p:guide orient="horz" pos="4319"/>
        <p:guide orient="horz" pos="3612"/>
        <p:guide orient="horz" pos="2931"/>
        <p:guide orient="horz" pos="1933"/>
        <p:guide orient="horz" pos="663"/>
        <p:guide orient="horz" pos="3113"/>
        <p:guide orient="horz" pos="3022"/>
        <p:guide pos="4332"/>
        <p:guide pos="3016"/>
        <p:guide pos="5420"/>
        <p:guide pos="2880"/>
        <p:guide pos="1474"/>
        <p:guide pos="295"/>
        <p:guide pos="431"/>
        <p:guide pos="1746"/>
        <p:guide pos="2744"/>
        <p:guide pos="4014"/>
        <p:guide pos="12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E1ADE-3479-4D5B-A017-200E82C82B0F}" type="datetimeFigureOut">
              <a:rPr lang="de-DE" smtClean="0"/>
              <a:t>26.03.2013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687F8-C387-4F2B-98EE-83354047F0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85340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58675-5B91-4882-A466-CF6878371565}" type="datetimeFigureOut">
              <a:rPr lang="de-DE" smtClean="0"/>
              <a:t>26.03.2013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E3FBD-9BEB-4490-B29E-719A633961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94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Ändern des Bildes: Rechtsklick/Bild ändern; Wählen des Bildausschnitts: Bild anklicken, Reiter „Bildtools“/Zuschneiden/Füllbereich – Bildgröße durch Ziehen variieren, Ausschnitt festlegen, </a:t>
            </a:r>
            <a:r>
              <a:rPr lang="de-DE" baseline="0" dirty="0" err="1" smtClean="0"/>
              <a:t>Esc</a:t>
            </a:r>
            <a:r>
              <a:rPr lang="de-DE" baseline="0" dirty="0" smtClean="0"/>
              <a:t> drücken. Der Untertitel kann auch zweizeilig werden.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E3FBD-9BEB-4490-B29E-719A6339615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1855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Agendafolie</a:t>
            </a:r>
            <a:r>
              <a:rPr lang="de-DE" dirty="0" smtClean="0"/>
              <a:t>. Hervorhebung des</a:t>
            </a:r>
            <a:r>
              <a:rPr lang="de-DE" baseline="0" dirty="0" smtClean="0"/>
              <a:t> aktuellen Punktes durch Verwendung von</a:t>
            </a:r>
            <a:r>
              <a:rPr lang="de-DE" b="1" baseline="0" dirty="0" smtClean="0">
                <a:latin typeface="FagoOfficeSans-Bold" pitchFamily="2" charset="0"/>
              </a:rPr>
              <a:t> </a:t>
            </a:r>
            <a:r>
              <a:rPr lang="de-DE" b="1" baseline="0" dirty="0" err="1" smtClean="0">
                <a:latin typeface="FagoOfficeSans-Bold" pitchFamily="2" charset="0"/>
              </a:rPr>
              <a:t>FagoOfficeSansBold</a:t>
            </a:r>
            <a:r>
              <a:rPr lang="de-DE" b="1" baseline="0" dirty="0" smtClean="0">
                <a:latin typeface="FagoOfficeSans-Bold" pitchFamily="2" charset="0"/>
              </a:rPr>
              <a:t> und 28pt</a:t>
            </a:r>
            <a:r>
              <a:rPr lang="de-DE" baseline="0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E3FBD-9BEB-4490-B29E-719A6339615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4972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Zwischentitel ohne Bild mit der Möglichkeit Text</a:t>
            </a:r>
            <a:r>
              <a:rPr lang="de-DE" baseline="0" dirty="0" smtClean="0"/>
              <a:t> in der orangefarbenen Fläche unterzubringen.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E3FBD-9BEB-4490-B29E-719A6339615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6489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Textfolie. Text erster Ebene 20 </a:t>
            </a:r>
            <a:r>
              <a:rPr lang="de-DE" dirty="0" err="1" smtClean="0"/>
              <a:t>pt</a:t>
            </a:r>
            <a:r>
              <a:rPr lang="de-DE" dirty="0" smtClean="0"/>
              <a:t> </a:t>
            </a:r>
            <a:r>
              <a:rPr lang="de-DE" dirty="0" err="1" smtClean="0"/>
              <a:t>regular</a:t>
            </a:r>
            <a:r>
              <a:rPr lang="de-DE" dirty="0" smtClean="0"/>
              <a:t>, 26 </a:t>
            </a:r>
            <a:r>
              <a:rPr lang="de-DE" dirty="0" err="1" smtClean="0"/>
              <a:t>pt</a:t>
            </a:r>
            <a:r>
              <a:rPr lang="de-DE" dirty="0" smtClean="0"/>
              <a:t> Zeilenabstand, 4,8 </a:t>
            </a:r>
            <a:r>
              <a:rPr lang="de-DE" dirty="0" err="1" smtClean="0"/>
              <a:t>pt</a:t>
            </a:r>
            <a:r>
              <a:rPr lang="de-DE" dirty="0" smtClean="0"/>
              <a:t> Abstand nach oben;</a:t>
            </a:r>
            <a:r>
              <a:rPr lang="de-DE" baseline="0" dirty="0" smtClean="0"/>
              <a:t> </a:t>
            </a:r>
            <a:r>
              <a:rPr lang="de-DE" dirty="0" smtClean="0"/>
              <a:t>Unterüberschrift in 20 </a:t>
            </a:r>
            <a:r>
              <a:rPr lang="de-DE" dirty="0" err="1" smtClean="0"/>
              <a:t>pt</a:t>
            </a:r>
            <a:r>
              <a:rPr lang="de-DE" dirty="0" smtClean="0"/>
              <a:t> </a:t>
            </a:r>
            <a:r>
              <a:rPr lang="de-DE" dirty="0" err="1" smtClean="0"/>
              <a:t>Bold</a:t>
            </a:r>
            <a:r>
              <a:rPr lang="de-DE" dirty="0" smtClean="0"/>
              <a:t>;</a:t>
            </a:r>
            <a:r>
              <a:rPr lang="de-DE" baseline="0" dirty="0" smtClean="0"/>
              <a:t> </a:t>
            </a:r>
            <a:r>
              <a:rPr lang="de-DE" dirty="0" smtClean="0"/>
              <a:t>Schriftfarbe Grau 80%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Text zweiter Ebene in 18 </a:t>
            </a:r>
            <a:r>
              <a:rPr lang="de-DE" dirty="0" err="1" smtClean="0"/>
              <a:t>pt</a:t>
            </a:r>
            <a:r>
              <a:rPr lang="de-DE" dirty="0" smtClean="0"/>
              <a:t> </a:t>
            </a:r>
            <a:r>
              <a:rPr lang="de-DE" dirty="0" err="1" smtClean="0"/>
              <a:t>regular</a:t>
            </a:r>
            <a:r>
              <a:rPr lang="de-DE" dirty="0" smtClean="0"/>
              <a:t>, 24 </a:t>
            </a:r>
            <a:r>
              <a:rPr lang="de-DE" dirty="0" err="1" smtClean="0"/>
              <a:t>pt</a:t>
            </a:r>
            <a:r>
              <a:rPr lang="de-DE" dirty="0" smtClean="0"/>
              <a:t> Zeilenabstand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E3FBD-9BEB-4490-B29E-719A6339615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6654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Textfolie. Text erster Ebene 20 </a:t>
            </a:r>
            <a:r>
              <a:rPr lang="de-DE" dirty="0" err="1" smtClean="0"/>
              <a:t>pt</a:t>
            </a:r>
            <a:r>
              <a:rPr lang="de-DE" dirty="0" smtClean="0"/>
              <a:t> </a:t>
            </a:r>
            <a:r>
              <a:rPr lang="de-DE" dirty="0" err="1" smtClean="0"/>
              <a:t>regular</a:t>
            </a:r>
            <a:r>
              <a:rPr lang="de-DE" dirty="0" smtClean="0"/>
              <a:t>, 26 </a:t>
            </a:r>
            <a:r>
              <a:rPr lang="de-DE" dirty="0" err="1" smtClean="0"/>
              <a:t>pt</a:t>
            </a:r>
            <a:r>
              <a:rPr lang="de-DE" dirty="0" smtClean="0"/>
              <a:t> Zeilenabstand, 4,8 </a:t>
            </a:r>
            <a:r>
              <a:rPr lang="de-DE" dirty="0" err="1" smtClean="0"/>
              <a:t>pt</a:t>
            </a:r>
            <a:r>
              <a:rPr lang="de-DE" dirty="0" smtClean="0"/>
              <a:t> Abstand nach oben;</a:t>
            </a:r>
            <a:r>
              <a:rPr lang="de-DE" baseline="0" dirty="0" smtClean="0"/>
              <a:t> </a:t>
            </a:r>
            <a:r>
              <a:rPr lang="de-DE" dirty="0" smtClean="0"/>
              <a:t>Unterüberschrift in 20 </a:t>
            </a:r>
            <a:r>
              <a:rPr lang="de-DE" dirty="0" err="1" smtClean="0"/>
              <a:t>pt</a:t>
            </a:r>
            <a:r>
              <a:rPr lang="de-DE" dirty="0" smtClean="0"/>
              <a:t> </a:t>
            </a:r>
            <a:r>
              <a:rPr lang="de-DE" dirty="0" err="1" smtClean="0"/>
              <a:t>Bold</a:t>
            </a:r>
            <a:r>
              <a:rPr lang="de-DE" dirty="0" smtClean="0"/>
              <a:t>;</a:t>
            </a:r>
            <a:r>
              <a:rPr lang="de-DE" baseline="0" dirty="0" smtClean="0"/>
              <a:t> </a:t>
            </a:r>
            <a:r>
              <a:rPr lang="de-DE" dirty="0" smtClean="0"/>
              <a:t>Schriftfarbe Grau 80%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Text zweiter Ebene in 18 </a:t>
            </a:r>
            <a:r>
              <a:rPr lang="de-DE" dirty="0" err="1" smtClean="0"/>
              <a:t>pt</a:t>
            </a:r>
            <a:r>
              <a:rPr lang="de-DE" dirty="0" smtClean="0"/>
              <a:t> </a:t>
            </a:r>
            <a:r>
              <a:rPr lang="de-DE" dirty="0" err="1" smtClean="0"/>
              <a:t>regular</a:t>
            </a:r>
            <a:r>
              <a:rPr lang="de-DE" dirty="0" smtClean="0"/>
              <a:t>, 24 </a:t>
            </a:r>
            <a:r>
              <a:rPr lang="de-DE" dirty="0" err="1" smtClean="0"/>
              <a:t>pt</a:t>
            </a:r>
            <a:r>
              <a:rPr lang="de-DE" dirty="0" smtClean="0"/>
              <a:t> Zeilenabstand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E3FBD-9BEB-4490-B29E-719A63396156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6654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Agendafolie</a:t>
            </a:r>
            <a:r>
              <a:rPr lang="de-DE" dirty="0" smtClean="0"/>
              <a:t>. Hervorhebung des</a:t>
            </a:r>
            <a:r>
              <a:rPr lang="de-DE" baseline="0" dirty="0" smtClean="0"/>
              <a:t> aktuellen Punktes durch Verwendung von</a:t>
            </a:r>
            <a:r>
              <a:rPr lang="de-DE" b="1" baseline="0" dirty="0" smtClean="0">
                <a:latin typeface="FagoOfficeSans-Bold" pitchFamily="2" charset="0"/>
              </a:rPr>
              <a:t> </a:t>
            </a:r>
            <a:r>
              <a:rPr lang="de-DE" b="1" baseline="0" dirty="0" err="1" smtClean="0">
                <a:latin typeface="FagoOfficeSans-Bold" pitchFamily="2" charset="0"/>
              </a:rPr>
              <a:t>FagoOfficeSansBold</a:t>
            </a:r>
            <a:r>
              <a:rPr lang="de-DE" b="1" baseline="0" dirty="0" smtClean="0">
                <a:latin typeface="FagoOfficeSans-Bold" pitchFamily="2" charset="0"/>
              </a:rPr>
              <a:t> und 28pt</a:t>
            </a:r>
            <a:r>
              <a:rPr lang="de-DE" baseline="0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E3FBD-9BEB-4490-B29E-719A63396156}" type="slidenum">
              <a:rPr lang="de-DE" smtClean="0"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4972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E3FBD-9BEB-4490-B29E-719A63396156}" type="slidenum">
              <a:rPr lang="de-DE" smtClean="0"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8781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59532" y="6381750"/>
            <a:ext cx="2520280" cy="340568"/>
          </a:xfrm>
        </p:spPr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10" name="Rechteck 9"/>
          <p:cNvSpPr/>
          <p:nvPr userDrawn="1"/>
        </p:nvSpPr>
        <p:spPr>
          <a:xfrm>
            <a:off x="323528" y="0"/>
            <a:ext cx="8829661" cy="90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35734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aseline="0"/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120547" y="5085184"/>
            <a:ext cx="6517009" cy="792088"/>
          </a:xfrm>
          <a:prstGeom prst="rect">
            <a:avLst/>
          </a:prstGeom>
          <a:ln>
            <a:noFill/>
          </a:ln>
        </p:spPr>
        <p:txBody>
          <a:bodyPr lIns="0" tIns="0" rIns="0" bIns="0"/>
          <a:lstStyle>
            <a:lvl1pPr marL="0" indent="0" algn="r">
              <a:lnSpc>
                <a:spcPts val="3200"/>
              </a:lnSpc>
              <a:spcBef>
                <a:spcPts val="600"/>
              </a:spcBef>
              <a:buNone/>
              <a:defRPr sz="2800">
                <a:solidFill>
                  <a:srgbClr val="E65A0A"/>
                </a:solidFill>
                <a:latin typeface="FagoOfficeSans-Bold" pitchFamily="2" charset="0"/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de-DE" dirty="0" smtClean="0"/>
              <a:t>Präsentationstitel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2157015" y="5601616"/>
            <a:ext cx="6478909" cy="611188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lnSpc>
                <a:spcPts val="2000"/>
              </a:lnSpc>
              <a:buNone/>
              <a:defRPr sz="1600">
                <a:solidFill>
                  <a:srgbClr val="333333"/>
                </a:solidFill>
                <a:latin typeface="FagoOfficeSans-Regular" pitchFamily="2" charset="0"/>
              </a:defRPr>
            </a:lvl1pPr>
          </a:lstStyle>
          <a:p>
            <a:pPr lvl="0"/>
            <a:r>
              <a:rPr lang="de-DE" dirty="0" smtClean="0"/>
              <a:t>Untertitel</a:t>
            </a:r>
            <a:br>
              <a:rPr lang="de-DE" dirty="0" smtClean="0"/>
            </a:br>
            <a:r>
              <a:rPr lang="de-DE" dirty="0" smtClean="0"/>
              <a:t>mit ein oder zwei Zeilen.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3320"/>
            <a:ext cx="9143756" cy="122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894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b_Text_halb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>
          <a:xfrm>
            <a:off x="4697173" y="1709440"/>
            <a:ext cx="3890136" cy="4456410"/>
          </a:xfrm>
          <a:prstGeom prst="rect">
            <a:avLst/>
          </a:prstGeom>
          <a:effectLst>
            <a:outerShdw blurRad="292100" dist="139700" dir="2700000" algn="ctr" rotWithShape="0">
              <a:srgbClr val="000000">
                <a:alpha val="65000"/>
              </a:srgbClr>
            </a:outerShdw>
          </a:effectLst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>
          <a:xfrm>
            <a:off x="357659" y="1700213"/>
            <a:ext cx="4033712" cy="444863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393845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_Text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>
          <a:xfrm>
            <a:off x="6079761" y="1698807"/>
            <a:ext cx="2520000" cy="4456410"/>
          </a:xfrm>
          <a:prstGeom prst="rect">
            <a:avLst/>
          </a:prstGeom>
          <a:effectLst>
            <a:outerShdw blurRad="292100" dist="139700" dir="2700000" algn="tl" rotWithShape="0">
              <a:prstClr val="black">
                <a:alpha val="65000"/>
              </a:prstClr>
            </a:outerShdw>
          </a:effectLst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>
          <a:xfrm>
            <a:off x="353004" y="1697020"/>
            <a:ext cx="5544615" cy="446883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389923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_Bild_1_3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>
          <a:xfrm>
            <a:off x="6137333" y="1700213"/>
            <a:ext cx="2591520" cy="44656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/>
          </p:nvPr>
        </p:nvSpPr>
        <p:spPr>
          <a:xfrm>
            <a:off x="468312" y="1700213"/>
            <a:ext cx="5471839" cy="4465637"/>
          </a:xfrm>
          <a:prstGeom prst="rect">
            <a:avLst/>
          </a:prstGeom>
          <a:effectLst>
            <a:outerShdw blurRad="292100" dist="139700" dir="2700000" algn="ctr" rotWithShape="0">
              <a:srgbClr val="000000">
                <a:alpha val="65000"/>
              </a:srgbClr>
            </a:outerShdw>
          </a:effectLst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1918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ganzseitig_Text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6"/>
          </p:nvPr>
        </p:nvSpPr>
        <p:spPr>
          <a:xfrm>
            <a:off x="0" y="1052512"/>
            <a:ext cx="9144000" cy="51133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10" y="1051261"/>
            <a:ext cx="7416000" cy="792000"/>
          </a:xfrm>
        </p:spPr>
        <p:txBody>
          <a:bodyPr/>
          <a:lstStyle>
            <a:lvl1pPr marL="357188" indent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920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k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6" name="SmartArt-Platzhalter 5"/>
          <p:cNvSpPr>
            <a:spLocks noGrp="1"/>
          </p:cNvSpPr>
          <p:nvPr>
            <p:ph type="dgm" sz="quarter" idx="12"/>
          </p:nvPr>
        </p:nvSpPr>
        <p:spPr>
          <a:xfrm>
            <a:off x="4356100" y="1689580"/>
            <a:ext cx="4248150" cy="4465637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Klicken Sie auf das Symbol, um die SmartArt-Grafik hinzuzufügen</a:t>
            </a:r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468312" y="1689580"/>
            <a:ext cx="3671639" cy="4465637"/>
          </a:xfrm>
          <a:prstGeom prst="rect">
            <a:avLst/>
          </a:prstGeo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baseline="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84471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6" name="Medienplatzhalter 5"/>
          <p:cNvSpPr>
            <a:spLocks noGrp="1"/>
          </p:cNvSpPr>
          <p:nvPr>
            <p:ph type="media" sz="quarter" idx="12" hasCustomPrompt="1"/>
          </p:nvPr>
        </p:nvSpPr>
        <p:spPr>
          <a:xfrm>
            <a:off x="468313" y="1700213"/>
            <a:ext cx="8135937" cy="44656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dirty="0" smtClean="0"/>
              <a:t>Video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6501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da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:\Marketing\1_BASIS\1_Corporate_Design\PPT_New\Bilder\ppt_3_4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825" y="1052512"/>
            <a:ext cx="9144000" cy="587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357162" y="2375362"/>
            <a:ext cx="5318525" cy="3956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FagoOfficeSans-Regular" pitchFamily="2" charset="0"/>
              </a:defRPr>
            </a:lvl1pPr>
          </a:lstStyle>
          <a:p>
            <a:pPr lvl="0"/>
            <a:r>
              <a:rPr lang="de-DE" dirty="0" smtClean="0"/>
              <a:t>Name Nachname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3356864" y="2787938"/>
            <a:ext cx="5318823" cy="616298"/>
          </a:xfrm>
          <a:prstGeom prst="rect">
            <a:avLst/>
          </a:prstGeom>
        </p:spPr>
        <p:txBody>
          <a:bodyPr/>
          <a:lstStyle>
            <a:lvl1pPr marL="0" indent="0" defTabSz="720000">
              <a:buNone/>
              <a:defRPr lang="de-DE" sz="2000" b="0" kern="1200" baseline="0" dirty="0" smtClean="0">
                <a:solidFill>
                  <a:schemeClr val="bg1"/>
                </a:solidFill>
                <a:latin typeface="FagoOfficeSans-Regular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 err="1" smtClean="0"/>
              <a:t>job</a:t>
            </a:r>
            <a:r>
              <a:rPr lang="de-DE" dirty="0" smtClean="0"/>
              <a:t> title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1" hasCustomPrompt="1"/>
          </p:nvPr>
        </p:nvSpPr>
        <p:spPr>
          <a:xfrm>
            <a:off x="3347864" y="3780162"/>
            <a:ext cx="5327824" cy="1377029"/>
          </a:xfrm>
          <a:prstGeom prst="rect">
            <a:avLst/>
          </a:prstGeom>
        </p:spPr>
        <p:txBody>
          <a:bodyPr/>
          <a:lstStyle>
            <a:lvl1pPr marL="0" indent="0" defTabSz="720000">
              <a:spcBef>
                <a:spcPts val="1200"/>
              </a:spcBef>
              <a:buNone/>
              <a:defRPr lang="de-DE" sz="2000" b="0" kern="1200" baseline="0" dirty="0" smtClean="0">
                <a:solidFill>
                  <a:schemeClr val="bg1"/>
                </a:solidFill>
                <a:latin typeface="FagoOfficeSans-Regular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Telefon</a:t>
            </a:r>
          </a:p>
          <a:p>
            <a:pPr lvl="0"/>
            <a:r>
              <a:rPr lang="de-DE" dirty="0" smtClean="0"/>
              <a:t>E-Mail </a:t>
            </a:r>
          </a:p>
          <a:p>
            <a:pPr lvl="0"/>
            <a:r>
              <a:rPr lang="de-DE" dirty="0" smtClean="0"/>
              <a:t>Internet	www.init.de</a:t>
            </a:r>
          </a:p>
          <a:p>
            <a:pPr lvl="0"/>
            <a:r>
              <a:rPr lang="de-DE" dirty="0" smtClean="0"/>
              <a:t>	</a:t>
            </a:r>
          </a:p>
          <a:p>
            <a:pPr lvl="0"/>
            <a:r>
              <a:rPr lang="de-DE" dirty="0" smtClean="0"/>
              <a:t>	</a:t>
            </a:r>
          </a:p>
        </p:txBody>
      </p:sp>
      <p:sp>
        <p:nvSpPr>
          <p:cNvPr id="7" name="Bildplatzhalter 3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686443" y="2290036"/>
            <a:ext cx="2157366" cy="28382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FagoOfficeSans-Regular" pitchFamily="2" charset="0"/>
              </a:defRPr>
            </a:lvl1pPr>
          </a:lstStyle>
          <a:p>
            <a:r>
              <a:rPr lang="de-DE" dirty="0" smtClean="0"/>
              <a:t>Profilbild</a:t>
            </a:r>
            <a:endParaRPr lang="de-DE" dirty="0"/>
          </a:p>
        </p:txBody>
      </p:sp>
      <p:sp>
        <p:nvSpPr>
          <p:cNvPr id="11" name="Titelplatzhalter 1"/>
          <p:cNvSpPr>
            <a:spLocks noGrp="1" noChangeAspect="1"/>
          </p:cNvSpPr>
          <p:nvPr>
            <p:ph type="title"/>
          </p:nvPr>
        </p:nvSpPr>
        <p:spPr>
          <a:xfrm>
            <a:off x="0" y="1051262"/>
            <a:ext cx="7416000" cy="792000"/>
          </a:xfrm>
          <a:prstGeom prst="rect">
            <a:avLst/>
          </a:prstGeom>
          <a:solidFill>
            <a:schemeClr val="bg1"/>
          </a:solidFill>
        </p:spPr>
        <p:txBody>
          <a:bodyPr vert="horz" lIns="288000" tIns="36000" rIns="91440" bIns="46800" rtlCol="0" anchor="t">
            <a:noAutofit/>
          </a:bodyPr>
          <a:lstStyle>
            <a:lvl1pPr marL="179388" indent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1407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kussions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pic>
        <p:nvPicPr>
          <p:cNvPr id="5" name="Picture 2" descr="I:\Marketing\1_BASIS\1_Corporate_Design\PPT_New\Bilder\ppt_3_4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056673"/>
            <a:ext cx="9156371" cy="5829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el 1"/>
          <p:cNvSpPr txBox="1">
            <a:spLocks/>
          </p:cNvSpPr>
          <p:nvPr userDrawn="1"/>
        </p:nvSpPr>
        <p:spPr>
          <a:xfrm>
            <a:off x="468312" y="3326266"/>
            <a:ext cx="8135937" cy="1668348"/>
          </a:xfrm>
          <a:prstGeom prst="rect">
            <a:avLst/>
          </a:prstGeom>
          <a:noFill/>
        </p:spPr>
        <p:txBody>
          <a:bodyPr vert="horz" lIns="288000" tIns="36000" rIns="91440" bIns="46800" rtlCol="0" anchor="t">
            <a:noAutofit/>
          </a:bodyPr>
          <a:lstStyle>
            <a:lvl1pPr marL="540000" marR="0" indent="-342900" algn="l" defTabSz="914400" rtl="0" eaLnBrk="1" fontAlgn="auto" latinLnBrk="0" hangingPunct="1">
              <a:lnSpc>
                <a:spcPts val="3400"/>
              </a:lnSpc>
              <a:spcBef>
                <a:spcPts val="600"/>
              </a:spcBef>
              <a:spcAft>
                <a:spcPts val="0"/>
              </a:spcAft>
              <a:buNone/>
              <a:tabLst/>
              <a:defRPr sz="2800" kern="1200" baseline="0">
                <a:solidFill>
                  <a:srgbClr val="E65A0A"/>
                </a:solidFill>
                <a:latin typeface="FagoOfficeSans-Bold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Haben Sie Fragen?</a:t>
            </a:r>
          </a:p>
          <a:p>
            <a:pPr algn="ctr"/>
            <a:r>
              <a:rPr lang="de-DE" dirty="0" smtClean="0">
                <a:solidFill>
                  <a:schemeClr val="bg1"/>
                </a:solidFill>
              </a:rPr>
              <a:t>Sprechen</a:t>
            </a:r>
            <a:r>
              <a:rPr lang="de-DE" baseline="0" dirty="0" smtClean="0">
                <a:solidFill>
                  <a:schemeClr val="bg1"/>
                </a:solidFill>
              </a:rPr>
              <a:t> Sie mich an.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Titelplatzhalter 1"/>
          <p:cNvSpPr>
            <a:spLocks noGrp="1" noChangeAspect="1"/>
          </p:cNvSpPr>
          <p:nvPr>
            <p:ph type="title"/>
          </p:nvPr>
        </p:nvSpPr>
        <p:spPr>
          <a:xfrm>
            <a:off x="0" y="1051262"/>
            <a:ext cx="7416000" cy="792000"/>
          </a:xfrm>
          <a:prstGeom prst="rect">
            <a:avLst/>
          </a:prstGeom>
          <a:solidFill>
            <a:schemeClr val="bg1"/>
          </a:solidFill>
        </p:spPr>
        <p:txBody>
          <a:bodyPr vert="horz" lIns="288000" tIns="36000" rIns="91440" bIns="46800" rtlCol="0" anchor="t">
            <a:noAutofit/>
          </a:bodyPr>
          <a:lstStyle>
            <a:lvl1pPr marL="179388" indent="0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" r="-1426"/>
          <a:stretch/>
        </p:blipFill>
        <p:spPr>
          <a:xfrm>
            <a:off x="3635896" y="2204864"/>
            <a:ext cx="2242049" cy="148657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3" r="-17123"/>
          <a:stretch/>
        </p:blipFill>
        <p:spPr>
          <a:xfrm>
            <a:off x="3635896" y="4797152"/>
            <a:ext cx="2592288" cy="155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366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titel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59532" y="6381750"/>
            <a:ext cx="2520280" cy="340568"/>
          </a:xfrm>
        </p:spPr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-752" y="1052513"/>
            <a:ext cx="9144000" cy="252050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/>
            </a:lvl1pPr>
          </a:lstStyle>
          <a:p>
            <a:r>
              <a:rPr lang="de-DE" dirty="0" smtClean="0"/>
              <a:t>Bild durch Klicken auf Symbol einfügen</a:t>
            </a:r>
          </a:p>
          <a:p>
            <a:endParaRPr lang="de-DE" dirty="0"/>
          </a:p>
        </p:txBody>
      </p:sp>
      <p:sp>
        <p:nvSpPr>
          <p:cNvPr id="10" name="Rechteck 9"/>
          <p:cNvSpPr/>
          <p:nvPr userDrawn="1"/>
        </p:nvSpPr>
        <p:spPr>
          <a:xfrm>
            <a:off x="-508" y="0"/>
            <a:ext cx="9144507" cy="90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 hasCustomPrompt="1"/>
          </p:nvPr>
        </p:nvSpPr>
        <p:spPr>
          <a:xfrm>
            <a:off x="6751083" y="670"/>
            <a:ext cx="1835150" cy="9080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Partnerlogo  einfügen</a:t>
            </a:r>
            <a:endParaRPr lang="de-DE" dirty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109914" y="5085184"/>
            <a:ext cx="6517009" cy="792088"/>
          </a:xfrm>
          <a:prstGeom prst="rect">
            <a:avLst/>
          </a:prstGeom>
          <a:ln>
            <a:noFill/>
          </a:ln>
        </p:spPr>
        <p:txBody>
          <a:bodyPr lIns="0" tIns="0" rIns="0" bIns="0"/>
          <a:lstStyle>
            <a:lvl1pPr marL="0" indent="0" algn="r">
              <a:lnSpc>
                <a:spcPts val="3200"/>
              </a:lnSpc>
              <a:spcBef>
                <a:spcPts val="600"/>
              </a:spcBef>
              <a:buNone/>
              <a:defRPr sz="2800">
                <a:solidFill>
                  <a:srgbClr val="E65A0A"/>
                </a:solidFill>
                <a:latin typeface="FagoOfficeSans-Bold" pitchFamily="2" charset="0"/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de-DE" dirty="0" smtClean="0"/>
              <a:t>Präsentationstitel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2157015" y="5601616"/>
            <a:ext cx="6478909" cy="611188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lnSpc>
                <a:spcPts val="2000"/>
              </a:lnSpc>
              <a:buNone/>
              <a:defRPr sz="1600">
                <a:solidFill>
                  <a:srgbClr val="333333"/>
                </a:solidFill>
                <a:latin typeface="FagoOfficeSans-Regular" pitchFamily="2" charset="0"/>
              </a:defRPr>
            </a:lvl1pPr>
          </a:lstStyle>
          <a:p>
            <a:pPr lvl="0"/>
            <a:r>
              <a:rPr lang="de-DE" dirty="0" smtClean="0"/>
              <a:t>Untertitel</a:t>
            </a:r>
          </a:p>
          <a:p>
            <a:pPr lvl="0"/>
            <a:r>
              <a:rPr lang="de-DE" dirty="0" smtClean="0"/>
              <a:t>mit ein oder zwei Zeilen.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3320"/>
            <a:ext cx="9143756" cy="122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03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_ohne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059832" y="6354595"/>
            <a:ext cx="1512168" cy="365125"/>
          </a:xfrm>
        </p:spPr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59532" y="6366470"/>
            <a:ext cx="2520280" cy="365125"/>
          </a:xfrm>
        </p:spPr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120547" y="5085184"/>
            <a:ext cx="6517009" cy="792088"/>
          </a:xfrm>
          <a:prstGeom prst="rect">
            <a:avLst/>
          </a:prstGeom>
          <a:ln>
            <a:noFill/>
          </a:ln>
        </p:spPr>
        <p:txBody>
          <a:bodyPr lIns="0" tIns="0" rIns="0" bIns="0"/>
          <a:lstStyle>
            <a:lvl1pPr marL="0" indent="0" algn="r">
              <a:lnSpc>
                <a:spcPts val="3200"/>
              </a:lnSpc>
              <a:spcBef>
                <a:spcPts val="600"/>
              </a:spcBef>
              <a:buNone/>
              <a:defRPr sz="2800">
                <a:solidFill>
                  <a:srgbClr val="E65A0A"/>
                </a:solidFill>
                <a:latin typeface="FagoOfficeSans-Bold" pitchFamily="2" charset="0"/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de-DE" dirty="0" smtClean="0"/>
              <a:t>Präsentationstitel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2146382" y="5601616"/>
            <a:ext cx="6478909" cy="611188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lnSpc>
                <a:spcPts val="2000"/>
              </a:lnSpc>
              <a:buNone/>
              <a:defRPr sz="1600">
                <a:solidFill>
                  <a:srgbClr val="333333"/>
                </a:solidFill>
                <a:latin typeface="FagoOfficeSans-Regular" pitchFamily="2" charset="0"/>
              </a:defRPr>
            </a:lvl1pPr>
          </a:lstStyle>
          <a:p>
            <a:pPr lvl="0"/>
            <a:r>
              <a:rPr lang="de-DE" dirty="0" smtClean="0"/>
              <a:t>Untertitel</a:t>
            </a:r>
          </a:p>
          <a:p>
            <a:pPr lvl="0"/>
            <a:r>
              <a:rPr lang="de-DE" dirty="0" smtClean="0"/>
              <a:t>mit ein oder zwei Zeilen.</a:t>
            </a:r>
          </a:p>
        </p:txBody>
      </p:sp>
      <p:pic>
        <p:nvPicPr>
          <p:cNvPr id="1026" name="Picture 2" descr="I:\Marketing\1_BASIS\1_Corporate_Design\PPT_New\Bilder\ppt_3_4_neu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9527"/>
          <a:stretch/>
        </p:blipFill>
        <p:spPr bwMode="auto">
          <a:xfrm>
            <a:off x="0" y="1"/>
            <a:ext cx="9144000" cy="525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951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5" name="Bildplatzhalter 8"/>
          <p:cNvSpPr>
            <a:spLocks noGrp="1"/>
          </p:cNvSpPr>
          <p:nvPr>
            <p:ph type="pic" sz="quarter" idx="14"/>
          </p:nvPr>
        </p:nvSpPr>
        <p:spPr>
          <a:xfrm>
            <a:off x="-752" y="1052513"/>
            <a:ext cx="9144000" cy="5803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7" name="Titelplatzhalter 1"/>
          <p:cNvSpPr>
            <a:spLocks noGrp="1" noChangeAspect="1"/>
          </p:cNvSpPr>
          <p:nvPr>
            <p:ph type="title"/>
          </p:nvPr>
        </p:nvSpPr>
        <p:spPr>
          <a:xfrm>
            <a:off x="0" y="1051262"/>
            <a:ext cx="7416000" cy="792000"/>
          </a:xfrm>
          <a:prstGeom prst="rect">
            <a:avLst/>
          </a:prstGeom>
          <a:solidFill>
            <a:schemeClr val="bg1"/>
          </a:solidFill>
        </p:spPr>
        <p:txBody>
          <a:bodyPr vert="horz" lIns="288000" tIns="36000" rIns="91440" bIns="46800" rtlCol="0" anchor="t">
            <a:noAutofit/>
          </a:bodyPr>
          <a:lstStyle>
            <a:lvl1pPr marL="179388" indent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9685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_Zwischentitel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2051051" y="0"/>
            <a:ext cx="6985446" cy="90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59532" y="6381750"/>
            <a:ext cx="2520280" cy="340568"/>
          </a:xfrm>
        </p:spPr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8" name="Bildplatzhalter 5"/>
          <p:cNvSpPr>
            <a:spLocks noGrp="1"/>
          </p:cNvSpPr>
          <p:nvPr>
            <p:ph type="pic" sz="quarter" idx="17" hasCustomPrompt="1"/>
          </p:nvPr>
        </p:nvSpPr>
        <p:spPr>
          <a:xfrm>
            <a:off x="2051720" y="0"/>
            <a:ext cx="1835150" cy="9080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Partnerlogo einfügen</a:t>
            </a:r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-752" y="1052513"/>
            <a:ext cx="9144000" cy="5803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0" name="Titelplatzhalter 1"/>
          <p:cNvSpPr>
            <a:spLocks noGrp="1" noChangeAspect="1"/>
          </p:cNvSpPr>
          <p:nvPr>
            <p:ph type="title"/>
          </p:nvPr>
        </p:nvSpPr>
        <p:spPr>
          <a:xfrm>
            <a:off x="0" y="1051262"/>
            <a:ext cx="7416000" cy="792000"/>
          </a:xfrm>
          <a:prstGeom prst="rect">
            <a:avLst/>
          </a:prstGeom>
          <a:solidFill>
            <a:schemeClr val="bg1"/>
          </a:solidFill>
        </p:spPr>
        <p:txBody>
          <a:bodyPr vert="horz" lIns="288000" tIns="36000" rIns="91440" bIns="46800" rtlCol="0" anchor="t">
            <a:noAutofit/>
          </a:bodyPr>
          <a:lstStyle>
            <a:lvl1pPr marL="179388" indent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5871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zwische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pic>
        <p:nvPicPr>
          <p:cNvPr id="5" name="Picture 2" descr="I:\Marketing\1_BASIS\1_Corporate_Design\PPT_New\Bilder\ppt_3_4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046491"/>
            <a:ext cx="9144000" cy="582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2060575"/>
            <a:ext cx="7920037" cy="4105275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ts val="3000"/>
              </a:lnSpc>
              <a:spcBef>
                <a:spcPts val="720"/>
              </a:spcBef>
              <a:spcAft>
                <a:spcPts val="0"/>
              </a:spcAft>
              <a:buClr>
                <a:schemeClr val="bg1"/>
              </a:buClr>
              <a:buSzTx/>
              <a:buFontTx/>
              <a:buBlip>
                <a:blip r:embed="rId3"/>
              </a:buBlip>
              <a:tabLst/>
              <a:defRPr sz="2400" baseline="0">
                <a:solidFill>
                  <a:schemeClr val="bg1"/>
                </a:solidFill>
                <a:latin typeface="FagoOfficeSans-Regular" pitchFamily="2" charset="0"/>
              </a:defRPr>
            </a:lvl1pPr>
            <a:lvl2pPr marL="742950" indent="-285750">
              <a:lnSpc>
                <a:spcPts val="3000"/>
              </a:lnSpc>
              <a:spcBef>
                <a:spcPts val="720"/>
              </a:spcBef>
              <a:buClr>
                <a:schemeClr val="bg1"/>
              </a:buClr>
              <a:buFontTx/>
              <a:buBlip>
                <a:blip r:embed="rId3"/>
              </a:buBlip>
              <a:defRPr sz="2400">
                <a:solidFill>
                  <a:schemeClr val="bg1"/>
                </a:solidFill>
                <a:latin typeface="FagoOfficeSans-Regular" pitchFamily="2" charset="0"/>
              </a:defRPr>
            </a:lvl2pPr>
            <a:lvl3pPr>
              <a:defRPr sz="2400">
                <a:solidFill>
                  <a:schemeClr val="bg1"/>
                </a:solidFill>
                <a:latin typeface="FagoOfficeSans-Regular" pitchFamily="2" charset="0"/>
              </a:defRPr>
            </a:lvl3pPr>
            <a:lvl4pPr>
              <a:defRPr sz="2400">
                <a:solidFill>
                  <a:schemeClr val="bg1"/>
                </a:solidFill>
                <a:latin typeface="FagoOfficeSans-Regular" pitchFamily="2" charset="0"/>
              </a:defRPr>
            </a:lvl4pPr>
            <a:lvl5pPr>
              <a:defRPr sz="2400">
                <a:solidFill>
                  <a:schemeClr val="bg1"/>
                </a:solidFill>
                <a:latin typeface="FagoOfficeSans-Regular" pitchFamily="2" charset="0"/>
              </a:defRPr>
            </a:lvl5pPr>
          </a:lstStyle>
          <a:p>
            <a:pPr lvl="0"/>
            <a:r>
              <a:rPr lang="de-DE" dirty="0" smtClean="0"/>
              <a:t>Punkt 1</a:t>
            </a:r>
          </a:p>
          <a:p>
            <a:pPr marL="74295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Tx/>
              <a:buBlip>
                <a:blip r:embed="rId3"/>
              </a:buBlip>
              <a:tabLst/>
              <a:defRPr/>
            </a:pPr>
            <a:r>
              <a:rPr lang="de-DE" dirty="0" smtClean="0"/>
              <a:t>Unterpunkt</a:t>
            </a:r>
          </a:p>
        </p:txBody>
      </p:sp>
      <p:sp>
        <p:nvSpPr>
          <p:cNvPr id="6" name="Rechteck 5"/>
          <p:cNvSpPr/>
          <p:nvPr userDrawn="1"/>
        </p:nvSpPr>
        <p:spPr>
          <a:xfrm>
            <a:off x="-5179" y="1046491"/>
            <a:ext cx="7416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36000" rtlCol="0" anchor="t"/>
          <a:lstStyle/>
          <a:p>
            <a:pPr algn="l"/>
            <a:r>
              <a:rPr lang="de-DE" sz="2800" dirty="0" smtClean="0">
                <a:solidFill>
                  <a:srgbClr val="E65A0A"/>
                </a:solidFill>
                <a:latin typeface="FagoOfficeSans-Bold" pitchFamily="2" charset="0"/>
              </a:rPr>
              <a:t>Agenda</a:t>
            </a:r>
            <a:endParaRPr lang="de-DE" sz="2800" dirty="0">
              <a:solidFill>
                <a:srgbClr val="E65A0A"/>
              </a:solidFill>
              <a:latin typeface="FagoOfficeSans-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546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_ohne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pic>
        <p:nvPicPr>
          <p:cNvPr id="5" name="Picture 2" descr="I:\Marketing\1_BASIS\1_Corporate_Design\PPT_New\Bilder\ppt_3_4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052513"/>
            <a:ext cx="9144000" cy="581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 userDrawn="1"/>
        </p:nvSpPr>
        <p:spPr>
          <a:xfrm>
            <a:off x="10404648" y="17732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8" name="Titelplatzhalter 1"/>
          <p:cNvSpPr>
            <a:spLocks noGrp="1" noChangeAspect="1"/>
          </p:cNvSpPr>
          <p:nvPr>
            <p:ph type="title"/>
          </p:nvPr>
        </p:nvSpPr>
        <p:spPr>
          <a:xfrm>
            <a:off x="468313" y="3068638"/>
            <a:ext cx="7753091" cy="1596314"/>
          </a:xfrm>
          <a:prstGeom prst="rect">
            <a:avLst/>
          </a:prstGeom>
          <a:noFill/>
          <a:ln>
            <a:noFill/>
          </a:ln>
        </p:spPr>
        <p:txBody>
          <a:bodyPr vert="horz" lIns="90000" tIns="36000" rIns="91440" bIns="46800" rtlCol="0" anchor="ctr">
            <a:no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1052512"/>
            <a:ext cx="7416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8722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8" name="Textplatzhalter 3"/>
          <p:cNvSpPr>
            <a:spLocks noGrp="1"/>
          </p:cNvSpPr>
          <p:nvPr>
            <p:ph idx="1"/>
          </p:nvPr>
        </p:nvSpPr>
        <p:spPr>
          <a:xfrm>
            <a:off x="395536" y="1700716"/>
            <a:ext cx="8206489" cy="44545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lnSpc>
                <a:spcPts val="2600"/>
              </a:lnSpc>
              <a:defRPr>
                <a:solidFill>
                  <a:srgbClr val="333333"/>
                </a:solidFill>
              </a:defRPr>
            </a:lvl1pPr>
            <a:lvl2pPr>
              <a:lnSpc>
                <a:spcPts val="2400"/>
              </a:lnSpc>
              <a:spcBef>
                <a:spcPts val="480"/>
              </a:spcBef>
              <a:defRPr>
                <a:solidFill>
                  <a:srgbClr val="333333"/>
                </a:solidFill>
              </a:defRPr>
            </a:lvl2pPr>
            <a:lvl3pPr>
              <a:lnSpc>
                <a:spcPts val="2000"/>
              </a:lnSpc>
              <a:defRPr sz="1600">
                <a:solidFill>
                  <a:srgbClr val="333333"/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235891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_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8" name="Bildplatzhalter 5"/>
          <p:cNvSpPr>
            <a:spLocks noGrp="1"/>
          </p:cNvSpPr>
          <p:nvPr>
            <p:ph type="pic" sz="quarter" idx="17" hasCustomPrompt="1"/>
          </p:nvPr>
        </p:nvSpPr>
        <p:spPr>
          <a:xfrm>
            <a:off x="2051720" y="670"/>
            <a:ext cx="1835150" cy="9080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Partnerlogo einfügen</a:t>
            </a:r>
            <a:endParaRPr lang="de-DE" dirty="0"/>
          </a:p>
        </p:txBody>
      </p:sp>
      <p:sp>
        <p:nvSpPr>
          <p:cNvPr id="11" name="Textplatzhalter 3"/>
          <p:cNvSpPr>
            <a:spLocks noGrp="1"/>
          </p:cNvSpPr>
          <p:nvPr>
            <p:ph idx="1"/>
          </p:nvPr>
        </p:nvSpPr>
        <p:spPr>
          <a:xfrm>
            <a:off x="395536" y="1700716"/>
            <a:ext cx="8206489" cy="44545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rgbClr val="333333"/>
                </a:solidFill>
              </a:defRPr>
            </a:lvl1pPr>
            <a:lvl2pPr>
              <a:defRPr>
                <a:solidFill>
                  <a:srgbClr val="333333"/>
                </a:solidFill>
              </a:defRPr>
            </a:lvl2pPr>
            <a:lvl3pPr>
              <a:defRPr sz="1600">
                <a:solidFill>
                  <a:srgbClr val="333333"/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714464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059832" y="6354595"/>
            <a:ext cx="1512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E65A0A"/>
                </a:solidFill>
                <a:latin typeface="FagoOfficeSans-Regular" pitchFamily="2" charset="0"/>
              </a:defRPr>
            </a:lvl1pPr>
          </a:lstStyle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9532" y="6368510"/>
            <a:ext cx="2520280" cy="340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E65A0A"/>
                </a:solidFill>
                <a:latin typeface="FagoOfficeSans-Regular" pitchFamily="2" charset="0"/>
              </a:defRPr>
            </a:lvl1pPr>
          </a:lstStyle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pic>
        <p:nvPicPr>
          <p:cNvPr id="8" name="Picture 2" descr="I:\Marketing\1_BASIS\1_Corporate_Design\PPT_New\Bilder\ppt1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18" y="-1506"/>
            <a:ext cx="1277978" cy="895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>
            <a:spLocks/>
          </p:cNvSpPr>
          <p:nvPr/>
        </p:nvSpPr>
        <p:spPr>
          <a:xfrm>
            <a:off x="2337350" y="129730"/>
            <a:ext cx="6372000" cy="6192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de-DE" sz="1600" dirty="0" err="1" smtClean="0">
                <a:solidFill>
                  <a:srgbClr val="E65A0A"/>
                </a:solidFill>
                <a:latin typeface="FagoOfficeSans-Regular" pitchFamily="2" charset="0"/>
              </a:rPr>
              <a:t>Jahia</a:t>
            </a:r>
            <a:r>
              <a:rPr lang="de-DE" sz="1600" dirty="0" smtClean="0">
                <a:solidFill>
                  <a:srgbClr val="E65A0A"/>
                </a:solidFill>
                <a:latin typeface="FagoOfficeSans-Regular" pitchFamily="2" charset="0"/>
              </a:rPr>
              <a:t> –</a:t>
            </a:r>
            <a:r>
              <a:rPr lang="de-DE" sz="1600" baseline="0" dirty="0" smtClean="0">
                <a:solidFill>
                  <a:srgbClr val="E65A0A"/>
                </a:solidFill>
                <a:latin typeface="FagoOfficeSans-Regular" pitchFamily="2" charset="0"/>
              </a:rPr>
              <a:t> </a:t>
            </a:r>
            <a:r>
              <a:rPr lang="de-DE" sz="1600" baseline="0" dirty="0" err="1" smtClean="0">
                <a:solidFill>
                  <a:srgbClr val="E65A0A"/>
                </a:solidFill>
                <a:latin typeface="FagoOfficeSans-Regular" pitchFamily="2" charset="0"/>
              </a:rPr>
              <a:t>OpenSource</a:t>
            </a:r>
            <a:r>
              <a:rPr lang="de-DE" sz="1600" baseline="0" dirty="0" smtClean="0">
                <a:solidFill>
                  <a:srgbClr val="E65A0A"/>
                </a:solidFill>
                <a:latin typeface="FagoOfficeSans-Regular" pitchFamily="2" charset="0"/>
              </a:rPr>
              <a:t> WCM</a:t>
            </a:r>
            <a:endParaRPr lang="de-DE" sz="1600" dirty="0">
              <a:solidFill>
                <a:srgbClr val="E65A0A"/>
              </a:solidFill>
              <a:latin typeface="FagoOfficeSans-Regular" pitchFamily="2" charset="0"/>
            </a:endParaRPr>
          </a:p>
        </p:txBody>
      </p:sp>
      <p:sp>
        <p:nvSpPr>
          <p:cNvPr id="7" name="Titelplatzhalter 1"/>
          <p:cNvSpPr>
            <a:spLocks noGrp="1" noChangeAspect="1"/>
          </p:cNvSpPr>
          <p:nvPr>
            <p:ph type="title"/>
          </p:nvPr>
        </p:nvSpPr>
        <p:spPr>
          <a:xfrm>
            <a:off x="395536" y="1051262"/>
            <a:ext cx="8208714" cy="648951"/>
          </a:xfrm>
          <a:prstGeom prst="rect">
            <a:avLst/>
          </a:prstGeom>
          <a:solidFill>
            <a:schemeClr val="bg1"/>
          </a:solidFill>
        </p:spPr>
        <p:txBody>
          <a:bodyPr vert="horz" lIns="90000" tIns="36000" rIns="91440" bIns="46800" rtlCol="0" anchor="t">
            <a:noAutofit/>
          </a:bodyPr>
          <a:lstStyle/>
          <a:p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>
          <a:xfrm>
            <a:off x="395536" y="1700212"/>
            <a:ext cx="8208714" cy="44656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93948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3" r:id="rId2"/>
    <p:sldLayoutId id="2147483656" r:id="rId3"/>
    <p:sldLayoutId id="2147483673" r:id="rId4"/>
    <p:sldLayoutId id="2147483670" r:id="rId5"/>
    <p:sldLayoutId id="2147483677" r:id="rId6"/>
    <p:sldLayoutId id="2147483676" r:id="rId7"/>
    <p:sldLayoutId id="2147483680" r:id="rId8"/>
    <p:sldLayoutId id="2147483691" r:id="rId9"/>
    <p:sldLayoutId id="2147483681" r:id="rId10"/>
    <p:sldLayoutId id="2147483679" r:id="rId11"/>
    <p:sldLayoutId id="2147483690" r:id="rId12"/>
    <p:sldLayoutId id="2147483687" r:id="rId13"/>
    <p:sldLayoutId id="2147483693" r:id="rId14"/>
    <p:sldLayoutId id="2147483695" r:id="rId15"/>
    <p:sldLayoutId id="2147483683" r:id="rId16"/>
    <p:sldLayoutId id="2147483684" r:id="rId17"/>
  </p:sldLayoutIdLst>
  <p:timing>
    <p:tnLst>
      <p:par>
        <p:cTn id="1" dur="indefinite" restart="never" nodeType="tmRoot"/>
      </p:par>
    </p:tnLst>
  </p:timing>
  <p:hf sldNum="0" hdr="0"/>
  <p:txStyles>
    <p:titleStyle>
      <a:lvl1pPr marL="0" marR="0" indent="0" algn="l" defTabSz="914400" rtl="0" eaLnBrk="1" fontAlgn="auto" latinLnBrk="0" hangingPunct="1">
        <a:lnSpc>
          <a:spcPts val="3400"/>
        </a:lnSpc>
        <a:spcBef>
          <a:spcPts val="600"/>
        </a:spcBef>
        <a:spcAft>
          <a:spcPts val="0"/>
        </a:spcAft>
        <a:buNone/>
        <a:tabLst/>
        <a:defRPr sz="2800" kern="1200" baseline="0">
          <a:solidFill>
            <a:srgbClr val="E65A0A"/>
          </a:solidFill>
          <a:latin typeface="FagoOfficeSans-Bold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ts val="2600"/>
        </a:lnSpc>
        <a:spcBef>
          <a:spcPts val="600"/>
        </a:spcBef>
        <a:buFontTx/>
        <a:buBlip>
          <a:blip r:embed="rId20"/>
        </a:buBlip>
        <a:defRPr sz="2000" kern="1200">
          <a:solidFill>
            <a:srgbClr val="333333"/>
          </a:solidFill>
          <a:latin typeface="FagoOfficeSans-Regular" pitchFamily="2" charset="0"/>
          <a:ea typeface="+mn-ea"/>
          <a:cs typeface="+mn-cs"/>
        </a:defRPr>
      </a:lvl1pPr>
      <a:lvl2pPr marL="627063" indent="-285750" algn="l" defTabSz="914400" rtl="0" eaLnBrk="1" latinLnBrk="0" hangingPunct="1">
        <a:lnSpc>
          <a:spcPts val="2400"/>
        </a:lnSpc>
        <a:spcBef>
          <a:spcPts val="480"/>
        </a:spcBef>
        <a:buFontTx/>
        <a:buBlip>
          <a:blip r:embed="rId20"/>
        </a:buBlip>
        <a:defRPr sz="1800" kern="1200">
          <a:solidFill>
            <a:srgbClr val="333333"/>
          </a:solidFill>
          <a:latin typeface="FagoOfficeSans-Regular" pitchFamily="2" charset="0"/>
          <a:ea typeface="+mn-ea"/>
          <a:cs typeface="+mn-cs"/>
        </a:defRPr>
      </a:lvl2pPr>
      <a:lvl3pPr marL="893763" indent="-263525" algn="l" defTabSz="914400" rtl="0" eaLnBrk="1" latinLnBrk="0" hangingPunct="1">
        <a:lnSpc>
          <a:spcPts val="2000"/>
        </a:lnSpc>
        <a:spcBef>
          <a:spcPts val="340"/>
        </a:spcBef>
        <a:buFontTx/>
        <a:buBlip>
          <a:blip r:embed="rId20"/>
        </a:buBlip>
        <a:defRPr sz="1600" kern="1200">
          <a:solidFill>
            <a:srgbClr val="333333"/>
          </a:solidFill>
          <a:latin typeface="FagoOfficeSans-Regular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Tx/>
        <a:buBlip>
          <a:blip r:embed="rId20"/>
        </a:buBlip>
        <a:defRPr sz="2000" kern="1200">
          <a:solidFill>
            <a:schemeClr val="tx1"/>
          </a:solidFill>
          <a:latin typeface="FagoOfficeSans-Regular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20"/>
        </a:buBlip>
        <a:defRPr sz="2000" kern="1200">
          <a:solidFill>
            <a:schemeClr val="tx1"/>
          </a:solidFill>
          <a:latin typeface="FagoOfficeSans-Regular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3059832" y="6356820"/>
            <a:ext cx="1512168" cy="365125"/>
          </a:xfrm>
        </p:spPr>
        <p:txBody>
          <a:bodyPr/>
          <a:lstStyle/>
          <a:p>
            <a:r>
              <a:rPr lang="de-DE" dirty="0" smtClean="0"/>
              <a:t>Berlin, 15.03.2013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dirty="0" smtClean="0"/>
              <a:t>marvin.byfield@init.de</a:t>
            </a:r>
            <a:endParaRPr lang="de-DE" dirty="0"/>
          </a:p>
        </p:txBody>
      </p:sp>
      <p:pic>
        <p:nvPicPr>
          <p:cNvPr id="7" name="Bildplatzhalter 6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Jahia – OpenSource WCM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Part I: </a:t>
            </a:r>
            <a:r>
              <a:rPr lang="de-DE" dirty="0" err="1" smtClean="0"/>
              <a:t>Introduction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6485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Essentials - </a:t>
            </a:r>
            <a:r>
              <a:rPr lang="de-DE" dirty="0" err="1" smtClean="0"/>
              <a:t>Licence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rgbClr val="E65A0A"/>
              </a:buClr>
              <a:buSzPct val="100000"/>
              <a:buNone/>
            </a:pPr>
            <a:r>
              <a:rPr lang="da-DK" dirty="0">
                <a:latin typeface="FagoOfficeSans-Bold" pitchFamily="2" charset="0"/>
              </a:rPr>
              <a:t>Enterprise Subscription</a:t>
            </a:r>
            <a:endParaRPr lang="de-DE" dirty="0"/>
          </a:p>
          <a:p>
            <a:pPr>
              <a:buClr>
                <a:srgbClr val="E65A0A"/>
              </a:buClr>
              <a:buSzPct val="100000"/>
              <a:buBlip>
                <a:blip r:embed="rId2"/>
              </a:buBlip>
            </a:pPr>
            <a:r>
              <a:rPr lang="de-DE" dirty="0"/>
              <a:t>JSEL (Jahia </a:t>
            </a:r>
            <a:r>
              <a:rPr lang="de-DE" dirty="0" err="1"/>
              <a:t>Sustainable</a:t>
            </a:r>
            <a:r>
              <a:rPr lang="de-DE" dirty="0"/>
              <a:t> Enterprise </a:t>
            </a:r>
            <a:r>
              <a:rPr lang="de-DE" dirty="0" err="1" smtClean="0"/>
              <a:t>Licence</a:t>
            </a:r>
            <a:r>
              <a:rPr lang="de-DE" dirty="0" smtClean="0"/>
              <a:t>)</a:t>
            </a:r>
          </a:p>
          <a:p>
            <a:pPr>
              <a:buClr>
                <a:srgbClr val="E65A0A"/>
              </a:buClr>
              <a:buSzPct val="100000"/>
              <a:buBlip>
                <a:blip r:embed="rId2"/>
              </a:buBlip>
            </a:pPr>
            <a:r>
              <a:rPr lang="de-DE" dirty="0" err="1" smtClean="0"/>
              <a:t>Licence</a:t>
            </a:r>
            <a:r>
              <a:rPr lang="de-DE" dirty="0" smtClean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contributions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/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 smtClean="0"/>
              <a:t>payments</a:t>
            </a:r>
            <a:endParaRPr lang="de-DE" dirty="0" smtClean="0"/>
          </a:p>
          <a:p>
            <a:pPr>
              <a:buClr>
                <a:srgbClr val="E65A0A"/>
              </a:buClr>
              <a:buSzPct val="100000"/>
              <a:buBlip>
                <a:blip r:embed="rId2"/>
              </a:buBlip>
            </a:pPr>
            <a:r>
              <a:rPr lang="de-DE" dirty="0" smtClean="0"/>
              <a:t>Extended </a:t>
            </a:r>
            <a:r>
              <a:rPr lang="de-DE" dirty="0"/>
              <a:t>support-, </a:t>
            </a:r>
            <a:r>
              <a:rPr lang="de-DE" dirty="0" err="1"/>
              <a:t>developement</a:t>
            </a:r>
            <a:r>
              <a:rPr lang="de-DE" dirty="0"/>
              <a:t>-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 smtClean="0"/>
              <a:t>deploymenttools</a:t>
            </a:r>
            <a:endParaRPr lang="de-DE" dirty="0" smtClean="0"/>
          </a:p>
          <a:p>
            <a:pPr>
              <a:buClr>
                <a:srgbClr val="E65A0A"/>
              </a:buClr>
              <a:buSzPct val="100000"/>
              <a:buBlip>
                <a:blip r:embed="rId2"/>
              </a:buBlip>
            </a:pPr>
            <a:r>
              <a:rPr lang="de-DE" dirty="0" err="1" smtClean="0"/>
              <a:t>Standart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Professional </a:t>
            </a:r>
            <a:r>
              <a:rPr lang="de-DE" dirty="0" err="1" smtClean="0"/>
              <a:t>Subscription</a:t>
            </a:r>
            <a:endParaRPr lang="de-DE" dirty="0" smtClean="0"/>
          </a:p>
          <a:p>
            <a:pPr>
              <a:buClr>
                <a:srgbClr val="E65A0A"/>
              </a:buClr>
              <a:buSzPct val="100000"/>
              <a:buBlip>
                <a:blip r:embed="rId2"/>
              </a:buBlip>
            </a:pPr>
            <a:r>
              <a:rPr lang="de-DE" dirty="0" smtClean="0"/>
              <a:t>Enterprise </a:t>
            </a:r>
            <a:r>
              <a:rPr lang="de-DE" dirty="0" err="1" smtClean="0"/>
              <a:t>Stack</a:t>
            </a:r>
            <a:endParaRPr lang="de-DE" dirty="0"/>
          </a:p>
          <a:p>
            <a:pPr lvl="1">
              <a:buClr>
                <a:srgbClr val="E65A0A"/>
              </a:buClr>
              <a:buSzPct val="100000"/>
              <a:buBlip>
                <a:blip r:embed="rId2"/>
              </a:buBlip>
            </a:pPr>
            <a:endParaRPr lang="de-DE" dirty="0"/>
          </a:p>
          <a:p>
            <a:pPr marL="341313" lvl="1" indent="0">
              <a:buClr>
                <a:srgbClr val="E65A0A"/>
              </a:buClr>
              <a:buSzPct val="100000"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911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Essentials – General </a:t>
            </a:r>
            <a:r>
              <a:rPr lang="de-DE" dirty="0"/>
              <a:t>S</a:t>
            </a:r>
            <a:r>
              <a:rPr lang="de-DE" dirty="0" smtClean="0"/>
              <a:t>upport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Pdf</a:t>
            </a:r>
            <a:r>
              <a:rPr lang="de-DE" dirty="0" smtClean="0"/>
              <a:t> </a:t>
            </a:r>
            <a:r>
              <a:rPr lang="de-DE" dirty="0" err="1" smtClean="0"/>
              <a:t>documentation</a:t>
            </a:r>
            <a:endParaRPr lang="de-DE" dirty="0" smtClean="0"/>
          </a:p>
          <a:p>
            <a:r>
              <a:rPr lang="de-DE" dirty="0" err="1" smtClean="0"/>
              <a:t>Javadoc</a:t>
            </a:r>
            <a:r>
              <a:rPr lang="de-DE" dirty="0" smtClean="0"/>
              <a:t> / </a:t>
            </a:r>
            <a:r>
              <a:rPr lang="de-DE" dirty="0" err="1" smtClean="0"/>
              <a:t>Taglibdoc</a:t>
            </a:r>
            <a:endParaRPr lang="de-DE" dirty="0" smtClean="0"/>
          </a:p>
          <a:p>
            <a:r>
              <a:rPr lang="de-DE" dirty="0" smtClean="0"/>
              <a:t>Videos / </a:t>
            </a:r>
            <a:r>
              <a:rPr lang="de-DE" dirty="0" err="1"/>
              <a:t>w</a:t>
            </a:r>
            <a:r>
              <a:rPr lang="de-DE" dirty="0" err="1" smtClean="0"/>
              <a:t>ebinars</a:t>
            </a:r>
            <a:endParaRPr lang="de-DE" dirty="0" smtClean="0"/>
          </a:p>
          <a:p>
            <a:r>
              <a:rPr lang="de-DE" dirty="0" err="1" smtClean="0"/>
              <a:t>Jahiapedia</a:t>
            </a:r>
            <a:r>
              <a:rPr lang="de-DE" dirty="0" smtClean="0"/>
              <a:t> (Wiki)</a:t>
            </a:r>
          </a:p>
          <a:p>
            <a:r>
              <a:rPr lang="de-DE" dirty="0" err="1" smtClean="0"/>
              <a:t>How-To‘s</a:t>
            </a:r>
            <a:endParaRPr lang="de-DE" dirty="0" smtClean="0"/>
          </a:p>
          <a:p>
            <a:r>
              <a:rPr lang="de-DE" dirty="0" smtClean="0"/>
              <a:t>Case Studies</a:t>
            </a:r>
          </a:p>
          <a:p>
            <a:r>
              <a:rPr lang="de-DE" dirty="0" err="1" smtClean="0"/>
              <a:t>Jira</a:t>
            </a:r>
            <a:endParaRPr lang="de-DE" dirty="0" smtClean="0"/>
          </a:p>
          <a:p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features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not </a:t>
            </a:r>
            <a:r>
              <a:rPr lang="de-DE" dirty="0" err="1" smtClean="0"/>
              <a:t>documented</a:t>
            </a:r>
            <a:r>
              <a:rPr lang="de-DE" dirty="0" smtClean="0"/>
              <a:t> on </a:t>
            </a:r>
            <a:r>
              <a:rPr lang="de-DE" dirty="0" err="1" smtClean="0"/>
              <a:t>purpose</a:t>
            </a:r>
            <a:endParaRPr lang="en-US" dirty="0"/>
          </a:p>
          <a:p>
            <a:pPr marL="341313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12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Essentials – Enterprise Support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Consulting</a:t>
            </a:r>
            <a:endParaRPr lang="en-US" dirty="0" smtClean="0"/>
          </a:p>
          <a:p>
            <a:r>
              <a:rPr lang="de-DE" dirty="0" smtClean="0"/>
              <a:t>Jahia Customer Extranet</a:t>
            </a:r>
          </a:p>
          <a:p>
            <a:r>
              <a:rPr lang="de-DE" dirty="0" smtClean="0"/>
              <a:t>Training</a:t>
            </a:r>
          </a:p>
          <a:p>
            <a:r>
              <a:rPr lang="de-DE" dirty="0" err="1" smtClean="0"/>
              <a:t>Certification</a:t>
            </a:r>
            <a:r>
              <a:rPr lang="de-DE" dirty="0" smtClean="0"/>
              <a:t> </a:t>
            </a:r>
            <a:r>
              <a:rPr lang="de-DE" dirty="0" err="1" smtClean="0"/>
              <a:t>program</a:t>
            </a:r>
            <a:endParaRPr lang="de-DE" dirty="0" smtClean="0"/>
          </a:p>
          <a:p>
            <a:r>
              <a:rPr lang="de-DE" dirty="0"/>
              <a:t>P</a:t>
            </a:r>
            <a:r>
              <a:rPr lang="de-DE" dirty="0" smtClean="0"/>
              <a:t>artner </a:t>
            </a:r>
            <a:r>
              <a:rPr lang="de-DE" dirty="0" err="1" smtClean="0"/>
              <a:t>program</a:t>
            </a:r>
            <a:endParaRPr lang="de-DE" dirty="0" smtClean="0"/>
          </a:p>
          <a:p>
            <a:r>
              <a:rPr lang="de-DE" dirty="0" smtClean="0"/>
              <a:t>Certified </a:t>
            </a:r>
            <a:r>
              <a:rPr lang="de-DE" dirty="0" err="1" smtClean="0"/>
              <a:t>migration</a:t>
            </a:r>
            <a:endParaRPr lang="de-DE" dirty="0" smtClean="0"/>
          </a:p>
          <a:p>
            <a:r>
              <a:rPr lang="de-DE" dirty="0" smtClean="0"/>
              <a:t>Annual </a:t>
            </a:r>
            <a:r>
              <a:rPr lang="de-DE" dirty="0" err="1" smtClean="0"/>
              <a:t>subscription</a:t>
            </a:r>
            <a:endParaRPr lang="de-DE" dirty="0" smtClean="0"/>
          </a:p>
          <a:p>
            <a:r>
              <a:rPr lang="de-DE" dirty="0" smtClean="0"/>
              <a:t>High </a:t>
            </a:r>
            <a:r>
              <a:rPr lang="de-DE" dirty="0" err="1" smtClean="0"/>
              <a:t>Priority</a:t>
            </a:r>
            <a:r>
              <a:rPr lang="de-DE" dirty="0" smtClean="0"/>
              <a:t> </a:t>
            </a:r>
            <a:r>
              <a:rPr lang="de-DE" dirty="0" err="1" smtClean="0"/>
              <a:t>Jira</a:t>
            </a:r>
            <a:endParaRPr lang="de-DE" dirty="0" smtClean="0"/>
          </a:p>
          <a:p>
            <a:pPr marL="341313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44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Fundamentals</a:t>
            </a:r>
            <a:r>
              <a:rPr lang="de-DE" dirty="0"/>
              <a:t> </a:t>
            </a:r>
            <a:r>
              <a:rPr lang="de-DE" dirty="0" smtClean="0"/>
              <a:t>– Community Support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Forum </a:t>
            </a:r>
          </a:p>
          <a:p>
            <a:pPr lvl="1"/>
            <a:r>
              <a:rPr lang="de-DE" dirty="0" err="1" smtClean="0"/>
              <a:t>Since</a:t>
            </a:r>
            <a:r>
              <a:rPr lang="de-DE" dirty="0" smtClean="0"/>
              <a:t> June 7th, 2011</a:t>
            </a:r>
          </a:p>
          <a:p>
            <a:pPr lvl="1"/>
            <a:r>
              <a:rPr lang="de-DE" dirty="0" smtClean="0"/>
              <a:t>989 </a:t>
            </a:r>
            <a:r>
              <a:rPr lang="de-DE" dirty="0" err="1" smtClean="0"/>
              <a:t>threads</a:t>
            </a:r>
            <a:endParaRPr lang="de-DE" dirty="0" smtClean="0"/>
          </a:p>
          <a:p>
            <a:pPr lvl="1"/>
            <a:r>
              <a:rPr lang="de-DE" dirty="0" smtClean="0"/>
              <a:t>3348 </a:t>
            </a:r>
            <a:r>
              <a:rPr lang="de-DE" dirty="0" err="1" smtClean="0"/>
              <a:t>posts</a:t>
            </a:r>
            <a:endParaRPr lang="de-DE" dirty="0" smtClean="0"/>
          </a:p>
          <a:p>
            <a:r>
              <a:rPr lang="de-DE" dirty="0" err="1" smtClean="0"/>
              <a:t>JahiApps</a:t>
            </a:r>
            <a:r>
              <a:rPr lang="de-DE" dirty="0" smtClean="0"/>
              <a:t> </a:t>
            </a:r>
            <a:r>
              <a:rPr lang="de-DE" dirty="0" err="1" smtClean="0"/>
              <a:t>Forge</a:t>
            </a:r>
            <a:endParaRPr lang="de-DE" dirty="0" smtClean="0"/>
          </a:p>
          <a:p>
            <a:pPr lvl="1"/>
            <a:r>
              <a:rPr lang="de-DE" dirty="0" err="1" smtClean="0"/>
              <a:t>Marketplace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community</a:t>
            </a:r>
            <a:r>
              <a:rPr lang="de-DE" dirty="0" smtClean="0"/>
              <a:t> </a:t>
            </a:r>
            <a:r>
              <a:rPr lang="de-DE" dirty="0" err="1" smtClean="0"/>
              <a:t>modules</a:t>
            </a:r>
            <a:endParaRPr lang="de-DE" dirty="0" smtClean="0"/>
          </a:p>
          <a:p>
            <a:pPr lvl="1"/>
            <a:r>
              <a:rPr lang="de-DE" dirty="0" err="1" smtClean="0"/>
              <a:t>Only</a:t>
            </a:r>
            <a:r>
              <a:rPr lang="de-DE" dirty="0" smtClean="0"/>
              <a:t> 13 Apps </a:t>
            </a:r>
            <a:r>
              <a:rPr lang="de-DE" dirty="0" err="1" smtClean="0"/>
              <a:t>currently</a:t>
            </a:r>
            <a:r>
              <a:rPr lang="de-DE" dirty="0" smtClean="0"/>
              <a:t>, 3 non-</a:t>
            </a:r>
            <a:r>
              <a:rPr lang="de-DE" dirty="0" err="1" smtClean="0"/>
              <a:t>official</a:t>
            </a:r>
            <a:endParaRPr lang="de-DE" dirty="0" smtClean="0"/>
          </a:p>
          <a:p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/>
              <a:t>f</a:t>
            </a:r>
            <a:r>
              <a:rPr lang="de-DE" dirty="0" err="1" smtClean="0"/>
              <a:t>ew</a:t>
            </a:r>
            <a:r>
              <a:rPr lang="de-DE" dirty="0" smtClean="0"/>
              <a:t> </a:t>
            </a:r>
            <a:r>
              <a:rPr lang="de-DE" dirty="0" err="1" smtClean="0"/>
              <a:t>propretary</a:t>
            </a:r>
            <a:r>
              <a:rPr lang="de-DE" dirty="0" smtClean="0"/>
              <a:t> </a:t>
            </a:r>
            <a:r>
              <a:rPr lang="de-DE" dirty="0" err="1" smtClean="0"/>
              <a:t>support</a:t>
            </a:r>
            <a:r>
              <a:rPr lang="de-DE" dirty="0" smtClean="0"/>
              <a:t>/</a:t>
            </a:r>
            <a:r>
              <a:rPr lang="de-DE" dirty="0" err="1" smtClean="0"/>
              <a:t>tutorial</a:t>
            </a:r>
            <a:r>
              <a:rPr lang="de-DE" dirty="0" smtClean="0"/>
              <a:t> </a:t>
            </a:r>
            <a:r>
              <a:rPr lang="de-DE" dirty="0" err="1" smtClean="0"/>
              <a:t>provider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61820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Fundamentals</a:t>
            </a:r>
            <a:r>
              <a:rPr lang="de-DE" dirty="0"/>
              <a:t> </a:t>
            </a:r>
            <a:r>
              <a:rPr lang="de-DE" dirty="0" smtClean="0"/>
              <a:t>- </a:t>
            </a:r>
            <a:r>
              <a:rPr lang="de-DE" dirty="0" err="1" smtClean="0"/>
              <a:t>Stacks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graphicFrame>
        <p:nvGraphicFramePr>
          <p:cNvPr id="7" name="Bild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8949892"/>
              </p:ext>
            </p:extLst>
          </p:nvPr>
        </p:nvGraphicFramePr>
        <p:xfrm>
          <a:off x="395288" y="1700213"/>
          <a:ext cx="8207378" cy="440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488"/>
                <a:gridCol w="604689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DE" dirty="0" err="1" smtClean="0">
                          <a:effectLst/>
                        </a:rPr>
                        <a:t>Standart</a:t>
                      </a:r>
                      <a:r>
                        <a:rPr lang="de-DE" dirty="0" smtClean="0">
                          <a:effectLst/>
                        </a:rPr>
                        <a:t> </a:t>
                      </a:r>
                      <a:r>
                        <a:rPr lang="de-DE" dirty="0" err="1" smtClean="0">
                          <a:effectLst/>
                        </a:rPr>
                        <a:t>Stack</a:t>
                      </a:r>
                      <a:endParaRPr lang="en-US" dirty="0">
                        <a:effectLst/>
                      </a:endParaRPr>
                    </a:p>
                  </a:txBody>
                  <a:tcPr marL="192957" marR="192957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92957" marR="192957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Operating system</a:t>
                      </a:r>
                      <a:endParaRPr lang="en-US" dirty="0">
                        <a:effectLst/>
                      </a:endParaRPr>
                    </a:p>
                  </a:txBody>
                  <a:tcPr marL="192957" marR="192957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Server </a:t>
                      </a:r>
                      <a:r>
                        <a:rPr lang="en-US" dirty="0" smtClean="0"/>
                        <a:t>2003,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Windows </a:t>
                      </a:r>
                      <a:r>
                        <a:rPr lang="en-US" dirty="0"/>
                        <a:t>Server 2008 R1 +</a:t>
                      </a:r>
                    </a:p>
                    <a:p>
                      <a:r>
                        <a:rPr lang="en-US" dirty="0"/>
                        <a:t>Red Hat Enterprise Linux </a:t>
                      </a:r>
                      <a:r>
                        <a:rPr lang="en-US" dirty="0" smtClean="0"/>
                        <a:t>6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dirty="0" smtClean="0"/>
                        <a:t>Ubuntu </a:t>
                      </a:r>
                      <a:r>
                        <a:rPr lang="en-US" dirty="0"/>
                        <a:t>10.04, Ubuntu 12.04</a:t>
                      </a:r>
                    </a:p>
                    <a:p>
                      <a:r>
                        <a:rPr lang="en-US" dirty="0" err="1"/>
                        <a:t>Debian</a:t>
                      </a:r>
                      <a:r>
                        <a:rPr lang="en-US" dirty="0"/>
                        <a:t> 5, </a:t>
                      </a:r>
                      <a:r>
                        <a:rPr lang="en-US" dirty="0" err="1"/>
                        <a:t>Debian</a:t>
                      </a:r>
                      <a:r>
                        <a:rPr lang="en-US" dirty="0"/>
                        <a:t> 6</a:t>
                      </a:r>
                    </a:p>
                  </a:txBody>
                  <a:tcPr marL="192957" marR="192957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Database</a:t>
                      </a:r>
                      <a:endParaRPr lang="en-US"/>
                    </a:p>
                  </a:txBody>
                  <a:tcPr marL="192957" marR="192957"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PostGres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9.x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dirty="0" smtClean="0"/>
                        <a:t>MySQL </a:t>
                      </a:r>
                      <a:r>
                        <a:rPr lang="en-US" dirty="0"/>
                        <a:t>5.5</a:t>
                      </a:r>
                    </a:p>
                    <a:p>
                      <a:r>
                        <a:rPr lang="en-US" dirty="0"/>
                        <a:t>MS </a:t>
                      </a:r>
                      <a:r>
                        <a:rPr lang="en-US" dirty="0" err="1"/>
                        <a:t>SQLServer</a:t>
                      </a:r>
                      <a:r>
                        <a:rPr lang="en-US" dirty="0"/>
                        <a:t> 2008, 2012</a:t>
                      </a:r>
                    </a:p>
                  </a:txBody>
                  <a:tcPr marL="192957" marR="192957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Application Server</a:t>
                      </a:r>
                      <a:endParaRPr lang="en-US"/>
                    </a:p>
                  </a:txBody>
                  <a:tcPr marL="192957" marR="192957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Apache Tomcat 6, Apache Tomcat 7</a:t>
                      </a:r>
                    </a:p>
                  </a:txBody>
                  <a:tcPr marL="192957" marR="192957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Browser</a:t>
                      </a:r>
                      <a:endParaRPr lang="en-US" dirty="0"/>
                    </a:p>
                  </a:txBody>
                  <a:tcPr marL="192957" marR="192957" anchor="ctr"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IE 8, IE 9</a:t>
                      </a:r>
                    </a:p>
                    <a:p>
                      <a:r>
                        <a:rPr lang="it-IT" dirty="0"/>
                        <a:t>Safari 5+</a:t>
                      </a:r>
                    </a:p>
                    <a:p>
                      <a:r>
                        <a:rPr lang="it-IT" dirty="0" err="1"/>
                        <a:t>Firefox</a:t>
                      </a:r>
                      <a:r>
                        <a:rPr lang="it-IT" dirty="0"/>
                        <a:t> 9+</a:t>
                      </a:r>
                    </a:p>
                    <a:p>
                      <a:r>
                        <a:rPr lang="it-IT" dirty="0" err="1"/>
                        <a:t>Chrome</a:t>
                      </a:r>
                      <a:r>
                        <a:rPr lang="it-IT" dirty="0"/>
                        <a:t> 16+</a:t>
                      </a:r>
                    </a:p>
                  </a:txBody>
                  <a:tcPr marL="192957" marR="192957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JDK</a:t>
                      </a:r>
                      <a:endParaRPr lang="en-US"/>
                    </a:p>
                  </a:txBody>
                  <a:tcPr marL="192957" marR="192957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 1.5, 1.6</a:t>
                      </a:r>
                    </a:p>
                  </a:txBody>
                  <a:tcPr marL="192957" marR="19295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2954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Fundamentals</a:t>
            </a:r>
            <a:r>
              <a:rPr lang="de-DE" dirty="0"/>
              <a:t> </a:t>
            </a:r>
            <a:r>
              <a:rPr lang="de-DE" dirty="0" smtClean="0"/>
              <a:t>- </a:t>
            </a:r>
            <a:r>
              <a:rPr lang="de-DE" dirty="0" err="1" smtClean="0"/>
              <a:t>Stacks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9" name="Bildplatzhalt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7032356"/>
              </p:ext>
            </p:extLst>
          </p:nvPr>
        </p:nvGraphicFramePr>
        <p:xfrm>
          <a:off x="395288" y="1700213"/>
          <a:ext cx="8207378" cy="469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488"/>
                <a:gridCol w="604689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DE" dirty="0" smtClean="0">
                          <a:effectLst/>
                        </a:rPr>
                        <a:t>Professional </a:t>
                      </a:r>
                      <a:r>
                        <a:rPr lang="de-DE" dirty="0" err="1" smtClean="0">
                          <a:effectLst/>
                        </a:rPr>
                        <a:t>Stack</a:t>
                      </a:r>
                      <a:endParaRPr lang="en-US" dirty="0">
                        <a:effectLst/>
                      </a:endParaRPr>
                    </a:p>
                  </a:txBody>
                  <a:tcPr marL="192957" marR="192957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92957" marR="192957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Operating system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Windows Server </a:t>
                      </a:r>
                      <a:r>
                        <a:rPr lang="en-US" dirty="0" smtClean="0"/>
                        <a:t>2003, 2008 R1 +</a:t>
                      </a:r>
                      <a:endParaRPr lang="en-US" dirty="0"/>
                    </a:p>
                    <a:p>
                      <a:r>
                        <a:rPr lang="en-US" dirty="0" smtClean="0"/>
                        <a:t>Red </a:t>
                      </a:r>
                      <a:r>
                        <a:rPr lang="en-US" dirty="0"/>
                        <a:t>Hat Enterprise Linux 6</a:t>
                      </a:r>
                    </a:p>
                    <a:p>
                      <a:r>
                        <a:rPr lang="en-US" dirty="0"/>
                        <a:t>Ubuntu 10.04, Ubuntu 12.04</a:t>
                      </a:r>
                    </a:p>
                    <a:p>
                      <a:r>
                        <a:rPr lang="en-US" dirty="0" err="1"/>
                        <a:t>Debian</a:t>
                      </a:r>
                      <a:r>
                        <a:rPr lang="en-US" dirty="0"/>
                        <a:t> 5, </a:t>
                      </a:r>
                      <a:r>
                        <a:rPr lang="en-US" dirty="0" err="1"/>
                        <a:t>Debian</a:t>
                      </a:r>
                      <a:r>
                        <a:rPr lang="en-US" dirty="0"/>
                        <a:t> 6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Database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PostGres 9.x</a:t>
                      </a:r>
                    </a:p>
                    <a:p>
                      <a:r>
                        <a:rPr lang="en-US"/>
                        <a:t> MySQL 5.5</a:t>
                      </a:r>
                    </a:p>
                    <a:p>
                      <a:r>
                        <a:rPr lang="en-US"/>
                        <a:t>MS SQLServer 2008, 2012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Application Server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Apache Tomcat 6, Apache Tomcat 7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Browser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IE 8, IE </a:t>
                      </a:r>
                      <a:r>
                        <a:rPr lang="it-IT" dirty="0" smtClean="0"/>
                        <a:t>9,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dirty="0" smtClean="0"/>
                        <a:t>Safari 5+</a:t>
                      </a:r>
                      <a:r>
                        <a:rPr lang="it-IT" baseline="0" dirty="0" smtClean="0"/>
                        <a:t> ,</a:t>
                      </a:r>
                      <a:r>
                        <a:rPr lang="it-IT" dirty="0" err="1" smtClean="0"/>
                        <a:t>Firefox</a:t>
                      </a:r>
                      <a:r>
                        <a:rPr lang="it-IT" dirty="0" smtClean="0"/>
                        <a:t> 9+</a:t>
                      </a:r>
                      <a:r>
                        <a:rPr lang="it-IT" baseline="0" dirty="0" smtClean="0"/>
                        <a:t>,</a:t>
                      </a:r>
                      <a:r>
                        <a:rPr lang="it-IT" dirty="0" smtClean="0"/>
                        <a:t>Chrome </a:t>
                      </a:r>
                      <a:r>
                        <a:rPr lang="it-IT" dirty="0"/>
                        <a:t>16+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JDK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 1.5, 1.6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LDAP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Open LDAP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Authentication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CAS 2, CAS 3, Kerberos 5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Clustered</a:t>
                      </a:r>
                      <a:r>
                        <a:rPr lang="en-US" b="1" baseline="0" dirty="0" smtClean="0"/>
                        <a:t> server </a:t>
                      </a:r>
                      <a:r>
                        <a:rPr lang="en-US" b="1" baseline="0" dirty="0" err="1" smtClean="0"/>
                        <a:t>env</a:t>
                      </a:r>
                      <a:r>
                        <a:rPr lang="en-US" b="1" baseline="0" dirty="0" smtClean="0"/>
                        <a:t>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372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Fundamentals</a:t>
            </a:r>
            <a:r>
              <a:rPr lang="de-DE" dirty="0"/>
              <a:t> </a:t>
            </a:r>
            <a:r>
              <a:rPr lang="de-DE" dirty="0" smtClean="0"/>
              <a:t>- </a:t>
            </a:r>
            <a:r>
              <a:rPr lang="de-DE" dirty="0" err="1" smtClean="0"/>
              <a:t>Stacks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graphicFrame>
        <p:nvGraphicFramePr>
          <p:cNvPr id="6" name="Bild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7859958"/>
              </p:ext>
            </p:extLst>
          </p:nvPr>
        </p:nvGraphicFramePr>
        <p:xfrm>
          <a:off x="395288" y="1700213"/>
          <a:ext cx="8207378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488"/>
                <a:gridCol w="604689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DE" dirty="0" err="1" smtClean="0">
                          <a:effectLst/>
                        </a:rPr>
                        <a:t>Advanced</a:t>
                      </a:r>
                      <a:r>
                        <a:rPr lang="de-DE" dirty="0" smtClean="0">
                          <a:effectLst/>
                        </a:rPr>
                        <a:t> </a:t>
                      </a:r>
                      <a:r>
                        <a:rPr lang="de-DE" dirty="0" err="1" smtClean="0">
                          <a:effectLst/>
                        </a:rPr>
                        <a:t>Stack</a:t>
                      </a:r>
                      <a:endParaRPr lang="en-US" dirty="0">
                        <a:effectLst/>
                      </a:endParaRPr>
                    </a:p>
                  </a:txBody>
                  <a:tcPr marL="192957" marR="192957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92957" marR="192957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Operating System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AIX</a:t>
                      </a:r>
                    </a:p>
                    <a:p>
                      <a:r>
                        <a:rPr lang="en-US"/>
                        <a:t>Solaris 10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Application Server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Websphere</a:t>
                      </a:r>
                      <a:r>
                        <a:rPr lang="en-US" dirty="0"/>
                        <a:t> Application Server 7</a:t>
                      </a:r>
                    </a:p>
                    <a:p>
                      <a:r>
                        <a:rPr lang="en-US" dirty="0"/>
                        <a:t> </a:t>
                      </a:r>
                      <a:r>
                        <a:rPr lang="en-US" dirty="0" err="1"/>
                        <a:t>Jboss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4.2.3</a:t>
                      </a:r>
                    </a:p>
                    <a:p>
                      <a:r>
                        <a:rPr lang="en-US" dirty="0" smtClean="0"/>
                        <a:t> </a:t>
                      </a:r>
                      <a:r>
                        <a:rPr lang="en-US" dirty="0" err="1"/>
                        <a:t>Jboss</a:t>
                      </a:r>
                      <a:r>
                        <a:rPr lang="en-US" dirty="0"/>
                        <a:t> 4.3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JDK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IBM Java 5.0, 6.0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Database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Oracle 10G - 11G</a:t>
                      </a:r>
                    </a:p>
                    <a:p>
                      <a:r>
                        <a:rPr lang="en-US" dirty="0"/>
                        <a:t>Oracle 10GRac - 11GRac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LDAP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 Active Directory ©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0493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Fundamentals</a:t>
            </a:r>
            <a:r>
              <a:rPr lang="de-DE" dirty="0"/>
              <a:t> - </a:t>
            </a:r>
            <a:r>
              <a:rPr lang="de-DE" dirty="0" err="1"/>
              <a:t>Stacks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Bildplatzhalt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6276345"/>
              </p:ext>
            </p:extLst>
          </p:nvPr>
        </p:nvGraphicFramePr>
        <p:xfrm>
          <a:off x="395288" y="1700213"/>
          <a:ext cx="8207378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488"/>
                <a:gridCol w="604689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DE" dirty="0" smtClean="0">
                          <a:effectLst/>
                        </a:rPr>
                        <a:t>Community </a:t>
                      </a:r>
                      <a:r>
                        <a:rPr lang="de-DE" dirty="0" err="1" smtClean="0">
                          <a:effectLst/>
                        </a:rPr>
                        <a:t>Stack</a:t>
                      </a:r>
                      <a:endParaRPr lang="en-US" dirty="0">
                        <a:effectLst/>
                      </a:endParaRPr>
                    </a:p>
                  </a:txBody>
                  <a:tcPr marL="192957" marR="192957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92957" marR="192957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Operating system</a:t>
                      </a:r>
                      <a:endParaRPr lang="en-US" dirty="0">
                        <a:effectLst/>
                      </a:endParaRPr>
                    </a:p>
                  </a:txBody>
                  <a:tcPr marL="192957" marR="192957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Ubuntu 12.04</a:t>
                      </a:r>
                      <a:endParaRPr lang="en-US" dirty="0"/>
                    </a:p>
                  </a:txBody>
                  <a:tcPr marL="192957" marR="192957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Database</a:t>
                      </a:r>
                      <a:endParaRPr lang="en-US"/>
                    </a:p>
                  </a:txBody>
                  <a:tcPr marL="192957" marR="192957"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PostGres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9.x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dirty="0" smtClean="0"/>
                        <a:t>MySQL 5.5</a:t>
                      </a:r>
                      <a:endParaRPr lang="en-US" dirty="0"/>
                    </a:p>
                  </a:txBody>
                  <a:tcPr marL="192957" marR="192957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Application Server</a:t>
                      </a:r>
                      <a:endParaRPr lang="en-US"/>
                    </a:p>
                  </a:txBody>
                  <a:tcPr marL="192957" marR="192957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Apache Tomcat 6, Apache Tomcat 7</a:t>
                      </a:r>
                    </a:p>
                  </a:txBody>
                  <a:tcPr marL="192957" marR="192957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Browser</a:t>
                      </a:r>
                      <a:endParaRPr lang="en-US" dirty="0"/>
                    </a:p>
                  </a:txBody>
                  <a:tcPr marL="192957" marR="192957" anchor="ctr"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IE 8, IE 9</a:t>
                      </a:r>
                    </a:p>
                    <a:p>
                      <a:r>
                        <a:rPr lang="it-IT" dirty="0"/>
                        <a:t>Safari 5+</a:t>
                      </a:r>
                    </a:p>
                    <a:p>
                      <a:r>
                        <a:rPr lang="it-IT" dirty="0" err="1"/>
                        <a:t>Firefox</a:t>
                      </a:r>
                      <a:r>
                        <a:rPr lang="it-IT" dirty="0"/>
                        <a:t> 9+</a:t>
                      </a:r>
                    </a:p>
                    <a:p>
                      <a:r>
                        <a:rPr lang="it-IT" dirty="0" err="1"/>
                        <a:t>Chrome</a:t>
                      </a:r>
                      <a:r>
                        <a:rPr lang="it-IT" dirty="0"/>
                        <a:t> 16+</a:t>
                      </a:r>
                    </a:p>
                  </a:txBody>
                  <a:tcPr marL="192957" marR="192957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JDK</a:t>
                      </a:r>
                      <a:endParaRPr lang="en-US"/>
                    </a:p>
                  </a:txBody>
                  <a:tcPr marL="192957" marR="192957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 1.5, 1.6</a:t>
                      </a:r>
                    </a:p>
                  </a:txBody>
                  <a:tcPr marL="192957" marR="19295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712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Fundamentals</a:t>
            </a:r>
            <a:r>
              <a:rPr lang="en-US" dirty="0" smtClean="0"/>
              <a:t> - Pricing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20" y="1700213"/>
            <a:ext cx="7103911" cy="4454525"/>
          </a:xfrm>
        </p:spPr>
      </p:pic>
    </p:spTree>
    <p:extLst>
      <p:ext uri="{BB962C8B-B14F-4D97-AF65-F5344CB8AC3E}">
        <p14:creationId xmlns:p14="http://schemas.microsoft.com/office/powerpoint/2010/main" val="283414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Fundamentals</a:t>
            </a:r>
            <a:r>
              <a:rPr lang="en-US" dirty="0" smtClean="0"/>
              <a:t> </a:t>
            </a:r>
            <a:r>
              <a:rPr lang="en-US" dirty="0"/>
              <a:t>- Pricing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5733256"/>
            <a:ext cx="972448" cy="209961"/>
          </a:xfrm>
          <a:prstGeom prst="rect">
            <a:avLst/>
          </a:prstGeom>
        </p:spPr>
      </p:pic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697" b="12697"/>
          <a:stretch/>
        </p:blipFill>
        <p:spPr>
          <a:xfrm>
            <a:off x="971600" y="1700808"/>
            <a:ext cx="7055772" cy="3900842"/>
          </a:xfr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36" y="1705546"/>
            <a:ext cx="7072348" cy="5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4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Berlin, 15.03.2013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dirty="0" smtClean="0"/>
              <a:t>marvin.byfield@init.de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dirty="0" smtClean="0"/>
              <a:t>Part I - </a:t>
            </a:r>
            <a:r>
              <a:rPr lang="de-DE" sz="2800" dirty="0" err="1" smtClean="0"/>
              <a:t>Introduction</a:t>
            </a:r>
            <a:endParaRPr lang="de-DE" sz="2800" dirty="0" smtClean="0"/>
          </a:p>
          <a:p>
            <a:r>
              <a:rPr lang="de-DE" dirty="0" err="1" smtClean="0"/>
              <a:t>Fundamentals</a:t>
            </a:r>
            <a:endParaRPr lang="de-DE" dirty="0" smtClean="0"/>
          </a:p>
          <a:p>
            <a:r>
              <a:rPr lang="de-DE" dirty="0" smtClean="0"/>
              <a:t>Architekturen</a:t>
            </a:r>
          </a:p>
          <a:p>
            <a:r>
              <a:rPr lang="de-DE" dirty="0" smtClean="0"/>
              <a:t>Q &amp; A</a:t>
            </a:r>
          </a:p>
          <a:p>
            <a:pPr marL="0" indent="0">
              <a:buNone/>
            </a:pPr>
            <a:r>
              <a:rPr lang="de-DE" sz="2800" dirty="0" smtClean="0"/>
              <a:t>Part II – Jahia in Action</a:t>
            </a:r>
            <a:endParaRPr lang="de-DE" sz="2800" dirty="0" smtClean="0"/>
          </a:p>
          <a:p>
            <a:r>
              <a:rPr lang="de-DE" dirty="0" smtClean="0"/>
              <a:t>Jahia </a:t>
            </a:r>
            <a:r>
              <a:rPr lang="de-DE" dirty="0"/>
              <a:t>in </a:t>
            </a:r>
            <a:r>
              <a:rPr lang="de-DE" dirty="0" err="1"/>
              <a:t>action</a:t>
            </a:r>
            <a:r>
              <a:rPr lang="de-DE" dirty="0"/>
              <a:t> </a:t>
            </a:r>
            <a:endParaRPr lang="de-DE" dirty="0" smtClean="0"/>
          </a:p>
          <a:p>
            <a:r>
              <a:rPr lang="de-DE" dirty="0" err="1" smtClean="0"/>
              <a:t>Conclusion</a:t>
            </a:r>
            <a:endParaRPr lang="de-DE" dirty="0" smtClean="0"/>
          </a:p>
          <a:p>
            <a:r>
              <a:rPr lang="de-DE" dirty="0"/>
              <a:t>Q &amp; A</a:t>
            </a:r>
          </a:p>
          <a:p>
            <a:endParaRPr lang="en-US" dirty="0" smtClean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541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Fundamentals</a:t>
            </a:r>
            <a:r>
              <a:rPr lang="de-DE" dirty="0" smtClean="0"/>
              <a:t> - </a:t>
            </a:r>
            <a:r>
              <a:rPr lang="de-DE" dirty="0" err="1" smtClean="0"/>
              <a:t>Pricing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>
                <a:latin typeface="FagoOfficeSans-Bold" pitchFamily="2" charset="0"/>
              </a:rPr>
              <a:t>Annual Support </a:t>
            </a:r>
            <a:r>
              <a:rPr lang="de-DE" dirty="0" err="1" smtClean="0">
                <a:latin typeface="FagoOfficeSans-Bold" pitchFamily="2" charset="0"/>
              </a:rPr>
              <a:t>Subscriptions</a:t>
            </a:r>
            <a:endParaRPr lang="en-US" dirty="0">
              <a:latin typeface="FagoOfficeSans-Bold" pitchFamily="2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492896"/>
            <a:ext cx="7077873" cy="2254311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519579" y="5293111"/>
            <a:ext cx="8125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*Unique </a:t>
            </a:r>
            <a:r>
              <a:rPr lang="de-DE" sz="1000" dirty="0" err="1" smtClean="0"/>
              <a:t>Production</a:t>
            </a:r>
            <a:r>
              <a:rPr lang="de-DE" sz="1000" dirty="0" smtClean="0"/>
              <a:t> Environment  = </a:t>
            </a:r>
            <a:r>
              <a:rPr lang="en-US" sz="1000" dirty="0"/>
              <a:t>An instance or a group of instance connected through clustering and/or through remote publishing, and that are not used for test or development purposes.</a:t>
            </a:r>
          </a:p>
        </p:txBody>
      </p:sp>
    </p:spTree>
    <p:extLst>
      <p:ext uri="{BB962C8B-B14F-4D97-AF65-F5344CB8AC3E}">
        <p14:creationId xmlns:p14="http://schemas.microsoft.com/office/powerpoint/2010/main" val="2201805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Fundamentals</a:t>
            </a:r>
            <a:r>
              <a:rPr lang="de-DE" dirty="0"/>
              <a:t> </a:t>
            </a:r>
            <a:r>
              <a:rPr lang="de-DE" dirty="0" smtClean="0"/>
              <a:t>- </a:t>
            </a:r>
            <a:r>
              <a:rPr lang="de-DE" dirty="0" err="1" smtClean="0"/>
              <a:t>Pricing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>
                <a:latin typeface="FagoOfficeSans-Bold" pitchFamily="2" charset="0"/>
              </a:rPr>
              <a:t>Knowlege</a:t>
            </a:r>
            <a:r>
              <a:rPr lang="de-DE" dirty="0" smtClean="0">
                <a:latin typeface="FagoOfficeSans-Bold" pitchFamily="2" charset="0"/>
              </a:rPr>
              <a:t> Transfer</a:t>
            </a:r>
          </a:p>
          <a:p>
            <a:pPr marL="0" indent="0">
              <a:buNone/>
            </a:pPr>
            <a:endParaRPr lang="de-DE" dirty="0">
              <a:latin typeface="FagoOfficeSans-Bold" pitchFamily="2" charset="0"/>
            </a:endParaRPr>
          </a:p>
          <a:p>
            <a:pPr marL="0" indent="0">
              <a:buNone/>
            </a:pPr>
            <a:endParaRPr lang="de-DE" dirty="0" smtClean="0">
              <a:latin typeface="FagoOfficeSans-Bold" pitchFamily="2" charset="0"/>
            </a:endParaRPr>
          </a:p>
          <a:p>
            <a:pPr marL="0" indent="0">
              <a:buNone/>
            </a:pPr>
            <a:endParaRPr lang="de-DE" dirty="0">
              <a:latin typeface="FagoOfficeSans-Bold" pitchFamily="2" charset="0"/>
            </a:endParaRPr>
          </a:p>
          <a:p>
            <a:pPr marL="0" indent="0">
              <a:buNone/>
            </a:pPr>
            <a:endParaRPr lang="de-DE" dirty="0" smtClean="0">
              <a:latin typeface="FagoOfficeSans-Bold" pitchFamily="2" charset="0"/>
            </a:endParaRPr>
          </a:p>
          <a:p>
            <a:pPr marL="0" indent="0">
              <a:buNone/>
            </a:pPr>
            <a:endParaRPr lang="de-DE" dirty="0">
              <a:latin typeface="FagoOfficeSans-Bold" pitchFamily="2" charset="0"/>
            </a:endParaRPr>
          </a:p>
          <a:p>
            <a:pPr marL="0" indent="0">
              <a:buNone/>
            </a:pPr>
            <a:r>
              <a:rPr lang="de-DE" dirty="0" smtClean="0">
                <a:latin typeface="FagoOfficeSans-Bold" pitchFamily="2" charset="0"/>
              </a:rPr>
              <a:t>Consulting</a:t>
            </a:r>
            <a:endParaRPr lang="en-US" dirty="0">
              <a:latin typeface="FagoOfficeSans-Bold" pitchFamily="2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132856"/>
            <a:ext cx="7083398" cy="1762561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19" y="4716606"/>
            <a:ext cx="7077873" cy="101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40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dirty="0">
                <a:latin typeface="FagoOfficeSans-Bold" pitchFamily="2" charset="0"/>
              </a:rPr>
              <a:t>Part I - </a:t>
            </a:r>
            <a:r>
              <a:rPr lang="de-DE" sz="2800" dirty="0" err="1">
                <a:latin typeface="FagoOfficeSans-Bold" pitchFamily="2" charset="0"/>
              </a:rPr>
              <a:t>Introduction</a:t>
            </a:r>
            <a:endParaRPr lang="de-DE" sz="2800" dirty="0">
              <a:latin typeface="FagoOfficeSans-Bold" pitchFamily="2" charset="0"/>
            </a:endParaRPr>
          </a:p>
          <a:p>
            <a:r>
              <a:rPr lang="de-DE" dirty="0" err="1"/>
              <a:t>Fundamentals</a:t>
            </a:r>
            <a:endParaRPr lang="de-DE" dirty="0"/>
          </a:p>
          <a:p>
            <a:pPr lvl="1"/>
            <a:r>
              <a:rPr lang="de-DE" dirty="0" err="1"/>
              <a:t>Overview</a:t>
            </a:r>
            <a:endParaRPr lang="de-DE" dirty="0"/>
          </a:p>
          <a:p>
            <a:pPr lvl="1"/>
            <a:r>
              <a:rPr lang="de-DE" dirty="0" err="1"/>
              <a:t>Licencing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pricing</a:t>
            </a:r>
            <a:endParaRPr lang="de-DE" dirty="0"/>
          </a:p>
          <a:p>
            <a:r>
              <a:rPr lang="de-DE" sz="2800" dirty="0">
                <a:latin typeface="FagoOfficeSans-Bold" pitchFamily="2" charset="0"/>
              </a:rPr>
              <a:t>Architecture</a:t>
            </a:r>
          </a:p>
          <a:p>
            <a:pPr lvl="1"/>
            <a:r>
              <a:rPr lang="de-DE" sz="2800" dirty="0">
                <a:latin typeface="FagoOfficeSans-Bold" pitchFamily="2" charset="0"/>
              </a:rPr>
              <a:t>Software</a:t>
            </a:r>
          </a:p>
          <a:p>
            <a:pPr lvl="1"/>
            <a:r>
              <a:rPr lang="de-DE" dirty="0"/>
              <a:t>Server</a:t>
            </a:r>
          </a:p>
          <a:p>
            <a:r>
              <a:rPr lang="de-DE" dirty="0"/>
              <a:t>Q &amp; A</a:t>
            </a:r>
          </a:p>
          <a:p>
            <a:pPr marL="0" indent="0">
              <a:buNone/>
            </a:pPr>
            <a:r>
              <a:rPr lang="de-DE" sz="2800" dirty="0"/>
              <a:t>Part II – Jahia in Action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597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pic>
        <p:nvPicPr>
          <p:cNvPr id="7" name="Bildplatzhalter 6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591" y="1052513"/>
            <a:ext cx="5521313" cy="5803900"/>
          </a:xfr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0"/>
            </a:schemeClr>
          </a:solidFill>
        </p:spPr>
        <p:txBody>
          <a:bodyPr/>
          <a:lstStyle/>
          <a:p>
            <a:r>
              <a:rPr lang="de-DE" dirty="0"/>
              <a:t>Architecture -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2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Architecture - Core Components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latin typeface="FagoOfficeSans-Bold" pitchFamily="2" charset="0"/>
              </a:rPr>
              <a:t>Core </a:t>
            </a:r>
            <a:r>
              <a:rPr lang="de-DE" dirty="0" smtClean="0">
                <a:latin typeface="FagoOfficeSans-Bold" pitchFamily="2" charset="0"/>
              </a:rPr>
              <a:t>Components</a:t>
            </a:r>
            <a:endParaRPr lang="de-DE" dirty="0" smtClean="0"/>
          </a:p>
          <a:p>
            <a:r>
              <a:rPr lang="de-DE" dirty="0" err="1" smtClean="0"/>
              <a:t>Contentrepository</a:t>
            </a:r>
            <a:r>
              <a:rPr lang="de-DE" dirty="0" smtClean="0"/>
              <a:t> </a:t>
            </a:r>
            <a:r>
              <a:rPr lang="de-DE" dirty="0"/>
              <a:t>(Data)</a:t>
            </a:r>
          </a:p>
          <a:p>
            <a:r>
              <a:rPr lang="de-DE" dirty="0" err="1"/>
              <a:t>Templating</a:t>
            </a:r>
            <a:r>
              <a:rPr lang="de-DE" dirty="0"/>
              <a:t>-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 smtClean="0"/>
              <a:t>rendering-engine</a:t>
            </a:r>
            <a:r>
              <a:rPr lang="de-DE" dirty="0" smtClean="0"/>
              <a:t> (live + </a:t>
            </a:r>
            <a:r>
              <a:rPr lang="de-DE" dirty="0" err="1" smtClean="0"/>
              <a:t>preview</a:t>
            </a:r>
            <a:r>
              <a:rPr lang="de-DE" dirty="0" smtClean="0"/>
              <a:t>)</a:t>
            </a:r>
          </a:p>
          <a:p>
            <a:r>
              <a:rPr lang="de-DE" dirty="0" smtClean="0"/>
              <a:t>Module </a:t>
            </a:r>
            <a:r>
              <a:rPr lang="de-DE" dirty="0" err="1"/>
              <a:t>m</a:t>
            </a:r>
            <a:r>
              <a:rPr lang="de-DE" dirty="0" err="1" smtClean="0"/>
              <a:t>anagement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endParaRPr lang="de-DE" dirty="0"/>
          </a:p>
          <a:p>
            <a:r>
              <a:rPr lang="de-DE" dirty="0"/>
              <a:t>Business </a:t>
            </a:r>
            <a:r>
              <a:rPr lang="de-DE" dirty="0" err="1" smtClean="0"/>
              <a:t>rules</a:t>
            </a:r>
            <a:r>
              <a:rPr lang="de-DE" dirty="0" smtClean="0"/>
              <a:t> </a:t>
            </a:r>
            <a:r>
              <a:rPr lang="de-DE" dirty="0" err="1" smtClean="0"/>
              <a:t>engine</a:t>
            </a:r>
            <a:endParaRPr lang="de-DE" dirty="0"/>
          </a:p>
          <a:p>
            <a:r>
              <a:rPr lang="de-DE" dirty="0" smtClean="0"/>
              <a:t>Workflow </a:t>
            </a:r>
            <a:r>
              <a:rPr lang="de-DE" dirty="0" err="1" smtClean="0"/>
              <a:t>engine</a:t>
            </a:r>
            <a:endParaRPr lang="de-DE" dirty="0"/>
          </a:p>
          <a:p>
            <a:r>
              <a:rPr lang="de-DE" dirty="0" smtClean="0"/>
              <a:t>Search </a:t>
            </a:r>
            <a:r>
              <a:rPr lang="de-DE" dirty="0" err="1" smtClean="0"/>
              <a:t>engine</a:t>
            </a:r>
            <a:endParaRPr lang="de-DE" dirty="0"/>
          </a:p>
          <a:p>
            <a:r>
              <a:rPr lang="de-DE" dirty="0" err="1" smtClean="0"/>
              <a:t>RESTful-webservices</a:t>
            </a:r>
            <a:endParaRPr lang="de-DE" dirty="0"/>
          </a:p>
          <a:p>
            <a:r>
              <a:rPr lang="de-DE" dirty="0" smtClean="0"/>
              <a:t>Scheduler</a:t>
            </a:r>
          </a:p>
          <a:p>
            <a:r>
              <a:rPr lang="de-DE" dirty="0" smtClean="0"/>
              <a:t>Filter</a:t>
            </a:r>
            <a:endParaRPr lang="de-DE" dirty="0"/>
          </a:p>
          <a:p>
            <a:endParaRPr lang="en-US" dirty="0"/>
          </a:p>
        </p:txBody>
      </p:sp>
      <p:sp>
        <p:nvSpPr>
          <p:cNvPr id="7" name="Inhaltsplatzhalter 4"/>
          <p:cNvSpPr txBox="1">
            <a:spLocks/>
          </p:cNvSpPr>
          <p:nvPr/>
        </p:nvSpPr>
        <p:spPr>
          <a:xfrm>
            <a:off x="4716016" y="1700808"/>
            <a:ext cx="4033712" cy="4448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ts val="600"/>
              </a:spcBef>
              <a:buFontTx/>
              <a:buBlip>
                <a:blip r:embed="rId2"/>
              </a:buBlip>
              <a:defRPr sz="2000" kern="1200">
                <a:solidFill>
                  <a:srgbClr val="333333"/>
                </a:solidFill>
                <a:latin typeface="FagoOfficeSans-Regular" pitchFamily="2" charset="0"/>
                <a:ea typeface="+mn-ea"/>
                <a:cs typeface="+mn-cs"/>
              </a:defRPr>
            </a:lvl1pPr>
            <a:lvl2pPr marL="627063" indent="-285750" algn="l" defTabSz="914400" rtl="0" eaLnBrk="1" latinLnBrk="0" hangingPunct="1">
              <a:lnSpc>
                <a:spcPts val="2400"/>
              </a:lnSpc>
              <a:spcBef>
                <a:spcPts val="480"/>
              </a:spcBef>
              <a:buFontTx/>
              <a:buBlip>
                <a:blip r:embed="rId2"/>
              </a:buBlip>
              <a:defRPr sz="1800" kern="1200">
                <a:solidFill>
                  <a:srgbClr val="333333"/>
                </a:solidFill>
                <a:latin typeface="FagoOfficeSans-Regular" pitchFamily="2" charset="0"/>
                <a:ea typeface="+mn-ea"/>
                <a:cs typeface="+mn-cs"/>
              </a:defRPr>
            </a:lvl2pPr>
            <a:lvl3pPr marL="893763" indent="-263525" algn="l" defTabSz="914400" rtl="0" eaLnBrk="1" latinLnBrk="0" hangingPunct="1">
              <a:lnSpc>
                <a:spcPts val="2000"/>
              </a:lnSpc>
              <a:spcBef>
                <a:spcPts val="340"/>
              </a:spcBef>
              <a:buFontTx/>
              <a:buBlip>
                <a:blip r:embed="rId2"/>
              </a:buBlip>
              <a:defRPr sz="1600" kern="1200">
                <a:solidFill>
                  <a:srgbClr val="333333"/>
                </a:solidFill>
                <a:latin typeface="FagoOfficeSans-Regular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FagoOfficeSans-Regular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FagoOfficeSans-Regular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Portlet</a:t>
            </a:r>
            <a:r>
              <a:rPr lang="de-DE" dirty="0"/>
              <a:t> / Portal Container</a:t>
            </a:r>
            <a:endParaRPr lang="de-DE" dirty="0" smtClean="0"/>
          </a:p>
          <a:p>
            <a:r>
              <a:rPr lang="de-DE" dirty="0" smtClean="0"/>
              <a:t>Jahia Studio</a:t>
            </a:r>
          </a:p>
          <a:p>
            <a:r>
              <a:rPr lang="de-DE" dirty="0" smtClean="0"/>
              <a:t>User </a:t>
            </a:r>
            <a:r>
              <a:rPr lang="de-DE" dirty="0"/>
              <a:t>Experience </a:t>
            </a:r>
            <a:r>
              <a:rPr lang="de-DE" dirty="0" err="1"/>
              <a:t>Builder</a:t>
            </a: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FontTx/>
              <a:buNone/>
            </a:pPr>
            <a:endParaRPr lang="de-D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338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Architecture – Jahia Components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783" y="1700213"/>
            <a:ext cx="5726385" cy="4454525"/>
          </a:xfrm>
        </p:spPr>
      </p:pic>
      <p:sp>
        <p:nvSpPr>
          <p:cNvPr id="7" name="Textfeld 6"/>
          <p:cNvSpPr txBox="1"/>
          <p:nvPr/>
        </p:nvSpPr>
        <p:spPr>
          <a:xfrm>
            <a:off x="4716016" y="6165304"/>
            <a:ext cx="3296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Jahia  </a:t>
            </a:r>
            <a:r>
              <a:rPr lang="de-DE" sz="1000" dirty="0" err="1" smtClean="0"/>
              <a:t>architecture</a:t>
            </a:r>
            <a:r>
              <a:rPr lang="de-DE" sz="1000" dirty="0" smtClean="0"/>
              <a:t>  ©</a:t>
            </a:r>
            <a:r>
              <a:rPr lang="de-DE" sz="1000" dirty="0"/>
              <a:t>2002 – 2013 Jahia Solutions Group SA </a:t>
            </a:r>
          </a:p>
        </p:txBody>
      </p:sp>
    </p:spTree>
    <p:extLst>
      <p:ext uri="{BB962C8B-B14F-4D97-AF65-F5344CB8AC3E}">
        <p14:creationId xmlns:p14="http://schemas.microsoft.com/office/powerpoint/2010/main" val="325817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Architecture – Technologies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pic>
        <p:nvPicPr>
          <p:cNvPr id="7" name="Bildplatzhalter 6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98084" y="1700213"/>
            <a:ext cx="7201782" cy="4454525"/>
          </a:xfrm>
        </p:spPr>
      </p:pic>
      <p:sp>
        <p:nvSpPr>
          <p:cNvPr id="8" name="Textfeld 7"/>
          <p:cNvSpPr txBox="1"/>
          <p:nvPr/>
        </p:nvSpPr>
        <p:spPr>
          <a:xfrm>
            <a:off x="4716016" y="6165304"/>
            <a:ext cx="32944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Jahia</a:t>
            </a:r>
            <a:r>
              <a:rPr lang="de-DE" sz="1000" dirty="0" smtClean="0"/>
              <a:t>  Components  ©</a:t>
            </a:r>
            <a:r>
              <a:rPr lang="de-DE" sz="1000" dirty="0"/>
              <a:t>2002 – 2013 </a:t>
            </a:r>
            <a:r>
              <a:rPr lang="de-DE" sz="1000" dirty="0" err="1"/>
              <a:t>Jahia</a:t>
            </a:r>
            <a:r>
              <a:rPr lang="de-DE" sz="1000" dirty="0"/>
              <a:t> Solutions Group SA </a:t>
            </a:r>
          </a:p>
        </p:txBody>
      </p:sp>
    </p:spTree>
    <p:extLst>
      <p:ext uri="{BB962C8B-B14F-4D97-AF65-F5344CB8AC3E}">
        <p14:creationId xmlns:p14="http://schemas.microsoft.com/office/powerpoint/2010/main" val="361143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Architecture - Content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>
                <a:latin typeface="FagoOfficeSans-Bold" pitchFamily="2" charset="0"/>
              </a:rPr>
              <a:t>Everything</a:t>
            </a:r>
            <a:r>
              <a:rPr lang="de-DE" dirty="0" smtClean="0">
                <a:latin typeface="FagoOfficeSans-Bold" pitchFamily="2" charset="0"/>
              </a:rPr>
              <a:t> </a:t>
            </a:r>
            <a:r>
              <a:rPr lang="de-DE" dirty="0" err="1" smtClean="0">
                <a:latin typeface="FagoOfficeSans-Bold" pitchFamily="2" charset="0"/>
              </a:rPr>
              <a:t>is</a:t>
            </a:r>
            <a:r>
              <a:rPr lang="de-DE" dirty="0" smtClean="0">
                <a:latin typeface="FagoOfficeSans-Bold" pitchFamily="2" charset="0"/>
              </a:rPr>
              <a:t> </a:t>
            </a:r>
            <a:r>
              <a:rPr lang="de-DE" dirty="0" err="1" smtClean="0">
                <a:latin typeface="FagoOfficeSans-Bold" pitchFamily="2" charset="0"/>
              </a:rPr>
              <a:t>content</a:t>
            </a:r>
            <a:endParaRPr lang="de-DE" dirty="0" smtClean="0">
              <a:latin typeface="FagoOfficeSans-Bold" pitchFamily="2" charset="0"/>
            </a:endParaRPr>
          </a:p>
          <a:p>
            <a:r>
              <a:rPr lang="de-DE" dirty="0" smtClean="0"/>
              <a:t>All </a:t>
            </a:r>
            <a:r>
              <a:rPr lang="de-DE" dirty="0" err="1" smtClean="0"/>
              <a:t>items</a:t>
            </a:r>
            <a:r>
              <a:rPr lang="de-DE" dirty="0" smtClean="0"/>
              <a:t>/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stored</a:t>
            </a:r>
            <a:r>
              <a:rPr lang="de-DE" dirty="0" smtClean="0"/>
              <a:t> in Jahia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content</a:t>
            </a:r>
            <a:endParaRPr lang="en-US" dirty="0"/>
          </a:p>
          <a:p>
            <a:pPr lvl="1"/>
            <a:r>
              <a:rPr lang="en-US" dirty="0"/>
              <a:t>Common properties (name, UUID, metadata, …) </a:t>
            </a:r>
          </a:p>
          <a:p>
            <a:pPr lvl="1"/>
            <a:r>
              <a:rPr lang="en-US" dirty="0" smtClean="0"/>
              <a:t>Common </a:t>
            </a:r>
            <a:r>
              <a:rPr lang="en-US" dirty="0"/>
              <a:t>services (editing UI, permissions, versions, </a:t>
            </a:r>
            <a:r>
              <a:rPr lang="en-US" dirty="0" smtClean="0"/>
              <a:t>…)</a:t>
            </a:r>
          </a:p>
          <a:p>
            <a:pPr lvl="1"/>
            <a:r>
              <a:rPr lang="en-US" dirty="0" smtClean="0"/>
              <a:t>Common </a:t>
            </a:r>
            <a:r>
              <a:rPr lang="en-US" dirty="0"/>
              <a:t>rendering and handling </a:t>
            </a:r>
            <a:r>
              <a:rPr lang="en-US" dirty="0" smtClean="0"/>
              <a:t>systems</a:t>
            </a:r>
          </a:p>
          <a:p>
            <a:r>
              <a:rPr lang="de-DE" dirty="0" smtClean="0"/>
              <a:t>All Contents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>
                <a:latin typeface="FagoOfficeSans-Bold" pitchFamily="2" charset="0"/>
              </a:rPr>
              <a:t>node</a:t>
            </a:r>
            <a:r>
              <a:rPr lang="de-DE" dirty="0" err="1" smtClean="0"/>
              <a:t>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defined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a </a:t>
            </a:r>
            <a:r>
              <a:rPr lang="de-DE" dirty="0" err="1" smtClean="0"/>
              <a:t>node</a:t>
            </a:r>
            <a:r>
              <a:rPr lang="de-DE" dirty="0" smtClean="0"/>
              <a:t> type</a:t>
            </a:r>
          </a:p>
          <a:p>
            <a:pPr lvl="1"/>
            <a:r>
              <a:rPr lang="de-DE" dirty="0"/>
              <a:t>Apache Content </a:t>
            </a:r>
            <a:r>
              <a:rPr lang="de-DE" dirty="0" err="1"/>
              <a:t>Node</a:t>
            </a:r>
            <a:r>
              <a:rPr lang="de-DE" dirty="0"/>
              <a:t> Type Definition (CND) </a:t>
            </a:r>
            <a:endParaRPr lang="de-DE" dirty="0" smtClean="0"/>
          </a:p>
          <a:p>
            <a:pPr lvl="1"/>
            <a:r>
              <a:rPr lang="de-DE" dirty="0" err="1" smtClean="0"/>
              <a:t>Inheritance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9096895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Architecture - </a:t>
            </a:r>
            <a:r>
              <a:rPr lang="de-DE" dirty="0" err="1" smtClean="0"/>
              <a:t>Authorization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Definition in XML </a:t>
            </a:r>
            <a:r>
              <a:rPr lang="de-DE" dirty="0" err="1" smtClean="0"/>
              <a:t>documents</a:t>
            </a:r>
            <a:endParaRPr lang="de-DE" dirty="0"/>
          </a:p>
          <a:p>
            <a:r>
              <a:rPr lang="de-DE" dirty="0"/>
              <a:t>Easy </a:t>
            </a:r>
            <a:r>
              <a:rPr lang="de-DE" dirty="0" err="1"/>
              <a:t>access</a:t>
            </a:r>
            <a:r>
              <a:rPr lang="de-DE" dirty="0"/>
              <a:t> via JSP </a:t>
            </a:r>
            <a:r>
              <a:rPr lang="de-DE" dirty="0" err="1"/>
              <a:t>taglib</a:t>
            </a:r>
            <a:r>
              <a:rPr lang="de-DE" dirty="0"/>
              <a:t> / Java </a:t>
            </a:r>
            <a:r>
              <a:rPr lang="de-DE" dirty="0" smtClean="0"/>
              <a:t>API</a:t>
            </a:r>
            <a:endParaRPr lang="de-DE" dirty="0" smtClean="0">
              <a:latin typeface="FagoOfficeSans-Bold" pitchFamily="2" charset="0"/>
            </a:endParaRPr>
          </a:p>
          <a:p>
            <a:pPr marL="0" indent="0">
              <a:buNone/>
            </a:pPr>
            <a:r>
              <a:rPr lang="de-DE" dirty="0" err="1" smtClean="0">
                <a:latin typeface="FagoOfficeSans-Bold" pitchFamily="2" charset="0"/>
              </a:rPr>
              <a:t>Permissions</a:t>
            </a:r>
            <a:endParaRPr lang="en-US" dirty="0" smtClean="0"/>
          </a:p>
          <a:p>
            <a:r>
              <a:rPr lang="en-US" dirty="0" smtClean="0"/>
              <a:t>Atomic </a:t>
            </a:r>
            <a:r>
              <a:rPr lang="en-US" dirty="0"/>
              <a:t>action that can be performed on a </a:t>
            </a:r>
            <a:r>
              <a:rPr lang="en-US" dirty="0" smtClean="0"/>
              <a:t>node</a:t>
            </a:r>
          </a:p>
          <a:p>
            <a:r>
              <a:rPr lang="de-DE" dirty="0" err="1" smtClean="0"/>
              <a:t>Stored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tree</a:t>
            </a:r>
            <a:endParaRPr lang="de-DE" dirty="0" smtClean="0"/>
          </a:p>
          <a:p>
            <a:r>
              <a:rPr lang="de-DE" dirty="0" err="1" smtClean="0"/>
              <a:t>Identified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(</a:t>
            </a:r>
            <a:r>
              <a:rPr lang="de-DE" dirty="0" err="1" smtClean="0"/>
              <a:t>automated</a:t>
            </a:r>
            <a:r>
              <a:rPr lang="de-DE" dirty="0" smtClean="0"/>
              <a:t> </a:t>
            </a:r>
            <a:r>
              <a:rPr lang="de-DE" dirty="0" err="1" smtClean="0"/>
              <a:t>resolution</a:t>
            </a:r>
            <a:r>
              <a:rPr lang="de-DE" dirty="0" smtClean="0"/>
              <a:t>)</a:t>
            </a:r>
          </a:p>
          <a:p>
            <a:r>
              <a:rPr lang="de-DE" dirty="0" smtClean="0"/>
              <a:t>Unique </a:t>
            </a:r>
            <a:r>
              <a:rPr lang="de-DE" dirty="0"/>
              <a:t>(system-</a:t>
            </a:r>
            <a:r>
              <a:rPr lang="de-DE" dirty="0" err="1"/>
              <a:t>wide</a:t>
            </a:r>
            <a:r>
              <a:rPr lang="de-DE" dirty="0" smtClean="0"/>
              <a:t>)</a:t>
            </a:r>
            <a:r>
              <a:rPr lang="de-DE" dirty="0">
                <a:latin typeface="FagoOfficeSans-Bold" pitchFamily="2" charset="0"/>
              </a:rPr>
              <a:t> </a:t>
            </a:r>
            <a:endParaRPr lang="de-DE" dirty="0" smtClean="0">
              <a:latin typeface="FagoOfficeSans-Bold" pitchFamily="2" charset="0"/>
            </a:endParaRPr>
          </a:p>
          <a:p>
            <a:pPr marL="0" indent="0">
              <a:buNone/>
            </a:pPr>
            <a:r>
              <a:rPr lang="de-DE" dirty="0" err="1" smtClean="0">
                <a:latin typeface="FagoOfficeSans-Bold" pitchFamily="2" charset="0"/>
              </a:rPr>
              <a:t>Roles</a:t>
            </a:r>
            <a:endParaRPr lang="de-DE" dirty="0"/>
          </a:p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 smtClean="0"/>
              <a:t>permissions</a:t>
            </a:r>
            <a:endParaRPr lang="de-DE" dirty="0" smtClean="0"/>
          </a:p>
          <a:p>
            <a:r>
              <a:rPr lang="de-DE" dirty="0" err="1" smtClean="0"/>
              <a:t>Advanced</a:t>
            </a:r>
            <a:r>
              <a:rPr lang="de-DE" dirty="0" smtClean="0"/>
              <a:t> </a:t>
            </a:r>
            <a:r>
              <a:rPr lang="de-DE" dirty="0" err="1"/>
              <a:t>tools</a:t>
            </a:r>
            <a:r>
              <a:rPr lang="de-DE" dirty="0"/>
              <a:t> in Enterprise Distribution</a:t>
            </a:r>
          </a:p>
          <a:p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flat </a:t>
            </a:r>
            <a:r>
              <a:rPr lang="de-DE" dirty="0" err="1"/>
              <a:t>list</a:t>
            </a:r>
            <a:r>
              <a:rPr lang="de-DE" dirty="0"/>
              <a:t> (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groups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33727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Architecture – Content </a:t>
            </a:r>
            <a:r>
              <a:rPr lang="de-DE" dirty="0" err="1" smtClean="0"/>
              <a:t>Platform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latin typeface="FagoOfficeSans-Bold" pitchFamily="2" charset="0"/>
              </a:rPr>
              <a:t>Java Content Repository</a:t>
            </a:r>
          </a:p>
          <a:p>
            <a:r>
              <a:rPr lang="de-DE" dirty="0" smtClean="0"/>
              <a:t>Unified </a:t>
            </a:r>
            <a:r>
              <a:rPr lang="de-DE" dirty="0"/>
              <a:t>API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Contentrepositories</a:t>
            </a:r>
            <a:r>
              <a:rPr lang="de-DE" dirty="0" smtClean="0"/>
              <a:t> (</a:t>
            </a:r>
            <a:r>
              <a:rPr lang="de-DE" dirty="0"/>
              <a:t>JSR-283)</a:t>
            </a:r>
          </a:p>
          <a:p>
            <a:pPr lvl="1"/>
            <a:r>
              <a:rPr lang="de-DE" dirty="0"/>
              <a:t>XML im-/</a:t>
            </a:r>
            <a:r>
              <a:rPr lang="de-DE" dirty="0" err="1"/>
              <a:t>export</a:t>
            </a:r>
            <a:endParaRPr lang="de-DE" dirty="0"/>
          </a:p>
          <a:p>
            <a:pPr lvl="1"/>
            <a:r>
              <a:rPr lang="de-DE" dirty="0" err="1"/>
              <a:t>Node-tree-architecture</a:t>
            </a:r>
            <a:r>
              <a:rPr lang="de-DE" dirty="0"/>
              <a:t> </a:t>
            </a:r>
          </a:p>
          <a:p>
            <a:pPr lvl="2"/>
            <a:r>
              <a:rPr lang="de-DE" dirty="0" err="1"/>
              <a:t>Node</a:t>
            </a:r>
            <a:r>
              <a:rPr lang="de-DE" dirty="0"/>
              <a:t>: type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properties</a:t>
            </a:r>
            <a:endParaRPr lang="de-DE" dirty="0"/>
          </a:p>
          <a:p>
            <a:pPr lvl="2"/>
            <a:r>
              <a:rPr lang="de-DE" dirty="0" err="1"/>
              <a:t>Typed</a:t>
            </a:r>
            <a:r>
              <a:rPr lang="de-DE" dirty="0"/>
              <a:t> </a:t>
            </a:r>
            <a:r>
              <a:rPr lang="de-DE" dirty="0" err="1"/>
              <a:t>references</a:t>
            </a:r>
            <a:endParaRPr lang="de-DE" dirty="0"/>
          </a:p>
          <a:p>
            <a:pPr lvl="1"/>
            <a:r>
              <a:rPr lang="de-DE" dirty="0"/>
              <a:t>SQL &amp; QOM</a:t>
            </a:r>
          </a:p>
          <a:p>
            <a:pPr lvl="1"/>
            <a:r>
              <a:rPr lang="de-DE" dirty="0"/>
              <a:t>ACL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rights</a:t>
            </a:r>
            <a:r>
              <a:rPr lang="de-DE" dirty="0"/>
              <a:t> </a:t>
            </a:r>
            <a:r>
              <a:rPr lang="de-DE" dirty="0" err="1"/>
              <a:t>management</a:t>
            </a:r>
            <a:endParaRPr lang="de-DE" dirty="0"/>
          </a:p>
          <a:p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Apache </a:t>
            </a:r>
            <a:r>
              <a:rPr lang="de-DE" dirty="0" err="1"/>
              <a:t>Jackrabbit</a:t>
            </a:r>
            <a:endParaRPr lang="de-DE" dirty="0"/>
          </a:p>
          <a:p>
            <a:pPr lvl="1"/>
            <a:r>
              <a:rPr lang="de-DE" dirty="0" smtClean="0"/>
              <a:t>JTA </a:t>
            </a:r>
            <a:r>
              <a:rPr lang="de-DE" dirty="0" err="1"/>
              <a:t>support</a:t>
            </a: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10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dirty="0">
                <a:latin typeface="FagoOfficeSans-Bold" pitchFamily="2" charset="0"/>
              </a:rPr>
              <a:t>Part I - </a:t>
            </a:r>
            <a:r>
              <a:rPr lang="de-DE" sz="2800" dirty="0" err="1">
                <a:latin typeface="FagoOfficeSans-Bold" pitchFamily="2" charset="0"/>
              </a:rPr>
              <a:t>Introduction</a:t>
            </a:r>
            <a:endParaRPr lang="de-DE" sz="2800" dirty="0">
              <a:latin typeface="FagoOfficeSans-Bold" pitchFamily="2" charset="0"/>
            </a:endParaRPr>
          </a:p>
          <a:p>
            <a:r>
              <a:rPr lang="de-DE" sz="2800" dirty="0" err="1" smtClean="0">
                <a:latin typeface="FagoOfficeSans-Bold" pitchFamily="2" charset="0"/>
              </a:rPr>
              <a:t>Fundamentals</a:t>
            </a:r>
            <a:endParaRPr lang="de-DE" sz="2800" dirty="0" smtClean="0">
              <a:latin typeface="FagoOfficeSans-Bold" pitchFamily="2" charset="0"/>
            </a:endParaRPr>
          </a:p>
          <a:p>
            <a:pPr lvl="1"/>
            <a:r>
              <a:rPr lang="de-DE" sz="2800" dirty="0" err="1" smtClean="0">
                <a:latin typeface="FagoOfficeSans-Bold" pitchFamily="2" charset="0"/>
              </a:rPr>
              <a:t>Overview</a:t>
            </a:r>
            <a:endParaRPr lang="de-DE" sz="2800" dirty="0" smtClean="0">
              <a:latin typeface="FagoOfficeSans-Bold" pitchFamily="2" charset="0"/>
            </a:endParaRPr>
          </a:p>
          <a:p>
            <a:pPr lvl="1"/>
            <a:r>
              <a:rPr lang="de-DE" dirty="0" err="1" smtClean="0"/>
              <a:t>Licencing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pricing</a:t>
            </a:r>
            <a:endParaRPr lang="de-DE" dirty="0"/>
          </a:p>
          <a:p>
            <a:r>
              <a:rPr lang="de-DE" dirty="0"/>
              <a:t>Architecture</a:t>
            </a:r>
          </a:p>
          <a:p>
            <a:pPr lvl="1"/>
            <a:r>
              <a:rPr lang="de-DE" dirty="0"/>
              <a:t>Software</a:t>
            </a:r>
          </a:p>
          <a:p>
            <a:pPr lvl="1"/>
            <a:r>
              <a:rPr lang="de-DE" dirty="0"/>
              <a:t>Server</a:t>
            </a:r>
          </a:p>
          <a:p>
            <a:r>
              <a:rPr lang="de-DE" dirty="0"/>
              <a:t>Q &amp; A</a:t>
            </a:r>
          </a:p>
          <a:p>
            <a:pPr marL="0" indent="0">
              <a:buNone/>
            </a:pPr>
            <a:r>
              <a:rPr lang="de-DE" sz="2800" dirty="0"/>
              <a:t>Part II – Jahia in Action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55335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Architecture - Search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>
                <a:latin typeface="FagoOfficeSans-Bold" pitchFamily="2" charset="0"/>
              </a:rPr>
              <a:t>Features (Technologies)</a:t>
            </a:r>
            <a:endParaRPr lang="en-US" dirty="0"/>
          </a:p>
          <a:p>
            <a:r>
              <a:rPr lang="en-US" dirty="0"/>
              <a:t>Full-text searches (Apache </a:t>
            </a:r>
            <a:r>
              <a:rPr lang="en-US" dirty="0" err="1"/>
              <a:t>Lucene</a:t>
            </a:r>
            <a:r>
              <a:rPr lang="en-US" dirty="0"/>
              <a:t>) </a:t>
            </a:r>
          </a:p>
          <a:p>
            <a:r>
              <a:rPr lang="en-US" dirty="0" smtClean="0"/>
              <a:t>Multi </a:t>
            </a:r>
            <a:r>
              <a:rPr lang="en-US" dirty="0"/>
              <a:t>query languages support (Apache Jackrabbit) </a:t>
            </a:r>
          </a:p>
          <a:p>
            <a:r>
              <a:rPr lang="en-US" dirty="0" smtClean="0"/>
              <a:t>Facets </a:t>
            </a:r>
            <a:r>
              <a:rPr lang="en-US" dirty="0"/>
              <a:t>(Apache </a:t>
            </a:r>
            <a:r>
              <a:rPr lang="en-US" dirty="0" err="1"/>
              <a:t>Solr</a:t>
            </a:r>
            <a:r>
              <a:rPr lang="en-US" dirty="0"/>
              <a:t>) </a:t>
            </a:r>
          </a:p>
          <a:p>
            <a:r>
              <a:rPr lang="en-US" dirty="0" smtClean="0"/>
              <a:t>“</a:t>
            </a:r>
            <a:r>
              <a:rPr lang="en-US" dirty="0"/>
              <a:t>Did you mean” (Apache </a:t>
            </a:r>
            <a:r>
              <a:rPr lang="en-US" dirty="0" err="1"/>
              <a:t>Solr</a:t>
            </a:r>
            <a:r>
              <a:rPr lang="en-US" dirty="0"/>
              <a:t>) </a:t>
            </a:r>
          </a:p>
          <a:p>
            <a:r>
              <a:rPr lang="en-US" dirty="0" smtClean="0"/>
              <a:t>Open </a:t>
            </a:r>
            <a:r>
              <a:rPr lang="en-US" dirty="0"/>
              <a:t>search </a:t>
            </a:r>
          </a:p>
          <a:p>
            <a:r>
              <a:rPr lang="de-DE" dirty="0" err="1" smtClean="0"/>
              <a:t>Connectors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repositories</a:t>
            </a:r>
            <a:r>
              <a:rPr lang="de-DE" dirty="0" smtClean="0"/>
              <a:t> e.g. </a:t>
            </a:r>
            <a:r>
              <a:rPr lang="de-DE" dirty="0" err="1" smtClean="0"/>
              <a:t>Alfresco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en-US" dirty="0" err="1" smtClean="0"/>
              <a:t>EntropySoft</a:t>
            </a:r>
            <a:r>
              <a:rPr lang="en-US" dirty="0" smtClean="0"/>
              <a:t>)</a:t>
            </a:r>
            <a:r>
              <a:rPr lang="de-DE" dirty="0" smtClean="0"/>
              <a:t> 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>
                <a:latin typeface="FagoOfficeSans-Bold" pitchFamily="2" charset="0"/>
              </a:rPr>
              <a:t>API</a:t>
            </a:r>
            <a:endParaRPr lang="en-US" dirty="0"/>
          </a:p>
          <a:p>
            <a:r>
              <a:rPr lang="en-US" dirty="0"/>
              <a:t>full-text search tag libraries </a:t>
            </a:r>
            <a:endParaRPr lang="en-US" dirty="0" smtClean="0"/>
          </a:p>
          <a:p>
            <a:r>
              <a:rPr lang="en-US" dirty="0"/>
              <a:t>query languages </a:t>
            </a:r>
          </a:p>
        </p:txBody>
      </p:sp>
    </p:spTree>
    <p:extLst>
      <p:ext uri="{BB962C8B-B14F-4D97-AF65-F5344CB8AC3E}">
        <p14:creationId xmlns:p14="http://schemas.microsoft.com/office/powerpoint/2010/main" val="12008451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Architecture - Search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>
                <a:latin typeface="FagoOfficeSans-Bold" pitchFamily="2" charset="0"/>
              </a:rPr>
              <a:t>Indexing</a:t>
            </a:r>
            <a:endParaRPr lang="de-DE" dirty="0">
              <a:latin typeface="FagoOfficeSans-Bold" pitchFamily="2" charset="0"/>
            </a:endParaRPr>
          </a:p>
          <a:p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seperate</a:t>
            </a:r>
            <a:r>
              <a:rPr lang="de-DE" dirty="0" smtClean="0"/>
              <a:t> </a:t>
            </a:r>
            <a:r>
              <a:rPr lang="de-DE" dirty="0" err="1" smtClean="0"/>
              <a:t>index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schema</a:t>
            </a:r>
            <a:r>
              <a:rPr lang="de-DE" dirty="0" smtClean="0"/>
              <a:t> (Apache </a:t>
            </a:r>
            <a:r>
              <a:rPr lang="de-DE" dirty="0" err="1" smtClean="0"/>
              <a:t>Jackrabbit</a:t>
            </a:r>
            <a:r>
              <a:rPr lang="de-DE" dirty="0" smtClean="0"/>
              <a:t>)</a:t>
            </a:r>
          </a:p>
          <a:p>
            <a:r>
              <a:rPr lang="en-US" dirty="0"/>
              <a:t>Rich document parsing (Apache </a:t>
            </a:r>
            <a:r>
              <a:rPr lang="en-US" dirty="0" err="1"/>
              <a:t>Tika</a:t>
            </a:r>
            <a:r>
              <a:rPr lang="en-US" dirty="0" smtClean="0"/>
              <a:t>)</a:t>
            </a:r>
            <a:endParaRPr lang="de-DE" dirty="0" smtClean="0"/>
          </a:p>
          <a:p>
            <a:r>
              <a:rPr lang="de-DE" dirty="0" smtClean="0"/>
              <a:t>(Immediate </a:t>
            </a:r>
            <a:r>
              <a:rPr lang="de-DE" dirty="0" err="1" smtClean="0"/>
              <a:t>indexing</a:t>
            </a:r>
            <a:r>
              <a:rPr lang="de-DE" dirty="0" smtClean="0"/>
              <a:t> after </a:t>
            </a:r>
            <a:r>
              <a:rPr lang="de-DE" dirty="0" err="1" smtClean="0"/>
              <a:t>content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)- not in 6.6.x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Asynchronous</a:t>
            </a:r>
            <a:r>
              <a:rPr lang="de-DE" dirty="0" smtClean="0"/>
              <a:t> </a:t>
            </a:r>
            <a:r>
              <a:rPr lang="de-DE" dirty="0" err="1" smtClean="0"/>
              <a:t>Document</a:t>
            </a:r>
            <a:r>
              <a:rPr lang="de-DE" dirty="0" smtClean="0"/>
              <a:t> </a:t>
            </a:r>
            <a:r>
              <a:rPr lang="de-DE" dirty="0" err="1" smtClean="0"/>
              <a:t>Parsing</a:t>
            </a:r>
            <a:r>
              <a:rPr lang="de-DE" dirty="0" smtClean="0"/>
              <a:t>)- not in 6.6.x</a:t>
            </a:r>
            <a:endParaRPr lang="de-DE" dirty="0"/>
          </a:p>
          <a:p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index</a:t>
            </a:r>
            <a:r>
              <a:rPr lang="de-DE" dirty="0" smtClean="0"/>
              <a:t> per </a:t>
            </a:r>
            <a:r>
              <a:rPr lang="de-DE" dirty="0" err="1" smtClean="0"/>
              <a:t>cluster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endParaRPr lang="de-DE" dirty="0" smtClean="0"/>
          </a:p>
          <a:p>
            <a:pPr marL="0" indent="0">
              <a:buNone/>
            </a:pPr>
            <a:endParaRPr lang="de-DE" dirty="0" smtClean="0">
              <a:latin typeface="FagoOfficeSans-Bold" pitchFamily="2" charset="0"/>
            </a:endParaRPr>
          </a:p>
          <a:p>
            <a:pPr marL="0" indent="0">
              <a:buNone/>
            </a:pPr>
            <a:r>
              <a:rPr lang="de-DE" dirty="0" err="1" smtClean="0">
                <a:latin typeface="FagoOfficeSans-Bold" pitchFamily="2" charset="0"/>
              </a:rPr>
              <a:t>Templating</a:t>
            </a:r>
            <a:endParaRPr lang="de-DE" dirty="0"/>
          </a:p>
          <a:p>
            <a:r>
              <a:rPr lang="de-DE" dirty="0"/>
              <a:t>Tag </a:t>
            </a:r>
            <a:r>
              <a:rPr lang="de-DE" dirty="0" err="1"/>
              <a:t>library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searchforms</a:t>
            </a:r>
            <a:r>
              <a:rPr lang="de-DE" dirty="0"/>
              <a:t>/</a:t>
            </a:r>
            <a:r>
              <a:rPr lang="de-DE" dirty="0" err="1"/>
              <a:t>queries</a:t>
            </a:r>
            <a:r>
              <a:rPr lang="de-DE" dirty="0"/>
              <a:t>/</a:t>
            </a:r>
            <a:r>
              <a:rPr lang="de-DE" dirty="0" err="1"/>
              <a:t>facets</a:t>
            </a:r>
            <a:endParaRPr lang="de-DE" dirty="0"/>
          </a:p>
          <a:p>
            <a:r>
              <a:rPr lang="de-DE" dirty="0"/>
              <a:t>Different </a:t>
            </a:r>
            <a:r>
              <a:rPr lang="de-DE" dirty="0" err="1"/>
              <a:t>templates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en-US" dirty="0"/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5276093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Architecture - Search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>
                <a:latin typeface="FagoOfficeSans-Bold" pitchFamily="2" charset="0"/>
              </a:rPr>
              <a:t>Search</a:t>
            </a:r>
            <a:endParaRPr lang="de-DE" dirty="0"/>
          </a:p>
          <a:p>
            <a:r>
              <a:rPr lang="de-DE" dirty="0" smtClean="0"/>
              <a:t>Supports </a:t>
            </a:r>
            <a:r>
              <a:rPr lang="de-DE" dirty="0" err="1" smtClean="0"/>
              <a:t>relevance</a:t>
            </a:r>
            <a:r>
              <a:rPr lang="de-DE" dirty="0" smtClean="0"/>
              <a:t> (</a:t>
            </a:r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fields</a:t>
            </a:r>
            <a:r>
              <a:rPr lang="de-DE" dirty="0" smtClean="0"/>
              <a:t>), </a:t>
            </a:r>
            <a:r>
              <a:rPr lang="de-DE" dirty="0" err="1" smtClean="0"/>
              <a:t>limit</a:t>
            </a:r>
            <a:r>
              <a:rPr lang="de-DE" dirty="0" smtClean="0"/>
              <a:t>, </a:t>
            </a:r>
            <a:r>
              <a:rPr lang="de-DE" dirty="0" err="1" smtClean="0"/>
              <a:t>exclude</a:t>
            </a:r>
            <a:endParaRPr lang="en-US" dirty="0" smtClean="0"/>
          </a:p>
          <a:p>
            <a:r>
              <a:rPr lang="en-US" dirty="0" smtClean="0"/>
              <a:t>Structured </a:t>
            </a:r>
            <a:r>
              <a:rPr lang="en-US" dirty="0"/>
              <a:t>search based on any number of constraints on any content and metadata </a:t>
            </a:r>
            <a:r>
              <a:rPr lang="en-US" dirty="0" smtClean="0"/>
              <a:t>field</a:t>
            </a:r>
          </a:p>
          <a:p>
            <a:pPr lvl="1"/>
            <a:r>
              <a:rPr lang="de-DE" dirty="0" smtClean="0"/>
              <a:t>Supports QOM</a:t>
            </a:r>
          </a:p>
          <a:p>
            <a:pPr lvl="1"/>
            <a:r>
              <a:rPr lang="de-DE" dirty="0" smtClean="0"/>
              <a:t>Type </a:t>
            </a:r>
            <a:r>
              <a:rPr lang="de-DE" dirty="0" err="1" smtClean="0"/>
              <a:t>awereness</a:t>
            </a:r>
            <a:endParaRPr lang="en-US" dirty="0"/>
          </a:p>
          <a:p>
            <a:r>
              <a:rPr lang="en-US" dirty="0"/>
              <a:t>Unstructured search (</a:t>
            </a:r>
            <a:r>
              <a:rPr lang="en-US" dirty="0" err="1"/>
              <a:t>fulltext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optional and mandatory </a:t>
            </a:r>
            <a:r>
              <a:rPr lang="en-US" dirty="0" smtClean="0"/>
              <a:t>words</a:t>
            </a:r>
          </a:p>
          <a:p>
            <a:pPr lvl="1"/>
            <a:r>
              <a:rPr lang="en-US" dirty="0" smtClean="0"/>
              <a:t>phrase search</a:t>
            </a:r>
          </a:p>
          <a:p>
            <a:pPr lvl="1"/>
            <a:r>
              <a:rPr lang="en-US" dirty="0" smtClean="0"/>
              <a:t>without words</a:t>
            </a:r>
          </a:p>
          <a:p>
            <a:pPr lvl="1"/>
            <a:r>
              <a:rPr lang="en-US" dirty="0" smtClean="0"/>
              <a:t>wildcards</a:t>
            </a:r>
            <a:endParaRPr lang="de-DE" dirty="0"/>
          </a:p>
          <a:p>
            <a:endParaRPr lang="de-DE" dirty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6544752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Architecture – Rules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jBOSS</a:t>
            </a:r>
            <a:r>
              <a:rPr lang="de-DE" dirty="0" smtClean="0"/>
              <a:t> </a:t>
            </a:r>
            <a:r>
              <a:rPr lang="de-DE" dirty="0" err="1" smtClean="0"/>
              <a:t>Drools</a:t>
            </a:r>
            <a:r>
              <a:rPr lang="de-DE" dirty="0" smtClean="0"/>
              <a:t> Engine</a:t>
            </a:r>
          </a:p>
          <a:p>
            <a:pPr lvl="1"/>
            <a:r>
              <a:rPr lang="de-DE" dirty="0" err="1" smtClean="0"/>
              <a:t>Similar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native </a:t>
            </a:r>
            <a:r>
              <a:rPr lang="de-DE" dirty="0" err="1" smtClean="0"/>
              <a:t>language</a:t>
            </a:r>
            <a:endParaRPr lang="de-DE" dirty="0" smtClean="0"/>
          </a:p>
          <a:p>
            <a:pPr lvl="1"/>
            <a:r>
              <a:rPr lang="de-DE" dirty="0" smtClean="0"/>
              <a:t>Custom </a:t>
            </a:r>
            <a:r>
              <a:rPr lang="de-DE" dirty="0" err="1" smtClean="0"/>
              <a:t>jahia</a:t>
            </a:r>
            <a:r>
              <a:rPr lang="de-DE" dirty="0" smtClean="0"/>
              <a:t> </a:t>
            </a:r>
            <a:r>
              <a:rPr lang="de-DE" dirty="0" err="1" smtClean="0"/>
              <a:t>rules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</a:p>
          <a:p>
            <a:pPr lvl="1"/>
            <a:r>
              <a:rPr lang="de-DE" dirty="0" err="1" smtClean="0"/>
              <a:t>Extendable</a:t>
            </a:r>
            <a:endParaRPr lang="de-DE" dirty="0" smtClean="0"/>
          </a:p>
          <a:p>
            <a:pPr lvl="1"/>
            <a:endParaRPr lang="de-DE" dirty="0"/>
          </a:p>
          <a:p>
            <a:pPr marL="341313" lvl="1" indent="0">
              <a:buNone/>
            </a:pPr>
            <a:endParaRPr lang="de-DE" dirty="0" smtClean="0"/>
          </a:p>
        </p:txBody>
      </p:sp>
      <p:sp>
        <p:nvSpPr>
          <p:cNvPr id="6" name="Textfeld 5"/>
          <p:cNvSpPr txBox="1"/>
          <p:nvPr/>
        </p:nvSpPr>
        <p:spPr>
          <a:xfrm>
            <a:off x="683568" y="3789040"/>
            <a:ext cx="7344816" cy="2031325"/>
          </a:xfrm>
          <a:prstGeom prst="rect">
            <a:avLst/>
          </a:prstGeom>
          <a:effectLst>
            <a:outerShdw blurRad="50800" dist="1397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entury Schoolbook" pitchFamily="18" charset="0"/>
              </a:rPr>
              <a:t>rule "A task has been created" </a:t>
            </a:r>
          </a:p>
          <a:p>
            <a:r>
              <a:rPr lang="en-US" sz="1400" dirty="0">
                <a:latin typeface="Century Schoolbook" pitchFamily="18" charset="0"/>
              </a:rPr>
              <a:t>    when</a:t>
            </a:r>
          </a:p>
          <a:p>
            <a:r>
              <a:rPr lang="en-US" sz="1400" dirty="0">
                <a:latin typeface="Century Schoolbook" pitchFamily="18" charset="0"/>
              </a:rPr>
              <a:t>        A new node is created</a:t>
            </a:r>
          </a:p>
          <a:p>
            <a:r>
              <a:rPr lang="en-US" sz="1400" dirty="0">
                <a:latin typeface="Century Schoolbook" pitchFamily="18" charset="0"/>
              </a:rPr>
              <a:t>        - the node has the type </a:t>
            </a:r>
            <a:r>
              <a:rPr lang="en-US" sz="1400" dirty="0" err="1">
                <a:latin typeface="Century Schoolbook" pitchFamily="18" charset="0"/>
              </a:rPr>
              <a:t>jnt:task</a:t>
            </a:r>
            <a:endParaRPr lang="en-US" sz="1400" dirty="0">
              <a:latin typeface="Century Schoolbook" pitchFamily="18" charset="0"/>
            </a:endParaRPr>
          </a:p>
          <a:p>
            <a:r>
              <a:rPr lang="en-US" sz="1400" dirty="0">
                <a:latin typeface="Century Schoolbook" pitchFamily="18" charset="0"/>
              </a:rPr>
              <a:t>        The node has a property assignee</a:t>
            </a:r>
          </a:p>
          <a:p>
            <a:r>
              <a:rPr lang="en-US" sz="1400" dirty="0">
                <a:latin typeface="Century Schoolbook" pitchFamily="18" charset="0"/>
              </a:rPr>
              <a:t>    then</a:t>
            </a:r>
          </a:p>
          <a:p>
            <a:r>
              <a:rPr lang="en-US" sz="1400" dirty="0">
                <a:latin typeface="Century Schoolbook" pitchFamily="18" charset="0"/>
              </a:rPr>
              <a:t>        Set the property state of the node with the value "active" </a:t>
            </a:r>
          </a:p>
          <a:p>
            <a:r>
              <a:rPr lang="en-US" sz="1400" dirty="0">
                <a:latin typeface="Century Schoolbook" pitchFamily="18" charset="0"/>
              </a:rPr>
              <a:t>        Assign permissions "</a:t>
            </a:r>
            <a:r>
              <a:rPr lang="en-US" sz="1400" dirty="0" err="1">
                <a:latin typeface="Century Schoolbook" pitchFamily="18" charset="0"/>
              </a:rPr>
              <a:t>rw</a:t>
            </a:r>
            <a:r>
              <a:rPr lang="en-US" sz="1400" dirty="0">
                <a:latin typeface="Century Schoolbook" pitchFamily="18" charset="0"/>
              </a:rPr>
              <a:t>-" on the node to the user </a:t>
            </a:r>
            <a:r>
              <a:rPr lang="en-US" sz="1400" dirty="0" err="1">
                <a:latin typeface="Century Schoolbook" pitchFamily="18" charset="0"/>
              </a:rPr>
              <a:t>property.getNode</a:t>
            </a:r>
            <a:r>
              <a:rPr lang="en-US" sz="1400" dirty="0">
                <a:latin typeface="Century Schoolbook" pitchFamily="18" charset="0"/>
              </a:rPr>
              <a:t>().</a:t>
            </a:r>
            <a:r>
              <a:rPr lang="en-US" sz="1400" dirty="0" err="1">
                <a:latin typeface="Century Schoolbook" pitchFamily="18" charset="0"/>
              </a:rPr>
              <a:t>getName</a:t>
            </a:r>
            <a:r>
              <a:rPr lang="en-US" sz="1400" dirty="0">
                <a:latin typeface="Century Schoolbook" pitchFamily="18" charset="0"/>
              </a:rPr>
              <a:t>()</a:t>
            </a:r>
          </a:p>
          <a:p>
            <a:r>
              <a:rPr lang="en-US" sz="1400" dirty="0">
                <a:latin typeface="Century Schoolbook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8841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Architecture </a:t>
            </a:r>
            <a:r>
              <a:rPr lang="de-DE" dirty="0" smtClean="0"/>
              <a:t>– BPM / Workflows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lnSpc>
                <a:spcPts val="2600"/>
              </a:lnSpc>
              <a:spcBef>
                <a:spcPts val="600"/>
              </a:spcBef>
              <a:buNone/>
            </a:pPr>
            <a:r>
              <a:rPr lang="de-DE" sz="2000" dirty="0" err="1" smtClean="0">
                <a:latin typeface="FagoOfficeSerif-Bold" pitchFamily="2" charset="0"/>
              </a:rPr>
              <a:t>Buisiness</a:t>
            </a:r>
            <a:r>
              <a:rPr lang="de-DE" sz="2000" dirty="0" smtClean="0">
                <a:latin typeface="FagoOfficeSerif-Bold" pitchFamily="2" charset="0"/>
              </a:rPr>
              <a:t> </a:t>
            </a:r>
            <a:r>
              <a:rPr lang="de-DE" sz="2000" dirty="0" err="1">
                <a:latin typeface="FagoOfficeSerif-Bold" pitchFamily="2" charset="0"/>
              </a:rPr>
              <a:t>Process</a:t>
            </a:r>
            <a:r>
              <a:rPr lang="de-DE" sz="2000" dirty="0">
                <a:latin typeface="FagoOfficeSerif-Bold" pitchFamily="2" charset="0"/>
              </a:rPr>
              <a:t> </a:t>
            </a:r>
            <a:r>
              <a:rPr lang="de-DE" sz="2000" dirty="0" smtClean="0">
                <a:latin typeface="FagoOfficeSerif-Bold" pitchFamily="2" charset="0"/>
              </a:rPr>
              <a:t>Management</a:t>
            </a:r>
            <a:endParaRPr lang="de-DE" sz="2000" dirty="0">
              <a:latin typeface="FagoOfficeSerif-Bold" pitchFamily="2" charset="0"/>
            </a:endParaRPr>
          </a:p>
          <a:p>
            <a:r>
              <a:rPr lang="de-DE" dirty="0" smtClean="0"/>
              <a:t>Workflow </a:t>
            </a:r>
            <a:r>
              <a:rPr lang="de-DE" dirty="0" err="1" smtClean="0"/>
              <a:t>rules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content</a:t>
            </a:r>
            <a:r>
              <a:rPr lang="de-DE" dirty="0" smtClean="0"/>
              <a:t> </a:t>
            </a:r>
            <a:r>
              <a:rPr lang="de-DE" dirty="0" err="1" smtClean="0"/>
              <a:t>nodes</a:t>
            </a:r>
            <a:endParaRPr lang="de-DE" dirty="0" smtClean="0"/>
          </a:p>
          <a:p>
            <a:r>
              <a:rPr lang="de-DE" dirty="0" smtClean="0"/>
              <a:t>Support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/>
              <a:t>p</a:t>
            </a:r>
            <a:r>
              <a:rPr lang="de-DE" dirty="0" err="1" smtClean="0"/>
              <a:t>ermissions</a:t>
            </a:r>
            <a:r>
              <a:rPr lang="de-DE" dirty="0" smtClean="0"/>
              <a:t> (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roles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inherited</a:t>
            </a:r>
            <a:r>
              <a:rPr lang="de-DE" dirty="0" smtClean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child</a:t>
            </a:r>
            <a:r>
              <a:rPr lang="de-DE" dirty="0"/>
              <a:t> </a:t>
            </a:r>
            <a:r>
              <a:rPr lang="de-DE" dirty="0" err="1"/>
              <a:t>nodes</a:t>
            </a:r>
            <a:endParaRPr lang="de-DE" dirty="0" smtClean="0"/>
          </a:p>
          <a:p>
            <a:r>
              <a:rPr lang="de-DE" dirty="0" smtClean="0"/>
              <a:t>Interaction / </a:t>
            </a:r>
            <a:r>
              <a:rPr lang="de-DE" dirty="0" err="1" smtClean="0"/>
              <a:t>collaboration</a:t>
            </a:r>
            <a:endParaRPr lang="de-DE" dirty="0" smtClean="0"/>
          </a:p>
          <a:p>
            <a:r>
              <a:rPr lang="de-DE" dirty="0" err="1" smtClean="0"/>
              <a:t>jBMPN</a:t>
            </a:r>
            <a:endParaRPr lang="de-DE" dirty="0"/>
          </a:p>
          <a:p>
            <a:pPr lvl="1"/>
            <a:r>
              <a:rPr lang="de-DE" dirty="0"/>
              <a:t>BPMN 2.0 </a:t>
            </a:r>
            <a:r>
              <a:rPr lang="de-DE" dirty="0" err="1"/>
              <a:t>specification</a:t>
            </a:r>
            <a:endParaRPr lang="de-DE" dirty="0"/>
          </a:p>
          <a:p>
            <a:pPr lvl="1"/>
            <a:r>
              <a:rPr lang="de-DE" dirty="0" err="1"/>
              <a:t>Compatible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propretary</a:t>
            </a:r>
            <a:r>
              <a:rPr lang="de-DE" dirty="0"/>
              <a:t> GUI </a:t>
            </a:r>
            <a:r>
              <a:rPr lang="de-DE" dirty="0" err="1"/>
              <a:t>workflow</a:t>
            </a:r>
            <a:r>
              <a:rPr lang="de-DE" dirty="0"/>
              <a:t> </a:t>
            </a:r>
            <a:r>
              <a:rPr lang="de-DE" dirty="0" err="1"/>
              <a:t>definition</a:t>
            </a:r>
            <a:r>
              <a:rPr lang="de-DE" dirty="0"/>
              <a:t> </a:t>
            </a:r>
            <a:r>
              <a:rPr lang="de-DE" dirty="0" err="1" smtClean="0"/>
              <a:t>tools</a:t>
            </a:r>
            <a:endParaRPr lang="de-DE" dirty="0" smtClean="0"/>
          </a:p>
          <a:p>
            <a:r>
              <a:rPr lang="de-DE" dirty="0" err="1" smtClean="0"/>
              <a:t>Advanced</a:t>
            </a:r>
            <a:r>
              <a:rPr lang="de-DE" dirty="0" smtClean="0"/>
              <a:t> </a:t>
            </a:r>
            <a:r>
              <a:rPr lang="de-DE" dirty="0" err="1" smtClean="0"/>
              <a:t>tools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r>
              <a:rPr lang="de-DE" dirty="0" smtClean="0"/>
              <a:t> in Enterprise Distribution</a:t>
            </a:r>
          </a:p>
        </p:txBody>
      </p:sp>
    </p:spTree>
    <p:extLst>
      <p:ext uri="{BB962C8B-B14F-4D97-AF65-F5344CB8AC3E}">
        <p14:creationId xmlns:p14="http://schemas.microsoft.com/office/powerpoint/2010/main" val="247421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1052736"/>
            <a:ext cx="8208714" cy="648951"/>
          </a:xfrm>
        </p:spPr>
        <p:txBody>
          <a:bodyPr/>
          <a:lstStyle/>
          <a:p>
            <a:r>
              <a:rPr lang="de-DE" dirty="0" smtClean="0"/>
              <a:t>Architecture </a:t>
            </a:r>
            <a:r>
              <a:rPr lang="de-DE" dirty="0"/>
              <a:t>-</a:t>
            </a:r>
            <a:r>
              <a:rPr lang="de-DE" dirty="0" smtClean="0"/>
              <a:t> </a:t>
            </a:r>
            <a:r>
              <a:rPr lang="de-DE" dirty="0" err="1" smtClean="0"/>
              <a:t>Intersection</a:t>
            </a:r>
            <a:r>
              <a:rPr lang="de-DE" dirty="0" smtClean="0"/>
              <a:t> Points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lnSpc>
                <a:spcPts val="2600"/>
              </a:lnSpc>
              <a:spcBef>
                <a:spcPts val="600"/>
              </a:spcBef>
              <a:buNone/>
            </a:pPr>
            <a:r>
              <a:rPr lang="de-DE" sz="2000" dirty="0" smtClean="0">
                <a:latin typeface="FagoOfficeSerif-Bold" pitchFamily="2" charset="0"/>
              </a:rPr>
              <a:t>Webservices</a:t>
            </a:r>
            <a:endParaRPr lang="de-DE" sz="2000" dirty="0">
              <a:latin typeface="FagoOfficeSerif-Bold" pitchFamily="2" charset="0"/>
            </a:endParaRPr>
          </a:p>
          <a:p>
            <a:r>
              <a:rPr lang="de-DE" dirty="0" smtClean="0"/>
              <a:t>REST API </a:t>
            </a:r>
          </a:p>
          <a:p>
            <a:pPr lvl="1"/>
            <a:r>
              <a:rPr lang="de-DE" dirty="0" smtClean="0"/>
              <a:t>CRUD </a:t>
            </a:r>
            <a:r>
              <a:rPr lang="de-DE" dirty="0" err="1" smtClean="0"/>
              <a:t>operations</a:t>
            </a:r>
            <a:r>
              <a:rPr lang="de-DE" dirty="0" smtClean="0"/>
              <a:t> on </a:t>
            </a:r>
            <a:r>
              <a:rPr lang="de-DE" dirty="0" err="1" smtClean="0"/>
              <a:t>content</a:t>
            </a:r>
            <a:endParaRPr lang="de-DE" dirty="0"/>
          </a:p>
          <a:p>
            <a:pPr lvl="1"/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different </a:t>
            </a:r>
            <a:r>
              <a:rPr lang="de-DE" dirty="0" err="1" smtClean="0"/>
              <a:t>servlets</a:t>
            </a:r>
            <a:endParaRPr lang="de-DE" dirty="0" smtClean="0"/>
          </a:p>
          <a:p>
            <a:pPr lvl="2"/>
            <a:r>
              <a:rPr lang="de-DE" dirty="0" err="1" smtClean="0"/>
              <a:t>cms</a:t>
            </a:r>
            <a:r>
              <a:rPr lang="de-DE" dirty="0" smtClean="0"/>
              <a:t>/</a:t>
            </a:r>
            <a:r>
              <a:rPr lang="de-DE" dirty="0" err="1" smtClean="0"/>
              <a:t>render</a:t>
            </a:r>
            <a:endParaRPr lang="de-DE" dirty="0" smtClean="0"/>
          </a:p>
          <a:p>
            <a:pPr lvl="2"/>
            <a:r>
              <a:rPr lang="de-DE" dirty="0" err="1" smtClean="0"/>
              <a:t>cms</a:t>
            </a:r>
            <a:r>
              <a:rPr lang="de-DE" dirty="0" smtClean="0"/>
              <a:t>/</a:t>
            </a:r>
            <a:r>
              <a:rPr lang="de-DE" dirty="0" err="1" smtClean="0"/>
              <a:t>login</a:t>
            </a:r>
            <a:endParaRPr lang="de-DE" dirty="0" smtClean="0"/>
          </a:p>
          <a:p>
            <a:pPr lvl="2"/>
            <a:r>
              <a:rPr lang="de-DE" dirty="0" err="1" smtClean="0"/>
              <a:t>custom</a:t>
            </a:r>
            <a:endParaRPr lang="de-DE" dirty="0" smtClean="0"/>
          </a:p>
          <a:p>
            <a:pPr lvl="2"/>
            <a:r>
              <a:rPr lang="de-DE" dirty="0" smtClean="0"/>
              <a:t>…</a:t>
            </a:r>
          </a:p>
          <a:p>
            <a:pPr marL="0" indent="0">
              <a:buNone/>
            </a:pPr>
            <a:r>
              <a:rPr lang="de-DE" dirty="0" smtClean="0">
                <a:latin typeface="FagoOfficeSerif-Bold" pitchFamily="2" charset="0"/>
              </a:rPr>
              <a:t>Actions</a:t>
            </a:r>
          </a:p>
          <a:p>
            <a:pPr lvl="1"/>
            <a:r>
              <a:rPr lang="de-DE" sz="1800" dirty="0" smtClean="0"/>
              <a:t>Extension </a:t>
            </a:r>
            <a:r>
              <a:rPr lang="de-DE" dirty="0" err="1" smtClean="0"/>
              <a:t>to</a:t>
            </a:r>
            <a:r>
              <a:rPr lang="de-DE" sz="1800" dirty="0" smtClean="0"/>
              <a:t> HTTP API</a:t>
            </a:r>
          </a:p>
          <a:p>
            <a:pPr lvl="1"/>
            <a:r>
              <a:rPr lang="de-DE" dirty="0" smtClean="0"/>
              <a:t>Simple </a:t>
            </a:r>
            <a:r>
              <a:rPr lang="de-DE" dirty="0" err="1"/>
              <a:t>j</a:t>
            </a:r>
            <a:r>
              <a:rPr lang="de-DE" dirty="0" err="1" smtClean="0"/>
              <a:t>ava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endParaRPr lang="de-DE" dirty="0" smtClean="0"/>
          </a:p>
          <a:p>
            <a:pPr lvl="1"/>
            <a:r>
              <a:rPr lang="de-DE" dirty="0" smtClean="0"/>
              <a:t>Response: </a:t>
            </a:r>
            <a:r>
              <a:rPr lang="de-DE" dirty="0" err="1" smtClean="0"/>
              <a:t>statuscode</a:t>
            </a:r>
            <a:r>
              <a:rPr lang="de-DE" dirty="0" smtClean="0"/>
              <a:t>, </a:t>
            </a:r>
            <a:r>
              <a:rPr lang="de-DE" dirty="0" err="1" smtClean="0"/>
              <a:t>redirect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/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json</a:t>
            </a:r>
            <a:endParaRPr lang="de-DE" dirty="0" smtClean="0"/>
          </a:p>
          <a:p>
            <a:pPr lvl="1"/>
            <a:endParaRPr lang="de-DE" sz="1800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512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Architecture - </a:t>
            </a:r>
            <a:r>
              <a:rPr lang="de-DE" dirty="0" err="1" smtClean="0"/>
              <a:t>Templating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>
                <a:latin typeface="FagoOfficeSans-Bold" pitchFamily="2" charset="0"/>
              </a:rPr>
              <a:t>Templates</a:t>
            </a:r>
            <a:endParaRPr lang="de-DE" dirty="0">
              <a:latin typeface="FagoOfficeSans-Bold" pitchFamily="2" charset="0"/>
            </a:endParaRPr>
          </a:p>
          <a:p>
            <a:r>
              <a:rPr lang="en-US" dirty="0"/>
              <a:t>set of nodes that will define the </a:t>
            </a:r>
            <a:r>
              <a:rPr lang="en-US" dirty="0" smtClean="0"/>
              <a:t>layout (positions, style, view...)</a:t>
            </a:r>
          </a:p>
          <a:p>
            <a:r>
              <a:rPr lang="de-DE" dirty="0" err="1" smtClean="0"/>
              <a:t>Mainly</a:t>
            </a:r>
            <a:r>
              <a:rPr lang="de-DE" dirty="0" smtClean="0"/>
              <a:t> </a:t>
            </a:r>
            <a:r>
              <a:rPr lang="de-DE" dirty="0" err="1" smtClean="0"/>
              <a:t>created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edited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Studio</a:t>
            </a:r>
            <a:endParaRPr lang="de-DE" dirty="0"/>
          </a:p>
          <a:p>
            <a:pPr marL="0" indent="0">
              <a:buNone/>
            </a:pPr>
            <a:r>
              <a:rPr lang="de-DE" dirty="0" smtClean="0">
                <a:latin typeface="FagoOfficeSans-Bold" pitchFamily="2" charset="0"/>
              </a:rPr>
              <a:t>Views</a:t>
            </a:r>
          </a:p>
          <a:p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format</a:t>
            </a:r>
            <a:r>
              <a:rPr lang="de-DE" dirty="0"/>
              <a:t> </a:t>
            </a:r>
            <a:r>
              <a:rPr lang="de-DE" dirty="0" err="1"/>
              <a:t>possible</a:t>
            </a:r>
            <a:r>
              <a:rPr lang="de-DE" dirty="0"/>
              <a:t> (e.g. </a:t>
            </a:r>
            <a:r>
              <a:rPr lang="de-DE" dirty="0" err="1"/>
              <a:t>html</a:t>
            </a:r>
            <a:r>
              <a:rPr lang="de-DE" dirty="0"/>
              <a:t>, </a:t>
            </a:r>
            <a:r>
              <a:rPr lang="de-DE" dirty="0" err="1"/>
              <a:t>json</a:t>
            </a:r>
            <a:r>
              <a:rPr lang="de-DE" dirty="0"/>
              <a:t>, .</a:t>
            </a:r>
            <a:r>
              <a:rPr lang="de-DE" dirty="0" err="1"/>
              <a:t>pdf</a:t>
            </a:r>
            <a:r>
              <a:rPr lang="de-DE" dirty="0"/>
              <a:t>, …)</a:t>
            </a:r>
          </a:p>
          <a:p>
            <a:r>
              <a:rPr lang="de-DE" dirty="0"/>
              <a:t>Multiple </a:t>
            </a:r>
            <a:r>
              <a:rPr lang="de-DE" dirty="0" err="1"/>
              <a:t>view</a:t>
            </a:r>
            <a:r>
              <a:rPr lang="de-DE" dirty="0"/>
              <a:t>-skripts </a:t>
            </a:r>
            <a:r>
              <a:rPr lang="de-DE" dirty="0" err="1"/>
              <a:t>for</a:t>
            </a:r>
            <a:r>
              <a:rPr lang="de-DE" dirty="0"/>
              <a:t> same </a:t>
            </a:r>
            <a:r>
              <a:rPr lang="de-DE" dirty="0" err="1"/>
              <a:t>content</a:t>
            </a:r>
            <a:r>
              <a:rPr lang="de-DE" dirty="0"/>
              <a:t> type</a:t>
            </a:r>
          </a:p>
          <a:p>
            <a:pPr lvl="1"/>
            <a:r>
              <a:rPr lang="de-DE" dirty="0"/>
              <a:t>Default JSP</a:t>
            </a:r>
          </a:p>
          <a:p>
            <a:pPr lvl="1"/>
            <a:r>
              <a:rPr lang="de-DE" dirty="0"/>
              <a:t>Support </a:t>
            </a:r>
            <a:r>
              <a:rPr lang="de-DE" dirty="0" err="1"/>
              <a:t>of</a:t>
            </a:r>
            <a:r>
              <a:rPr lang="de-DE" dirty="0"/>
              <a:t> all JSR-286 </a:t>
            </a:r>
            <a:r>
              <a:rPr lang="de-DE" dirty="0" err="1"/>
              <a:t>compatible</a:t>
            </a:r>
            <a:r>
              <a:rPr lang="de-DE" dirty="0"/>
              <a:t> </a:t>
            </a:r>
            <a:r>
              <a:rPr lang="de-DE" dirty="0" err="1"/>
              <a:t>scriptlanguages</a:t>
            </a:r>
            <a:endParaRPr lang="de-DE" dirty="0"/>
          </a:p>
          <a:p>
            <a:pPr lvl="1"/>
            <a:r>
              <a:rPr lang="de-DE" dirty="0"/>
              <a:t>PHP </a:t>
            </a:r>
            <a:r>
              <a:rPr lang="de-DE" dirty="0" err="1"/>
              <a:t>support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smtClean="0"/>
              <a:t>„</a:t>
            </a:r>
            <a:r>
              <a:rPr lang="de-DE" dirty="0" err="1" smtClean="0"/>
              <a:t>Caucho’s</a:t>
            </a:r>
            <a:r>
              <a:rPr lang="de-DE" dirty="0" smtClean="0"/>
              <a:t> </a:t>
            </a:r>
            <a:r>
              <a:rPr lang="de-DE" dirty="0" err="1"/>
              <a:t>Quercus</a:t>
            </a:r>
            <a:r>
              <a:rPr lang="de-DE" dirty="0"/>
              <a:t> PHP </a:t>
            </a:r>
            <a:r>
              <a:rPr lang="de-DE" dirty="0" err="1" smtClean="0"/>
              <a:t>engine</a:t>
            </a:r>
            <a:r>
              <a:rPr lang="de-DE" dirty="0" smtClean="0"/>
              <a:t>“</a:t>
            </a:r>
            <a:endParaRPr lang="de-DE" dirty="0"/>
          </a:p>
          <a:p>
            <a:pPr marL="0" indent="0">
              <a:buNone/>
            </a:pPr>
            <a:r>
              <a:rPr lang="de-DE" dirty="0" err="1" smtClean="0"/>
              <a:t>Macros</a:t>
            </a:r>
            <a:endParaRPr lang="de-DE" dirty="0"/>
          </a:p>
          <a:p>
            <a:r>
              <a:rPr lang="de-DE" dirty="0" smtClean="0"/>
              <a:t>All JSR-286 (</a:t>
            </a:r>
            <a:r>
              <a:rPr lang="de-DE" dirty="0" err="1" smtClean="0"/>
              <a:t>default</a:t>
            </a:r>
            <a:r>
              <a:rPr lang="de-DE" dirty="0" smtClean="0"/>
              <a:t>: </a:t>
            </a:r>
            <a:r>
              <a:rPr lang="de-DE" dirty="0" err="1" smtClean="0"/>
              <a:t>Velocity</a:t>
            </a:r>
            <a:r>
              <a:rPr lang="de-DE" dirty="0" smtClean="0"/>
              <a:t>, Groovy, </a:t>
            </a:r>
            <a:r>
              <a:rPr lang="de-DE" dirty="0" err="1" smtClean="0"/>
              <a:t>Freemarker</a:t>
            </a:r>
            <a:r>
              <a:rPr lang="de-DE" dirty="0" smtClean="0"/>
              <a:t>) </a:t>
            </a:r>
          </a:p>
          <a:p>
            <a:endParaRPr lang="de-DE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1592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Architecture – Rendering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37" y="1700213"/>
            <a:ext cx="7003476" cy="4454525"/>
          </a:xfrm>
        </p:spPr>
      </p:pic>
      <p:sp>
        <p:nvSpPr>
          <p:cNvPr id="7" name="Textfeld 6"/>
          <p:cNvSpPr txBox="1"/>
          <p:nvPr/>
        </p:nvSpPr>
        <p:spPr>
          <a:xfrm>
            <a:off x="5652120" y="6165304"/>
            <a:ext cx="28745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Rendering</a:t>
            </a:r>
            <a:r>
              <a:rPr lang="de-DE" sz="1000" dirty="0" smtClean="0"/>
              <a:t>  </a:t>
            </a:r>
            <a:r>
              <a:rPr lang="de-DE" sz="1000" dirty="0" smtClean="0"/>
              <a:t>©</a:t>
            </a:r>
            <a:r>
              <a:rPr lang="de-DE" sz="1000" dirty="0"/>
              <a:t>2002 – 2013 Jahia Solutions Group SA </a:t>
            </a:r>
          </a:p>
        </p:txBody>
      </p:sp>
    </p:spTree>
    <p:extLst>
      <p:ext uri="{BB962C8B-B14F-4D97-AF65-F5344CB8AC3E}">
        <p14:creationId xmlns:p14="http://schemas.microsoft.com/office/powerpoint/2010/main" val="37629727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Architecture – Rendering 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>
                <a:latin typeface="FagoOfficeSans-Bold" pitchFamily="2" charset="0"/>
              </a:rPr>
              <a:t>Rendering </a:t>
            </a:r>
            <a:r>
              <a:rPr lang="de-DE" dirty="0" err="1" smtClean="0">
                <a:latin typeface="FagoOfficeSans-Bold" pitchFamily="2" charset="0"/>
              </a:rPr>
              <a:t>filters</a:t>
            </a:r>
            <a:endParaRPr lang="de-DE" dirty="0" smtClean="0">
              <a:latin typeface="FagoOfficeSans-Bold" pitchFamily="2" charset="0"/>
            </a:endParaRPr>
          </a:p>
          <a:p>
            <a:r>
              <a:rPr lang="de-DE" dirty="0" err="1" smtClean="0"/>
              <a:t>Similar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servlet</a:t>
            </a:r>
            <a:r>
              <a:rPr lang="de-DE" dirty="0" smtClean="0"/>
              <a:t> </a:t>
            </a:r>
            <a:r>
              <a:rPr lang="de-DE" dirty="0" err="1" smtClean="0"/>
              <a:t>filter</a:t>
            </a:r>
            <a:endParaRPr lang="de-DE" dirty="0" smtClean="0"/>
          </a:p>
          <a:p>
            <a:r>
              <a:rPr lang="de-DE" dirty="0" err="1" smtClean="0"/>
              <a:t>Executed</a:t>
            </a:r>
            <a:r>
              <a:rPr lang="de-DE" dirty="0" smtClean="0"/>
              <a:t> </a:t>
            </a:r>
            <a:r>
              <a:rPr lang="de-DE" dirty="0" err="1" smtClean="0"/>
              <a:t>independantly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all/</a:t>
            </a:r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module</a:t>
            </a:r>
            <a:r>
              <a:rPr lang="de-DE" dirty="0" smtClean="0"/>
              <a:t>/s</a:t>
            </a:r>
          </a:p>
          <a:p>
            <a:r>
              <a:rPr lang="de-DE" dirty="0" err="1" smtClean="0"/>
              <a:t>Configuration</a:t>
            </a:r>
            <a:r>
              <a:rPr lang="de-DE" dirty="0" smtClean="0"/>
              <a:t> via Spring </a:t>
            </a:r>
            <a:r>
              <a:rPr lang="de-DE" dirty="0" err="1" smtClean="0"/>
              <a:t>bean</a:t>
            </a:r>
            <a:r>
              <a:rPr lang="de-DE" dirty="0" smtClean="0"/>
              <a:t> </a:t>
            </a:r>
            <a:r>
              <a:rPr lang="de-DE" dirty="0" err="1" smtClean="0"/>
              <a:t>definition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endParaRPr lang="de-DE" dirty="0" smtClean="0"/>
          </a:p>
          <a:p>
            <a:r>
              <a:rPr lang="de-DE" dirty="0" err="1" smtClean="0"/>
              <a:t>Implemented</a:t>
            </a:r>
            <a:r>
              <a:rPr lang="de-DE" dirty="0" smtClean="0"/>
              <a:t> in a </a:t>
            </a:r>
            <a:r>
              <a:rPr lang="de-DE" dirty="0" err="1" smtClean="0"/>
              <a:t>single</a:t>
            </a:r>
            <a:r>
              <a:rPr lang="de-DE" dirty="0" smtClean="0"/>
              <a:t> Java </a:t>
            </a:r>
            <a:r>
              <a:rPr lang="de-DE" dirty="0" err="1" smtClean="0"/>
              <a:t>class</a:t>
            </a:r>
            <a:endParaRPr lang="de-DE" dirty="0" smtClean="0"/>
          </a:p>
          <a:p>
            <a:r>
              <a:rPr lang="de-DE" dirty="0" err="1" smtClean="0"/>
              <a:t>Conditional</a:t>
            </a:r>
            <a:r>
              <a:rPr lang="de-DE" dirty="0" smtClean="0"/>
              <a:t> </a:t>
            </a:r>
            <a:r>
              <a:rPr lang="de-DE" dirty="0" err="1" smtClean="0"/>
              <a:t>execution</a:t>
            </a:r>
            <a:endParaRPr lang="de-DE" dirty="0"/>
          </a:p>
          <a:p>
            <a:pPr lvl="1"/>
            <a:r>
              <a:rPr lang="de-DE" dirty="0" err="1" smtClean="0"/>
              <a:t>Predefined</a:t>
            </a:r>
            <a:r>
              <a:rPr lang="de-DE" dirty="0" smtClean="0"/>
              <a:t> </a:t>
            </a:r>
            <a:r>
              <a:rPr lang="de-DE" dirty="0" err="1" smtClean="0"/>
              <a:t>conditions</a:t>
            </a:r>
            <a:r>
              <a:rPr lang="de-DE" dirty="0" smtClean="0"/>
              <a:t> (e.g. on </a:t>
            </a:r>
            <a:r>
              <a:rPr lang="de-DE" dirty="0" err="1" smtClean="0"/>
              <a:t>template</a:t>
            </a:r>
            <a:r>
              <a:rPr lang="de-DE" dirty="0" smtClean="0"/>
              <a:t>, </a:t>
            </a:r>
            <a:r>
              <a:rPr lang="de-DE" dirty="0" err="1" smtClean="0"/>
              <a:t>node</a:t>
            </a:r>
            <a:r>
              <a:rPr lang="de-DE" dirty="0" smtClean="0"/>
              <a:t> type, …)</a:t>
            </a:r>
          </a:p>
          <a:p>
            <a:pPr lvl="1"/>
            <a:r>
              <a:rPr lang="de-DE" dirty="0" err="1" smtClean="0"/>
              <a:t>Custome</a:t>
            </a:r>
            <a:r>
              <a:rPr lang="de-DE" dirty="0" smtClean="0"/>
              <a:t> </a:t>
            </a:r>
            <a:r>
              <a:rPr lang="de-DE" dirty="0" err="1" smtClean="0"/>
              <a:t>conditions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regular</a:t>
            </a:r>
            <a:r>
              <a:rPr lang="de-DE" dirty="0" smtClean="0"/>
              <a:t> </a:t>
            </a:r>
            <a:r>
              <a:rPr lang="de-DE" dirty="0" err="1" smtClean="0"/>
              <a:t>expressions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7594464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Architecture </a:t>
            </a:r>
            <a:r>
              <a:rPr lang="de-DE" dirty="0" smtClean="0"/>
              <a:t>- Modules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Reusable</a:t>
            </a:r>
            <a:r>
              <a:rPr lang="de-DE" dirty="0" smtClean="0"/>
              <a:t> </a:t>
            </a:r>
            <a:r>
              <a:rPr lang="de-DE" dirty="0" err="1" smtClean="0"/>
              <a:t>packages</a:t>
            </a:r>
            <a:endParaRPr lang="de-DE" dirty="0"/>
          </a:p>
          <a:p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content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module</a:t>
            </a:r>
            <a:r>
              <a:rPr lang="de-DE" dirty="0" smtClean="0"/>
              <a:t>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imply</a:t>
            </a:r>
            <a:r>
              <a:rPr lang="de-DE" dirty="0"/>
              <a:t>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 smtClean="0"/>
              <a:t>structure</a:t>
            </a:r>
            <a:endParaRPr lang="de-DE" dirty="0"/>
          </a:p>
          <a:p>
            <a:r>
              <a:rPr lang="de-DE" dirty="0"/>
              <a:t>L</a:t>
            </a:r>
            <a:r>
              <a:rPr lang="de-DE" dirty="0" smtClean="0"/>
              <a:t>ogical </a:t>
            </a:r>
            <a:r>
              <a:rPr lang="de-DE" dirty="0" err="1"/>
              <a:t>bundling</a:t>
            </a:r>
            <a:r>
              <a:rPr lang="de-DE" dirty="0"/>
              <a:t>/</a:t>
            </a:r>
            <a:r>
              <a:rPr lang="de-DE" dirty="0" err="1"/>
              <a:t>seperation</a:t>
            </a:r>
            <a:r>
              <a:rPr lang="de-DE" dirty="0"/>
              <a:t> </a:t>
            </a:r>
            <a:r>
              <a:rPr lang="de-DE" dirty="0" err="1" smtClean="0"/>
              <a:t>units</a:t>
            </a:r>
            <a:endParaRPr lang="en-US" dirty="0"/>
          </a:p>
          <a:p>
            <a:r>
              <a:rPr lang="en-US" dirty="0" smtClean="0"/>
              <a:t>Easy maintenance </a:t>
            </a:r>
            <a:endParaRPr lang="de-DE" dirty="0"/>
          </a:p>
          <a:p>
            <a:r>
              <a:rPr lang="de-DE" dirty="0"/>
              <a:t>E</a:t>
            </a:r>
            <a:r>
              <a:rPr lang="de-DE" dirty="0" smtClean="0"/>
              <a:t>asy </a:t>
            </a:r>
            <a:r>
              <a:rPr lang="de-DE" dirty="0" err="1" smtClean="0"/>
              <a:t>deployment</a:t>
            </a:r>
            <a:endParaRPr lang="de-DE" dirty="0" smtClean="0"/>
          </a:p>
          <a:p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 smtClean="0"/>
              <a:t>resolution</a:t>
            </a:r>
            <a:endParaRPr lang="en-US" dirty="0"/>
          </a:p>
          <a:p>
            <a:r>
              <a:rPr lang="en-US" dirty="0"/>
              <a:t>Reliability </a:t>
            </a: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323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Jahia - </a:t>
            </a:r>
            <a:r>
              <a:rPr lang="de-DE" dirty="0" err="1" smtClean="0"/>
              <a:t>Fundamentals</a:t>
            </a:r>
            <a:endParaRPr lang="de-DE" dirty="0"/>
          </a:p>
        </p:txBody>
      </p:sp>
      <p:sp>
        <p:nvSpPr>
          <p:cNvPr id="5" name="Textplatzhalter 5"/>
          <p:cNvSpPr txBox="1">
            <a:spLocks/>
          </p:cNvSpPr>
          <p:nvPr/>
        </p:nvSpPr>
        <p:spPr>
          <a:xfrm>
            <a:off x="5076056" y="4009628"/>
            <a:ext cx="6478909" cy="61118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ts val="600"/>
              </a:spcBef>
              <a:buFontTx/>
              <a:buBlip>
                <a:blip r:embed="rId3"/>
              </a:buBlip>
              <a:defRPr sz="2000" kern="1200">
                <a:solidFill>
                  <a:srgbClr val="333333"/>
                </a:solidFill>
                <a:latin typeface="FagoOfficeSans-Regular" pitchFamily="2" charset="0"/>
                <a:ea typeface="+mn-ea"/>
                <a:cs typeface="+mn-cs"/>
              </a:defRPr>
            </a:lvl1pPr>
            <a:lvl2pPr marL="627063" indent="-285750" algn="l" defTabSz="914400" rtl="0" eaLnBrk="1" latinLnBrk="0" hangingPunct="1">
              <a:lnSpc>
                <a:spcPts val="2400"/>
              </a:lnSpc>
              <a:spcBef>
                <a:spcPts val="480"/>
              </a:spcBef>
              <a:buFontTx/>
              <a:buBlip>
                <a:blip r:embed="rId3"/>
              </a:buBlip>
              <a:defRPr sz="1800" kern="1200">
                <a:solidFill>
                  <a:srgbClr val="333333"/>
                </a:solidFill>
                <a:latin typeface="FagoOfficeSans-Regular" pitchFamily="2" charset="0"/>
                <a:ea typeface="+mn-ea"/>
                <a:cs typeface="+mn-cs"/>
              </a:defRPr>
            </a:lvl2pPr>
            <a:lvl3pPr marL="893763" indent="-263525" algn="l" defTabSz="914400" rtl="0" eaLnBrk="1" latinLnBrk="0" hangingPunct="1">
              <a:lnSpc>
                <a:spcPts val="2000"/>
              </a:lnSpc>
              <a:spcBef>
                <a:spcPts val="340"/>
              </a:spcBef>
              <a:buFontTx/>
              <a:buBlip>
                <a:blip r:embed="rId3"/>
              </a:buBlip>
              <a:defRPr sz="1600" kern="1200">
                <a:solidFill>
                  <a:srgbClr val="333333"/>
                </a:solidFill>
                <a:latin typeface="FagoOfficeSans-Regular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FagoOfficeSans-Regular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FagoOfficeSans-Regular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 err="1" smtClean="0"/>
              <a:t>Introduction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47797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>
          <a:xfrm>
            <a:off x="683568" y="2060848"/>
            <a:ext cx="7920037" cy="4105275"/>
          </a:xfrm>
        </p:spPr>
        <p:txBody>
          <a:bodyPr/>
          <a:lstStyle/>
          <a:p>
            <a:pPr marL="0" indent="0">
              <a:buNone/>
            </a:pPr>
            <a:r>
              <a:rPr lang="de-DE" sz="2800" dirty="0">
                <a:latin typeface="FagoOfficeSans-Bold" pitchFamily="2" charset="0"/>
              </a:rPr>
              <a:t>Part I - </a:t>
            </a:r>
            <a:r>
              <a:rPr lang="de-DE" sz="2800" dirty="0" err="1">
                <a:latin typeface="FagoOfficeSans-Bold" pitchFamily="2" charset="0"/>
              </a:rPr>
              <a:t>Introduction</a:t>
            </a:r>
            <a:endParaRPr lang="de-DE" sz="2800" dirty="0">
              <a:latin typeface="FagoOfficeSans-Bold" pitchFamily="2" charset="0"/>
            </a:endParaRPr>
          </a:p>
          <a:p>
            <a:r>
              <a:rPr lang="de-DE" dirty="0" err="1"/>
              <a:t>Fundamentals</a:t>
            </a:r>
            <a:endParaRPr lang="de-DE" dirty="0"/>
          </a:p>
          <a:p>
            <a:pPr lvl="1"/>
            <a:r>
              <a:rPr lang="de-DE" dirty="0" err="1"/>
              <a:t>Overview</a:t>
            </a:r>
            <a:endParaRPr lang="de-DE" dirty="0"/>
          </a:p>
          <a:p>
            <a:pPr lvl="1"/>
            <a:r>
              <a:rPr lang="de-DE" dirty="0" err="1"/>
              <a:t>Licencing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pricing</a:t>
            </a:r>
            <a:endParaRPr lang="de-DE" dirty="0"/>
          </a:p>
          <a:p>
            <a:r>
              <a:rPr lang="de-DE" sz="2800" dirty="0">
                <a:latin typeface="FagoOfficeSans-Bold" pitchFamily="2" charset="0"/>
              </a:rPr>
              <a:t>Architecture</a:t>
            </a:r>
          </a:p>
          <a:p>
            <a:pPr lvl="1"/>
            <a:r>
              <a:rPr lang="de-DE" dirty="0"/>
              <a:t>Software</a:t>
            </a:r>
          </a:p>
          <a:p>
            <a:pPr lvl="1"/>
            <a:r>
              <a:rPr lang="de-DE" sz="2800" dirty="0">
                <a:latin typeface="FagoOfficeSans-Bold" pitchFamily="2" charset="0"/>
              </a:rPr>
              <a:t>Server</a:t>
            </a:r>
          </a:p>
          <a:p>
            <a:r>
              <a:rPr lang="de-DE" dirty="0"/>
              <a:t>Q &amp; A</a:t>
            </a:r>
          </a:p>
          <a:p>
            <a:pPr marL="0" indent="0">
              <a:buNone/>
            </a:pPr>
            <a:r>
              <a:rPr lang="de-DE" sz="2800" dirty="0"/>
              <a:t>Part II – Jahia in Action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404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de-DE" dirty="0"/>
              <a:t>Architecture - Server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dirty="0" smtClean="0"/>
              <a:t>marvin.byfield@init.de</a:t>
            </a:r>
            <a:endParaRPr lang="de-DE" dirty="0"/>
          </a:p>
        </p:txBody>
      </p:sp>
      <p:pic>
        <p:nvPicPr>
          <p:cNvPr id="9" name="Bildplatzhalter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914251" y="1700213"/>
            <a:ext cx="5169448" cy="4454525"/>
          </a:xfrm>
        </p:spPr>
      </p:pic>
      <p:sp>
        <p:nvSpPr>
          <p:cNvPr id="6" name="Textfeld 5"/>
          <p:cNvSpPr txBox="1"/>
          <p:nvPr/>
        </p:nvSpPr>
        <p:spPr>
          <a:xfrm>
            <a:off x="4716016" y="6165304"/>
            <a:ext cx="29434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Server Farm ©2002 </a:t>
            </a:r>
            <a:r>
              <a:rPr lang="de-DE" sz="1000" dirty="0"/>
              <a:t>– 2013 Jahia Solutions Group SA </a:t>
            </a:r>
          </a:p>
        </p:txBody>
      </p:sp>
    </p:spTree>
    <p:extLst>
      <p:ext uri="{BB962C8B-B14F-4D97-AF65-F5344CB8AC3E}">
        <p14:creationId xmlns:p14="http://schemas.microsoft.com/office/powerpoint/2010/main" val="5484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Architecture - Server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pic>
        <p:nvPicPr>
          <p:cNvPr id="7" name="Bildplatzhalter 6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700808"/>
            <a:ext cx="4320480" cy="4409350"/>
          </a:xfrm>
          <a:prstGeom prst="rect">
            <a:avLst/>
          </a:prstGeom>
          <a:ln w="127000" cap="sq">
            <a:noFill/>
            <a:miter lim="800000"/>
          </a:ln>
          <a:effectLst/>
        </p:spPr>
      </p:pic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>
                <a:latin typeface="FagoOfficeSerif-Bold" pitchFamily="2" charset="0"/>
              </a:rPr>
              <a:t>Clustering</a:t>
            </a:r>
            <a:endParaRPr lang="de-DE" dirty="0" smtClean="0"/>
          </a:p>
          <a:p>
            <a:r>
              <a:rPr lang="de-DE" dirty="0" err="1" smtClean="0"/>
              <a:t>JackRabbit</a:t>
            </a:r>
            <a:r>
              <a:rPr lang="de-DE" dirty="0" smtClean="0"/>
              <a:t> Clustering</a:t>
            </a:r>
          </a:p>
          <a:p>
            <a:pPr lvl="1"/>
            <a:r>
              <a:rPr lang="de-DE" dirty="0" err="1" smtClean="0"/>
              <a:t>Shared</a:t>
            </a:r>
            <a:r>
              <a:rPr lang="de-DE" dirty="0" smtClean="0"/>
              <a:t> </a:t>
            </a:r>
            <a:r>
              <a:rPr lang="de-DE" dirty="0" err="1" smtClean="0"/>
              <a:t>content</a:t>
            </a:r>
            <a:r>
              <a:rPr lang="de-DE" dirty="0" smtClean="0"/>
              <a:t> (private </a:t>
            </a:r>
            <a:r>
              <a:rPr lang="de-DE" dirty="0" err="1" smtClean="0"/>
              <a:t>Workspaces</a:t>
            </a:r>
            <a:r>
              <a:rPr lang="de-DE" dirty="0" smtClean="0"/>
              <a:t>)</a:t>
            </a:r>
          </a:p>
          <a:p>
            <a:pPr lvl="1"/>
            <a:r>
              <a:rPr lang="de-DE" dirty="0"/>
              <a:t>Repository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central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exchange</a:t>
            </a:r>
            <a:r>
              <a:rPr lang="de-DE" dirty="0"/>
              <a:t> / </a:t>
            </a:r>
            <a:r>
              <a:rPr lang="de-DE" dirty="0" err="1" smtClean="0"/>
              <a:t>bottleneck</a:t>
            </a:r>
            <a:endParaRPr lang="de-DE" dirty="0"/>
          </a:p>
          <a:p>
            <a:pPr lvl="1"/>
            <a:r>
              <a:rPr lang="de-DE" dirty="0" smtClean="0"/>
              <a:t>Transaction </a:t>
            </a:r>
            <a:r>
              <a:rPr lang="de-DE" dirty="0" err="1" smtClean="0"/>
              <a:t>loggin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Journals</a:t>
            </a:r>
          </a:p>
          <a:p>
            <a:pPr lvl="1"/>
            <a:r>
              <a:rPr lang="de-DE" dirty="0" err="1"/>
              <a:t>N</a:t>
            </a:r>
            <a:r>
              <a:rPr lang="de-DE" dirty="0" err="1" smtClean="0"/>
              <a:t>ode</a:t>
            </a:r>
            <a:r>
              <a:rPr lang="de-DE" dirty="0" smtClean="0"/>
              <a:t> </a:t>
            </a:r>
            <a:r>
              <a:rPr lang="de-DE" dirty="0" err="1" smtClean="0"/>
              <a:t>synchronization</a:t>
            </a:r>
            <a:endParaRPr lang="de-DE" dirty="0" smtClean="0"/>
          </a:p>
          <a:p>
            <a:pPr lvl="2"/>
            <a:r>
              <a:rPr lang="de-DE" dirty="0" err="1" smtClean="0"/>
              <a:t>Channelcommunication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nodes</a:t>
            </a:r>
            <a:endParaRPr lang="de-DE" dirty="0" smtClean="0"/>
          </a:p>
          <a:p>
            <a:pPr lvl="2"/>
            <a:r>
              <a:rPr lang="de-DE" dirty="0" smtClean="0"/>
              <a:t>Cache </a:t>
            </a:r>
            <a:r>
              <a:rPr lang="de-DE" dirty="0" err="1" smtClean="0"/>
              <a:t>synchronization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38141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Architecture - Server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Processing </a:t>
            </a:r>
            <a:r>
              <a:rPr lang="de-DE" dirty="0" err="1"/>
              <a:t>node</a:t>
            </a:r>
            <a:endParaRPr lang="de-DE" dirty="0"/>
          </a:p>
          <a:p>
            <a:pPr lvl="1"/>
            <a:r>
              <a:rPr lang="de-DE" dirty="0" smtClean="0"/>
              <a:t>Management</a:t>
            </a:r>
          </a:p>
          <a:p>
            <a:pPr lvl="1"/>
            <a:r>
              <a:rPr lang="de-DE" dirty="0" err="1" smtClean="0"/>
              <a:t>background</a:t>
            </a:r>
            <a:r>
              <a:rPr lang="de-DE" dirty="0" smtClean="0"/>
              <a:t> </a:t>
            </a:r>
            <a:r>
              <a:rPr lang="de-DE" dirty="0" err="1"/>
              <a:t>tasks</a:t>
            </a:r>
            <a:endParaRPr lang="de-DE" dirty="0"/>
          </a:p>
          <a:p>
            <a:r>
              <a:rPr lang="de-DE" dirty="0" err="1"/>
              <a:t>browsing</a:t>
            </a:r>
            <a:r>
              <a:rPr lang="de-DE" dirty="0"/>
              <a:t>/</a:t>
            </a:r>
            <a:r>
              <a:rPr lang="de-DE" dirty="0" err="1"/>
              <a:t>visitors</a:t>
            </a:r>
            <a:r>
              <a:rPr lang="de-DE" dirty="0"/>
              <a:t> </a:t>
            </a:r>
            <a:r>
              <a:rPr lang="de-DE" dirty="0" err="1"/>
              <a:t>Node</a:t>
            </a:r>
            <a:endParaRPr lang="de-DE" dirty="0"/>
          </a:p>
          <a:p>
            <a:pPr lvl="1"/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endParaRPr lang="de-DE" dirty="0"/>
          </a:p>
          <a:p>
            <a:r>
              <a:rPr lang="de-DE" dirty="0" err="1"/>
              <a:t>authoring</a:t>
            </a:r>
            <a:r>
              <a:rPr lang="de-DE" dirty="0"/>
              <a:t> </a:t>
            </a:r>
            <a:r>
              <a:rPr lang="de-DE" dirty="0" err="1"/>
              <a:t>node</a:t>
            </a:r>
            <a:endParaRPr lang="de-DE" dirty="0"/>
          </a:p>
          <a:p>
            <a:pPr lvl="1"/>
            <a:r>
              <a:rPr lang="de-DE" dirty="0" err="1"/>
              <a:t>read</a:t>
            </a:r>
            <a:r>
              <a:rPr lang="de-DE" dirty="0"/>
              <a:t> / </a:t>
            </a:r>
            <a:r>
              <a:rPr lang="de-DE" dirty="0" err="1"/>
              <a:t>write</a:t>
            </a:r>
            <a:r>
              <a:rPr lang="de-DE" dirty="0"/>
              <a:t> </a:t>
            </a:r>
            <a:r>
              <a:rPr lang="de-DE" dirty="0" err="1"/>
              <a:t>access</a:t>
            </a:r>
            <a:endParaRPr lang="de-DE" dirty="0"/>
          </a:p>
          <a:p>
            <a:endParaRPr lang="en-US" dirty="0"/>
          </a:p>
        </p:txBody>
      </p:sp>
      <p:pic>
        <p:nvPicPr>
          <p:cNvPr id="11" name="Bildplatzhalter 10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32" b="15862"/>
          <a:stretch/>
        </p:blipFill>
        <p:spPr>
          <a:effectLst/>
        </p:spPr>
      </p:pic>
    </p:spTree>
    <p:extLst>
      <p:ext uri="{BB962C8B-B14F-4D97-AF65-F5344CB8AC3E}">
        <p14:creationId xmlns:p14="http://schemas.microsoft.com/office/powerpoint/2010/main" val="142973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Architecture - </a:t>
            </a:r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pic>
        <p:nvPicPr>
          <p:cNvPr id="11" name="Bildplatzhalter 10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173" y="1697468"/>
            <a:ext cx="3890136" cy="47592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2" name="Textplatzhalter 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>
                <a:latin typeface="FagoOfficeSerif-Bold" pitchFamily="2" charset="0"/>
              </a:rPr>
              <a:t>Production</a:t>
            </a:r>
            <a:r>
              <a:rPr lang="de-DE" dirty="0" smtClean="0">
                <a:latin typeface="FagoOfficeSerif-Bold" pitchFamily="2" charset="0"/>
              </a:rPr>
              <a:t> </a:t>
            </a:r>
            <a:r>
              <a:rPr lang="de-DE" dirty="0" err="1" smtClean="0">
                <a:latin typeface="FagoOfficeSerif-Bold" pitchFamily="2" charset="0"/>
              </a:rPr>
              <a:t>setup</a:t>
            </a:r>
            <a:endParaRPr lang="de-DE" dirty="0"/>
          </a:p>
          <a:p>
            <a:r>
              <a:rPr lang="de-DE" dirty="0" err="1"/>
              <a:t>Differend</a:t>
            </a:r>
            <a:r>
              <a:rPr lang="de-DE" dirty="0"/>
              <a:t> </a:t>
            </a:r>
            <a:r>
              <a:rPr lang="de-DE" dirty="0" err="1"/>
              <a:t>w</a:t>
            </a:r>
            <a:r>
              <a:rPr lang="de-DE" dirty="0" err="1" smtClean="0"/>
              <a:t>orkspaces</a:t>
            </a:r>
            <a:endParaRPr lang="de-DE" dirty="0" smtClean="0">
              <a:latin typeface="FagoOfficeSerif-Bold" pitchFamily="2" charset="0"/>
            </a:endParaRPr>
          </a:p>
          <a:p>
            <a:r>
              <a:rPr lang="de-DE" dirty="0" err="1" smtClean="0"/>
              <a:t>Developement</a:t>
            </a:r>
            <a:r>
              <a:rPr lang="de-DE" dirty="0" smtClean="0"/>
              <a:t>-Instance</a:t>
            </a:r>
          </a:p>
          <a:p>
            <a:pPr lvl="1"/>
            <a:r>
              <a:rPr lang="de-DE" dirty="0" err="1" smtClean="0"/>
              <a:t>usally</a:t>
            </a:r>
            <a:r>
              <a:rPr lang="de-DE" dirty="0" smtClean="0"/>
              <a:t> </a:t>
            </a:r>
            <a:r>
              <a:rPr lang="de-DE" dirty="0" err="1" smtClean="0"/>
              <a:t>bundled</a:t>
            </a:r>
            <a:r>
              <a:rPr lang="de-DE" dirty="0" smtClean="0"/>
              <a:t> </a:t>
            </a:r>
            <a:r>
              <a:rPr lang="de-DE" dirty="0" err="1" smtClean="0"/>
              <a:t>installer</a:t>
            </a:r>
            <a:endParaRPr lang="de-DE" dirty="0" smtClean="0"/>
          </a:p>
          <a:p>
            <a:r>
              <a:rPr lang="de-DE" dirty="0" smtClean="0"/>
              <a:t>Integration-Instance/-Cluster</a:t>
            </a:r>
            <a:endParaRPr lang="de-DE" dirty="0"/>
          </a:p>
          <a:p>
            <a:pPr lvl="1"/>
            <a:r>
              <a:rPr lang="de-DE" dirty="0" err="1" smtClean="0"/>
              <a:t>usually</a:t>
            </a:r>
            <a:r>
              <a:rPr lang="de-DE" dirty="0" smtClean="0"/>
              <a:t> </a:t>
            </a:r>
            <a:r>
              <a:rPr lang="de-DE" dirty="0" err="1" smtClean="0"/>
              <a:t>kept</a:t>
            </a:r>
            <a:r>
              <a:rPr lang="de-DE" dirty="0" smtClean="0"/>
              <a:t> in DMZ</a:t>
            </a:r>
          </a:p>
          <a:p>
            <a:pPr lvl="1"/>
            <a:r>
              <a:rPr lang="de-DE" dirty="0" err="1" smtClean="0"/>
              <a:t>developement</a:t>
            </a:r>
            <a:r>
              <a:rPr lang="de-DE" dirty="0" smtClean="0"/>
              <a:t> </a:t>
            </a:r>
            <a:r>
              <a:rPr lang="de-DE" dirty="0" err="1" smtClean="0"/>
              <a:t>mode</a:t>
            </a:r>
            <a:r>
              <a:rPr lang="de-DE" dirty="0" smtClean="0"/>
              <a:t> (</a:t>
            </a:r>
            <a:r>
              <a:rPr lang="de-DE" dirty="0"/>
              <a:t>all </a:t>
            </a:r>
            <a:r>
              <a:rPr lang="de-DE" dirty="0" err="1" smtClean="0"/>
              <a:t>modules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Production</a:t>
            </a:r>
            <a:r>
              <a:rPr lang="de-DE" dirty="0" smtClean="0"/>
              <a:t>-Cluster/-Instance</a:t>
            </a:r>
            <a:endParaRPr lang="de-DE" dirty="0"/>
          </a:p>
          <a:p>
            <a:pPr lvl="1"/>
            <a:r>
              <a:rPr lang="de-DE" dirty="0" err="1"/>
              <a:t>conntected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smtClean="0"/>
              <a:t>web</a:t>
            </a:r>
          </a:p>
          <a:p>
            <a:pPr lvl="1"/>
            <a:r>
              <a:rPr lang="de-DE" dirty="0" err="1"/>
              <a:t>production</a:t>
            </a:r>
            <a:r>
              <a:rPr lang="de-DE" dirty="0"/>
              <a:t> </a:t>
            </a:r>
            <a:r>
              <a:rPr lang="de-DE" dirty="0" err="1"/>
              <a:t>mode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modules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8304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68313" y="3488870"/>
            <a:ext cx="7753091" cy="1596314"/>
          </a:xfrm>
        </p:spPr>
        <p:txBody>
          <a:bodyPr/>
          <a:lstStyle/>
          <a:p>
            <a:r>
              <a:rPr lang="de-DE" sz="6000" dirty="0" smtClean="0"/>
              <a:t>End </a:t>
            </a:r>
            <a:r>
              <a:rPr lang="de-DE" sz="6000" dirty="0" err="1" smtClean="0"/>
              <a:t>of</a:t>
            </a:r>
            <a:r>
              <a:rPr lang="de-DE" sz="6000" dirty="0" smtClean="0"/>
              <a:t> Part I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continued</a:t>
            </a:r>
            <a:r>
              <a:rPr lang="de-DE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6146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dirty="0">
                <a:latin typeface="FagoOfficeSans-Bold" pitchFamily="2" charset="0"/>
              </a:rPr>
              <a:t>Part I - </a:t>
            </a:r>
            <a:r>
              <a:rPr lang="de-DE" sz="2800" dirty="0" err="1">
                <a:latin typeface="FagoOfficeSans-Bold" pitchFamily="2" charset="0"/>
              </a:rPr>
              <a:t>Introduction</a:t>
            </a:r>
            <a:endParaRPr lang="de-DE" sz="2800" dirty="0">
              <a:latin typeface="FagoOfficeSans-Bold" pitchFamily="2" charset="0"/>
            </a:endParaRPr>
          </a:p>
          <a:p>
            <a:r>
              <a:rPr lang="de-DE" dirty="0" err="1"/>
              <a:t>Fundamentals</a:t>
            </a:r>
            <a:endParaRPr lang="de-DE" dirty="0"/>
          </a:p>
          <a:p>
            <a:pPr lvl="1"/>
            <a:r>
              <a:rPr lang="de-DE" dirty="0" err="1"/>
              <a:t>Overview</a:t>
            </a:r>
            <a:endParaRPr lang="de-DE" dirty="0"/>
          </a:p>
          <a:p>
            <a:pPr lvl="1"/>
            <a:r>
              <a:rPr lang="de-DE" dirty="0" err="1"/>
              <a:t>Licencing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pricing</a:t>
            </a:r>
            <a:endParaRPr lang="de-DE" dirty="0"/>
          </a:p>
          <a:p>
            <a:r>
              <a:rPr lang="de-DE" dirty="0"/>
              <a:t>Architecture</a:t>
            </a:r>
          </a:p>
          <a:p>
            <a:pPr lvl="1"/>
            <a:r>
              <a:rPr lang="de-DE" dirty="0"/>
              <a:t>Software</a:t>
            </a:r>
          </a:p>
          <a:p>
            <a:pPr lvl="1"/>
            <a:r>
              <a:rPr lang="de-DE" dirty="0"/>
              <a:t>Server</a:t>
            </a:r>
          </a:p>
          <a:p>
            <a:r>
              <a:rPr lang="de-DE" sz="2800" dirty="0">
                <a:latin typeface="FagoOfficeSans-Bold" pitchFamily="2" charset="0"/>
              </a:rPr>
              <a:t>Q &amp; A</a:t>
            </a:r>
          </a:p>
          <a:p>
            <a:pPr marL="0" indent="0">
              <a:buNone/>
            </a:pPr>
            <a:r>
              <a:rPr lang="de-DE" sz="2800" dirty="0"/>
              <a:t>Part II – Jahia in Action</a:t>
            </a: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3128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82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Jahia – OpenSource WCM</a:t>
            </a:r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Part II : Jahia in Action</a:t>
            </a:r>
            <a:endParaRPr lang="en-US" dirty="0"/>
          </a:p>
        </p:txBody>
      </p:sp>
      <p:pic>
        <p:nvPicPr>
          <p:cNvPr id="8" name="Bildplatzhalter 6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" b="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615415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Berlin, 15.03.2013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dirty="0" smtClean="0"/>
              <a:t>marvin.byfield@init.de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</a:rPr>
              <a:t>PART I - </a:t>
            </a:r>
            <a:r>
              <a:rPr lang="de-DE" sz="2800" dirty="0" err="1" smtClean="0">
                <a:solidFill>
                  <a:schemeClr val="bg1">
                    <a:lumMod val="85000"/>
                  </a:schemeClr>
                </a:solidFill>
              </a:rPr>
              <a:t>Introduction</a:t>
            </a:r>
            <a:endParaRPr lang="de-DE" sz="28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Fundamentals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Architekturen</a:t>
            </a:r>
          </a:p>
          <a:p>
            <a:pPr marL="0" indent="0">
              <a:buNone/>
            </a:pPr>
            <a:r>
              <a:rPr lang="de-DE" sz="2800" dirty="0" smtClean="0">
                <a:latin typeface="FagoOfficeSans-Bold" pitchFamily="2" charset="0"/>
              </a:rPr>
              <a:t>Part II – Jahia in Action</a:t>
            </a:r>
            <a:endParaRPr lang="de-DE" sz="2800" dirty="0" smtClean="0">
              <a:latin typeface="FagoOfficeSans-Bold" pitchFamily="2" charset="0"/>
            </a:endParaRPr>
          </a:p>
          <a:p>
            <a:r>
              <a:rPr lang="de-DE" sz="2800" dirty="0" smtClean="0">
                <a:latin typeface="FagoOfficeSans-Bold" pitchFamily="2" charset="0"/>
              </a:rPr>
              <a:t>Jahia </a:t>
            </a:r>
            <a:r>
              <a:rPr lang="de-DE" sz="2800" dirty="0" smtClean="0">
                <a:latin typeface="FagoOfficeSans-Bold" pitchFamily="2" charset="0"/>
              </a:rPr>
              <a:t>in </a:t>
            </a:r>
            <a:r>
              <a:rPr lang="de-DE" sz="2800" dirty="0" smtClean="0">
                <a:latin typeface="FagoOfficeSans-Bold" pitchFamily="2" charset="0"/>
              </a:rPr>
              <a:t>Action</a:t>
            </a:r>
          </a:p>
          <a:p>
            <a:pPr lvl="1"/>
            <a:r>
              <a:rPr lang="de-DE" sz="2800" dirty="0" err="1">
                <a:latin typeface="FagoOfficeSans-Bold" pitchFamily="2" charset="0"/>
              </a:rPr>
              <a:t>Introduction</a:t>
            </a:r>
            <a:endParaRPr lang="de-DE" sz="2800" dirty="0">
              <a:latin typeface="FagoOfficeSans-Bold" pitchFamily="2" charset="0"/>
            </a:endParaRPr>
          </a:p>
          <a:p>
            <a:pPr lvl="1"/>
            <a:r>
              <a:rPr lang="de-DE" dirty="0" smtClean="0"/>
              <a:t>Demo</a:t>
            </a:r>
            <a:endParaRPr lang="de-DE" dirty="0" smtClean="0">
              <a:latin typeface="FagoOfficeSans-Bold" pitchFamily="2" charset="0"/>
            </a:endParaRPr>
          </a:p>
          <a:p>
            <a:r>
              <a:rPr lang="de-DE" dirty="0" err="1" smtClean="0"/>
              <a:t>Conclusion</a:t>
            </a:r>
            <a:endParaRPr lang="de-DE" dirty="0" smtClean="0"/>
          </a:p>
          <a:p>
            <a:r>
              <a:rPr lang="de-DE" dirty="0"/>
              <a:t>Q &amp; A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094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Fundamentals</a:t>
            </a:r>
            <a:r>
              <a:rPr lang="de-DE" dirty="0" smtClean="0"/>
              <a:t> - </a:t>
            </a:r>
            <a:r>
              <a:rPr lang="de-DE" dirty="0" err="1" smtClean="0"/>
              <a:t>Introduction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Jahia?</a:t>
            </a:r>
          </a:p>
          <a:p>
            <a:pPr lvl="1"/>
            <a:r>
              <a:rPr lang="en-US" dirty="0" smtClean="0"/>
              <a:t>“What </a:t>
            </a:r>
            <a:r>
              <a:rPr lang="en-US" dirty="0"/>
              <a:t>Jahia really is, is software listening to HTTP requests with the ability to produce responses using HTML, any markup or even binary data that users might </a:t>
            </a:r>
            <a:r>
              <a:rPr lang="en-US" dirty="0" smtClean="0"/>
              <a:t>need” </a:t>
            </a:r>
            <a:endParaRPr lang="de-DE" dirty="0" smtClean="0"/>
          </a:p>
          <a:p>
            <a:pPr lvl="1"/>
            <a:r>
              <a:rPr lang="de-DE" dirty="0" smtClean="0"/>
              <a:t>Java WCMS</a:t>
            </a:r>
          </a:p>
          <a:p>
            <a:pPr lvl="1"/>
            <a:r>
              <a:rPr lang="de-DE" dirty="0" smtClean="0"/>
              <a:t>© Jahia Solutions Group SA </a:t>
            </a:r>
          </a:p>
          <a:p>
            <a:pPr lvl="1"/>
            <a:r>
              <a:rPr lang="de-DE" dirty="0" err="1" smtClean="0"/>
              <a:t>Based</a:t>
            </a:r>
            <a:r>
              <a:rPr lang="de-DE" dirty="0" smtClean="0"/>
              <a:t> on Spring MVC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opensource</a:t>
            </a:r>
            <a:r>
              <a:rPr lang="de-DE" dirty="0" smtClean="0"/>
              <a:t> </a:t>
            </a:r>
            <a:r>
              <a:rPr lang="de-DE" dirty="0" err="1" smtClean="0"/>
              <a:t>technologies</a:t>
            </a:r>
            <a:endParaRPr lang="de-DE" dirty="0" smtClean="0"/>
          </a:p>
          <a:p>
            <a:pPr lvl="1"/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version</a:t>
            </a:r>
            <a:r>
              <a:rPr lang="de-DE" dirty="0" smtClean="0"/>
              <a:t> 6.6.x</a:t>
            </a:r>
          </a:p>
        </p:txBody>
      </p:sp>
    </p:spTree>
    <p:extLst>
      <p:ext uri="{BB962C8B-B14F-4D97-AF65-F5344CB8AC3E}">
        <p14:creationId xmlns:p14="http://schemas.microsoft.com/office/powerpoint/2010/main" val="333718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Jahia in </a:t>
            </a:r>
            <a:r>
              <a:rPr lang="de-DE" dirty="0" err="1" smtClean="0"/>
              <a:t>action</a:t>
            </a:r>
            <a:endParaRPr lang="en-US" dirty="0"/>
          </a:p>
        </p:txBody>
      </p:sp>
      <p:sp>
        <p:nvSpPr>
          <p:cNvPr id="5" name="Textplatzhalter 5"/>
          <p:cNvSpPr txBox="1">
            <a:spLocks/>
          </p:cNvSpPr>
          <p:nvPr/>
        </p:nvSpPr>
        <p:spPr>
          <a:xfrm>
            <a:off x="3995936" y="4005064"/>
            <a:ext cx="6478909" cy="61118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ts val="600"/>
              </a:spcBef>
              <a:buFontTx/>
              <a:buBlip>
                <a:blip r:embed="rId2"/>
              </a:buBlip>
              <a:defRPr sz="2000" kern="1200">
                <a:solidFill>
                  <a:srgbClr val="333333"/>
                </a:solidFill>
                <a:latin typeface="FagoOfficeSans-Regular" pitchFamily="2" charset="0"/>
                <a:ea typeface="+mn-ea"/>
                <a:cs typeface="+mn-cs"/>
              </a:defRPr>
            </a:lvl1pPr>
            <a:lvl2pPr marL="627063" indent="-285750" algn="l" defTabSz="914400" rtl="0" eaLnBrk="1" latinLnBrk="0" hangingPunct="1">
              <a:lnSpc>
                <a:spcPts val="2400"/>
              </a:lnSpc>
              <a:spcBef>
                <a:spcPts val="480"/>
              </a:spcBef>
              <a:buFontTx/>
              <a:buBlip>
                <a:blip r:embed="rId2"/>
              </a:buBlip>
              <a:defRPr sz="1800" kern="1200">
                <a:solidFill>
                  <a:srgbClr val="333333"/>
                </a:solidFill>
                <a:latin typeface="FagoOfficeSans-Regular" pitchFamily="2" charset="0"/>
                <a:ea typeface="+mn-ea"/>
                <a:cs typeface="+mn-cs"/>
              </a:defRPr>
            </a:lvl2pPr>
            <a:lvl3pPr marL="893763" indent="-263525" algn="l" defTabSz="914400" rtl="0" eaLnBrk="1" latinLnBrk="0" hangingPunct="1">
              <a:lnSpc>
                <a:spcPts val="2000"/>
              </a:lnSpc>
              <a:spcBef>
                <a:spcPts val="340"/>
              </a:spcBef>
              <a:buFontTx/>
              <a:buBlip>
                <a:blip r:embed="rId2"/>
              </a:buBlip>
              <a:defRPr sz="1600" kern="1200">
                <a:solidFill>
                  <a:srgbClr val="333333"/>
                </a:solidFill>
                <a:latin typeface="FagoOfficeSans-Regular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FagoOfficeSans-Regular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FagoOfficeSans-Regular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Indroduction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41186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Jahia in </a:t>
            </a:r>
            <a:r>
              <a:rPr lang="de-DE" dirty="0" err="1" smtClean="0"/>
              <a:t>action</a:t>
            </a:r>
            <a:r>
              <a:rPr lang="de-DE" dirty="0" smtClean="0"/>
              <a:t> – </a:t>
            </a:r>
            <a:r>
              <a:rPr lang="de-DE" dirty="0" err="1" smtClean="0"/>
              <a:t>Actors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86" y="1700213"/>
            <a:ext cx="7037978" cy="4454525"/>
          </a:xfrm>
        </p:spPr>
      </p:pic>
      <p:sp>
        <p:nvSpPr>
          <p:cNvPr id="7" name="Textfeld 6"/>
          <p:cNvSpPr txBox="1"/>
          <p:nvPr/>
        </p:nvSpPr>
        <p:spPr>
          <a:xfrm>
            <a:off x="4805900" y="6093296"/>
            <a:ext cx="29626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Jahia  </a:t>
            </a:r>
            <a:r>
              <a:rPr lang="de-DE" sz="1000" dirty="0" err="1" smtClean="0"/>
              <a:t>Actors</a:t>
            </a:r>
            <a:r>
              <a:rPr lang="de-DE" sz="1000" dirty="0" smtClean="0"/>
              <a:t>  </a:t>
            </a:r>
            <a:r>
              <a:rPr lang="de-DE" sz="1000" dirty="0" smtClean="0"/>
              <a:t>©</a:t>
            </a:r>
            <a:r>
              <a:rPr lang="de-DE" sz="1000" dirty="0"/>
              <a:t>2002 – 2013 Jahia Solutions Group SA </a:t>
            </a:r>
          </a:p>
        </p:txBody>
      </p:sp>
    </p:spTree>
    <p:extLst>
      <p:ext uri="{BB962C8B-B14F-4D97-AF65-F5344CB8AC3E}">
        <p14:creationId xmlns:p14="http://schemas.microsoft.com/office/powerpoint/2010/main" val="1432324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Jahia in Action – Content </a:t>
            </a:r>
            <a:r>
              <a:rPr lang="de-DE" dirty="0" err="1" smtClean="0"/>
              <a:t>flow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80" y="1700213"/>
            <a:ext cx="7334990" cy="4454525"/>
          </a:xfrm>
        </p:spPr>
      </p:pic>
      <p:sp>
        <p:nvSpPr>
          <p:cNvPr id="7" name="Textfeld 6"/>
          <p:cNvSpPr txBox="1"/>
          <p:nvPr/>
        </p:nvSpPr>
        <p:spPr>
          <a:xfrm>
            <a:off x="4805900" y="6093296"/>
            <a:ext cx="33810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Jahia  </a:t>
            </a:r>
            <a:r>
              <a:rPr lang="de-DE" sz="1000" dirty="0" smtClean="0"/>
              <a:t>Content </a:t>
            </a:r>
            <a:r>
              <a:rPr lang="de-DE" sz="1000" dirty="0" err="1" smtClean="0"/>
              <a:t>FLow</a:t>
            </a:r>
            <a:r>
              <a:rPr lang="de-DE" sz="1000" dirty="0" smtClean="0"/>
              <a:t>  </a:t>
            </a:r>
            <a:r>
              <a:rPr lang="de-DE" sz="1000" dirty="0" smtClean="0"/>
              <a:t>©</a:t>
            </a:r>
            <a:r>
              <a:rPr lang="de-DE" sz="1000" dirty="0"/>
              <a:t>2002 – 2013 Jahia Solutions Group SA </a:t>
            </a:r>
          </a:p>
        </p:txBody>
      </p:sp>
    </p:spTree>
    <p:extLst>
      <p:ext uri="{BB962C8B-B14F-4D97-AF65-F5344CB8AC3E}">
        <p14:creationId xmlns:p14="http://schemas.microsoft.com/office/powerpoint/2010/main" val="30732804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Jahia in Action - Webclient</a:t>
            </a:r>
            <a:endParaRPr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pic>
        <p:nvPicPr>
          <p:cNvPr id="9" name="Bildplatzhalter 8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" t="1179" r="73939" b="-1179"/>
          <a:stretch/>
        </p:blipFill>
        <p:spPr/>
      </p:pic>
      <p:sp>
        <p:nvSpPr>
          <p:cNvPr id="6" name="Inhaltsplatzhalt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Jahia Webclient</a:t>
            </a:r>
          </a:p>
          <a:p>
            <a:pPr lvl="1"/>
            <a:r>
              <a:rPr lang="de-DE" dirty="0" smtClean="0"/>
              <a:t>Native Jahia </a:t>
            </a:r>
            <a:r>
              <a:rPr lang="de-DE" dirty="0" err="1" smtClean="0"/>
              <a:t>client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administration</a:t>
            </a:r>
            <a:r>
              <a:rPr lang="de-DE" dirty="0" smtClean="0"/>
              <a:t>, </a:t>
            </a:r>
            <a:r>
              <a:rPr lang="de-DE" dirty="0" err="1" smtClean="0"/>
              <a:t>editing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integration</a:t>
            </a:r>
            <a:endParaRPr lang="de-DE" dirty="0"/>
          </a:p>
          <a:p>
            <a:pPr lvl="1"/>
            <a:r>
              <a:rPr lang="de-DE" dirty="0" err="1" smtClean="0"/>
              <a:t>Based</a:t>
            </a:r>
            <a:r>
              <a:rPr lang="de-DE" dirty="0" smtClean="0"/>
              <a:t> on AJAX </a:t>
            </a:r>
            <a:r>
              <a:rPr lang="de-DE" dirty="0" err="1" smtClean="0"/>
              <a:t>and</a:t>
            </a:r>
            <a:r>
              <a:rPr lang="de-DE" dirty="0" smtClean="0"/>
              <a:t> GWT</a:t>
            </a:r>
          </a:p>
          <a:p>
            <a:r>
              <a:rPr lang="de-DE" dirty="0" smtClean="0"/>
              <a:t>Components</a:t>
            </a:r>
          </a:p>
          <a:p>
            <a:pPr lvl="1"/>
            <a:r>
              <a:rPr lang="de-DE" dirty="0" smtClean="0"/>
              <a:t>Studio – Visual User Experience </a:t>
            </a:r>
            <a:r>
              <a:rPr lang="de-DE" dirty="0" err="1" smtClean="0"/>
              <a:t>Builder</a:t>
            </a:r>
            <a:endParaRPr lang="de-DE" dirty="0" smtClean="0"/>
          </a:p>
          <a:p>
            <a:pPr lvl="1"/>
            <a:r>
              <a:rPr lang="de-DE" dirty="0" smtClean="0"/>
              <a:t>Administration </a:t>
            </a:r>
            <a:r>
              <a:rPr lang="de-DE" dirty="0" err="1" smtClean="0"/>
              <a:t>tools</a:t>
            </a:r>
            <a:endParaRPr lang="de-DE" dirty="0" smtClean="0"/>
          </a:p>
          <a:p>
            <a:pPr lvl="1"/>
            <a:r>
              <a:rPr lang="de-DE" dirty="0" err="1" smtClean="0"/>
              <a:t>Permormance</a:t>
            </a:r>
            <a:r>
              <a:rPr lang="de-DE" dirty="0" smtClean="0"/>
              <a:t> </a:t>
            </a:r>
            <a:r>
              <a:rPr lang="de-DE" dirty="0" err="1" smtClean="0"/>
              <a:t>monitoring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management</a:t>
            </a:r>
            <a:r>
              <a:rPr lang="de-DE" dirty="0" smtClean="0"/>
              <a:t> </a:t>
            </a:r>
            <a:r>
              <a:rPr lang="de-DE" dirty="0" err="1" smtClean="0"/>
              <a:t>tools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77771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Jahia in Action – Administration / Management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pic>
        <p:nvPicPr>
          <p:cNvPr id="13" name="Bildplatzhalter 12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8" t="-18869" r="62816" b="57475"/>
          <a:stretch/>
        </p:blipFill>
        <p:spPr>
          <a:xfrm>
            <a:off x="4697173" y="1709440"/>
            <a:ext cx="3888000" cy="2736000"/>
          </a:xfrm>
        </p:spPr>
      </p:pic>
      <p:sp>
        <p:nvSpPr>
          <p:cNvPr id="9" name="Inhaltsplatzhalt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Repository </a:t>
            </a:r>
            <a:r>
              <a:rPr lang="de-DE" dirty="0" err="1" smtClean="0"/>
              <a:t>browser</a:t>
            </a:r>
            <a:endParaRPr lang="de-DE" dirty="0" smtClean="0"/>
          </a:p>
          <a:p>
            <a:r>
              <a:rPr lang="de-DE" dirty="0" smtClean="0"/>
              <a:t>User/</a:t>
            </a:r>
            <a:r>
              <a:rPr lang="de-DE" dirty="0" err="1" smtClean="0"/>
              <a:t>Roles</a:t>
            </a:r>
            <a:r>
              <a:rPr lang="de-DE" dirty="0" smtClean="0"/>
              <a:t>/</a:t>
            </a:r>
            <a:r>
              <a:rPr lang="de-DE" dirty="0" err="1" smtClean="0"/>
              <a:t>Rights</a:t>
            </a:r>
            <a:r>
              <a:rPr lang="de-DE" dirty="0" smtClean="0"/>
              <a:t> </a:t>
            </a:r>
            <a:r>
              <a:rPr lang="de-DE" dirty="0" err="1" smtClean="0"/>
              <a:t>management</a:t>
            </a:r>
            <a:endParaRPr lang="de-DE" dirty="0" smtClean="0"/>
          </a:p>
          <a:p>
            <a:r>
              <a:rPr lang="de-DE" dirty="0" err="1" smtClean="0"/>
              <a:t>Portlet</a:t>
            </a:r>
            <a:r>
              <a:rPr lang="de-DE" dirty="0" smtClean="0"/>
              <a:t> </a:t>
            </a:r>
            <a:r>
              <a:rPr lang="de-DE" dirty="0" err="1" smtClean="0"/>
              <a:t>manager</a:t>
            </a:r>
            <a:endParaRPr lang="de-DE" dirty="0" smtClean="0"/>
          </a:p>
          <a:p>
            <a:r>
              <a:rPr lang="de-DE" dirty="0" smtClean="0"/>
              <a:t>Site </a:t>
            </a:r>
            <a:r>
              <a:rPr lang="de-DE" dirty="0" err="1" smtClean="0"/>
              <a:t>manager</a:t>
            </a:r>
            <a:endParaRPr lang="de-DE" dirty="0" smtClean="0"/>
          </a:p>
          <a:p>
            <a:r>
              <a:rPr lang="de-DE" dirty="0" smtClean="0"/>
              <a:t>Tag </a:t>
            </a:r>
            <a:r>
              <a:rPr lang="de-DE" dirty="0" err="1" smtClean="0"/>
              <a:t>manager</a:t>
            </a:r>
            <a:endParaRPr lang="de-DE" dirty="0" smtClean="0"/>
          </a:p>
          <a:p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manager</a:t>
            </a:r>
            <a:endParaRPr lang="de-DE" dirty="0" smtClean="0"/>
          </a:p>
          <a:p>
            <a:r>
              <a:rPr lang="de-DE" dirty="0" smtClean="0"/>
              <a:t>Cache Manager</a:t>
            </a:r>
          </a:p>
          <a:p>
            <a:r>
              <a:rPr lang="de-DE" dirty="0" smtClean="0"/>
              <a:t>Version </a:t>
            </a:r>
            <a:r>
              <a:rPr lang="de-DE" dirty="0" err="1" smtClean="0"/>
              <a:t>Control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78658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Jahia in Action -  </a:t>
            </a:r>
            <a:r>
              <a:rPr lang="de-DE" dirty="0"/>
              <a:t>Visual User Experience </a:t>
            </a:r>
            <a:r>
              <a:rPr lang="de-DE" dirty="0" err="1"/>
              <a:t>Builder</a:t>
            </a:r>
            <a:r>
              <a:rPr lang="de-DE" dirty="0"/>
              <a:t/>
            </a:r>
            <a:br>
              <a:rPr lang="de-DE" dirty="0"/>
            </a:b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>
                <a:latin typeface="FagoOfficeSans-Bold" pitchFamily="2" charset="0"/>
              </a:rPr>
              <a:t>Visual User Experience </a:t>
            </a:r>
            <a:r>
              <a:rPr lang="de-DE" dirty="0" err="1" smtClean="0">
                <a:latin typeface="FagoOfficeSans-Bold" pitchFamily="2" charset="0"/>
              </a:rPr>
              <a:t>Builder</a:t>
            </a:r>
            <a:endParaRPr lang="de-DE" dirty="0" smtClean="0">
              <a:latin typeface="FagoOfficeSans-Bold" pitchFamily="2" charset="0"/>
            </a:endParaRPr>
          </a:p>
          <a:p>
            <a:r>
              <a:rPr lang="de-DE" dirty="0" smtClean="0"/>
              <a:t>GUI design </a:t>
            </a:r>
            <a:r>
              <a:rPr lang="de-DE" dirty="0" err="1" smtClean="0"/>
              <a:t>tools</a:t>
            </a:r>
            <a:r>
              <a:rPr lang="de-DE" dirty="0" smtClean="0"/>
              <a:t> (WYSIWYG)</a:t>
            </a:r>
          </a:p>
          <a:p>
            <a:r>
              <a:rPr lang="de-DE" dirty="0" smtClean="0"/>
              <a:t>Different </a:t>
            </a:r>
            <a:r>
              <a:rPr lang="de-DE" dirty="0" err="1" smtClean="0"/>
              <a:t>editorial</a:t>
            </a:r>
            <a:r>
              <a:rPr lang="de-DE" dirty="0" smtClean="0"/>
              <a:t> </a:t>
            </a:r>
            <a:r>
              <a:rPr lang="de-DE" dirty="0" err="1" smtClean="0"/>
              <a:t>Roles</a:t>
            </a:r>
            <a:r>
              <a:rPr lang="de-DE" dirty="0" smtClean="0"/>
              <a:t> </a:t>
            </a:r>
            <a:r>
              <a:rPr lang="de-DE" dirty="0" err="1" smtClean="0"/>
              <a:t>allow</a:t>
            </a:r>
            <a:r>
              <a:rPr lang="de-DE" dirty="0" smtClean="0"/>
              <a:t> </a:t>
            </a:r>
            <a:r>
              <a:rPr lang="de-DE" dirty="0" err="1" smtClean="0"/>
              <a:t>limitation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roles</a:t>
            </a:r>
            <a:endParaRPr lang="de-DE" dirty="0" smtClean="0"/>
          </a:p>
          <a:p>
            <a:r>
              <a:rPr lang="de-DE" dirty="0" smtClean="0"/>
              <a:t>Drag &amp; Drop </a:t>
            </a:r>
            <a:r>
              <a:rPr lang="de-DE" dirty="0" err="1" smtClean="0"/>
              <a:t>usage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site</a:t>
            </a:r>
            <a:r>
              <a:rPr lang="de-DE" dirty="0" smtClean="0"/>
              <a:t> </a:t>
            </a:r>
            <a:r>
              <a:rPr lang="de-DE" dirty="0" err="1" smtClean="0"/>
              <a:t>components</a:t>
            </a:r>
            <a:r>
              <a:rPr lang="de-DE" dirty="0" smtClean="0"/>
              <a:t> (</a:t>
            </a:r>
            <a:r>
              <a:rPr lang="de-DE" dirty="0" err="1" smtClean="0"/>
              <a:t>content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 smtClean="0"/>
              <a:t>view</a:t>
            </a:r>
            <a:r>
              <a:rPr lang="de-DE" dirty="0" smtClean="0"/>
              <a:t>)</a:t>
            </a:r>
          </a:p>
          <a:p>
            <a:r>
              <a:rPr lang="de-DE" dirty="0" smtClean="0"/>
              <a:t>Live Preview</a:t>
            </a:r>
          </a:p>
          <a:p>
            <a:r>
              <a:rPr lang="de-DE" dirty="0" smtClean="0"/>
              <a:t>Review </a:t>
            </a:r>
            <a:r>
              <a:rPr lang="de-DE" dirty="0" err="1" smtClean="0"/>
              <a:t>Worklfow</a:t>
            </a:r>
            <a:endParaRPr lang="de-DE" dirty="0" smtClean="0"/>
          </a:p>
          <a:p>
            <a:r>
              <a:rPr lang="de-DE" dirty="0" err="1" smtClean="0"/>
              <a:t>Publication</a:t>
            </a:r>
            <a:r>
              <a:rPr lang="de-DE" dirty="0" smtClean="0"/>
              <a:t> / </a:t>
            </a:r>
            <a:r>
              <a:rPr lang="de-DE" dirty="0" err="1" smtClean="0"/>
              <a:t>deployment</a:t>
            </a:r>
            <a:r>
              <a:rPr lang="de-DE" dirty="0" smtClean="0"/>
              <a:t> </a:t>
            </a:r>
            <a:r>
              <a:rPr lang="de-DE" dirty="0" err="1" smtClean="0"/>
              <a:t>workflows</a:t>
            </a:r>
            <a:endParaRPr lang="de-DE" dirty="0" smtClean="0"/>
          </a:p>
          <a:p>
            <a:r>
              <a:rPr lang="de-DE" dirty="0" smtClean="0"/>
              <a:t>Support </a:t>
            </a:r>
            <a:r>
              <a:rPr lang="de-DE" dirty="0" err="1" smtClean="0"/>
              <a:t>for</a:t>
            </a:r>
            <a:r>
              <a:rPr lang="de-DE" dirty="0" smtClean="0"/>
              <a:t> mobile </a:t>
            </a:r>
            <a:r>
              <a:rPr lang="de-DE" dirty="0" err="1" smtClean="0"/>
              <a:t>devices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72313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Jahia in </a:t>
            </a:r>
            <a:r>
              <a:rPr lang="de-DE" dirty="0" smtClean="0"/>
              <a:t>Action </a:t>
            </a:r>
            <a:r>
              <a:rPr lang="de-DE" dirty="0"/>
              <a:t>-  Visual User Experience </a:t>
            </a:r>
            <a:r>
              <a:rPr lang="de-DE" dirty="0" err="1"/>
              <a:t>Builder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8" y="1812798"/>
            <a:ext cx="8207375" cy="4229354"/>
          </a:xfrm>
        </p:spPr>
      </p:pic>
    </p:spTree>
    <p:extLst>
      <p:ext uri="{BB962C8B-B14F-4D97-AF65-F5344CB8AC3E}">
        <p14:creationId xmlns:p14="http://schemas.microsoft.com/office/powerpoint/2010/main" val="31784321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Jahia in </a:t>
            </a:r>
            <a:r>
              <a:rPr lang="de-DE" dirty="0" smtClean="0"/>
              <a:t>Action </a:t>
            </a:r>
            <a:r>
              <a:rPr lang="de-DE" dirty="0"/>
              <a:t>-  Visual User Experience </a:t>
            </a:r>
            <a:r>
              <a:rPr lang="de-DE" dirty="0" err="1"/>
              <a:t>Builder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Jahia Studio</a:t>
            </a:r>
          </a:p>
          <a:p>
            <a:pPr lvl="1"/>
            <a:r>
              <a:rPr lang="de-DE" dirty="0" smtClean="0"/>
              <a:t>Create </a:t>
            </a:r>
            <a:r>
              <a:rPr lang="de-DE" dirty="0" err="1" smtClean="0"/>
              <a:t>templates</a:t>
            </a:r>
            <a:r>
              <a:rPr lang="de-DE" dirty="0" smtClean="0"/>
              <a:t>(</a:t>
            </a:r>
            <a:r>
              <a:rPr lang="de-DE" dirty="0" err="1" smtClean="0"/>
              <a:t>raw</a:t>
            </a:r>
            <a:r>
              <a:rPr lang="de-DE" dirty="0" smtClean="0"/>
              <a:t> design)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modules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sites</a:t>
            </a:r>
            <a:endParaRPr lang="de-DE" dirty="0" smtClean="0"/>
          </a:p>
          <a:p>
            <a:pPr lvl="1"/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integrator</a:t>
            </a:r>
            <a:r>
              <a:rPr lang="de-DE" dirty="0" smtClean="0"/>
              <a:t>/</a:t>
            </a:r>
            <a:r>
              <a:rPr lang="de-DE" dirty="0" err="1" smtClean="0"/>
              <a:t>developer</a:t>
            </a:r>
            <a:endParaRPr lang="de-DE" dirty="0" smtClean="0"/>
          </a:p>
          <a:p>
            <a:r>
              <a:rPr lang="de-DE" dirty="0" smtClean="0"/>
              <a:t>Editor Mode</a:t>
            </a:r>
          </a:p>
          <a:p>
            <a:pPr lvl="1"/>
            <a:r>
              <a:rPr lang="de-DE" dirty="0" smtClean="0"/>
              <a:t>Limited Access </a:t>
            </a:r>
            <a:r>
              <a:rPr lang="de-DE" dirty="0" err="1" smtClean="0"/>
              <a:t>to</a:t>
            </a:r>
            <a:r>
              <a:rPr lang="de-DE" dirty="0" smtClean="0"/>
              <a:t> WYSIWYG </a:t>
            </a:r>
            <a:r>
              <a:rPr lang="de-DE" dirty="0" err="1" smtClean="0"/>
              <a:t>tools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options</a:t>
            </a:r>
            <a:endParaRPr lang="de-DE" dirty="0" smtClean="0"/>
          </a:p>
          <a:p>
            <a:pPr lvl="1"/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/>
              <a:t>b</a:t>
            </a:r>
            <a:r>
              <a:rPr lang="de-DE" dirty="0" err="1" smtClean="0"/>
              <a:t>y</a:t>
            </a:r>
            <a:r>
              <a:rPr lang="de-DE" dirty="0" smtClean="0"/>
              <a:t> </a:t>
            </a:r>
            <a:r>
              <a:rPr lang="de-DE" dirty="0" err="1" smtClean="0"/>
              <a:t>integrator</a:t>
            </a:r>
            <a:r>
              <a:rPr lang="de-DE" dirty="0" smtClean="0"/>
              <a:t>/</a:t>
            </a:r>
            <a:r>
              <a:rPr lang="de-DE" dirty="0" err="1" smtClean="0"/>
              <a:t>developer</a:t>
            </a:r>
            <a:r>
              <a:rPr lang="de-DE" dirty="0" smtClean="0"/>
              <a:t>/</a:t>
            </a:r>
            <a:r>
              <a:rPr lang="de-DE" dirty="0" err="1" smtClean="0"/>
              <a:t>editor</a:t>
            </a:r>
            <a:endParaRPr lang="de-DE" dirty="0" smtClean="0"/>
          </a:p>
          <a:p>
            <a:r>
              <a:rPr lang="de-DE" dirty="0" err="1" smtClean="0"/>
              <a:t>Contributor</a:t>
            </a:r>
            <a:r>
              <a:rPr lang="de-DE" dirty="0" smtClean="0"/>
              <a:t> Mode</a:t>
            </a:r>
          </a:p>
          <a:p>
            <a:pPr lvl="1"/>
            <a:r>
              <a:rPr lang="de-DE" dirty="0" smtClean="0"/>
              <a:t>Limits </a:t>
            </a:r>
            <a:r>
              <a:rPr lang="de-DE" dirty="0" err="1" smtClean="0"/>
              <a:t>acces</a:t>
            </a:r>
            <a:r>
              <a:rPr lang="de-DE" dirty="0" smtClean="0"/>
              <a:t> </a:t>
            </a:r>
            <a:r>
              <a:rPr lang="de-DE" dirty="0" err="1" smtClean="0"/>
              <a:t>even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, </a:t>
            </a:r>
            <a:r>
              <a:rPr lang="de-DE" dirty="0" err="1" smtClean="0"/>
              <a:t>usually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content</a:t>
            </a:r>
            <a:r>
              <a:rPr lang="de-DE" dirty="0" smtClean="0"/>
              <a:t> </a:t>
            </a:r>
            <a:r>
              <a:rPr lang="de-DE" dirty="0" err="1" smtClean="0"/>
              <a:t>creation</a:t>
            </a:r>
            <a:r>
              <a:rPr lang="de-DE" dirty="0" smtClean="0"/>
              <a:t>/</a:t>
            </a:r>
            <a:r>
              <a:rPr lang="de-DE" dirty="0" err="1" smtClean="0"/>
              <a:t>manipulation</a:t>
            </a:r>
            <a:endParaRPr lang="de-DE" dirty="0" smtClean="0"/>
          </a:p>
          <a:p>
            <a:pPr lvl="1"/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editor</a:t>
            </a:r>
            <a:endParaRPr lang="de-DE" dirty="0" smtClean="0"/>
          </a:p>
          <a:p>
            <a:r>
              <a:rPr lang="de-DE" dirty="0" smtClean="0"/>
              <a:t>Preview Mode</a:t>
            </a:r>
          </a:p>
          <a:p>
            <a:pPr lvl="1"/>
            <a:r>
              <a:rPr lang="de-DE" dirty="0" err="1" smtClean="0"/>
              <a:t>Renders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site</a:t>
            </a:r>
            <a:r>
              <a:rPr lang="de-DE" dirty="0" smtClean="0"/>
              <a:t> </a:t>
            </a:r>
            <a:r>
              <a:rPr lang="de-DE" dirty="0" err="1" smtClean="0"/>
              <a:t>like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will </a:t>
            </a:r>
            <a:r>
              <a:rPr lang="de-DE" dirty="0" err="1" smtClean="0"/>
              <a:t>see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endParaRPr lang="de-DE" dirty="0" smtClean="0"/>
          </a:p>
          <a:p>
            <a:pPr lvl="1"/>
            <a:r>
              <a:rPr lang="de-DE" dirty="0" err="1" smtClean="0"/>
              <a:t>no</a:t>
            </a:r>
            <a:r>
              <a:rPr lang="de-DE" dirty="0"/>
              <a:t> </a:t>
            </a:r>
            <a:r>
              <a:rPr lang="de-DE" dirty="0" err="1" smtClean="0"/>
              <a:t>changes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 (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those</a:t>
            </a:r>
            <a:r>
              <a:rPr lang="de-DE" dirty="0" smtClean="0"/>
              <a:t> </a:t>
            </a:r>
            <a:r>
              <a:rPr lang="de-DE" dirty="0" err="1" smtClean="0"/>
              <a:t>awailable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real </a:t>
            </a:r>
            <a:r>
              <a:rPr lang="de-DE" dirty="0" err="1" smtClean="0"/>
              <a:t>site</a:t>
            </a:r>
            <a:r>
              <a:rPr lang="de-DE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81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Jahia in Action - Modules	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>
                <a:latin typeface="FagoOfficeSans-Bold" pitchFamily="2" charset="0"/>
              </a:rPr>
              <a:t>Module </a:t>
            </a:r>
            <a:r>
              <a:rPr lang="de-DE" dirty="0" err="1" smtClean="0">
                <a:latin typeface="FagoOfficeSans-Bold" pitchFamily="2" charset="0"/>
              </a:rPr>
              <a:t>content</a:t>
            </a:r>
            <a:endParaRPr lang="de-DE" dirty="0" smtClean="0">
              <a:latin typeface="FagoOfficeSans-Bold" pitchFamily="2" charset="0"/>
            </a:endParaRPr>
          </a:p>
          <a:p>
            <a:r>
              <a:rPr lang="de-DE" dirty="0" smtClean="0"/>
              <a:t>(XML-) Imports</a:t>
            </a:r>
          </a:p>
          <a:p>
            <a:r>
              <a:rPr lang="de-DE" dirty="0" smtClean="0"/>
              <a:t>View Scripts</a:t>
            </a:r>
          </a:p>
          <a:p>
            <a:r>
              <a:rPr lang="de-DE" dirty="0" smtClean="0"/>
              <a:t>Java </a:t>
            </a:r>
            <a:r>
              <a:rPr lang="de-DE" dirty="0" err="1" smtClean="0"/>
              <a:t>classes</a:t>
            </a:r>
            <a:r>
              <a:rPr lang="de-DE" dirty="0" smtClean="0"/>
              <a:t> (e.g. Actions)</a:t>
            </a:r>
          </a:p>
          <a:p>
            <a:r>
              <a:rPr lang="de-DE" dirty="0" err="1" smtClean="0"/>
              <a:t>Static</a:t>
            </a:r>
            <a:r>
              <a:rPr lang="de-DE" dirty="0" smtClean="0"/>
              <a:t> </a:t>
            </a:r>
            <a:r>
              <a:rPr lang="de-DE" dirty="0" err="1" smtClean="0"/>
              <a:t>assets</a:t>
            </a:r>
            <a:endParaRPr lang="de-DE" dirty="0" smtClean="0"/>
          </a:p>
          <a:p>
            <a:r>
              <a:rPr lang="de-DE" dirty="0" smtClean="0"/>
              <a:t>Rules</a:t>
            </a:r>
          </a:p>
          <a:p>
            <a:r>
              <a:rPr lang="de-DE" dirty="0" err="1" smtClean="0"/>
              <a:t>Roles</a:t>
            </a:r>
            <a:endParaRPr lang="de-DE" dirty="0" smtClean="0"/>
          </a:p>
          <a:p>
            <a:r>
              <a:rPr lang="de-DE" dirty="0" err="1" smtClean="0"/>
              <a:t>Permissions</a:t>
            </a:r>
            <a:endParaRPr lang="de-DE" dirty="0" smtClean="0"/>
          </a:p>
          <a:p>
            <a:r>
              <a:rPr lang="de-DE" dirty="0" smtClean="0"/>
              <a:t>Workflows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46937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Jahia in Action - Modules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>
                <a:latin typeface="FagoOfficeSans-Bold" pitchFamily="2" charset="0"/>
              </a:rPr>
              <a:t>Structure</a:t>
            </a:r>
            <a:r>
              <a:rPr lang="de-DE" dirty="0">
                <a:latin typeface="FagoOfficeSans-Bold" pitchFamily="2" charset="0"/>
              </a:rPr>
              <a:t> </a:t>
            </a:r>
            <a:r>
              <a:rPr lang="de-DE" dirty="0" err="1">
                <a:latin typeface="FagoOfficeSans-Bold" pitchFamily="2" charset="0"/>
              </a:rPr>
              <a:t>and</a:t>
            </a:r>
            <a:r>
              <a:rPr lang="de-DE" dirty="0">
                <a:latin typeface="FagoOfficeSans-Bold" pitchFamily="2" charset="0"/>
              </a:rPr>
              <a:t> </a:t>
            </a:r>
            <a:r>
              <a:rPr lang="de-DE" dirty="0" err="1">
                <a:latin typeface="FagoOfficeSans-Bold" pitchFamily="2" charset="0"/>
              </a:rPr>
              <a:t>deployment</a:t>
            </a:r>
            <a:endParaRPr lang="de-DE" dirty="0">
              <a:latin typeface="FagoOfficeSans-Bold" pitchFamily="2" charset="0"/>
            </a:endParaRPr>
          </a:p>
          <a:p>
            <a:r>
              <a:rPr lang="de-DE" dirty="0"/>
              <a:t>Custom </a:t>
            </a:r>
            <a:r>
              <a:rPr lang="de-DE" dirty="0" err="1"/>
              <a:t>Maven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archetype</a:t>
            </a:r>
          </a:p>
          <a:p>
            <a:r>
              <a:rPr lang="de-DE" dirty="0"/>
              <a:t>Custom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jahia:deploy</a:t>
            </a:r>
            <a:endParaRPr lang="de-DE" dirty="0"/>
          </a:p>
          <a:p>
            <a:r>
              <a:rPr lang="de-DE" dirty="0"/>
              <a:t>Modules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deployed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maven</a:t>
            </a:r>
            <a:r>
              <a:rPr lang="de-DE" dirty="0"/>
              <a:t> </a:t>
            </a:r>
            <a:r>
              <a:rPr lang="de-DE" dirty="0" err="1"/>
              <a:t>repository</a:t>
            </a:r>
            <a:endParaRPr lang="de-DE" dirty="0"/>
          </a:p>
          <a:p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definition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resolution</a:t>
            </a:r>
            <a:endParaRPr lang="de-DE" dirty="0"/>
          </a:p>
          <a:p>
            <a:pPr marL="342900" lvl="1" indent="-342900">
              <a:lnSpc>
                <a:spcPts val="2600"/>
              </a:lnSpc>
              <a:spcBef>
                <a:spcPts val="600"/>
              </a:spcBef>
            </a:pPr>
            <a:r>
              <a:rPr lang="de-DE" sz="2000" dirty="0"/>
              <a:t>Hot </a:t>
            </a:r>
            <a:r>
              <a:rPr lang="de-DE" sz="2000" dirty="0" err="1"/>
              <a:t>deployment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non </a:t>
            </a:r>
            <a:r>
              <a:rPr lang="de-DE" sz="2000" dirty="0" err="1"/>
              <a:t>java</a:t>
            </a:r>
            <a:r>
              <a:rPr lang="de-DE" sz="2000" dirty="0"/>
              <a:t> </a:t>
            </a:r>
            <a:r>
              <a:rPr lang="de-DE" sz="2000" dirty="0" err="1" smtClean="0"/>
              <a:t>classes</a:t>
            </a:r>
            <a:endParaRPr lang="de-DE" sz="2000" dirty="0" smtClean="0"/>
          </a:p>
          <a:p>
            <a:pPr marL="342900" lvl="1" indent="-342900">
              <a:lnSpc>
                <a:spcPts val="2600"/>
              </a:lnSpc>
              <a:spcBef>
                <a:spcPts val="600"/>
              </a:spcBef>
            </a:pPr>
            <a:endParaRPr lang="de-DE" sz="2000" dirty="0"/>
          </a:p>
          <a:p>
            <a:pPr marL="342900" lvl="1" indent="-342900">
              <a:lnSpc>
                <a:spcPts val="2600"/>
              </a:lnSpc>
              <a:spcBef>
                <a:spcPts val="600"/>
              </a:spcBef>
            </a:pPr>
            <a:r>
              <a:rPr lang="de-DE" sz="2000" dirty="0" err="1" smtClean="0">
                <a:latin typeface="FagoOfficeSans-Bold" pitchFamily="2" charset="0"/>
              </a:rPr>
              <a:t>No</a:t>
            </a:r>
            <a:r>
              <a:rPr lang="de-DE" sz="2000" dirty="0" smtClean="0">
                <a:latin typeface="FagoOfficeSans-Bold" pitchFamily="2" charset="0"/>
              </a:rPr>
              <a:t> </a:t>
            </a:r>
            <a:r>
              <a:rPr lang="de-DE" sz="2000" dirty="0" err="1" smtClean="0">
                <a:latin typeface="FagoOfficeSans-Bold" pitchFamily="2" charset="0"/>
              </a:rPr>
              <a:t>recompiling</a:t>
            </a:r>
            <a:r>
              <a:rPr lang="de-DE" sz="2000" dirty="0" smtClean="0">
                <a:latin typeface="FagoOfficeSans-Bold" pitchFamily="2" charset="0"/>
              </a:rPr>
              <a:t> </a:t>
            </a:r>
            <a:r>
              <a:rPr lang="de-DE" sz="2000" dirty="0" err="1" smtClean="0">
                <a:latin typeface="FagoOfficeSans-Bold" pitchFamily="2" charset="0"/>
              </a:rPr>
              <a:t>of</a:t>
            </a:r>
            <a:r>
              <a:rPr lang="de-DE" sz="2000" dirty="0" smtClean="0">
                <a:latin typeface="FagoOfficeSans-Bold" pitchFamily="2" charset="0"/>
              </a:rPr>
              <a:t> </a:t>
            </a:r>
            <a:r>
              <a:rPr lang="de-DE" sz="2000" dirty="0" err="1" smtClean="0">
                <a:latin typeface="FagoOfficeSans-Bold" pitchFamily="2" charset="0"/>
              </a:rPr>
              <a:t>the</a:t>
            </a:r>
            <a:r>
              <a:rPr lang="de-DE" sz="2000" dirty="0" smtClean="0">
                <a:latin typeface="FagoOfficeSans-Bold" pitchFamily="2" charset="0"/>
              </a:rPr>
              <a:t> </a:t>
            </a:r>
            <a:r>
              <a:rPr lang="de-DE" sz="2000" dirty="0" err="1" smtClean="0">
                <a:latin typeface="FagoOfficeSans-Bold" pitchFamily="2" charset="0"/>
              </a:rPr>
              <a:t>project</a:t>
            </a:r>
            <a:endParaRPr lang="de-DE" sz="2000" dirty="0">
              <a:latin typeface="FagoOfficeSans-Bold" pitchFamily="2" charset="0"/>
            </a:endParaRPr>
          </a:p>
          <a:p>
            <a:pPr marL="342900" lvl="1" indent="-342900">
              <a:lnSpc>
                <a:spcPts val="2600"/>
              </a:lnSpc>
              <a:spcBef>
                <a:spcPts val="600"/>
              </a:spcBef>
            </a:pPr>
            <a:r>
              <a:rPr lang="de-DE" sz="2000" dirty="0" err="1" smtClean="0">
                <a:latin typeface="FagoOfficeSans-Bold" pitchFamily="2" charset="0"/>
              </a:rPr>
              <a:t>No</a:t>
            </a:r>
            <a:r>
              <a:rPr lang="de-DE" sz="2000" dirty="0" smtClean="0">
                <a:latin typeface="FagoOfficeSans-Bold" pitchFamily="2" charset="0"/>
              </a:rPr>
              <a:t> </a:t>
            </a:r>
            <a:r>
              <a:rPr lang="de-DE" sz="2000" dirty="0" err="1" smtClean="0">
                <a:latin typeface="FagoOfficeSans-Bold" pitchFamily="2" charset="0"/>
              </a:rPr>
              <a:t>redeployment</a:t>
            </a:r>
            <a:r>
              <a:rPr lang="de-DE" sz="2000" dirty="0" smtClean="0">
                <a:latin typeface="FagoOfficeSans-Bold" pitchFamily="2" charset="0"/>
              </a:rPr>
              <a:t> </a:t>
            </a:r>
            <a:r>
              <a:rPr lang="de-DE" sz="2000" dirty="0" err="1" smtClean="0">
                <a:latin typeface="FagoOfficeSans-Bold" pitchFamily="2" charset="0"/>
              </a:rPr>
              <a:t>of</a:t>
            </a:r>
            <a:r>
              <a:rPr lang="de-DE" sz="2000" dirty="0" smtClean="0">
                <a:latin typeface="FagoOfficeSans-Bold" pitchFamily="2" charset="0"/>
              </a:rPr>
              <a:t> </a:t>
            </a:r>
            <a:r>
              <a:rPr lang="de-DE" sz="2000" dirty="0" err="1" smtClean="0">
                <a:latin typeface="FagoOfficeSans-Bold" pitchFamily="2" charset="0"/>
              </a:rPr>
              <a:t>project</a:t>
            </a:r>
            <a:endParaRPr lang="de-DE" sz="2000" dirty="0" smtClean="0">
              <a:latin typeface="FagoOfficeSans-Bold" pitchFamily="2" charset="0"/>
            </a:endParaRPr>
          </a:p>
          <a:p>
            <a:pPr marL="342900" lvl="1" indent="-342900">
              <a:lnSpc>
                <a:spcPts val="2600"/>
              </a:lnSpc>
              <a:spcBef>
                <a:spcPts val="600"/>
              </a:spcBef>
            </a:pPr>
            <a:r>
              <a:rPr lang="de-DE" sz="2000" dirty="0" err="1" smtClean="0">
                <a:latin typeface="FagoOfficeSans-Bold" pitchFamily="2" charset="0"/>
              </a:rPr>
              <a:t>No</a:t>
            </a:r>
            <a:r>
              <a:rPr lang="de-DE" sz="2000" dirty="0" smtClean="0">
                <a:latin typeface="FagoOfficeSans-Bold" pitchFamily="2" charset="0"/>
              </a:rPr>
              <a:t> </a:t>
            </a:r>
            <a:r>
              <a:rPr lang="de-DE" sz="2000" dirty="0" err="1" smtClean="0">
                <a:latin typeface="FagoOfficeSans-Bold" pitchFamily="2" charset="0"/>
              </a:rPr>
              <a:t>changes</a:t>
            </a:r>
            <a:r>
              <a:rPr lang="de-DE" sz="2000" dirty="0" smtClean="0">
                <a:latin typeface="FagoOfficeSans-Bold" pitchFamily="2" charset="0"/>
              </a:rPr>
              <a:t> in CMS Source (</a:t>
            </a:r>
            <a:r>
              <a:rPr lang="de-DE" sz="2000" dirty="0" err="1" smtClean="0">
                <a:latin typeface="FagoOfficeSans-Bold" pitchFamily="2" charset="0"/>
              </a:rPr>
              <a:t>almost</a:t>
            </a:r>
            <a:r>
              <a:rPr lang="de-DE" sz="2000" dirty="0" smtClean="0">
                <a:latin typeface="FagoOfficeSans-Bold" pitchFamily="2" charset="0"/>
              </a:rPr>
              <a:t>)</a:t>
            </a:r>
          </a:p>
          <a:p>
            <a:pPr marL="342900" lvl="1" indent="-342900">
              <a:lnSpc>
                <a:spcPts val="2600"/>
              </a:lnSpc>
              <a:spcBef>
                <a:spcPts val="600"/>
              </a:spcBef>
            </a:pPr>
            <a:r>
              <a:rPr lang="de-DE" sz="2000" dirty="0" smtClean="0">
                <a:latin typeface="FagoOfficeSans-Bold" pitchFamily="2" charset="0"/>
              </a:rPr>
              <a:t>Clean </a:t>
            </a:r>
            <a:r>
              <a:rPr lang="de-DE" sz="2000" dirty="0" err="1" smtClean="0">
                <a:latin typeface="FagoOfficeSans-Bold" pitchFamily="2" charset="0"/>
              </a:rPr>
              <a:t>separation</a:t>
            </a:r>
            <a:endParaRPr lang="de-DE" sz="2000" dirty="0">
              <a:latin typeface="FagoOfficeSans-Bold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957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Fundamentals</a:t>
            </a:r>
            <a:r>
              <a:rPr lang="de-DE" dirty="0"/>
              <a:t> </a:t>
            </a:r>
            <a:r>
              <a:rPr lang="de-DE" dirty="0" smtClean="0"/>
              <a:t>- Facts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>
                <a:latin typeface="FagoOfficeSans-Bold" pitchFamily="2" charset="0"/>
              </a:rPr>
              <a:t>Dev</a:t>
            </a:r>
            <a:r>
              <a:rPr lang="de-DE" dirty="0" smtClean="0">
                <a:latin typeface="FagoOfficeSans-Bold" pitchFamily="2" charset="0"/>
              </a:rPr>
              <a:t>-Team</a:t>
            </a:r>
          </a:p>
          <a:p>
            <a:r>
              <a:rPr lang="de-DE" dirty="0" smtClean="0"/>
              <a:t>27 </a:t>
            </a:r>
            <a:r>
              <a:rPr lang="de-DE" dirty="0" err="1" smtClean="0"/>
              <a:t>developers</a:t>
            </a:r>
            <a:r>
              <a:rPr lang="de-DE" dirty="0" smtClean="0"/>
              <a:t>*</a:t>
            </a:r>
          </a:p>
          <a:p>
            <a:r>
              <a:rPr lang="de-DE" dirty="0" smtClean="0"/>
              <a:t>13 </a:t>
            </a:r>
            <a:r>
              <a:rPr lang="de-DE" dirty="0" err="1" smtClean="0"/>
              <a:t>active</a:t>
            </a:r>
            <a:r>
              <a:rPr lang="de-DE" dirty="0" smtClean="0"/>
              <a:t>*</a:t>
            </a:r>
          </a:p>
          <a:p>
            <a:pPr marL="0" indent="0">
              <a:buNone/>
            </a:pPr>
            <a:r>
              <a:rPr lang="de-DE" dirty="0" err="1" smtClean="0">
                <a:latin typeface="FagoOfficeSans-Bold" pitchFamily="2" charset="0"/>
              </a:rPr>
              <a:t>Codebase</a:t>
            </a:r>
            <a:endParaRPr lang="de-DE" dirty="0" smtClean="0"/>
          </a:p>
          <a:p>
            <a:r>
              <a:rPr lang="de-DE" dirty="0" smtClean="0"/>
              <a:t>460,455 </a:t>
            </a:r>
            <a:r>
              <a:rPr lang="de-DE" dirty="0" err="1" smtClean="0"/>
              <a:t>loc</a:t>
            </a:r>
            <a:r>
              <a:rPr lang="de-DE" dirty="0" smtClean="0"/>
              <a:t>* **</a:t>
            </a:r>
          </a:p>
          <a:p>
            <a:r>
              <a:rPr lang="de-DE" dirty="0" err="1" smtClean="0"/>
              <a:t>Stable</a:t>
            </a:r>
            <a:r>
              <a:rPr lang="de-DE" dirty="0" smtClean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commits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last 12 </a:t>
            </a:r>
            <a:r>
              <a:rPr lang="de-DE" dirty="0" err="1"/>
              <a:t>months</a:t>
            </a:r>
            <a:r>
              <a:rPr lang="de-DE" dirty="0"/>
              <a:t>*</a:t>
            </a:r>
          </a:p>
          <a:p>
            <a:r>
              <a:rPr lang="de-DE" dirty="0"/>
              <a:t>~30%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javacode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documented</a:t>
            </a:r>
            <a:r>
              <a:rPr lang="de-DE" dirty="0" smtClean="0"/>
              <a:t>*</a:t>
            </a:r>
          </a:p>
          <a:p>
            <a:pPr marL="0" indent="0">
              <a:buNone/>
            </a:pPr>
            <a:endParaRPr lang="de-DE" dirty="0">
              <a:latin typeface="FagoOfficeSans-Bold" pitchFamily="2" charset="0"/>
            </a:endParaRP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sz="1000" dirty="0" smtClean="0"/>
              <a:t>*</a:t>
            </a:r>
            <a:r>
              <a:rPr lang="de-DE" sz="1000" dirty="0" err="1" smtClean="0"/>
              <a:t>information</a:t>
            </a:r>
            <a:r>
              <a:rPr lang="de-DE" sz="1000" dirty="0" smtClean="0"/>
              <a:t> </a:t>
            </a:r>
            <a:r>
              <a:rPr lang="de-DE" sz="1000" dirty="0" err="1" smtClean="0"/>
              <a:t>obtained</a:t>
            </a:r>
            <a:r>
              <a:rPr lang="de-DE" sz="1000" dirty="0" smtClean="0"/>
              <a:t> </a:t>
            </a:r>
            <a:r>
              <a:rPr lang="de-DE" sz="1000" dirty="0" err="1" smtClean="0"/>
              <a:t>by</a:t>
            </a:r>
            <a:r>
              <a:rPr lang="de-DE" sz="1000" dirty="0" smtClean="0"/>
              <a:t> </a:t>
            </a:r>
            <a:r>
              <a:rPr lang="en-US" sz="1000" dirty="0"/>
              <a:t>Black Duck Software</a:t>
            </a:r>
            <a:r>
              <a:rPr lang="en-US" sz="1000" dirty="0" smtClean="0"/>
              <a:t>, 2013   **including external libraries   ***only tracked for current </a:t>
            </a:r>
            <a:r>
              <a:rPr lang="en-US" sz="1000" dirty="0" err="1" smtClean="0"/>
              <a:t>svn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1216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dirty="0">
                <a:solidFill>
                  <a:schemeClr val="bg1">
                    <a:lumMod val="85000"/>
                  </a:schemeClr>
                </a:solidFill>
              </a:rPr>
              <a:t>PART I - </a:t>
            </a:r>
            <a:r>
              <a:rPr lang="de-DE" sz="2800" dirty="0" err="1">
                <a:solidFill>
                  <a:schemeClr val="bg1">
                    <a:lumMod val="85000"/>
                  </a:schemeClr>
                </a:solidFill>
              </a:rPr>
              <a:t>Introduction</a:t>
            </a:r>
            <a:endParaRPr lang="de-DE" sz="28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Fundamentals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Architekturen</a:t>
            </a:r>
          </a:p>
          <a:p>
            <a:pPr marL="0" indent="0">
              <a:buNone/>
            </a:pPr>
            <a:r>
              <a:rPr lang="de-DE" sz="2800" dirty="0">
                <a:latin typeface="FagoOfficeSans-Bold" pitchFamily="2" charset="0"/>
              </a:rPr>
              <a:t>Part II – Jahia in Action</a:t>
            </a:r>
          </a:p>
          <a:p>
            <a:r>
              <a:rPr lang="de-DE" sz="2800" dirty="0">
                <a:latin typeface="FagoOfficeSans-Bold" pitchFamily="2" charset="0"/>
              </a:rPr>
              <a:t>Jahia in Action</a:t>
            </a:r>
          </a:p>
          <a:p>
            <a:pPr lvl="1"/>
            <a:r>
              <a:rPr lang="de-DE" dirty="0" err="1"/>
              <a:t>Introduction</a:t>
            </a:r>
            <a:endParaRPr lang="de-DE" dirty="0"/>
          </a:p>
          <a:p>
            <a:pPr lvl="1"/>
            <a:r>
              <a:rPr lang="de-DE" sz="2800" dirty="0">
                <a:latin typeface="FagoOfficeSans-Bold" pitchFamily="2" charset="0"/>
              </a:rPr>
              <a:t>Demo</a:t>
            </a:r>
          </a:p>
          <a:p>
            <a:r>
              <a:rPr lang="de-DE" dirty="0" err="1"/>
              <a:t>Conclusion</a:t>
            </a:r>
            <a:endParaRPr lang="de-DE" dirty="0"/>
          </a:p>
          <a:p>
            <a:r>
              <a:rPr lang="de-DE" dirty="0"/>
              <a:t>Q &amp; </a:t>
            </a:r>
            <a:r>
              <a:rPr lang="de-DE" dirty="0" smtClean="0"/>
              <a:t>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91796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pic>
        <p:nvPicPr>
          <p:cNvPr id="10" name="Bildplatzhalter 9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08" b="8108"/>
          <a:stretch>
            <a:fillRect/>
          </a:stretch>
        </p:blipFill>
        <p:spPr>
          <a:xfrm>
            <a:off x="-752" y="1052736"/>
            <a:ext cx="9144000" cy="5805264"/>
          </a:xfr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 Time!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7812360" y="6525344"/>
            <a:ext cx="1253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© </a:t>
            </a:r>
            <a:r>
              <a:rPr lang="en-US" sz="1000" dirty="0" smtClean="0">
                <a:solidFill>
                  <a:schemeClr val="accent1"/>
                </a:solidFill>
              </a:rPr>
              <a:t>Radio</a:t>
            </a:r>
            <a:r>
              <a:rPr lang="en-US" sz="1200" dirty="0" smtClean="0">
                <a:solidFill>
                  <a:schemeClr val="accent1"/>
                </a:solidFill>
              </a:rPr>
              <a:t> Hamburg</a:t>
            </a:r>
            <a:endParaRPr 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4729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Demonstration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>
                <a:latin typeface="FagoOfficeSans-Bold" pitchFamily="2" charset="0"/>
              </a:rPr>
              <a:t>Choose</a:t>
            </a:r>
            <a:r>
              <a:rPr lang="de-DE" dirty="0" smtClean="0">
                <a:latin typeface="FagoOfficeSans-Bold" pitchFamily="2" charset="0"/>
              </a:rPr>
              <a:t> </a:t>
            </a:r>
            <a:r>
              <a:rPr lang="de-DE" dirty="0" err="1" smtClean="0">
                <a:latin typeface="FagoOfficeSans-Bold" pitchFamily="2" charset="0"/>
              </a:rPr>
              <a:t>your</a:t>
            </a:r>
            <a:r>
              <a:rPr lang="de-DE" dirty="0" smtClean="0">
                <a:latin typeface="FagoOfficeSans-Bold" pitchFamily="2" charset="0"/>
              </a:rPr>
              <a:t> </a:t>
            </a:r>
            <a:r>
              <a:rPr lang="de-DE" dirty="0" err="1" smtClean="0">
                <a:latin typeface="FagoOfficeSans-Bold" pitchFamily="2" charset="0"/>
              </a:rPr>
              <a:t>destiny</a:t>
            </a:r>
            <a:endParaRPr lang="de-DE" dirty="0" smtClean="0">
              <a:latin typeface="FagoOfficeSans-Bold" pitchFamily="2" charset="0"/>
            </a:endParaRPr>
          </a:p>
          <a:p>
            <a:r>
              <a:rPr lang="de-DE" dirty="0" smtClean="0"/>
              <a:t>Module </a:t>
            </a:r>
            <a:r>
              <a:rPr lang="de-DE" dirty="0" err="1" smtClean="0"/>
              <a:t>creation</a:t>
            </a:r>
            <a:r>
              <a:rPr lang="de-DE" dirty="0" smtClean="0"/>
              <a:t> / </a:t>
            </a:r>
            <a:r>
              <a:rPr lang="de-DE" dirty="0" err="1" smtClean="0"/>
              <a:t>deployment</a:t>
            </a:r>
            <a:r>
              <a:rPr lang="de-DE" dirty="0" smtClean="0"/>
              <a:t> / </a:t>
            </a:r>
            <a:r>
              <a:rPr lang="de-DE" dirty="0" err="1" smtClean="0"/>
              <a:t>structure</a:t>
            </a:r>
            <a:r>
              <a:rPr lang="de-DE" dirty="0" smtClean="0"/>
              <a:t> - </a:t>
            </a:r>
            <a:r>
              <a:rPr lang="de-DE" dirty="0" err="1" smtClean="0"/>
              <a:t>done</a:t>
            </a:r>
            <a:endParaRPr lang="de-DE" dirty="0" smtClean="0"/>
          </a:p>
          <a:p>
            <a:r>
              <a:rPr lang="de-DE" dirty="0" smtClean="0"/>
              <a:t>Template </a:t>
            </a:r>
            <a:r>
              <a:rPr lang="de-DE" dirty="0" err="1" smtClean="0"/>
              <a:t>creation</a:t>
            </a:r>
            <a:r>
              <a:rPr lang="de-DE" dirty="0" smtClean="0"/>
              <a:t> / </a:t>
            </a:r>
            <a:r>
              <a:rPr lang="de-DE" dirty="0" err="1" smtClean="0"/>
              <a:t>deployment</a:t>
            </a:r>
            <a:r>
              <a:rPr lang="de-DE" dirty="0" smtClean="0"/>
              <a:t> / </a:t>
            </a:r>
            <a:r>
              <a:rPr lang="de-DE" dirty="0" err="1" smtClean="0"/>
              <a:t>structure</a:t>
            </a:r>
            <a:r>
              <a:rPr lang="de-DE" dirty="0" smtClean="0"/>
              <a:t> - </a:t>
            </a:r>
            <a:r>
              <a:rPr lang="de-DE" dirty="0" err="1" smtClean="0"/>
              <a:t>done</a:t>
            </a:r>
            <a:endParaRPr lang="de-DE" dirty="0" smtClean="0"/>
          </a:p>
          <a:p>
            <a:r>
              <a:rPr lang="de-DE" dirty="0" smtClean="0"/>
              <a:t>Custom </a:t>
            </a:r>
            <a:r>
              <a:rPr lang="de-DE" dirty="0" err="1" smtClean="0"/>
              <a:t>content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creation</a:t>
            </a:r>
            <a:r>
              <a:rPr lang="de-DE" dirty="0" smtClean="0"/>
              <a:t> / </a:t>
            </a:r>
            <a:r>
              <a:rPr lang="de-DE" dirty="0" err="1" smtClean="0"/>
              <a:t>deployment</a:t>
            </a:r>
            <a:r>
              <a:rPr lang="de-DE" dirty="0" smtClean="0"/>
              <a:t> / </a:t>
            </a:r>
            <a:r>
              <a:rPr lang="de-DE" dirty="0" err="1" smtClean="0"/>
              <a:t>views</a:t>
            </a:r>
            <a:r>
              <a:rPr lang="de-DE" dirty="0" smtClean="0"/>
              <a:t> / </a:t>
            </a:r>
            <a:r>
              <a:rPr lang="de-DE" dirty="0" err="1" smtClean="0"/>
              <a:t>structure</a:t>
            </a:r>
            <a:r>
              <a:rPr lang="de-DE" dirty="0" smtClean="0"/>
              <a:t> -</a:t>
            </a:r>
            <a:r>
              <a:rPr lang="de-DE" dirty="0" err="1" smtClean="0"/>
              <a:t>done</a:t>
            </a:r>
            <a:endParaRPr lang="de-DE" dirty="0" smtClean="0"/>
          </a:p>
          <a:p>
            <a:r>
              <a:rPr lang="de-DE" dirty="0" smtClean="0"/>
              <a:t>Custom </a:t>
            </a:r>
            <a:r>
              <a:rPr lang="de-DE" dirty="0" err="1" smtClean="0"/>
              <a:t>roles</a:t>
            </a:r>
            <a:r>
              <a:rPr lang="de-DE" dirty="0" smtClean="0"/>
              <a:t> / </a:t>
            </a:r>
            <a:r>
              <a:rPr lang="de-DE" dirty="0" err="1" smtClean="0"/>
              <a:t>permission</a:t>
            </a:r>
            <a:r>
              <a:rPr lang="de-DE" dirty="0" smtClean="0"/>
              <a:t> - </a:t>
            </a:r>
            <a:r>
              <a:rPr lang="de-DE" dirty="0" err="1" smtClean="0"/>
              <a:t>done</a:t>
            </a:r>
            <a:endParaRPr lang="de-DE" dirty="0" smtClean="0"/>
          </a:p>
          <a:p>
            <a:r>
              <a:rPr lang="de-DE" dirty="0" smtClean="0"/>
              <a:t>Custom </a:t>
            </a:r>
            <a:r>
              <a:rPr lang="de-DE" dirty="0" err="1" smtClean="0"/>
              <a:t>workflows</a:t>
            </a:r>
            <a:r>
              <a:rPr lang="de-DE" dirty="0" smtClean="0"/>
              <a:t> - </a:t>
            </a:r>
            <a:r>
              <a:rPr lang="de-DE" dirty="0" err="1" smtClean="0"/>
              <a:t>failed</a:t>
            </a:r>
            <a:endParaRPr lang="de-DE" dirty="0" smtClean="0"/>
          </a:p>
          <a:p>
            <a:r>
              <a:rPr lang="de-DE" dirty="0" smtClean="0"/>
              <a:t>Custom </a:t>
            </a:r>
            <a:r>
              <a:rPr lang="de-DE" dirty="0" err="1" smtClean="0"/>
              <a:t>rules</a:t>
            </a:r>
            <a:r>
              <a:rPr lang="de-DE" dirty="0" smtClean="0"/>
              <a:t> - </a:t>
            </a:r>
            <a:r>
              <a:rPr lang="de-DE" dirty="0" err="1" smtClean="0"/>
              <a:t>failed</a:t>
            </a:r>
            <a:endParaRPr lang="de-DE" dirty="0" smtClean="0"/>
          </a:p>
          <a:p>
            <a:r>
              <a:rPr lang="de-DE" dirty="0" err="1" smtClean="0"/>
              <a:t>Using</a:t>
            </a:r>
            <a:r>
              <a:rPr lang="de-DE" dirty="0" smtClean="0"/>
              <a:t> Portals - </a:t>
            </a:r>
            <a:r>
              <a:rPr lang="de-DE" dirty="0" err="1" smtClean="0"/>
              <a:t>failed</a:t>
            </a:r>
            <a:endParaRPr lang="de-DE" dirty="0" smtClean="0"/>
          </a:p>
          <a:p>
            <a:r>
              <a:rPr lang="de-DE" dirty="0" err="1" smtClean="0"/>
              <a:t>Using</a:t>
            </a:r>
            <a:r>
              <a:rPr lang="de-DE" dirty="0" smtClean="0"/>
              <a:t> Filters – </a:t>
            </a:r>
            <a:r>
              <a:rPr lang="de-DE" dirty="0" err="1" smtClean="0"/>
              <a:t>todo</a:t>
            </a:r>
            <a:endParaRPr lang="de-DE" dirty="0" smtClean="0"/>
          </a:p>
          <a:p>
            <a:pPr lvl="0"/>
            <a:r>
              <a:rPr lang="de-DE" dirty="0"/>
              <a:t>Custom </a:t>
            </a:r>
            <a:r>
              <a:rPr lang="de-DE" dirty="0" err="1"/>
              <a:t>actions</a:t>
            </a:r>
            <a:r>
              <a:rPr lang="de-DE" dirty="0"/>
              <a:t> - </a:t>
            </a:r>
            <a:r>
              <a:rPr lang="de-DE" dirty="0" err="1" smtClean="0"/>
              <a:t>todo</a:t>
            </a:r>
            <a:endParaRPr lang="de-DE" dirty="0" smtClean="0"/>
          </a:p>
          <a:p>
            <a:r>
              <a:rPr lang="de-DE" dirty="0" err="1" smtClean="0"/>
              <a:t>Clustered</a:t>
            </a:r>
            <a:r>
              <a:rPr lang="de-DE" dirty="0" smtClean="0"/>
              <a:t> </a:t>
            </a:r>
            <a:r>
              <a:rPr lang="de-DE" dirty="0" err="1" smtClean="0"/>
              <a:t>Instances</a:t>
            </a:r>
            <a:r>
              <a:rPr lang="de-DE" dirty="0" smtClean="0"/>
              <a:t> - </a:t>
            </a:r>
            <a:r>
              <a:rPr lang="de-DE" dirty="0" err="1" smtClean="0"/>
              <a:t>failed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4692364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dirty="0">
                <a:solidFill>
                  <a:schemeClr val="bg1">
                    <a:lumMod val="85000"/>
                  </a:schemeClr>
                </a:solidFill>
              </a:rPr>
              <a:t>PART I - </a:t>
            </a:r>
            <a:r>
              <a:rPr lang="de-DE" sz="2800" dirty="0" err="1">
                <a:solidFill>
                  <a:schemeClr val="bg1">
                    <a:lumMod val="85000"/>
                  </a:schemeClr>
                </a:solidFill>
              </a:rPr>
              <a:t>Introduction</a:t>
            </a:r>
            <a:endParaRPr lang="de-DE" sz="28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Fundamentals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Architekturen</a:t>
            </a:r>
          </a:p>
          <a:p>
            <a:pPr marL="0" indent="0">
              <a:buNone/>
            </a:pPr>
            <a:r>
              <a:rPr lang="de-DE" sz="2800" dirty="0">
                <a:latin typeface="FagoOfficeSans-Bold" pitchFamily="2" charset="0"/>
              </a:rPr>
              <a:t>Part II – Jahia in Action</a:t>
            </a:r>
          </a:p>
          <a:p>
            <a:r>
              <a:rPr lang="de-DE" dirty="0"/>
              <a:t>Jahia in Action</a:t>
            </a:r>
          </a:p>
          <a:p>
            <a:pPr lvl="1"/>
            <a:r>
              <a:rPr lang="de-DE" dirty="0" err="1"/>
              <a:t>Introduction</a:t>
            </a:r>
            <a:endParaRPr lang="de-DE" dirty="0"/>
          </a:p>
          <a:p>
            <a:pPr lvl="1"/>
            <a:r>
              <a:rPr lang="de-DE" dirty="0"/>
              <a:t>Demo</a:t>
            </a:r>
            <a:endParaRPr lang="de-DE" dirty="0">
              <a:latin typeface="FagoOfficeSans-Bold" pitchFamily="2" charset="0"/>
            </a:endParaRPr>
          </a:p>
          <a:p>
            <a:r>
              <a:rPr lang="de-DE" sz="2800" dirty="0" err="1">
                <a:latin typeface="FagoOfficeSans-Bold" pitchFamily="2" charset="0"/>
              </a:rPr>
              <a:t>Conclusion</a:t>
            </a:r>
            <a:endParaRPr lang="de-DE" sz="2800" dirty="0">
              <a:latin typeface="FagoOfficeSans-Bold" pitchFamily="2" charset="0"/>
            </a:endParaRPr>
          </a:p>
          <a:p>
            <a:r>
              <a:rPr lang="de-DE" dirty="0"/>
              <a:t>Q &amp; 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920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Conclusion</a:t>
            </a:r>
            <a:endParaRPr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>
                <a:latin typeface="FagoOfficeSans-Bold" pitchFamily="2" charset="0"/>
              </a:rPr>
              <a:t>Pro</a:t>
            </a:r>
            <a:endParaRPr lang="de-DE" dirty="0">
              <a:latin typeface="FagoOfficeSans-Bold" pitchFamily="2" charset="0"/>
            </a:endParaRPr>
          </a:p>
          <a:p>
            <a:r>
              <a:rPr lang="de-DE" dirty="0" smtClean="0"/>
              <a:t>All-in-</a:t>
            </a:r>
            <a:r>
              <a:rPr lang="de-DE" dirty="0" err="1" smtClean="0"/>
              <a:t>one</a:t>
            </a:r>
            <a:endParaRPr lang="de-DE" dirty="0" smtClean="0"/>
          </a:p>
          <a:p>
            <a:r>
              <a:rPr lang="de-DE" dirty="0" smtClean="0"/>
              <a:t>OpenSource (</a:t>
            </a:r>
            <a:r>
              <a:rPr lang="de-DE" dirty="0" err="1" smtClean="0"/>
              <a:t>free</a:t>
            </a:r>
            <a:r>
              <a:rPr lang="de-DE" dirty="0" smtClean="0"/>
              <a:t>)</a:t>
            </a:r>
          </a:p>
          <a:p>
            <a:r>
              <a:rPr lang="de-DE" dirty="0" smtClean="0"/>
              <a:t>Rapid </a:t>
            </a:r>
            <a:r>
              <a:rPr lang="de-DE" dirty="0" err="1" smtClean="0"/>
              <a:t>developement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visual</a:t>
            </a:r>
            <a:r>
              <a:rPr lang="de-DE" dirty="0" smtClean="0"/>
              <a:t> design </a:t>
            </a:r>
            <a:r>
              <a:rPr lang="de-DE" dirty="0" err="1" smtClean="0"/>
              <a:t>tools</a:t>
            </a:r>
            <a:endParaRPr lang="de-DE" dirty="0" smtClean="0"/>
          </a:p>
          <a:p>
            <a:r>
              <a:rPr lang="de-DE" dirty="0" err="1" smtClean="0"/>
              <a:t>Scalable</a:t>
            </a:r>
            <a:endParaRPr lang="de-DE" dirty="0" smtClean="0"/>
          </a:p>
          <a:p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interfaces</a:t>
            </a:r>
            <a:endParaRPr lang="de-DE" dirty="0" smtClean="0"/>
          </a:p>
          <a:p>
            <a:r>
              <a:rPr lang="de-DE" dirty="0" err="1" smtClean="0"/>
              <a:t>Huge</a:t>
            </a:r>
            <a:r>
              <a:rPr lang="de-DE" dirty="0" smtClean="0"/>
              <a:t> </a:t>
            </a:r>
            <a:r>
              <a:rPr lang="de-DE" dirty="0" err="1" smtClean="0"/>
              <a:t>compatibility</a:t>
            </a:r>
            <a:endParaRPr lang="de-DE" dirty="0" smtClean="0"/>
          </a:p>
          <a:p>
            <a:r>
              <a:rPr lang="de-DE" dirty="0" smtClean="0"/>
              <a:t>Modular, </a:t>
            </a:r>
            <a:r>
              <a:rPr lang="de-DE" dirty="0" err="1" smtClean="0"/>
              <a:t>extendable</a:t>
            </a:r>
            <a:r>
              <a:rPr lang="de-DE" dirty="0" smtClean="0"/>
              <a:t> </a:t>
            </a:r>
            <a:r>
              <a:rPr lang="de-DE" dirty="0" err="1"/>
              <a:t>a</a:t>
            </a:r>
            <a:r>
              <a:rPr lang="de-DE" dirty="0" err="1" smtClean="0"/>
              <a:t>rchitecture</a:t>
            </a:r>
            <a:endParaRPr lang="en-US" dirty="0" smtClean="0"/>
          </a:p>
          <a:p>
            <a:r>
              <a:rPr lang="de-DE" dirty="0" smtClean="0"/>
              <a:t>Community </a:t>
            </a:r>
            <a:r>
              <a:rPr lang="de-DE" dirty="0" err="1" smtClean="0"/>
              <a:t>modules</a:t>
            </a:r>
            <a:endParaRPr lang="de-DE" dirty="0" smtClean="0"/>
          </a:p>
        </p:txBody>
      </p:sp>
      <p:sp>
        <p:nvSpPr>
          <p:cNvPr id="12" name="Textplatzhalter 10"/>
          <p:cNvSpPr txBox="1">
            <a:spLocks/>
          </p:cNvSpPr>
          <p:nvPr/>
        </p:nvSpPr>
        <p:spPr>
          <a:xfrm>
            <a:off x="4716016" y="1700808"/>
            <a:ext cx="4033712" cy="4448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ts val="600"/>
              </a:spcBef>
              <a:buFontTx/>
              <a:buBlip>
                <a:blip r:embed="rId2"/>
              </a:buBlip>
              <a:defRPr sz="2000" kern="1200">
                <a:solidFill>
                  <a:srgbClr val="333333"/>
                </a:solidFill>
                <a:latin typeface="FagoOfficeSans-Regular" pitchFamily="2" charset="0"/>
                <a:ea typeface="+mn-ea"/>
                <a:cs typeface="+mn-cs"/>
              </a:defRPr>
            </a:lvl1pPr>
            <a:lvl2pPr marL="627063" indent="-285750" algn="l" defTabSz="914400" rtl="0" eaLnBrk="1" latinLnBrk="0" hangingPunct="1">
              <a:lnSpc>
                <a:spcPts val="2400"/>
              </a:lnSpc>
              <a:spcBef>
                <a:spcPts val="480"/>
              </a:spcBef>
              <a:buFontTx/>
              <a:buBlip>
                <a:blip r:embed="rId2"/>
              </a:buBlip>
              <a:defRPr sz="1800" kern="1200">
                <a:solidFill>
                  <a:srgbClr val="333333"/>
                </a:solidFill>
                <a:latin typeface="FagoOfficeSans-Regular" pitchFamily="2" charset="0"/>
                <a:ea typeface="+mn-ea"/>
                <a:cs typeface="+mn-cs"/>
              </a:defRPr>
            </a:lvl2pPr>
            <a:lvl3pPr marL="893763" indent="-263525" algn="l" defTabSz="914400" rtl="0" eaLnBrk="1" latinLnBrk="0" hangingPunct="1">
              <a:lnSpc>
                <a:spcPts val="2000"/>
              </a:lnSpc>
              <a:spcBef>
                <a:spcPts val="340"/>
              </a:spcBef>
              <a:buFontTx/>
              <a:buBlip>
                <a:blip r:embed="rId2"/>
              </a:buBlip>
              <a:defRPr sz="1600" kern="1200">
                <a:solidFill>
                  <a:srgbClr val="333333"/>
                </a:solidFill>
                <a:latin typeface="FagoOfficeSans-Regular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FagoOfficeSans-Regular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FagoOfficeSans-Regular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 smtClean="0">
                <a:latin typeface="FagoOfficeSans-Bold" pitchFamily="2" charset="0"/>
              </a:rPr>
              <a:t>Contra</a:t>
            </a:r>
          </a:p>
          <a:p>
            <a:r>
              <a:rPr lang="de-DE" dirty="0" smtClean="0"/>
              <a:t>Free </a:t>
            </a:r>
            <a:r>
              <a:rPr lang="de-DE" dirty="0" err="1" smtClean="0"/>
              <a:t>Licence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GPL v2</a:t>
            </a:r>
          </a:p>
          <a:p>
            <a:r>
              <a:rPr lang="de-DE" dirty="0" err="1" smtClean="0"/>
              <a:t>Typical</a:t>
            </a:r>
            <a:r>
              <a:rPr lang="de-DE" dirty="0" smtClean="0"/>
              <a:t> OpenSource </a:t>
            </a:r>
            <a:r>
              <a:rPr lang="de-DE" dirty="0" err="1" smtClean="0"/>
              <a:t>Issues</a:t>
            </a:r>
            <a:endParaRPr lang="de-DE" dirty="0" smtClean="0"/>
          </a:p>
          <a:p>
            <a:pPr lvl="1"/>
            <a:r>
              <a:rPr lang="de-DE" dirty="0" smtClean="0"/>
              <a:t>Security</a:t>
            </a:r>
          </a:p>
          <a:p>
            <a:pPr lvl="1"/>
            <a:r>
              <a:rPr lang="de-DE" dirty="0"/>
              <a:t>Limited </a:t>
            </a:r>
            <a:r>
              <a:rPr lang="de-DE" dirty="0" smtClean="0"/>
              <a:t>Features</a:t>
            </a:r>
          </a:p>
          <a:p>
            <a:pPr lvl="1"/>
            <a:r>
              <a:rPr lang="de-DE" dirty="0" smtClean="0"/>
              <a:t>Performance</a:t>
            </a:r>
          </a:p>
          <a:p>
            <a:pPr lvl="1"/>
            <a:r>
              <a:rPr lang="de-DE" dirty="0" err="1" smtClean="0"/>
              <a:t>Activity</a:t>
            </a:r>
            <a:endParaRPr lang="de-DE" dirty="0" smtClean="0"/>
          </a:p>
          <a:p>
            <a:pPr lvl="1"/>
            <a:r>
              <a:rPr lang="de-DE" dirty="0" err="1" smtClean="0"/>
              <a:t>Maturity</a:t>
            </a:r>
            <a:endParaRPr lang="de-DE" dirty="0" smtClean="0"/>
          </a:p>
          <a:p>
            <a:pPr lvl="1"/>
            <a:r>
              <a:rPr lang="de-DE" dirty="0" smtClean="0"/>
              <a:t>LTS</a:t>
            </a:r>
          </a:p>
          <a:p>
            <a:pPr lvl="1"/>
            <a:r>
              <a:rPr lang="de-DE" dirty="0" err="1" smtClean="0"/>
              <a:t>Inherited</a:t>
            </a:r>
            <a:r>
              <a:rPr lang="de-DE" dirty="0" smtClean="0"/>
              <a:t> </a:t>
            </a:r>
            <a:r>
              <a:rPr lang="de-DE" dirty="0" err="1" smtClean="0"/>
              <a:t>bugs</a:t>
            </a:r>
            <a:endParaRPr lang="en-US" dirty="0"/>
          </a:p>
          <a:p>
            <a:r>
              <a:rPr lang="de-DE" dirty="0" smtClean="0"/>
              <a:t>Lack </a:t>
            </a:r>
            <a:r>
              <a:rPr lang="de-DE" dirty="0" err="1" smtClean="0"/>
              <a:t>of</a:t>
            </a:r>
            <a:r>
              <a:rPr lang="de-DE" dirty="0" smtClean="0"/>
              <a:t> Enterprise </a:t>
            </a:r>
            <a:r>
              <a:rPr lang="de-DE" dirty="0" err="1" smtClean="0"/>
              <a:t>Certifications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903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dirty="0">
                <a:solidFill>
                  <a:schemeClr val="bg1">
                    <a:lumMod val="85000"/>
                  </a:schemeClr>
                </a:solidFill>
              </a:rPr>
              <a:t>PART I - </a:t>
            </a:r>
            <a:r>
              <a:rPr lang="de-DE" sz="2800" dirty="0" err="1">
                <a:solidFill>
                  <a:schemeClr val="bg1">
                    <a:lumMod val="85000"/>
                  </a:schemeClr>
                </a:solidFill>
              </a:rPr>
              <a:t>Introduction</a:t>
            </a:r>
            <a:endParaRPr lang="de-DE" sz="28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Fundamentals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Architekturen</a:t>
            </a:r>
          </a:p>
          <a:p>
            <a:pPr marL="0" indent="0">
              <a:buNone/>
            </a:pPr>
            <a:r>
              <a:rPr lang="de-DE" sz="2800" dirty="0">
                <a:latin typeface="FagoOfficeSans-Bold" pitchFamily="2" charset="0"/>
              </a:rPr>
              <a:t>Part II – Jahia in Action</a:t>
            </a:r>
          </a:p>
          <a:p>
            <a:r>
              <a:rPr lang="de-DE" dirty="0"/>
              <a:t>Jahia in Action</a:t>
            </a:r>
          </a:p>
          <a:p>
            <a:pPr lvl="1"/>
            <a:r>
              <a:rPr lang="de-DE" dirty="0" err="1"/>
              <a:t>Introduction</a:t>
            </a:r>
            <a:endParaRPr lang="de-DE" dirty="0"/>
          </a:p>
          <a:p>
            <a:pPr lvl="1"/>
            <a:r>
              <a:rPr lang="de-DE" dirty="0"/>
              <a:t>Demo</a:t>
            </a:r>
            <a:endParaRPr lang="de-DE" dirty="0">
              <a:latin typeface="FagoOfficeSans-Bold" pitchFamily="2" charset="0"/>
            </a:endParaRPr>
          </a:p>
          <a:p>
            <a:r>
              <a:rPr lang="de-DE" dirty="0" err="1"/>
              <a:t>Conclusion</a:t>
            </a:r>
            <a:endParaRPr lang="de-DE" dirty="0"/>
          </a:p>
          <a:p>
            <a:r>
              <a:rPr lang="de-DE" sz="2800" dirty="0">
                <a:latin typeface="FagoOfficeSans-Bold" pitchFamily="2" charset="0"/>
              </a:rPr>
              <a:t>Q &amp; </a:t>
            </a:r>
            <a:r>
              <a:rPr lang="de-DE" sz="2800" dirty="0" smtClean="0">
                <a:latin typeface="FagoOfficeSans-Bold" pitchFamily="2" charset="0"/>
              </a:rPr>
              <a:t>A</a:t>
            </a:r>
            <a:endParaRPr lang="de-DE" sz="2800" dirty="0">
              <a:latin typeface="FagoOfficeSans-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9020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06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35" y="1196752"/>
            <a:ext cx="7596336" cy="5377182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0510" y="1051261"/>
            <a:ext cx="7416000" cy="433523"/>
          </a:xfrm>
        </p:spPr>
        <p:txBody>
          <a:bodyPr/>
          <a:lstStyle/>
          <a:p>
            <a:r>
              <a:rPr lang="de-DE" dirty="0" smtClean="0"/>
              <a:t>Feierabend</a:t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160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dirty="0">
                <a:latin typeface="FagoOfficeSans-Bold" pitchFamily="2" charset="0"/>
              </a:rPr>
              <a:t>Part I - </a:t>
            </a:r>
            <a:r>
              <a:rPr lang="de-DE" sz="2800" dirty="0" err="1">
                <a:latin typeface="FagoOfficeSans-Bold" pitchFamily="2" charset="0"/>
              </a:rPr>
              <a:t>Introduction</a:t>
            </a:r>
            <a:endParaRPr lang="de-DE" sz="2800" dirty="0">
              <a:latin typeface="FagoOfficeSans-Bold" pitchFamily="2" charset="0"/>
            </a:endParaRPr>
          </a:p>
          <a:p>
            <a:r>
              <a:rPr lang="de-DE" sz="2800" dirty="0" err="1" smtClean="0">
                <a:latin typeface="FagoOfficeSans-Bold" pitchFamily="2" charset="0"/>
              </a:rPr>
              <a:t>Fundamentals</a:t>
            </a:r>
            <a:endParaRPr lang="de-DE" sz="2800" dirty="0" smtClean="0">
              <a:latin typeface="FagoOfficeSans-Bold" pitchFamily="2" charset="0"/>
            </a:endParaRPr>
          </a:p>
          <a:p>
            <a:pPr lvl="1"/>
            <a:r>
              <a:rPr lang="de-DE" dirty="0" err="1" smtClean="0"/>
              <a:t>Overview</a:t>
            </a:r>
            <a:endParaRPr lang="de-DE" dirty="0" smtClean="0"/>
          </a:p>
          <a:p>
            <a:pPr lvl="1"/>
            <a:r>
              <a:rPr lang="de-DE" sz="2800" dirty="0" err="1" smtClean="0">
                <a:latin typeface="FagoOfficeSans-Bold" pitchFamily="2" charset="0"/>
              </a:rPr>
              <a:t>Licencing</a:t>
            </a:r>
            <a:r>
              <a:rPr lang="de-DE" sz="2800" dirty="0" smtClean="0">
                <a:latin typeface="FagoOfficeSans-Bold" pitchFamily="2" charset="0"/>
              </a:rPr>
              <a:t> </a:t>
            </a:r>
            <a:r>
              <a:rPr lang="de-DE" sz="2800" dirty="0" err="1" smtClean="0">
                <a:latin typeface="FagoOfficeSans-Bold" pitchFamily="2" charset="0"/>
              </a:rPr>
              <a:t>and</a:t>
            </a:r>
            <a:r>
              <a:rPr lang="de-DE" sz="2800" dirty="0" smtClean="0">
                <a:latin typeface="FagoOfficeSans-Bold" pitchFamily="2" charset="0"/>
              </a:rPr>
              <a:t> </a:t>
            </a:r>
            <a:r>
              <a:rPr lang="de-DE" sz="2800" dirty="0" err="1" smtClean="0">
                <a:latin typeface="FagoOfficeSans-Bold" pitchFamily="2" charset="0"/>
              </a:rPr>
              <a:t>pricing</a:t>
            </a:r>
            <a:endParaRPr lang="de-DE" sz="2800" dirty="0">
              <a:latin typeface="FagoOfficeSans-Bold" pitchFamily="2" charset="0"/>
            </a:endParaRPr>
          </a:p>
          <a:p>
            <a:r>
              <a:rPr lang="de-DE" dirty="0"/>
              <a:t>Architecture</a:t>
            </a:r>
          </a:p>
          <a:p>
            <a:pPr lvl="1"/>
            <a:r>
              <a:rPr lang="de-DE" dirty="0"/>
              <a:t>Software</a:t>
            </a:r>
          </a:p>
          <a:p>
            <a:pPr lvl="1"/>
            <a:r>
              <a:rPr lang="de-DE" dirty="0"/>
              <a:t>Server</a:t>
            </a:r>
          </a:p>
          <a:p>
            <a:r>
              <a:rPr lang="de-DE" dirty="0"/>
              <a:t>Q &amp; A</a:t>
            </a:r>
          </a:p>
          <a:p>
            <a:pPr marL="0" indent="0">
              <a:buNone/>
            </a:pPr>
            <a:r>
              <a:rPr lang="de-DE" sz="2800" dirty="0"/>
              <a:t>Part II – Jahia in Action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0019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Fundamentals</a:t>
            </a:r>
            <a:r>
              <a:rPr lang="de-DE" dirty="0" smtClean="0"/>
              <a:t> – </a:t>
            </a:r>
            <a:r>
              <a:rPr lang="de-DE" dirty="0" err="1" smtClean="0"/>
              <a:t>Pricing</a:t>
            </a:r>
            <a:r>
              <a:rPr lang="de-DE" dirty="0" smtClean="0"/>
              <a:t>/ </a:t>
            </a:r>
            <a:r>
              <a:rPr lang="de-DE" dirty="0" err="1" smtClean="0"/>
              <a:t>Licencing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16832"/>
            <a:ext cx="8208912" cy="3854184"/>
          </a:xfrm>
        </p:spPr>
      </p:pic>
    </p:spTree>
    <p:extLst>
      <p:ext uri="{BB962C8B-B14F-4D97-AF65-F5344CB8AC3E}">
        <p14:creationId xmlns:p14="http://schemas.microsoft.com/office/powerpoint/2010/main" val="1976708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Fundamentals</a:t>
            </a:r>
            <a:r>
              <a:rPr lang="de-DE" dirty="0"/>
              <a:t> </a:t>
            </a:r>
            <a:r>
              <a:rPr lang="de-DE" dirty="0" smtClean="0"/>
              <a:t>- </a:t>
            </a:r>
            <a:r>
              <a:rPr lang="de-DE" dirty="0" err="1" smtClean="0"/>
              <a:t>Licence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Berlin, 15.03.2013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marvin.byfield@init.de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SzPct val="180000"/>
              <a:buNone/>
            </a:pPr>
            <a:r>
              <a:rPr lang="da-DK" dirty="0" smtClean="0">
                <a:latin typeface="FagoOfficeSans-Bold" pitchFamily="2" charset="0"/>
              </a:rPr>
              <a:t>Community Edition</a:t>
            </a:r>
            <a:endParaRPr lang="da-DK" dirty="0">
              <a:latin typeface="FagoOfficeSans-Bold" pitchFamily="2" charset="0"/>
            </a:endParaRPr>
          </a:p>
          <a:p>
            <a:pPr marL="342900" lvl="1" indent="-342900">
              <a:lnSpc>
                <a:spcPts val="2600"/>
              </a:lnSpc>
              <a:spcBef>
                <a:spcPts val="600"/>
              </a:spcBef>
              <a:buClr>
                <a:srgbClr val="E65A0A"/>
              </a:buClr>
              <a:buSzPct val="100000"/>
              <a:buBlip>
                <a:blip r:embed="rId3"/>
              </a:buBlip>
            </a:pPr>
            <a:r>
              <a:rPr lang="de-DE" sz="2000" dirty="0" err="1"/>
              <a:t>Full</a:t>
            </a:r>
            <a:r>
              <a:rPr lang="de-DE" sz="2000" dirty="0"/>
              <a:t> </a:t>
            </a:r>
            <a:r>
              <a:rPr lang="de-DE" sz="2000" dirty="0" err="1" smtClean="0"/>
              <a:t>platform</a:t>
            </a:r>
            <a:endParaRPr lang="de-DE" sz="2000" dirty="0" smtClean="0"/>
          </a:p>
          <a:p>
            <a:pPr>
              <a:buClr>
                <a:srgbClr val="E65A0A"/>
              </a:buClr>
              <a:buSzPct val="100000"/>
              <a:buBlip>
                <a:blip r:embed="rId3"/>
              </a:buBlip>
            </a:pPr>
            <a:r>
              <a:rPr lang="de-DE" dirty="0" smtClean="0"/>
              <a:t>Extended GPL </a:t>
            </a:r>
            <a:r>
              <a:rPr lang="de-DE" dirty="0"/>
              <a:t>v.2 </a:t>
            </a:r>
            <a:r>
              <a:rPr lang="de-DE" dirty="0" err="1" smtClean="0"/>
              <a:t>licence</a:t>
            </a:r>
            <a:endParaRPr lang="de-DE" dirty="0" smtClean="0"/>
          </a:p>
          <a:p>
            <a:pPr lvl="1">
              <a:buClr>
                <a:srgbClr val="E65A0A"/>
              </a:buClr>
              <a:buSzPct val="100000"/>
              <a:buBlip>
                <a:blip r:embed="rId3"/>
              </a:buBlip>
            </a:pPr>
            <a:r>
              <a:rPr lang="de-DE" dirty="0" smtClean="0"/>
              <a:t>100% </a:t>
            </a:r>
            <a:r>
              <a:rPr lang="de-DE" dirty="0" err="1" smtClean="0"/>
              <a:t>free</a:t>
            </a:r>
            <a:r>
              <a:rPr lang="de-DE" dirty="0" smtClean="0"/>
              <a:t> </a:t>
            </a:r>
          </a:p>
          <a:p>
            <a:pPr lvl="1">
              <a:buClr>
                <a:srgbClr val="E65A0A"/>
              </a:buClr>
              <a:buSzPct val="100000"/>
              <a:buBlip>
                <a:blip r:embed="rId3"/>
              </a:buBlip>
            </a:pPr>
            <a:r>
              <a:rPr lang="de-DE" dirty="0" err="1" smtClean="0"/>
              <a:t>Full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sourcecode</a:t>
            </a:r>
            <a:endParaRPr lang="de-DE" dirty="0" smtClean="0"/>
          </a:p>
          <a:p>
            <a:pPr lvl="1">
              <a:buClr>
                <a:srgbClr val="E65A0A"/>
              </a:buClr>
              <a:buSzPct val="100000"/>
              <a:buBlip>
                <a:blip r:embed="rId3"/>
              </a:buBlip>
            </a:pPr>
            <a:r>
              <a:rPr lang="de-DE" dirty="0" err="1" smtClean="0"/>
              <a:t>Modified</a:t>
            </a:r>
            <a:r>
              <a:rPr lang="de-DE" dirty="0" smtClean="0"/>
              <a:t> Source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republished</a:t>
            </a:r>
            <a:endParaRPr lang="de-DE" dirty="0" smtClean="0"/>
          </a:p>
          <a:p>
            <a:pPr>
              <a:buClr>
                <a:srgbClr val="E65A0A"/>
              </a:buClr>
              <a:buSzPct val="100000"/>
              <a:buBlip>
                <a:blip r:embed="rId3"/>
              </a:buBlip>
            </a:pP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official</a:t>
            </a:r>
            <a:r>
              <a:rPr lang="de-DE" dirty="0" smtClean="0"/>
              <a:t> </a:t>
            </a:r>
            <a:r>
              <a:rPr lang="de-DE" dirty="0" err="1" smtClean="0"/>
              <a:t>support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sla‘s</a:t>
            </a:r>
            <a:endParaRPr lang="de-DE" dirty="0" smtClean="0"/>
          </a:p>
          <a:p>
            <a:pPr marL="342900" lvl="1" indent="-342900">
              <a:lnSpc>
                <a:spcPts val="2600"/>
              </a:lnSpc>
              <a:spcBef>
                <a:spcPts val="600"/>
              </a:spcBef>
              <a:buClr>
                <a:srgbClr val="E65A0A"/>
              </a:buClr>
              <a:buSzPct val="100000"/>
              <a:buBlip>
                <a:blip r:embed="rId3"/>
              </a:buBlip>
            </a:pPr>
            <a:r>
              <a:rPr lang="de-DE" sz="2000" dirty="0"/>
              <a:t>Final </a:t>
            </a:r>
            <a:r>
              <a:rPr lang="de-DE" sz="2000" dirty="0" err="1"/>
              <a:t>product</a:t>
            </a:r>
            <a:r>
              <a:rPr lang="de-DE" sz="2000" dirty="0"/>
              <a:t> </a:t>
            </a:r>
            <a:r>
              <a:rPr lang="de-DE" sz="2000" dirty="0" err="1"/>
              <a:t>may</a:t>
            </a:r>
            <a:r>
              <a:rPr lang="de-DE" sz="2000" dirty="0"/>
              <a:t> </a:t>
            </a:r>
            <a:r>
              <a:rPr lang="de-DE" sz="2000" dirty="0" err="1"/>
              <a:t>use</a:t>
            </a:r>
            <a:r>
              <a:rPr lang="de-DE" sz="2000" dirty="0"/>
              <a:t> </a:t>
            </a:r>
            <a:r>
              <a:rPr lang="de-DE" sz="2000" dirty="0" err="1"/>
              <a:t>any</a:t>
            </a:r>
            <a:r>
              <a:rPr lang="de-DE" sz="2000" dirty="0"/>
              <a:t> FLOSS </a:t>
            </a:r>
            <a:r>
              <a:rPr lang="de-DE" sz="2000" dirty="0" err="1"/>
              <a:t>licence</a:t>
            </a: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/>
              <a:t>(„Free/</a:t>
            </a:r>
            <a:r>
              <a:rPr lang="de-DE" sz="2000" dirty="0" err="1"/>
              <a:t>Libre</a:t>
            </a:r>
            <a:r>
              <a:rPr lang="de-DE" sz="2000" dirty="0"/>
              <a:t> Open Source Software“ </a:t>
            </a:r>
            <a:r>
              <a:rPr lang="de-DE" sz="2000" dirty="0" smtClean="0"/>
              <a:t>)</a:t>
            </a:r>
          </a:p>
          <a:p>
            <a:pPr marL="342900" lvl="1" indent="-342900">
              <a:lnSpc>
                <a:spcPts val="2600"/>
              </a:lnSpc>
              <a:spcBef>
                <a:spcPts val="600"/>
              </a:spcBef>
              <a:buClr>
                <a:srgbClr val="E65A0A"/>
              </a:buClr>
              <a:buSzPct val="100000"/>
              <a:buBlip>
                <a:blip r:embed="rId3"/>
              </a:buBlip>
            </a:pPr>
            <a:r>
              <a:rPr lang="de-DE" sz="2000" dirty="0"/>
              <a:t>Limited </a:t>
            </a:r>
            <a:r>
              <a:rPr lang="de-DE" sz="2000" dirty="0" err="1" smtClean="0"/>
              <a:t>features</a:t>
            </a:r>
            <a:r>
              <a:rPr lang="de-DE" sz="2000" dirty="0" smtClean="0"/>
              <a:t> (e.g. </a:t>
            </a:r>
            <a:r>
              <a:rPr lang="de-DE" sz="2000" dirty="0" err="1" smtClean="0"/>
              <a:t>only</a:t>
            </a:r>
            <a:r>
              <a:rPr lang="de-DE" sz="2000" dirty="0" smtClean="0"/>
              <a:t> </a:t>
            </a:r>
            <a:r>
              <a:rPr lang="de-DE" sz="2000" dirty="0" err="1" smtClean="0"/>
              <a:t>community</a:t>
            </a:r>
            <a:r>
              <a:rPr lang="de-DE" sz="2000" dirty="0" smtClean="0"/>
              <a:t> </a:t>
            </a:r>
            <a:r>
              <a:rPr lang="de-DE" sz="2000" dirty="0" err="1" smtClean="0"/>
              <a:t>stack</a:t>
            </a:r>
            <a:r>
              <a:rPr lang="de-DE" sz="2000" dirty="0" smtClean="0"/>
              <a:t>)</a:t>
            </a:r>
            <a:endParaRPr lang="de-DE" sz="2000" dirty="0"/>
          </a:p>
          <a:p>
            <a:pPr marL="0" lvl="1" indent="0">
              <a:lnSpc>
                <a:spcPts val="2600"/>
              </a:lnSpc>
              <a:spcBef>
                <a:spcPts val="600"/>
              </a:spcBef>
              <a:buClr>
                <a:srgbClr val="E65A0A"/>
              </a:buClr>
              <a:buSzPct val="100000"/>
              <a:buNone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74924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_Master_PPT_Vorlage">
  <a:themeElements>
    <a:clrScheme name="]init[ AG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E65A0A"/>
      </a:accent1>
      <a:accent2>
        <a:srgbClr val="F88D52"/>
      </a:accent2>
      <a:accent3>
        <a:srgbClr val="666666"/>
      </a:accent3>
      <a:accent4>
        <a:srgbClr val="53746E"/>
      </a:accent4>
      <a:accent5>
        <a:srgbClr val="921406"/>
      </a:accent5>
      <a:accent6>
        <a:srgbClr val="0875BD"/>
      </a:accent6>
      <a:hlink>
        <a:srgbClr val="E65A0A"/>
      </a:hlink>
      <a:folHlink>
        <a:srgbClr val="666666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01_Master_PPT_Vorlage</Template>
  <TotalTime>0</TotalTime>
  <Words>2421</Words>
  <Application>Microsoft Office PowerPoint</Application>
  <PresentationFormat>Bildschirmpräsentation (4:3)</PresentationFormat>
  <Paragraphs>691</Paragraphs>
  <Slides>67</Slides>
  <Notes>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67</vt:i4>
      </vt:variant>
    </vt:vector>
  </HeadingPairs>
  <TitlesOfParts>
    <vt:vector size="68" baseType="lpstr">
      <vt:lpstr>01_Master_PPT_Vorlage</vt:lpstr>
      <vt:lpstr>PowerPoint-Präsentation</vt:lpstr>
      <vt:lpstr>PowerPoint-Präsentation</vt:lpstr>
      <vt:lpstr>PowerPoint-Präsentation</vt:lpstr>
      <vt:lpstr>Jahia - Fundamentals</vt:lpstr>
      <vt:lpstr>Fundamentals - Introduction</vt:lpstr>
      <vt:lpstr>Fundamentals - Facts</vt:lpstr>
      <vt:lpstr>PowerPoint-Präsentation</vt:lpstr>
      <vt:lpstr>Fundamentals – Pricing/ Licencing</vt:lpstr>
      <vt:lpstr>Fundamentals - Licence</vt:lpstr>
      <vt:lpstr>Essentials - Licence</vt:lpstr>
      <vt:lpstr>Essentials – General Support</vt:lpstr>
      <vt:lpstr>Essentials – Enterprise Support</vt:lpstr>
      <vt:lpstr>Fundamentals – Community Support</vt:lpstr>
      <vt:lpstr>Fundamentals - Stacks</vt:lpstr>
      <vt:lpstr>Fundamentals - Stacks</vt:lpstr>
      <vt:lpstr>Fundamentals - Stacks</vt:lpstr>
      <vt:lpstr>Fundamentals - Stacks</vt:lpstr>
      <vt:lpstr>Fundamentals - Pricing</vt:lpstr>
      <vt:lpstr>Fundamentals - Pricing</vt:lpstr>
      <vt:lpstr>Fundamentals - Pricing</vt:lpstr>
      <vt:lpstr>Fundamentals - Pricing</vt:lpstr>
      <vt:lpstr>PowerPoint-Präsentation</vt:lpstr>
      <vt:lpstr>Architecture - Software</vt:lpstr>
      <vt:lpstr>Architecture - Core Components</vt:lpstr>
      <vt:lpstr>Architecture – Jahia Components</vt:lpstr>
      <vt:lpstr>Architecture – Technologies</vt:lpstr>
      <vt:lpstr>Architecture - Content</vt:lpstr>
      <vt:lpstr>Architecture - Authorization</vt:lpstr>
      <vt:lpstr>Architecture – Content Platform</vt:lpstr>
      <vt:lpstr>Architecture - Search</vt:lpstr>
      <vt:lpstr>Architecture - Search</vt:lpstr>
      <vt:lpstr>Architecture - Search</vt:lpstr>
      <vt:lpstr>Architecture – Rules</vt:lpstr>
      <vt:lpstr>Architecture – BPM / Workflows</vt:lpstr>
      <vt:lpstr>Architecture - Intersection Points</vt:lpstr>
      <vt:lpstr>Architecture - Templating</vt:lpstr>
      <vt:lpstr>Architecture – Rendering</vt:lpstr>
      <vt:lpstr>Architecture – Rendering </vt:lpstr>
      <vt:lpstr>Architecture - Modules</vt:lpstr>
      <vt:lpstr>PowerPoint-Präsentation</vt:lpstr>
      <vt:lpstr>Architecture - Server</vt:lpstr>
      <vt:lpstr>Architecture - Server</vt:lpstr>
      <vt:lpstr>Architecture - Server</vt:lpstr>
      <vt:lpstr>Architecture - Server</vt:lpstr>
      <vt:lpstr>End of Part I  To be continued…</vt:lpstr>
      <vt:lpstr>PowerPoint-Präsentation</vt:lpstr>
      <vt:lpstr>Q&amp;A</vt:lpstr>
      <vt:lpstr>PowerPoint-Präsentation</vt:lpstr>
      <vt:lpstr>PowerPoint-Präsentation</vt:lpstr>
      <vt:lpstr>Jahia in action</vt:lpstr>
      <vt:lpstr>Jahia in action – Actors</vt:lpstr>
      <vt:lpstr>Jahia in Action – Content flow</vt:lpstr>
      <vt:lpstr>Jahia in Action - Webclient</vt:lpstr>
      <vt:lpstr>Jahia in Action – Administration / Management</vt:lpstr>
      <vt:lpstr>Jahia in Action -  Visual User Experience Builder </vt:lpstr>
      <vt:lpstr>Jahia in Action -  Visual User Experience Builder</vt:lpstr>
      <vt:lpstr>Jahia in Action -  Visual User Experience Builder</vt:lpstr>
      <vt:lpstr>Jahia in Action - Modules </vt:lpstr>
      <vt:lpstr>Jahia in Action - Modules</vt:lpstr>
      <vt:lpstr>PowerPoint-Präsentation</vt:lpstr>
      <vt:lpstr>Demo Time!</vt:lpstr>
      <vt:lpstr>Demonstration</vt:lpstr>
      <vt:lpstr>PowerPoint-Präsentation</vt:lpstr>
      <vt:lpstr>Conclusion</vt:lpstr>
      <vt:lpstr>PowerPoint-Präsentation</vt:lpstr>
      <vt:lpstr>Q&amp;A</vt:lpstr>
      <vt:lpstr>Feierabend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2013-03-11T12:07:55Z</dcterms:created>
  <dcterms:modified xsi:type="dcterms:W3CDTF">2013-03-26T11:09:42Z</dcterms:modified>
</cp:coreProperties>
</file>