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5" r:id="rId1"/>
  </p:sldMasterIdLst>
  <p:notesMasterIdLst>
    <p:notesMasterId r:id="rId56"/>
  </p:notesMasterIdLst>
  <p:handoutMasterIdLst>
    <p:handoutMasterId r:id="rId57"/>
  </p:handoutMasterIdLst>
  <p:sldIdLst>
    <p:sldId id="262" r:id="rId2"/>
    <p:sldId id="316" r:id="rId3"/>
    <p:sldId id="318" r:id="rId4"/>
    <p:sldId id="338" r:id="rId5"/>
    <p:sldId id="353" r:id="rId6"/>
    <p:sldId id="319" r:id="rId7"/>
    <p:sldId id="381" r:id="rId8"/>
    <p:sldId id="352" r:id="rId9"/>
    <p:sldId id="350" r:id="rId10"/>
    <p:sldId id="351" r:id="rId11"/>
    <p:sldId id="396" r:id="rId12"/>
    <p:sldId id="397" r:id="rId13"/>
    <p:sldId id="398" r:id="rId14"/>
    <p:sldId id="414" r:id="rId15"/>
    <p:sldId id="378" r:id="rId16"/>
    <p:sldId id="379" r:id="rId17"/>
    <p:sldId id="386" r:id="rId18"/>
    <p:sldId id="387" r:id="rId19"/>
    <p:sldId id="332" r:id="rId20"/>
    <p:sldId id="356" r:id="rId21"/>
    <p:sldId id="388" r:id="rId22"/>
    <p:sldId id="382" r:id="rId23"/>
    <p:sldId id="334" r:id="rId24"/>
    <p:sldId id="408" r:id="rId25"/>
    <p:sldId id="415" r:id="rId26"/>
    <p:sldId id="383" r:id="rId27"/>
    <p:sldId id="399" r:id="rId28"/>
    <p:sldId id="402" r:id="rId29"/>
    <p:sldId id="400" r:id="rId30"/>
    <p:sldId id="354" r:id="rId31"/>
    <p:sldId id="340" r:id="rId32"/>
    <p:sldId id="343" r:id="rId33"/>
    <p:sldId id="404" r:id="rId34"/>
    <p:sldId id="407" r:id="rId35"/>
    <p:sldId id="416" r:id="rId36"/>
    <p:sldId id="341" r:id="rId37"/>
    <p:sldId id="348" r:id="rId38"/>
    <p:sldId id="413" r:id="rId39"/>
    <p:sldId id="345" r:id="rId40"/>
    <p:sldId id="357" r:id="rId41"/>
    <p:sldId id="344" r:id="rId42"/>
    <p:sldId id="361" r:id="rId43"/>
    <p:sldId id="362" r:id="rId44"/>
    <p:sldId id="406" r:id="rId45"/>
    <p:sldId id="409" r:id="rId46"/>
    <p:sldId id="363" r:id="rId47"/>
    <p:sldId id="365" r:id="rId48"/>
    <p:sldId id="410" r:id="rId49"/>
    <p:sldId id="412" r:id="rId50"/>
    <p:sldId id="367" r:id="rId51"/>
    <p:sldId id="369" r:id="rId52"/>
    <p:sldId id="370" r:id="rId53"/>
    <p:sldId id="374" r:id="rId54"/>
    <p:sldId id="375" r:id="rId5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B839A3DB-7187-49DF-AB85-46E493DCA9A4}">
          <p14:sldIdLst>
            <p14:sldId id="262"/>
          </p14:sldIdLst>
        </p14:section>
        <p14:section name="Zwischentitel -  Essentials" id="{113F6738-82E0-42B5-A3FA-EB3FF713E451}">
          <p14:sldIdLst>
            <p14:sldId id="316"/>
            <p14:sldId id="318"/>
          </p14:sldIdLst>
        </p14:section>
        <p14:section name="Essentials" id="{5DE3F5CD-8A75-44F4-8351-7F606CF0FFB7}">
          <p14:sldIdLst>
            <p14:sldId id="338"/>
            <p14:sldId id="353"/>
            <p14:sldId id="319"/>
            <p14:sldId id="381"/>
            <p14:sldId id="352"/>
            <p14:sldId id="350"/>
            <p14:sldId id="351"/>
            <p14:sldId id="396"/>
            <p14:sldId id="397"/>
            <p14:sldId id="398"/>
            <p14:sldId id="414"/>
            <p14:sldId id="378"/>
            <p14:sldId id="379"/>
            <p14:sldId id="386"/>
            <p14:sldId id="387"/>
          </p14:sldIdLst>
        </p14:section>
        <p14:section name="Zwischentitel (Architektur)" id="{179B2C43-0733-4505-8226-479BF1D6693B}">
          <p14:sldIdLst>
            <p14:sldId id="332"/>
            <p14:sldId id="356"/>
          </p14:sldIdLst>
        </p14:section>
        <p14:section name="Architektur" id="{A02BD1A6-4490-4DE6-B33B-058D212511F5}">
          <p14:sldIdLst>
            <p14:sldId id="388"/>
            <p14:sldId id="382"/>
            <p14:sldId id="334"/>
            <p14:sldId id="408"/>
            <p14:sldId id="415"/>
            <p14:sldId id="383"/>
            <p14:sldId id="399"/>
            <p14:sldId id="402"/>
            <p14:sldId id="400"/>
            <p14:sldId id="354"/>
            <p14:sldId id="340"/>
            <p14:sldId id="343"/>
            <p14:sldId id="404"/>
            <p14:sldId id="407"/>
            <p14:sldId id="416"/>
            <p14:sldId id="341"/>
          </p14:sldIdLst>
        </p14:section>
        <p14:section name="Zwischentitel (Module)" id="{2388D6CA-DABF-4F7E-B6E4-0131C384A689}">
          <p14:sldIdLst>
            <p14:sldId id="348"/>
            <p14:sldId id="413"/>
          </p14:sldIdLst>
        </p14:section>
        <p14:section name="Server" id="{2663A041-F5C9-4EA7-8CD4-6A147F9BC7D7}">
          <p14:sldIdLst>
            <p14:sldId id="345"/>
            <p14:sldId id="357"/>
            <p14:sldId id="344"/>
          </p14:sldIdLst>
        </p14:section>
        <p14:section name="Abschnitt ohne Titel" id="{FCC0651D-F0A5-4371-81DF-EF96A95F4D9A}">
          <p14:sldIdLst>
            <p14:sldId id="361"/>
            <p14:sldId id="362"/>
          </p14:sldIdLst>
        </p14:section>
        <p14:section name="Abschnitt ohne Titel" id="{109E4313-FB94-4963-BE84-626F8AF6DDA1}">
          <p14:sldIdLst>
            <p14:sldId id="406"/>
            <p14:sldId id="409"/>
            <p14:sldId id="363"/>
            <p14:sldId id="365"/>
            <p14:sldId id="410"/>
            <p14:sldId id="412"/>
            <p14:sldId id="367"/>
          </p14:sldIdLst>
        </p14:section>
        <p14:section name="Abschluss" id="{7B4DAEC9-2E4D-4427-88CB-288CC4025D94}">
          <p14:sldIdLst>
            <p14:sldId id="369"/>
          </p14:sldIdLst>
        </p14:section>
        <p14:section name="Fazit" id="{302FA654-E4E6-4E20-83AD-FE2AD5A351C5}">
          <p14:sldIdLst>
            <p14:sldId id="370"/>
          </p14:sldIdLst>
        </p14:section>
        <p14:section name="Abschnitt ohne Titel" id="{AAE3A4EC-2A4C-43D0-AF3B-3D8208679E87}">
          <p14:sldIdLst>
            <p14:sldId id="374"/>
            <p14:sldId id="3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00000"/>
    <a:srgbClr val="E65A0A"/>
    <a:srgbClr val="53746E"/>
    <a:srgbClr val="666666"/>
    <a:srgbClr val="921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85562" autoAdjust="0"/>
  </p:normalViewPr>
  <p:slideViewPr>
    <p:cSldViewPr showGuides="1">
      <p:cViewPr varScale="1">
        <p:scale>
          <a:sx n="100" d="100"/>
          <a:sy n="100" d="100"/>
        </p:scale>
        <p:origin x="-2022" y="-84"/>
      </p:cViewPr>
      <p:guideLst>
        <p:guide orient="horz" pos="300"/>
        <p:guide orient="horz" pos="1071"/>
        <p:guide orient="horz" pos="2160"/>
        <p:guide orient="horz" pos="572"/>
        <p:guide orient="horz" pos="890"/>
        <p:guide orient="horz" pos="4156"/>
        <p:guide orient="horz" pos="3249"/>
        <p:guide orient="horz" pos="3884"/>
        <p:guide orient="horz" pos="4319"/>
        <p:guide orient="horz" pos="3612"/>
        <p:guide orient="horz" pos="2931"/>
        <p:guide orient="horz" pos="1933"/>
        <p:guide orient="horz" pos="663"/>
        <p:guide orient="horz" pos="3113"/>
        <p:guide orient="horz" pos="3022"/>
        <p:guide pos="4332"/>
        <p:guide pos="3016"/>
        <p:guide pos="5420"/>
        <p:guide pos="2880"/>
        <p:guide pos="1474"/>
        <p:guide pos="295"/>
        <p:guide pos="431"/>
        <p:guide pos="1746"/>
        <p:guide pos="2744"/>
        <p:guide pos="4014"/>
        <p:guide pos="1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E1ADE-3479-4D5B-A017-200E82C82B0F}" type="datetimeFigureOut">
              <a:rPr lang="de-DE" smtClean="0"/>
              <a:t>19.03.2013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687F8-C387-4F2B-98EE-83354047F0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534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58675-5B91-4882-A466-CF6878371565}" type="datetimeFigureOut">
              <a:rPr lang="de-DE" smtClean="0"/>
              <a:t>19.03.2013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E3FBD-9BEB-4490-B29E-719A633961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Ändern des Bildes: Rechtsklick/Bild ändern; Wählen des Bildausschnitts: Bild anklicken, Reiter „Bildtools“/Zuschneiden/Füllbereich – Bildgröße durch Ziehen variieren, Ausschnitt festlegen, </a:t>
            </a:r>
            <a:r>
              <a:rPr lang="de-DE" baseline="0" dirty="0" err="1" smtClean="0"/>
              <a:t>Esc</a:t>
            </a:r>
            <a:r>
              <a:rPr lang="de-DE" baseline="0" dirty="0" smtClean="0"/>
              <a:t> drücken. Der Untertitel kann auch zweizeilig werden.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85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Agendafolie</a:t>
            </a:r>
            <a:r>
              <a:rPr lang="de-DE" dirty="0" smtClean="0"/>
              <a:t>. Hervorhebung des</a:t>
            </a:r>
            <a:r>
              <a:rPr lang="de-DE" baseline="0" dirty="0" smtClean="0"/>
              <a:t> aktuellen Punktes durch Verwendung von</a:t>
            </a:r>
            <a:r>
              <a:rPr lang="de-DE" b="1" baseline="0" dirty="0" smtClean="0">
                <a:latin typeface="FagoOfficeSans-Bold" pitchFamily="2" charset="0"/>
              </a:rPr>
              <a:t> </a:t>
            </a:r>
            <a:r>
              <a:rPr lang="de-DE" b="1" baseline="0" dirty="0" err="1" smtClean="0">
                <a:latin typeface="FagoOfficeSans-Bold" pitchFamily="2" charset="0"/>
              </a:rPr>
              <a:t>FagoOfficeSansBold</a:t>
            </a:r>
            <a:r>
              <a:rPr lang="de-DE" b="1" baseline="0" dirty="0" smtClean="0">
                <a:latin typeface="FagoOfficeSans-Bold" pitchFamily="2" charset="0"/>
              </a:rPr>
              <a:t> und 28pt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7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Zwischentitel ohne Bild mit der Möglichkeit Text</a:t>
            </a:r>
            <a:r>
              <a:rPr lang="de-DE" baseline="0" dirty="0" smtClean="0"/>
              <a:t> in der orangefarbenen Fläche unterzubringen.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48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Textfolie. Text erster Ebene 20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, 26 </a:t>
            </a:r>
            <a:r>
              <a:rPr lang="de-DE" dirty="0" err="1" smtClean="0"/>
              <a:t>pt</a:t>
            </a:r>
            <a:r>
              <a:rPr lang="de-DE" dirty="0" smtClean="0"/>
              <a:t> Zeilenabstand, 4,8 </a:t>
            </a:r>
            <a:r>
              <a:rPr lang="de-DE" dirty="0" err="1" smtClean="0"/>
              <a:t>pt</a:t>
            </a:r>
            <a:r>
              <a:rPr lang="de-DE" dirty="0" smtClean="0"/>
              <a:t> Abstand nach oben;</a:t>
            </a:r>
            <a:r>
              <a:rPr lang="de-DE" baseline="0" dirty="0" smtClean="0"/>
              <a:t> </a:t>
            </a:r>
            <a:r>
              <a:rPr lang="de-DE" dirty="0" smtClean="0"/>
              <a:t>Unterüberschrift in 20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Bold</a:t>
            </a:r>
            <a:r>
              <a:rPr lang="de-DE" dirty="0" smtClean="0"/>
              <a:t>;</a:t>
            </a:r>
            <a:r>
              <a:rPr lang="de-DE" baseline="0" dirty="0" smtClean="0"/>
              <a:t> </a:t>
            </a:r>
            <a:r>
              <a:rPr lang="de-DE" dirty="0" smtClean="0"/>
              <a:t>Schriftfarbe Grau 80%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Text zweiter Ebene in 18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, 24 </a:t>
            </a:r>
            <a:r>
              <a:rPr lang="de-DE" dirty="0" err="1" smtClean="0"/>
              <a:t>pt</a:t>
            </a:r>
            <a:r>
              <a:rPr lang="de-DE" dirty="0" smtClean="0"/>
              <a:t> Zeilenabstand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65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Textfolie. Text erster Ebene 20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, 26 </a:t>
            </a:r>
            <a:r>
              <a:rPr lang="de-DE" dirty="0" err="1" smtClean="0"/>
              <a:t>pt</a:t>
            </a:r>
            <a:r>
              <a:rPr lang="de-DE" dirty="0" smtClean="0"/>
              <a:t> Zeilenabstand, 4,8 </a:t>
            </a:r>
            <a:r>
              <a:rPr lang="de-DE" dirty="0" err="1" smtClean="0"/>
              <a:t>pt</a:t>
            </a:r>
            <a:r>
              <a:rPr lang="de-DE" dirty="0" smtClean="0"/>
              <a:t> Abstand nach oben;</a:t>
            </a:r>
            <a:r>
              <a:rPr lang="de-DE" baseline="0" dirty="0" smtClean="0"/>
              <a:t> </a:t>
            </a:r>
            <a:r>
              <a:rPr lang="de-DE" dirty="0" smtClean="0"/>
              <a:t>Unterüberschrift in 20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Bold</a:t>
            </a:r>
            <a:r>
              <a:rPr lang="de-DE" dirty="0" smtClean="0"/>
              <a:t>;</a:t>
            </a:r>
            <a:r>
              <a:rPr lang="de-DE" baseline="0" dirty="0" smtClean="0"/>
              <a:t> </a:t>
            </a:r>
            <a:r>
              <a:rPr lang="de-DE" dirty="0" smtClean="0"/>
              <a:t>Schriftfarbe Grau 80%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Text zweiter Ebene in 18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, 24 </a:t>
            </a:r>
            <a:r>
              <a:rPr lang="de-DE" dirty="0" err="1" smtClean="0"/>
              <a:t>pt</a:t>
            </a:r>
            <a:r>
              <a:rPr lang="de-DE" dirty="0" smtClean="0"/>
              <a:t> Zeilenabstand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65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Agendafolie</a:t>
            </a:r>
            <a:r>
              <a:rPr lang="de-DE" dirty="0" smtClean="0"/>
              <a:t>. Hervorhebung des</a:t>
            </a:r>
            <a:r>
              <a:rPr lang="de-DE" baseline="0" dirty="0" smtClean="0"/>
              <a:t> aktuellen Punktes durch Verwendung von</a:t>
            </a:r>
            <a:r>
              <a:rPr lang="de-DE" b="1" baseline="0" dirty="0" smtClean="0">
                <a:latin typeface="FagoOfficeSans-Bold" pitchFamily="2" charset="0"/>
              </a:rPr>
              <a:t> </a:t>
            </a:r>
            <a:r>
              <a:rPr lang="de-DE" b="1" baseline="0" dirty="0" err="1" smtClean="0">
                <a:latin typeface="FagoOfficeSans-Bold" pitchFamily="2" charset="0"/>
              </a:rPr>
              <a:t>FagoOfficeSansBold</a:t>
            </a:r>
            <a:r>
              <a:rPr lang="de-DE" b="1" baseline="0" dirty="0" smtClean="0">
                <a:latin typeface="FagoOfficeSans-Bold" pitchFamily="2" charset="0"/>
              </a:rPr>
              <a:t> und 28pt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72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78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59532" y="6381750"/>
            <a:ext cx="2520280" cy="340568"/>
          </a:xfrm>
        </p:spPr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323528" y="0"/>
            <a:ext cx="8829661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5734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20547" y="5085184"/>
            <a:ext cx="6517009" cy="792088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r">
              <a:lnSpc>
                <a:spcPts val="3200"/>
              </a:lnSpc>
              <a:spcBef>
                <a:spcPts val="600"/>
              </a:spcBef>
              <a:buNone/>
              <a:defRPr sz="2800">
                <a:solidFill>
                  <a:srgbClr val="E65A0A"/>
                </a:solidFill>
                <a:latin typeface="FagoOfficeSans-Bold" pitchFamily="2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Präsentationstitel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57015" y="5601616"/>
            <a:ext cx="6478909" cy="61118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2000"/>
              </a:lnSpc>
              <a:buNone/>
              <a:defRPr sz="1600">
                <a:solidFill>
                  <a:srgbClr val="333333"/>
                </a:solidFill>
                <a:latin typeface="FagoOfficeSans-Regular" pitchFamily="2" charset="0"/>
              </a:defRPr>
            </a:lvl1pPr>
          </a:lstStyle>
          <a:p>
            <a:pPr lvl="0"/>
            <a:r>
              <a:rPr lang="de-DE" dirty="0" smtClean="0"/>
              <a:t>Untertitel</a:t>
            </a:r>
            <a:br>
              <a:rPr lang="de-DE" dirty="0" smtClean="0"/>
            </a:br>
            <a:r>
              <a:rPr lang="de-DE" dirty="0" smtClean="0"/>
              <a:t>mit ein oder zwei Zeilen.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320"/>
            <a:ext cx="9143756" cy="122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94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b_Text_halb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97173" y="1709440"/>
            <a:ext cx="3890136" cy="4456410"/>
          </a:xfrm>
          <a:prstGeom prst="rect">
            <a:avLst/>
          </a:prstGeom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357659" y="1700213"/>
            <a:ext cx="4033712" cy="4448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384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_Text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6079761" y="1698807"/>
            <a:ext cx="2520000" cy="445641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353004" y="1697020"/>
            <a:ext cx="5544615" cy="44688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38992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_Bild_1_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6137333" y="1700213"/>
            <a:ext cx="2591520" cy="4465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8312" y="1700213"/>
            <a:ext cx="5471839" cy="4465637"/>
          </a:xfrm>
          <a:prstGeom prst="rect">
            <a:avLst/>
          </a:prstGeom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91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ganzseitig_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6"/>
          </p:nvPr>
        </p:nvSpPr>
        <p:spPr>
          <a:xfrm>
            <a:off x="0" y="1052512"/>
            <a:ext cx="9144000" cy="5113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10" y="1051261"/>
            <a:ext cx="7416000" cy="792000"/>
          </a:xfrm>
        </p:spPr>
        <p:txBody>
          <a:bodyPr/>
          <a:lstStyle>
            <a:lvl1pPr marL="357188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920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k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SmartArt-Platzhalter 5"/>
          <p:cNvSpPr>
            <a:spLocks noGrp="1"/>
          </p:cNvSpPr>
          <p:nvPr>
            <p:ph type="dgm" sz="quarter" idx="12"/>
          </p:nvPr>
        </p:nvSpPr>
        <p:spPr>
          <a:xfrm>
            <a:off x="4356100" y="1689580"/>
            <a:ext cx="4248150" cy="446563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Klicken Sie auf das Symbol, um die SmartArt-Grafik hinzuzufügen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68312" y="1689580"/>
            <a:ext cx="3671639" cy="4465637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84471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Medienplatzhalter 5"/>
          <p:cNvSpPr>
            <a:spLocks noGrp="1"/>
          </p:cNvSpPr>
          <p:nvPr>
            <p:ph type="media" sz="quarter" idx="12" hasCustomPrompt="1"/>
          </p:nvPr>
        </p:nvSpPr>
        <p:spPr>
          <a:xfrm>
            <a:off x="468313" y="1700213"/>
            <a:ext cx="8135937" cy="44656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 smtClean="0"/>
              <a:t>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50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:\Marketing\1_BASIS\1_Corporate_Design\PPT_New\Bilder\ppt_3_4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825" y="1052512"/>
            <a:ext cx="9144000" cy="587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357162" y="2375362"/>
            <a:ext cx="5318525" cy="3956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FagoOfficeSans-Regular" pitchFamily="2" charset="0"/>
              </a:defRPr>
            </a:lvl1pPr>
          </a:lstStyle>
          <a:p>
            <a:pPr lvl="0"/>
            <a:r>
              <a:rPr lang="de-DE" dirty="0" smtClean="0"/>
              <a:t>Name Nachname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356864" y="2787938"/>
            <a:ext cx="5318823" cy="616298"/>
          </a:xfrm>
          <a:prstGeom prst="rect">
            <a:avLst/>
          </a:prstGeom>
        </p:spPr>
        <p:txBody>
          <a:bodyPr/>
          <a:lstStyle>
            <a:lvl1pPr marL="0" indent="0" defTabSz="720000">
              <a:buNone/>
              <a:defRPr lang="de-DE" sz="2000" b="0" kern="1200" baseline="0" dirty="0" smtClean="0">
                <a:solidFill>
                  <a:schemeClr val="bg1"/>
                </a:solidFill>
                <a:latin typeface="FagoOfficeSans-Regular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job</a:t>
            </a:r>
            <a:r>
              <a:rPr lang="de-DE" dirty="0" smtClean="0"/>
              <a:t> title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347864" y="3780162"/>
            <a:ext cx="5327824" cy="1377029"/>
          </a:xfrm>
          <a:prstGeom prst="rect">
            <a:avLst/>
          </a:prstGeom>
        </p:spPr>
        <p:txBody>
          <a:bodyPr/>
          <a:lstStyle>
            <a:lvl1pPr marL="0" indent="0" defTabSz="720000">
              <a:spcBef>
                <a:spcPts val="1200"/>
              </a:spcBef>
              <a:buNone/>
              <a:defRPr lang="de-DE" sz="2000" b="0" kern="1200" baseline="0" dirty="0" smtClean="0">
                <a:solidFill>
                  <a:schemeClr val="bg1"/>
                </a:solidFill>
                <a:latin typeface="FagoOfficeSans-Regular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Telefon</a:t>
            </a:r>
          </a:p>
          <a:p>
            <a:pPr lvl="0"/>
            <a:r>
              <a:rPr lang="de-DE" dirty="0" smtClean="0"/>
              <a:t>E-Mail </a:t>
            </a:r>
          </a:p>
          <a:p>
            <a:pPr lvl="0"/>
            <a:r>
              <a:rPr lang="de-DE" dirty="0" smtClean="0"/>
              <a:t>Internet	www.init.de</a:t>
            </a:r>
          </a:p>
          <a:p>
            <a:pPr lvl="0"/>
            <a:r>
              <a:rPr lang="de-DE" dirty="0" smtClean="0"/>
              <a:t>	</a:t>
            </a:r>
          </a:p>
          <a:p>
            <a:pPr lvl="0"/>
            <a:r>
              <a:rPr lang="de-DE" dirty="0" smtClean="0"/>
              <a:t>	</a:t>
            </a:r>
          </a:p>
        </p:txBody>
      </p:sp>
      <p:sp>
        <p:nvSpPr>
          <p:cNvPr id="7" name="Bildplatzhalt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6443" y="2290036"/>
            <a:ext cx="2157366" cy="2838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FagoOfficeSans-Regular" pitchFamily="2" charset="0"/>
              </a:defRPr>
            </a:lvl1pPr>
          </a:lstStyle>
          <a:p>
            <a:r>
              <a:rPr lang="de-DE" dirty="0" smtClean="0"/>
              <a:t>Profilbild</a:t>
            </a:r>
            <a:endParaRPr lang="de-DE" dirty="0"/>
          </a:p>
        </p:txBody>
      </p:sp>
      <p:sp>
        <p:nvSpPr>
          <p:cNvPr id="11" name="Titelplatzhalter 1"/>
          <p:cNvSpPr>
            <a:spLocks noGrp="1" noChangeAspect="1"/>
          </p:cNvSpPr>
          <p:nvPr>
            <p:ph type="title"/>
          </p:nvPr>
        </p:nvSpPr>
        <p:spPr>
          <a:xfrm>
            <a:off x="0" y="1051262"/>
            <a:ext cx="74160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288000" tIns="36000" rIns="91440" bIns="46800" rtlCol="0" anchor="t">
            <a:noAutofit/>
          </a:bodyPr>
          <a:lstStyle>
            <a:lvl1pPr marL="179388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407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ssions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pic>
        <p:nvPicPr>
          <p:cNvPr id="5" name="Picture 2" descr="I:\Marketing\1_BASIS\1_Corporate_Design\PPT_New\Bilder\ppt_3_4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56673"/>
            <a:ext cx="9156371" cy="582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el 1"/>
          <p:cNvSpPr txBox="1">
            <a:spLocks/>
          </p:cNvSpPr>
          <p:nvPr userDrawn="1"/>
        </p:nvSpPr>
        <p:spPr>
          <a:xfrm>
            <a:off x="468312" y="3326266"/>
            <a:ext cx="8135937" cy="1668348"/>
          </a:xfrm>
          <a:prstGeom prst="rect">
            <a:avLst/>
          </a:prstGeom>
          <a:noFill/>
        </p:spPr>
        <p:txBody>
          <a:bodyPr vert="horz" lIns="288000" tIns="36000" rIns="91440" bIns="46800" rtlCol="0" anchor="t">
            <a:noAutofit/>
          </a:bodyPr>
          <a:lstStyle>
            <a:lvl1pPr marL="540000" marR="0" indent="-342900" algn="l" defTabSz="914400" rtl="0" eaLnBrk="1" fontAlgn="auto" latinLnBrk="0" hangingPunct="1">
              <a:lnSpc>
                <a:spcPts val="34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2800" kern="1200" baseline="0">
                <a:solidFill>
                  <a:srgbClr val="E65A0A"/>
                </a:solidFill>
                <a:latin typeface="FagoOfficeSans-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Haben Sie Fragen?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Sprechen</a:t>
            </a:r>
            <a:r>
              <a:rPr lang="de-DE" baseline="0" dirty="0" smtClean="0">
                <a:solidFill>
                  <a:schemeClr val="bg1"/>
                </a:solidFill>
              </a:rPr>
              <a:t> Sie mich an.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itelplatzhalter 1"/>
          <p:cNvSpPr>
            <a:spLocks noGrp="1" noChangeAspect="1"/>
          </p:cNvSpPr>
          <p:nvPr>
            <p:ph type="title"/>
          </p:nvPr>
        </p:nvSpPr>
        <p:spPr>
          <a:xfrm>
            <a:off x="0" y="1051262"/>
            <a:ext cx="74160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288000" tIns="36000" rIns="91440" bIns="46800" rtlCol="0" anchor="t">
            <a:noAutofit/>
          </a:bodyPr>
          <a:lstStyle>
            <a:lvl1pPr marL="179388" indent="0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" r="-1426"/>
          <a:stretch/>
        </p:blipFill>
        <p:spPr>
          <a:xfrm>
            <a:off x="3635896" y="2204864"/>
            <a:ext cx="2242049" cy="14865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3" r="-17123"/>
          <a:stretch/>
        </p:blipFill>
        <p:spPr>
          <a:xfrm>
            <a:off x="3635896" y="4797152"/>
            <a:ext cx="2592288" cy="15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6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titel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59532" y="6381750"/>
            <a:ext cx="2520280" cy="340568"/>
          </a:xfrm>
        </p:spPr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-752" y="1052513"/>
            <a:ext cx="9144000" cy="25205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r>
              <a:rPr lang="de-DE" dirty="0" smtClean="0"/>
              <a:t>Bild durch Klicken auf Symbol einfügen</a:t>
            </a:r>
          </a:p>
          <a:p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-508" y="0"/>
            <a:ext cx="9144507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>
          <a:xfrm>
            <a:off x="6751083" y="670"/>
            <a:ext cx="1835150" cy="90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Partnerlogo  einfügen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09914" y="5085184"/>
            <a:ext cx="6517009" cy="792088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r">
              <a:lnSpc>
                <a:spcPts val="3200"/>
              </a:lnSpc>
              <a:spcBef>
                <a:spcPts val="600"/>
              </a:spcBef>
              <a:buNone/>
              <a:defRPr sz="2800">
                <a:solidFill>
                  <a:srgbClr val="E65A0A"/>
                </a:solidFill>
                <a:latin typeface="FagoOfficeSans-Bold" pitchFamily="2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Präsentationstitel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57015" y="5601616"/>
            <a:ext cx="6478909" cy="61118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2000"/>
              </a:lnSpc>
              <a:buNone/>
              <a:defRPr sz="1600">
                <a:solidFill>
                  <a:srgbClr val="333333"/>
                </a:solidFill>
                <a:latin typeface="FagoOfficeSans-Regular" pitchFamily="2" charset="0"/>
              </a:defRPr>
            </a:lvl1pPr>
          </a:lstStyle>
          <a:p>
            <a:pPr lvl="0"/>
            <a:r>
              <a:rPr lang="de-DE" dirty="0" smtClean="0"/>
              <a:t>Untertitel</a:t>
            </a:r>
          </a:p>
          <a:p>
            <a:pPr lvl="0"/>
            <a:r>
              <a:rPr lang="de-DE" dirty="0" smtClean="0"/>
              <a:t>mit ein oder zwei Zeilen.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320"/>
            <a:ext cx="9143756" cy="122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059832" y="6354595"/>
            <a:ext cx="1512168" cy="365125"/>
          </a:xfrm>
        </p:spPr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59532" y="6366470"/>
            <a:ext cx="2520280" cy="365125"/>
          </a:xfrm>
        </p:spPr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20547" y="5085184"/>
            <a:ext cx="6517009" cy="792088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r">
              <a:lnSpc>
                <a:spcPts val="3200"/>
              </a:lnSpc>
              <a:spcBef>
                <a:spcPts val="600"/>
              </a:spcBef>
              <a:buNone/>
              <a:defRPr sz="2800">
                <a:solidFill>
                  <a:srgbClr val="E65A0A"/>
                </a:solidFill>
                <a:latin typeface="FagoOfficeSans-Bold" pitchFamily="2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Präsentationstitel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46382" y="5601616"/>
            <a:ext cx="6478909" cy="61118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2000"/>
              </a:lnSpc>
              <a:buNone/>
              <a:defRPr sz="1600">
                <a:solidFill>
                  <a:srgbClr val="333333"/>
                </a:solidFill>
                <a:latin typeface="FagoOfficeSans-Regular" pitchFamily="2" charset="0"/>
              </a:defRPr>
            </a:lvl1pPr>
          </a:lstStyle>
          <a:p>
            <a:pPr lvl="0"/>
            <a:r>
              <a:rPr lang="de-DE" dirty="0" smtClean="0"/>
              <a:t>Untertitel</a:t>
            </a:r>
          </a:p>
          <a:p>
            <a:pPr lvl="0"/>
            <a:r>
              <a:rPr lang="de-DE" dirty="0" smtClean="0"/>
              <a:t>mit ein oder zwei Zeilen.</a:t>
            </a:r>
          </a:p>
        </p:txBody>
      </p:sp>
      <p:pic>
        <p:nvPicPr>
          <p:cNvPr id="1026" name="Picture 2" descr="I:\Marketing\1_BASIS\1_Corporate_Design\PPT_New\Bilder\ppt_3_4_neu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527"/>
          <a:stretch/>
        </p:blipFill>
        <p:spPr bwMode="auto">
          <a:xfrm>
            <a:off x="0" y="1"/>
            <a:ext cx="9144000" cy="52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95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Bildplatzhalter 8"/>
          <p:cNvSpPr>
            <a:spLocks noGrp="1"/>
          </p:cNvSpPr>
          <p:nvPr>
            <p:ph type="pic" sz="quarter" idx="14"/>
          </p:nvPr>
        </p:nvSpPr>
        <p:spPr>
          <a:xfrm>
            <a:off x="-752" y="1052513"/>
            <a:ext cx="9144000" cy="5803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itelplatzhalter 1"/>
          <p:cNvSpPr>
            <a:spLocks noGrp="1" noChangeAspect="1"/>
          </p:cNvSpPr>
          <p:nvPr>
            <p:ph type="title"/>
          </p:nvPr>
        </p:nvSpPr>
        <p:spPr>
          <a:xfrm>
            <a:off x="0" y="1051262"/>
            <a:ext cx="74160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288000" tIns="36000" rIns="91440" bIns="46800" rtlCol="0" anchor="t">
            <a:noAutofit/>
          </a:bodyPr>
          <a:lstStyle>
            <a:lvl1pPr marL="179388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68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_Zwischentitel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2051051" y="0"/>
            <a:ext cx="6985446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59532" y="6381750"/>
            <a:ext cx="2520280" cy="340568"/>
          </a:xfrm>
        </p:spPr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7" hasCustomPrompt="1"/>
          </p:nvPr>
        </p:nvSpPr>
        <p:spPr>
          <a:xfrm>
            <a:off x="2051720" y="0"/>
            <a:ext cx="1835150" cy="90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Partnerlogo einfügen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-752" y="1052513"/>
            <a:ext cx="9144000" cy="5803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Titelplatzhalter 1"/>
          <p:cNvSpPr>
            <a:spLocks noGrp="1" noChangeAspect="1"/>
          </p:cNvSpPr>
          <p:nvPr>
            <p:ph type="title"/>
          </p:nvPr>
        </p:nvSpPr>
        <p:spPr>
          <a:xfrm>
            <a:off x="0" y="1051262"/>
            <a:ext cx="74160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288000" tIns="36000" rIns="91440" bIns="46800" rtlCol="0" anchor="t">
            <a:noAutofit/>
          </a:bodyPr>
          <a:lstStyle>
            <a:lvl1pPr marL="179388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8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5" name="Picture 2" descr="I:\Marketing\1_BASIS\1_Corporate_Design\PPT_New\Bilder\ppt_3_4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46491"/>
            <a:ext cx="9144000" cy="582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2060575"/>
            <a:ext cx="7920037" cy="41052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ts val="3000"/>
              </a:lnSpc>
              <a:spcBef>
                <a:spcPts val="72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Blip>
                <a:blip r:embed="rId3"/>
              </a:buBlip>
              <a:tabLst/>
              <a:defRPr sz="2400" baseline="0">
                <a:solidFill>
                  <a:schemeClr val="bg1"/>
                </a:solidFill>
                <a:latin typeface="FagoOfficeSans-Regular" pitchFamily="2" charset="0"/>
              </a:defRPr>
            </a:lvl1pPr>
            <a:lvl2pPr marL="742950" indent="-285750">
              <a:lnSpc>
                <a:spcPts val="3000"/>
              </a:lnSpc>
              <a:spcBef>
                <a:spcPts val="720"/>
              </a:spcBef>
              <a:buClr>
                <a:schemeClr val="bg1"/>
              </a:buClr>
              <a:buFontTx/>
              <a:buBlip>
                <a:blip r:embed="rId3"/>
              </a:buBlip>
              <a:defRPr sz="2400">
                <a:solidFill>
                  <a:schemeClr val="bg1"/>
                </a:solidFill>
                <a:latin typeface="FagoOfficeSans-Regular" pitchFamily="2" charset="0"/>
              </a:defRPr>
            </a:lvl2pPr>
            <a:lvl3pPr>
              <a:defRPr sz="2400">
                <a:solidFill>
                  <a:schemeClr val="bg1"/>
                </a:solidFill>
                <a:latin typeface="FagoOfficeSans-Regular" pitchFamily="2" charset="0"/>
              </a:defRPr>
            </a:lvl3pPr>
            <a:lvl4pPr>
              <a:defRPr sz="2400">
                <a:solidFill>
                  <a:schemeClr val="bg1"/>
                </a:solidFill>
                <a:latin typeface="FagoOfficeSans-Regular" pitchFamily="2" charset="0"/>
              </a:defRPr>
            </a:lvl4pPr>
            <a:lvl5pPr>
              <a:defRPr sz="2400">
                <a:solidFill>
                  <a:schemeClr val="bg1"/>
                </a:solidFill>
                <a:latin typeface="FagoOfficeSans-Regular" pitchFamily="2" charset="0"/>
              </a:defRPr>
            </a:lvl5pPr>
          </a:lstStyle>
          <a:p>
            <a:pPr lvl="0"/>
            <a:r>
              <a:rPr lang="de-DE" dirty="0" smtClean="0"/>
              <a:t>Punkt 1</a:t>
            </a: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Blip>
                <a:blip r:embed="rId3"/>
              </a:buBlip>
              <a:tabLst/>
              <a:defRPr/>
            </a:pPr>
            <a:r>
              <a:rPr lang="de-DE" dirty="0" smtClean="0"/>
              <a:t>Unterpunkt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-5179" y="1046491"/>
            <a:ext cx="7416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36000" rtlCol="0" anchor="t"/>
          <a:lstStyle/>
          <a:p>
            <a:pPr algn="l"/>
            <a:r>
              <a:rPr lang="de-DE" sz="2800" dirty="0" smtClean="0">
                <a:solidFill>
                  <a:srgbClr val="E65A0A"/>
                </a:solidFill>
                <a:latin typeface="FagoOfficeSans-Bold" pitchFamily="2" charset="0"/>
              </a:rPr>
              <a:t>Agenda</a:t>
            </a:r>
            <a:endParaRPr lang="de-DE" sz="2800" dirty="0">
              <a:solidFill>
                <a:srgbClr val="E65A0A"/>
              </a:solidFill>
              <a:latin typeface="FagoOfficeSans-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46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5" name="Picture 2" descr="I:\Marketing\1_BASIS\1_Corporate_Design\PPT_New\Bilder\ppt_3_4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52513"/>
            <a:ext cx="9144000" cy="581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 userDrawn="1"/>
        </p:nvSpPr>
        <p:spPr>
          <a:xfrm>
            <a:off x="10404648" y="1773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Titelplatzhalter 1"/>
          <p:cNvSpPr>
            <a:spLocks noGrp="1" noChangeAspect="1"/>
          </p:cNvSpPr>
          <p:nvPr>
            <p:ph type="title"/>
          </p:nvPr>
        </p:nvSpPr>
        <p:spPr>
          <a:xfrm>
            <a:off x="468313" y="3068638"/>
            <a:ext cx="7753091" cy="1596314"/>
          </a:xfrm>
          <a:prstGeom prst="rect">
            <a:avLst/>
          </a:prstGeom>
          <a:noFill/>
          <a:ln>
            <a:noFill/>
          </a:ln>
        </p:spPr>
        <p:txBody>
          <a:bodyPr vert="horz" lIns="90000" tIns="36000" rIns="91440" bIns="46800" rtlCol="0" anchor="ctr"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1052512"/>
            <a:ext cx="7416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722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idx="1"/>
          </p:nvPr>
        </p:nvSpPr>
        <p:spPr>
          <a:xfrm>
            <a:off x="395536" y="1700716"/>
            <a:ext cx="8206489" cy="4454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ts val="2600"/>
              </a:lnSpc>
              <a:defRPr>
                <a:solidFill>
                  <a:srgbClr val="333333"/>
                </a:solidFill>
              </a:defRPr>
            </a:lvl1pPr>
            <a:lvl2pPr>
              <a:lnSpc>
                <a:spcPts val="2400"/>
              </a:lnSpc>
              <a:spcBef>
                <a:spcPts val="480"/>
              </a:spcBef>
              <a:defRPr>
                <a:solidFill>
                  <a:srgbClr val="333333"/>
                </a:solidFill>
              </a:defRPr>
            </a:lvl2pPr>
            <a:lvl3pPr>
              <a:lnSpc>
                <a:spcPts val="2000"/>
              </a:lnSpc>
              <a:defRPr sz="1600">
                <a:solidFill>
                  <a:srgbClr val="333333"/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235891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_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7" hasCustomPrompt="1"/>
          </p:nvPr>
        </p:nvSpPr>
        <p:spPr>
          <a:xfrm>
            <a:off x="2051720" y="670"/>
            <a:ext cx="1835150" cy="90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Partnerlogo einfügen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idx="1"/>
          </p:nvPr>
        </p:nvSpPr>
        <p:spPr>
          <a:xfrm>
            <a:off x="395536" y="1700716"/>
            <a:ext cx="8206489" cy="4454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 sz="1600">
                <a:solidFill>
                  <a:srgbClr val="333333"/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714464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059832" y="6354595"/>
            <a:ext cx="1512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65A0A"/>
                </a:solidFill>
                <a:latin typeface="FagoOfficeSans-Regular" pitchFamily="2" charset="0"/>
              </a:defRPr>
            </a:lvl1pPr>
          </a:lstStyle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9532" y="6368510"/>
            <a:ext cx="2520280" cy="340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65A0A"/>
                </a:solidFill>
                <a:latin typeface="FagoOfficeSans-Regular" pitchFamily="2" charset="0"/>
              </a:defRPr>
            </a:lvl1pPr>
          </a:lstStyle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8" name="Picture 2" descr="I:\Marketing\1_BASIS\1_Corporate_Design\PPT_New\Bilder\ppt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8" y="-1506"/>
            <a:ext cx="1277978" cy="89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>
            <a:spLocks/>
          </p:cNvSpPr>
          <p:nvPr/>
        </p:nvSpPr>
        <p:spPr>
          <a:xfrm>
            <a:off x="2337350" y="129730"/>
            <a:ext cx="6372000" cy="619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de-DE" sz="1600" dirty="0" err="1" smtClean="0">
                <a:solidFill>
                  <a:srgbClr val="E65A0A"/>
                </a:solidFill>
                <a:latin typeface="FagoOfficeSans-Regular" pitchFamily="2" charset="0"/>
              </a:rPr>
              <a:t>Jahia</a:t>
            </a:r>
            <a:r>
              <a:rPr lang="de-DE" sz="1600" dirty="0" smtClean="0">
                <a:solidFill>
                  <a:srgbClr val="E65A0A"/>
                </a:solidFill>
                <a:latin typeface="FagoOfficeSans-Regular" pitchFamily="2" charset="0"/>
              </a:rPr>
              <a:t> –</a:t>
            </a:r>
            <a:r>
              <a:rPr lang="de-DE" sz="1600" baseline="0" dirty="0" smtClean="0">
                <a:solidFill>
                  <a:srgbClr val="E65A0A"/>
                </a:solidFill>
                <a:latin typeface="FagoOfficeSans-Regular" pitchFamily="2" charset="0"/>
              </a:rPr>
              <a:t> </a:t>
            </a:r>
            <a:r>
              <a:rPr lang="de-DE" sz="1600" baseline="0" dirty="0" err="1" smtClean="0">
                <a:solidFill>
                  <a:srgbClr val="E65A0A"/>
                </a:solidFill>
                <a:latin typeface="FagoOfficeSans-Regular" pitchFamily="2" charset="0"/>
              </a:rPr>
              <a:t>OpenSource</a:t>
            </a:r>
            <a:r>
              <a:rPr lang="de-DE" sz="1600" baseline="0" dirty="0" smtClean="0">
                <a:solidFill>
                  <a:srgbClr val="E65A0A"/>
                </a:solidFill>
                <a:latin typeface="FagoOfficeSans-Regular" pitchFamily="2" charset="0"/>
              </a:rPr>
              <a:t> WCM</a:t>
            </a:r>
            <a:endParaRPr lang="de-DE" sz="1600" dirty="0">
              <a:solidFill>
                <a:srgbClr val="E65A0A"/>
              </a:solidFill>
              <a:latin typeface="FagoOfficeSans-Regular" pitchFamily="2" charset="0"/>
            </a:endParaRPr>
          </a:p>
        </p:txBody>
      </p:sp>
      <p:sp>
        <p:nvSpPr>
          <p:cNvPr id="7" name="Titelplatzhalter 1"/>
          <p:cNvSpPr>
            <a:spLocks noGrp="1" noChangeAspect="1"/>
          </p:cNvSpPr>
          <p:nvPr>
            <p:ph type="title"/>
          </p:nvPr>
        </p:nvSpPr>
        <p:spPr>
          <a:xfrm>
            <a:off x="395536" y="1051262"/>
            <a:ext cx="8208714" cy="648951"/>
          </a:xfrm>
          <a:prstGeom prst="rect">
            <a:avLst/>
          </a:prstGeom>
          <a:solidFill>
            <a:schemeClr val="bg1"/>
          </a:solidFill>
        </p:spPr>
        <p:txBody>
          <a:bodyPr vert="horz" lIns="90000" tIns="36000" rIns="91440" bIns="46800" rtlCol="0" anchor="t">
            <a:noAutofit/>
          </a:bodyPr>
          <a:lstStyle/>
          <a:p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395536" y="1700212"/>
            <a:ext cx="8208714" cy="4465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93948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56" r:id="rId3"/>
    <p:sldLayoutId id="2147483673" r:id="rId4"/>
    <p:sldLayoutId id="2147483670" r:id="rId5"/>
    <p:sldLayoutId id="2147483677" r:id="rId6"/>
    <p:sldLayoutId id="2147483676" r:id="rId7"/>
    <p:sldLayoutId id="2147483680" r:id="rId8"/>
    <p:sldLayoutId id="2147483691" r:id="rId9"/>
    <p:sldLayoutId id="2147483681" r:id="rId10"/>
    <p:sldLayoutId id="2147483679" r:id="rId11"/>
    <p:sldLayoutId id="2147483690" r:id="rId12"/>
    <p:sldLayoutId id="2147483687" r:id="rId13"/>
    <p:sldLayoutId id="2147483693" r:id="rId14"/>
    <p:sldLayoutId id="2147483695" r:id="rId15"/>
    <p:sldLayoutId id="2147483683" r:id="rId16"/>
    <p:sldLayoutId id="2147483684" r:id="rId17"/>
  </p:sldLayoutIdLst>
  <p:timing>
    <p:tnLst>
      <p:par>
        <p:cTn id="1" dur="indefinite" restart="never" nodeType="tmRoot"/>
      </p:par>
    </p:tnLst>
  </p:timing>
  <p:hf sldNum="0" hdr="0"/>
  <p:txStyles>
    <p:titleStyle>
      <a:lvl1pPr marL="0" marR="0" indent="0" algn="l" defTabSz="914400" rtl="0" eaLnBrk="1" fontAlgn="auto" latinLnBrk="0" hangingPunct="1">
        <a:lnSpc>
          <a:spcPts val="3400"/>
        </a:lnSpc>
        <a:spcBef>
          <a:spcPts val="600"/>
        </a:spcBef>
        <a:spcAft>
          <a:spcPts val="0"/>
        </a:spcAft>
        <a:buNone/>
        <a:tabLst/>
        <a:defRPr sz="2800" kern="1200" baseline="0">
          <a:solidFill>
            <a:srgbClr val="E65A0A"/>
          </a:solidFill>
          <a:latin typeface="FagoOfficeSans-Bold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2600"/>
        </a:lnSpc>
        <a:spcBef>
          <a:spcPts val="600"/>
        </a:spcBef>
        <a:buFontTx/>
        <a:buBlip>
          <a:blip r:embed="rId20"/>
        </a:buBlip>
        <a:defRPr sz="2000" kern="1200">
          <a:solidFill>
            <a:srgbClr val="333333"/>
          </a:solidFill>
          <a:latin typeface="FagoOfficeSans-Regular" pitchFamily="2" charset="0"/>
          <a:ea typeface="+mn-ea"/>
          <a:cs typeface="+mn-cs"/>
        </a:defRPr>
      </a:lvl1pPr>
      <a:lvl2pPr marL="627063" indent="-285750" algn="l" defTabSz="914400" rtl="0" eaLnBrk="1" latinLnBrk="0" hangingPunct="1">
        <a:lnSpc>
          <a:spcPts val="2400"/>
        </a:lnSpc>
        <a:spcBef>
          <a:spcPts val="480"/>
        </a:spcBef>
        <a:buFontTx/>
        <a:buBlip>
          <a:blip r:embed="rId20"/>
        </a:buBlip>
        <a:defRPr sz="1800" kern="1200">
          <a:solidFill>
            <a:srgbClr val="333333"/>
          </a:solidFill>
          <a:latin typeface="FagoOfficeSans-Regular" pitchFamily="2" charset="0"/>
          <a:ea typeface="+mn-ea"/>
          <a:cs typeface="+mn-cs"/>
        </a:defRPr>
      </a:lvl2pPr>
      <a:lvl3pPr marL="893763" indent="-263525" algn="l" defTabSz="914400" rtl="0" eaLnBrk="1" latinLnBrk="0" hangingPunct="1">
        <a:lnSpc>
          <a:spcPts val="2000"/>
        </a:lnSpc>
        <a:spcBef>
          <a:spcPts val="340"/>
        </a:spcBef>
        <a:buFontTx/>
        <a:buBlip>
          <a:blip r:embed="rId20"/>
        </a:buBlip>
        <a:defRPr sz="1600" kern="1200">
          <a:solidFill>
            <a:srgbClr val="333333"/>
          </a:solidFill>
          <a:latin typeface="FagoOfficeSans-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20"/>
        </a:buBlip>
        <a:defRPr sz="2000" kern="1200">
          <a:solidFill>
            <a:schemeClr val="tx1"/>
          </a:solidFill>
          <a:latin typeface="FagoOfficeSans-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20"/>
        </a:buBlip>
        <a:defRPr sz="2000" kern="1200">
          <a:solidFill>
            <a:schemeClr val="tx1"/>
          </a:solidFill>
          <a:latin typeface="FagoOfficeSans-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059832" y="6356820"/>
            <a:ext cx="1512168" cy="365125"/>
          </a:xfrm>
        </p:spPr>
        <p:txBody>
          <a:bodyPr/>
          <a:lstStyle/>
          <a:p>
            <a:r>
              <a:rPr lang="de-DE" dirty="0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 smtClean="0"/>
              <a:t>marvin.byfield@init.de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Jahia – OpenSource WCM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3648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– Community Support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Forum </a:t>
            </a:r>
          </a:p>
          <a:p>
            <a:pPr lvl="1"/>
            <a:r>
              <a:rPr lang="de-DE" dirty="0" err="1" smtClean="0"/>
              <a:t>Since</a:t>
            </a:r>
            <a:r>
              <a:rPr lang="de-DE" dirty="0" smtClean="0"/>
              <a:t> June 7th, </a:t>
            </a:r>
            <a:r>
              <a:rPr lang="de-DE" dirty="0" smtClean="0"/>
              <a:t>2011</a:t>
            </a:r>
            <a:endParaRPr lang="de-DE" dirty="0" smtClean="0"/>
          </a:p>
          <a:p>
            <a:pPr lvl="1"/>
            <a:r>
              <a:rPr lang="de-DE" dirty="0" smtClean="0"/>
              <a:t>989 </a:t>
            </a:r>
            <a:r>
              <a:rPr lang="de-DE" dirty="0" err="1" smtClean="0"/>
              <a:t>threads</a:t>
            </a:r>
            <a:endParaRPr lang="de-DE" dirty="0" smtClean="0"/>
          </a:p>
          <a:p>
            <a:pPr lvl="1"/>
            <a:r>
              <a:rPr lang="de-DE" dirty="0" smtClean="0"/>
              <a:t>3348 </a:t>
            </a:r>
            <a:r>
              <a:rPr lang="de-DE" dirty="0" err="1" smtClean="0"/>
              <a:t>posts</a:t>
            </a:r>
            <a:endParaRPr lang="de-DE" dirty="0" smtClean="0"/>
          </a:p>
          <a:p>
            <a:r>
              <a:rPr lang="de-DE" dirty="0" err="1" smtClean="0"/>
              <a:t>JahiApps</a:t>
            </a:r>
            <a:r>
              <a:rPr lang="de-DE" dirty="0" smtClean="0"/>
              <a:t> </a:t>
            </a:r>
            <a:r>
              <a:rPr lang="de-DE" dirty="0" err="1" smtClean="0"/>
              <a:t>Forge</a:t>
            </a:r>
            <a:endParaRPr lang="de-DE" dirty="0" smtClean="0"/>
          </a:p>
          <a:p>
            <a:pPr lvl="1"/>
            <a:r>
              <a:rPr lang="de-DE" dirty="0" err="1" smtClean="0"/>
              <a:t>Marketplace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community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endParaRPr lang="de-DE" dirty="0" smtClean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13 Apps </a:t>
            </a:r>
            <a:r>
              <a:rPr lang="de-DE" dirty="0" err="1" smtClean="0"/>
              <a:t>currently</a:t>
            </a:r>
            <a:r>
              <a:rPr lang="de-DE" dirty="0" smtClean="0"/>
              <a:t>, 3 non-</a:t>
            </a:r>
            <a:r>
              <a:rPr lang="de-DE" dirty="0" err="1" smtClean="0"/>
              <a:t>official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ew</a:t>
            </a:r>
            <a:r>
              <a:rPr lang="de-DE" dirty="0" smtClean="0"/>
              <a:t> </a:t>
            </a:r>
            <a:r>
              <a:rPr lang="de-DE" dirty="0" err="1" smtClean="0"/>
              <a:t>propretary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/</a:t>
            </a:r>
            <a:r>
              <a:rPr lang="de-DE" dirty="0" err="1" smtClean="0"/>
              <a:t>tutorial</a:t>
            </a:r>
            <a:r>
              <a:rPr lang="de-DE" dirty="0" smtClean="0"/>
              <a:t> </a:t>
            </a:r>
            <a:r>
              <a:rPr lang="de-DE" dirty="0" err="1" smtClean="0"/>
              <a:t>provider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182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Stacks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graphicFrame>
        <p:nvGraphicFramePr>
          <p:cNvPr id="7" name="Bild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949892"/>
              </p:ext>
            </p:extLst>
          </p:nvPr>
        </p:nvGraphicFramePr>
        <p:xfrm>
          <a:off x="395288" y="1700213"/>
          <a:ext cx="8207378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88"/>
                <a:gridCol w="604689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 err="1" smtClean="0">
                          <a:effectLst/>
                        </a:rPr>
                        <a:t>Standart</a:t>
                      </a:r>
                      <a:r>
                        <a:rPr lang="de-DE" dirty="0" smtClean="0">
                          <a:effectLst/>
                        </a:rPr>
                        <a:t> </a:t>
                      </a:r>
                      <a:r>
                        <a:rPr lang="de-DE" dirty="0" err="1" smtClean="0">
                          <a:effectLst/>
                        </a:rPr>
                        <a:t>Stack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Operating system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Server </a:t>
                      </a:r>
                      <a:r>
                        <a:rPr lang="en-US" dirty="0" smtClean="0"/>
                        <a:t>2003,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Windows </a:t>
                      </a:r>
                      <a:r>
                        <a:rPr lang="en-US" dirty="0"/>
                        <a:t>Server 2008 R1 +</a:t>
                      </a:r>
                    </a:p>
                    <a:p>
                      <a:r>
                        <a:rPr lang="en-US" dirty="0"/>
                        <a:t>Red Hat Enterprise Linux </a:t>
                      </a:r>
                      <a:r>
                        <a:rPr lang="en-US" dirty="0" smtClean="0"/>
                        <a:t>6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dirty="0" smtClean="0"/>
                        <a:t>Ubuntu </a:t>
                      </a:r>
                      <a:r>
                        <a:rPr lang="en-US" dirty="0"/>
                        <a:t>10.04, Ubuntu 12.04</a:t>
                      </a:r>
                    </a:p>
                    <a:p>
                      <a:r>
                        <a:rPr lang="en-US" dirty="0" err="1"/>
                        <a:t>Debian</a:t>
                      </a:r>
                      <a:r>
                        <a:rPr lang="en-US" dirty="0"/>
                        <a:t> 5, </a:t>
                      </a:r>
                      <a:r>
                        <a:rPr lang="en-US" dirty="0" err="1"/>
                        <a:t>Debian</a:t>
                      </a:r>
                      <a:r>
                        <a:rPr lang="en-US" dirty="0"/>
                        <a:t> 6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Database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PostGres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9.x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dirty="0" smtClean="0"/>
                        <a:t>MySQL </a:t>
                      </a:r>
                      <a:r>
                        <a:rPr lang="en-US" dirty="0"/>
                        <a:t>5.5</a:t>
                      </a:r>
                    </a:p>
                    <a:p>
                      <a:r>
                        <a:rPr lang="en-US" dirty="0"/>
                        <a:t>MS </a:t>
                      </a:r>
                      <a:r>
                        <a:rPr lang="en-US" dirty="0" err="1"/>
                        <a:t>SQLServer</a:t>
                      </a:r>
                      <a:r>
                        <a:rPr lang="en-US" dirty="0"/>
                        <a:t> 2008, 2012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Application Server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Tomcat 6, Apache Tomcat 7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Browser</a:t>
                      </a:r>
                      <a:endParaRPr lang="en-US" dirty="0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IE 8, IE 9</a:t>
                      </a:r>
                    </a:p>
                    <a:p>
                      <a:r>
                        <a:rPr lang="it-IT" dirty="0"/>
                        <a:t>Safari 5+</a:t>
                      </a:r>
                    </a:p>
                    <a:p>
                      <a:r>
                        <a:rPr lang="it-IT" dirty="0" err="1"/>
                        <a:t>Firefox</a:t>
                      </a:r>
                      <a:r>
                        <a:rPr lang="it-IT" dirty="0"/>
                        <a:t> 9+</a:t>
                      </a:r>
                    </a:p>
                    <a:p>
                      <a:r>
                        <a:rPr lang="it-IT" dirty="0" err="1"/>
                        <a:t>Chrome</a:t>
                      </a:r>
                      <a:r>
                        <a:rPr lang="it-IT" dirty="0"/>
                        <a:t> 16+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JDK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 1.5, 1.6</a:t>
                      </a:r>
                    </a:p>
                  </a:txBody>
                  <a:tcPr marL="192957" marR="19295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95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Stacks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Bild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032356"/>
              </p:ext>
            </p:extLst>
          </p:nvPr>
        </p:nvGraphicFramePr>
        <p:xfrm>
          <a:off x="395288" y="1700213"/>
          <a:ext cx="8207378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88"/>
                <a:gridCol w="604689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Professional </a:t>
                      </a:r>
                      <a:r>
                        <a:rPr lang="de-DE" dirty="0" err="1" smtClean="0">
                          <a:effectLst/>
                        </a:rPr>
                        <a:t>Stack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Operating system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Windows Server </a:t>
                      </a:r>
                      <a:r>
                        <a:rPr lang="en-US" dirty="0" smtClean="0"/>
                        <a:t>2003, 2008 R1 +</a:t>
                      </a:r>
                      <a:endParaRPr lang="en-US" dirty="0"/>
                    </a:p>
                    <a:p>
                      <a:r>
                        <a:rPr lang="en-US" dirty="0" smtClean="0"/>
                        <a:t>Red </a:t>
                      </a:r>
                      <a:r>
                        <a:rPr lang="en-US" dirty="0"/>
                        <a:t>Hat Enterprise Linux 6</a:t>
                      </a:r>
                    </a:p>
                    <a:p>
                      <a:r>
                        <a:rPr lang="en-US" dirty="0"/>
                        <a:t>Ubuntu 10.04, Ubuntu 12.04</a:t>
                      </a:r>
                    </a:p>
                    <a:p>
                      <a:r>
                        <a:rPr lang="en-US" dirty="0" err="1"/>
                        <a:t>Debian</a:t>
                      </a:r>
                      <a:r>
                        <a:rPr lang="en-US" dirty="0"/>
                        <a:t> 5, </a:t>
                      </a:r>
                      <a:r>
                        <a:rPr lang="en-US" dirty="0" err="1"/>
                        <a:t>Debian</a:t>
                      </a:r>
                      <a:r>
                        <a:rPr lang="en-US" dirty="0"/>
                        <a:t> 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Database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PostGres 9.x</a:t>
                      </a:r>
                    </a:p>
                    <a:p>
                      <a:r>
                        <a:rPr lang="en-US"/>
                        <a:t> MySQL 5.5</a:t>
                      </a:r>
                    </a:p>
                    <a:p>
                      <a:r>
                        <a:rPr lang="en-US"/>
                        <a:t>MS SQLServer 2008, 2012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Application Server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Apache Tomcat 6, Apache Tomcat 7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Browser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IE 8, IE </a:t>
                      </a:r>
                      <a:r>
                        <a:rPr lang="it-IT" dirty="0" smtClean="0"/>
                        <a:t>9,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Safari 5+</a:t>
                      </a:r>
                      <a:r>
                        <a:rPr lang="it-IT" baseline="0" dirty="0" smtClean="0"/>
                        <a:t> ,</a:t>
                      </a:r>
                      <a:r>
                        <a:rPr lang="it-IT" dirty="0" err="1" smtClean="0"/>
                        <a:t>Firefox</a:t>
                      </a:r>
                      <a:r>
                        <a:rPr lang="it-IT" dirty="0" smtClean="0"/>
                        <a:t> 9+</a:t>
                      </a:r>
                      <a:r>
                        <a:rPr lang="it-IT" baseline="0" dirty="0" smtClean="0"/>
                        <a:t>,</a:t>
                      </a:r>
                      <a:r>
                        <a:rPr lang="it-IT" dirty="0" smtClean="0"/>
                        <a:t>Chrome </a:t>
                      </a:r>
                      <a:r>
                        <a:rPr lang="it-IT" dirty="0"/>
                        <a:t>16+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JDK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 1.5, 1.6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LDAP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Open LDAP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Authentication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CAS 2, CAS 3, Kerberos 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Clustered</a:t>
                      </a:r>
                      <a:r>
                        <a:rPr lang="en-US" b="1" baseline="0" dirty="0" smtClean="0"/>
                        <a:t> server </a:t>
                      </a:r>
                      <a:r>
                        <a:rPr lang="en-US" b="1" baseline="0" dirty="0" err="1" smtClean="0"/>
                        <a:t>env</a:t>
                      </a:r>
                      <a:r>
                        <a:rPr lang="en-US" b="1" baseline="0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37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Stacks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graphicFrame>
        <p:nvGraphicFramePr>
          <p:cNvPr id="6" name="Bild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859958"/>
              </p:ext>
            </p:extLst>
          </p:nvPr>
        </p:nvGraphicFramePr>
        <p:xfrm>
          <a:off x="395288" y="1700213"/>
          <a:ext cx="8207378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88"/>
                <a:gridCol w="604689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 err="1" smtClean="0">
                          <a:effectLst/>
                        </a:rPr>
                        <a:t>Advanced</a:t>
                      </a:r>
                      <a:r>
                        <a:rPr lang="de-DE" dirty="0" smtClean="0">
                          <a:effectLst/>
                        </a:rPr>
                        <a:t> </a:t>
                      </a:r>
                      <a:r>
                        <a:rPr lang="de-DE" dirty="0" err="1" smtClean="0">
                          <a:effectLst/>
                        </a:rPr>
                        <a:t>Stack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Operating System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AIX</a:t>
                      </a:r>
                    </a:p>
                    <a:p>
                      <a:r>
                        <a:rPr lang="en-US"/>
                        <a:t>Solaris 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Application Server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Websphere</a:t>
                      </a:r>
                      <a:r>
                        <a:rPr lang="en-US" dirty="0"/>
                        <a:t> Application Server 7</a:t>
                      </a:r>
                    </a:p>
                    <a:p>
                      <a:r>
                        <a:rPr lang="en-US" dirty="0"/>
                        <a:t> </a:t>
                      </a:r>
                      <a:r>
                        <a:rPr lang="en-US" dirty="0" err="1"/>
                        <a:t>Jboss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4.2.3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/>
                        <a:t>Jboss</a:t>
                      </a:r>
                      <a:r>
                        <a:rPr lang="en-US" dirty="0"/>
                        <a:t> 4.3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JDK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 Java 5.0, 6.0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Database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 10G - 11G</a:t>
                      </a:r>
                    </a:p>
                    <a:p>
                      <a:r>
                        <a:rPr lang="en-US" dirty="0"/>
                        <a:t>Oracle 10GRac - 11GRac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LDAP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Active Directory ©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49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- </a:t>
            </a:r>
            <a:r>
              <a:rPr lang="de-DE" dirty="0" err="1"/>
              <a:t>Stacks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Bild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276345"/>
              </p:ext>
            </p:extLst>
          </p:nvPr>
        </p:nvGraphicFramePr>
        <p:xfrm>
          <a:off x="395288" y="1700213"/>
          <a:ext cx="8207378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88"/>
                <a:gridCol w="604689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Community </a:t>
                      </a:r>
                      <a:r>
                        <a:rPr lang="de-DE" dirty="0" err="1" smtClean="0">
                          <a:effectLst/>
                        </a:rPr>
                        <a:t>Stack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Operating system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Ubuntu 12.04</a:t>
                      </a:r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Database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PostGres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9.x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dirty="0" smtClean="0"/>
                        <a:t>MySQL </a:t>
                      </a:r>
                      <a:r>
                        <a:rPr lang="en-US" dirty="0" smtClean="0"/>
                        <a:t>5.5</a:t>
                      </a:r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Application Server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Tomcat 6, Apache Tomcat 7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Browser</a:t>
                      </a:r>
                      <a:endParaRPr lang="en-US" dirty="0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IE 8, IE 9</a:t>
                      </a:r>
                    </a:p>
                    <a:p>
                      <a:r>
                        <a:rPr lang="it-IT" dirty="0"/>
                        <a:t>Safari 5+</a:t>
                      </a:r>
                    </a:p>
                    <a:p>
                      <a:r>
                        <a:rPr lang="it-IT" dirty="0" err="1"/>
                        <a:t>Firefox</a:t>
                      </a:r>
                      <a:r>
                        <a:rPr lang="it-IT" dirty="0"/>
                        <a:t> 9+</a:t>
                      </a:r>
                    </a:p>
                    <a:p>
                      <a:r>
                        <a:rPr lang="it-IT" dirty="0" err="1"/>
                        <a:t>Chrome</a:t>
                      </a:r>
                      <a:r>
                        <a:rPr lang="it-IT" dirty="0"/>
                        <a:t> 16+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JDK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 1.5, 1.6</a:t>
                      </a:r>
                    </a:p>
                  </a:txBody>
                  <a:tcPr marL="192957" marR="19295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71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en-US" dirty="0" smtClean="0"/>
              <a:t> </a:t>
            </a:r>
            <a:r>
              <a:rPr lang="en-US" dirty="0" smtClean="0"/>
              <a:t>- Pricing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20" y="1700213"/>
            <a:ext cx="7103911" cy="4454525"/>
          </a:xfrm>
        </p:spPr>
      </p:pic>
    </p:spTree>
    <p:extLst>
      <p:ext uri="{BB962C8B-B14F-4D97-AF65-F5344CB8AC3E}">
        <p14:creationId xmlns:p14="http://schemas.microsoft.com/office/powerpoint/2010/main" val="28341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en-US" dirty="0" smtClean="0"/>
              <a:t> </a:t>
            </a:r>
            <a:r>
              <a:rPr lang="en-US" dirty="0"/>
              <a:t>- Pricing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733256"/>
            <a:ext cx="972448" cy="209961"/>
          </a:xfrm>
          <a:prstGeom prst="rect">
            <a:avLst/>
          </a:prstGeom>
        </p:spPr>
      </p:pic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97" b="12697"/>
          <a:stretch/>
        </p:blipFill>
        <p:spPr>
          <a:xfrm>
            <a:off x="971600" y="1700808"/>
            <a:ext cx="7055772" cy="3900842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36" y="1705546"/>
            <a:ext cx="7072348" cy="5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Fundamentals</a:t>
            </a:r>
            <a:r>
              <a:rPr lang="de-DE" dirty="0" smtClean="0"/>
              <a:t> - </a:t>
            </a:r>
            <a:r>
              <a:rPr lang="de-DE" dirty="0" err="1" smtClean="0"/>
              <a:t>Pricing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Annual Support </a:t>
            </a:r>
            <a:r>
              <a:rPr lang="de-DE" dirty="0" err="1" smtClean="0">
                <a:latin typeface="FagoOfficeSans-Bold" pitchFamily="2" charset="0"/>
              </a:rPr>
              <a:t>Subscriptions</a:t>
            </a:r>
            <a:endParaRPr lang="en-US" dirty="0">
              <a:latin typeface="FagoOfficeSans-Bold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92896"/>
            <a:ext cx="7077873" cy="225431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19579" y="5293111"/>
            <a:ext cx="8125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*Unique </a:t>
            </a:r>
            <a:r>
              <a:rPr lang="de-DE" sz="1000" dirty="0" err="1" smtClean="0"/>
              <a:t>Production</a:t>
            </a:r>
            <a:r>
              <a:rPr lang="de-DE" sz="1000" dirty="0" smtClean="0"/>
              <a:t> Environment  = </a:t>
            </a:r>
            <a:r>
              <a:rPr lang="en-US" sz="1000" dirty="0"/>
              <a:t>An instance or a group of instance connected through clustering and/or through remote publishing, and that are not used for test or development purposes.</a:t>
            </a:r>
          </a:p>
        </p:txBody>
      </p:sp>
    </p:spTree>
    <p:extLst>
      <p:ext uri="{BB962C8B-B14F-4D97-AF65-F5344CB8AC3E}">
        <p14:creationId xmlns:p14="http://schemas.microsoft.com/office/powerpoint/2010/main" val="220180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Pricing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Knowlege</a:t>
            </a:r>
            <a:r>
              <a:rPr lang="de-DE" dirty="0" smtClean="0">
                <a:latin typeface="FagoOfficeSans-Bold" pitchFamily="2" charset="0"/>
              </a:rPr>
              <a:t> Transfer</a:t>
            </a:r>
          </a:p>
          <a:p>
            <a:pPr marL="0" indent="0">
              <a:buNone/>
            </a:pPr>
            <a:endParaRPr lang="de-DE" dirty="0">
              <a:latin typeface="FagoOfficeSans-Bold" pitchFamily="2" charset="0"/>
            </a:endParaRPr>
          </a:p>
          <a:p>
            <a:pPr marL="0" indent="0">
              <a:buNone/>
            </a:pPr>
            <a:endParaRPr lang="de-DE" dirty="0" smtClean="0">
              <a:latin typeface="FagoOfficeSans-Bold" pitchFamily="2" charset="0"/>
            </a:endParaRPr>
          </a:p>
          <a:p>
            <a:pPr marL="0" indent="0">
              <a:buNone/>
            </a:pPr>
            <a:endParaRPr lang="de-DE" dirty="0">
              <a:latin typeface="FagoOfficeSans-Bold" pitchFamily="2" charset="0"/>
            </a:endParaRPr>
          </a:p>
          <a:p>
            <a:pPr marL="0" indent="0">
              <a:buNone/>
            </a:pPr>
            <a:endParaRPr lang="de-DE" dirty="0" smtClean="0">
              <a:latin typeface="FagoOfficeSans-Bold" pitchFamily="2" charset="0"/>
            </a:endParaRPr>
          </a:p>
          <a:p>
            <a:pPr marL="0" indent="0">
              <a:buNone/>
            </a:pPr>
            <a:endParaRPr lang="de-DE" dirty="0">
              <a:latin typeface="FagoOfficeSans-Bold" pitchFamily="2" charset="0"/>
            </a:endParaRPr>
          </a:p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Consulting</a:t>
            </a:r>
            <a:endParaRPr lang="en-US" dirty="0">
              <a:latin typeface="FagoOfficeSans-Bold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7083398" cy="176256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19" y="4716606"/>
            <a:ext cx="7077873" cy="101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40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sz="2800" dirty="0" smtClean="0">
                <a:latin typeface="FagoOfficeSerif-Bold" pitchFamily="2" charset="0"/>
              </a:rPr>
              <a:t>Architecture</a:t>
            </a:r>
            <a:endParaRPr lang="de-DE" sz="2800" dirty="0" smtClean="0">
              <a:latin typeface="FagoOfficeSerif-Bold" pitchFamily="2" charset="0"/>
            </a:endParaRPr>
          </a:p>
          <a:p>
            <a:pPr lvl="1"/>
            <a:r>
              <a:rPr lang="de-DE" dirty="0" smtClean="0">
                <a:latin typeface="FagoOfficeSerif-Bold" pitchFamily="2" charset="0"/>
              </a:rPr>
              <a:t>Software</a:t>
            </a:r>
          </a:p>
          <a:p>
            <a:pPr lvl="1"/>
            <a:r>
              <a:rPr lang="de-DE" dirty="0" smtClean="0"/>
              <a:t>Server</a:t>
            </a:r>
            <a:endParaRPr lang="de-DE" dirty="0"/>
          </a:p>
          <a:p>
            <a:r>
              <a:rPr lang="de-DE" dirty="0"/>
              <a:t>Jahia in </a:t>
            </a:r>
            <a:r>
              <a:rPr lang="de-DE" dirty="0" err="1"/>
              <a:t>action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r>
              <a:rPr lang="de-DE" dirty="0" smtClean="0"/>
              <a:t>Q &amp; A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9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 smtClean="0"/>
              <a:t>marvin.byfield@init.de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800" dirty="0" err="1" smtClean="0">
                <a:latin typeface="FagoOfficeSans-Bold" pitchFamily="2" charset="0"/>
              </a:rPr>
              <a:t>Fundamentals</a:t>
            </a:r>
            <a:endParaRPr lang="de-DE" sz="2800" dirty="0" smtClean="0">
              <a:latin typeface="FagoOfficeSans-Bold" pitchFamily="2" charset="0"/>
            </a:endParaRPr>
          </a:p>
          <a:p>
            <a:r>
              <a:rPr lang="de-DE" dirty="0" smtClean="0"/>
              <a:t>Architecture</a:t>
            </a:r>
          </a:p>
          <a:p>
            <a:pPr lvl="1"/>
            <a:r>
              <a:rPr lang="de-DE" dirty="0"/>
              <a:t>I</a:t>
            </a:r>
            <a:r>
              <a:rPr lang="de-DE" dirty="0" smtClean="0"/>
              <a:t>ntern</a:t>
            </a:r>
          </a:p>
          <a:p>
            <a:pPr lvl="1"/>
            <a:r>
              <a:rPr lang="de-DE" dirty="0" smtClean="0"/>
              <a:t>Server</a:t>
            </a:r>
          </a:p>
          <a:p>
            <a:r>
              <a:rPr lang="de-DE" dirty="0"/>
              <a:t>Jahia in </a:t>
            </a:r>
            <a:r>
              <a:rPr lang="de-DE" dirty="0" err="1"/>
              <a:t>action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r>
              <a:rPr lang="de-DE" dirty="0"/>
              <a:t>Q &amp; A</a:t>
            </a:r>
          </a:p>
          <a:p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4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91" y="1052513"/>
            <a:ext cx="5521313" cy="5803900"/>
          </a:xfr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de-DE" dirty="0"/>
              <a:t>Architecture -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Core </a:t>
            </a:r>
            <a:r>
              <a:rPr lang="de-DE" dirty="0" smtClean="0"/>
              <a:t>Components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FagoOfficeSans-Bold" pitchFamily="2" charset="0"/>
              </a:rPr>
              <a:t>Core </a:t>
            </a:r>
            <a:r>
              <a:rPr lang="de-DE" dirty="0" smtClean="0">
                <a:latin typeface="FagoOfficeSans-Bold" pitchFamily="2" charset="0"/>
              </a:rPr>
              <a:t>Components</a:t>
            </a:r>
            <a:endParaRPr lang="de-DE" dirty="0" smtClean="0"/>
          </a:p>
          <a:p>
            <a:r>
              <a:rPr lang="de-DE" dirty="0" err="1" smtClean="0"/>
              <a:t>Contentrepository</a:t>
            </a:r>
            <a:r>
              <a:rPr lang="de-DE" dirty="0" smtClean="0"/>
              <a:t> </a:t>
            </a:r>
            <a:r>
              <a:rPr lang="de-DE" dirty="0"/>
              <a:t>(Data)</a:t>
            </a:r>
          </a:p>
          <a:p>
            <a:r>
              <a:rPr lang="de-DE" dirty="0" err="1"/>
              <a:t>Templating</a:t>
            </a:r>
            <a:r>
              <a:rPr lang="de-DE" dirty="0"/>
              <a:t>-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rendering-engine</a:t>
            </a:r>
            <a:r>
              <a:rPr lang="de-DE" dirty="0" smtClean="0"/>
              <a:t> (live + </a:t>
            </a:r>
            <a:r>
              <a:rPr lang="de-DE" dirty="0" err="1" smtClean="0"/>
              <a:t>preview</a:t>
            </a:r>
            <a:r>
              <a:rPr lang="de-DE" dirty="0" smtClean="0"/>
              <a:t>)</a:t>
            </a:r>
          </a:p>
          <a:p>
            <a:r>
              <a:rPr lang="de-DE" dirty="0" smtClean="0"/>
              <a:t>Module </a:t>
            </a:r>
            <a:r>
              <a:rPr lang="de-DE" dirty="0" err="1"/>
              <a:t>m</a:t>
            </a:r>
            <a:r>
              <a:rPr lang="de-DE" dirty="0" err="1" smtClean="0"/>
              <a:t>anagement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  <a:p>
            <a:r>
              <a:rPr lang="de-DE" dirty="0"/>
              <a:t>Business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endParaRPr lang="de-DE" dirty="0"/>
          </a:p>
          <a:p>
            <a:r>
              <a:rPr lang="de-DE" dirty="0" smtClean="0"/>
              <a:t>Workflow </a:t>
            </a:r>
            <a:r>
              <a:rPr lang="de-DE" dirty="0" err="1" smtClean="0"/>
              <a:t>engine</a:t>
            </a:r>
            <a:endParaRPr lang="de-DE" dirty="0"/>
          </a:p>
          <a:p>
            <a:r>
              <a:rPr lang="de-DE" dirty="0" smtClean="0"/>
              <a:t>Search </a:t>
            </a:r>
            <a:r>
              <a:rPr lang="de-DE" dirty="0" err="1" smtClean="0"/>
              <a:t>engine</a:t>
            </a:r>
            <a:endParaRPr lang="de-DE" dirty="0"/>
          </a:p>
          <a:p>
            <a:r>
              <a:rPr lang="de-DE" dirty="0" err="1" smtClean="0"/>
              <a:t>RESTful-webservices</a:t>
            </a:r>
            <a:endParaRPr lang="de-DE" dirty="0"/>
          </a:p>
          <a:p>
            <a:r>
              <a:rPr lang="de-DE" dirty="0" smtClean="0"/>
              <a:t>Scheduler</a:t>
            </a:r>
          </a:p>
          <a:p>
            <a:r>
              <a:rPr lang="de-DE" dirty="0" smtClean="0"/>
              <a:t>Filter</a:t>
            </a:r>
            <a:endParaRPr lang="de-DE" dirty="0"/>
          </a:p>
          <a:p>
            <a:endParaRPr lang="en-US" dirty="0"/>
          </a:p>
        </p:txBody>
      </p:sp>
      <p:sp>
        <p:nvSpPr>
          <p:cNvPr id="7" name="Inhaltsplatzhalter 4"/>
          <p:cNvSpPr txBox="1">
            <a:spLocks/>
          </p:cNvSpPr>
          <p:nvPr/>
        </p:nvSpPr>
        <p:spPr>
          <a:xfrm>
            <a:off x="4716016" y="1700808"/>
            <a:ext cx="4033712" cy="4448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1pPr>
            <a:lvl2pPr marL="627063" indent="-285750" algn="l" defTabSz="914400" rtl="0" eaLnBrk="1" latinLnBrk="0" hangingPunct="1">
              <a:lnSpc>
                <a:spcPts val="2400"/>
              </a:lnSpc>
              <a:spcBef>
                <a:spcPts val="480"/>
              </a:spcBef>
              <a:buFontTx/>
              <a:buBlip>
                <a:blip r:embed="rId2"/>
              </a:buBlip>
              <a:defRPr sz="18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2pPr>
            <a:lvl3pPr marL="893763" indent="-263525" algn="l" defTabSz="914400" rtl="0" eaLnBrk="1" latinLnBrk="0" hangingPunct="1">
              <a:lnSpc>
                <a:spcPts val="2000"/>
              </a:lnSpc>
              <a:spcBef>
                <a:spcPts val="340"/>
              </a:spcBef>
              <a:buFontTx/>
              <a:buBlip>
                <a:blip r:embed="rId2"/>
              </a:buBlip>
              <a:defRPr sz="16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agoOfficeSans-Regular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agoOfficeSans-Regular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Portlet</a:t>
            </a:r>
            <a:r>
              <a:rPr lang="de-DE" dirty="0"/>
              <a:t> / Portal Container</a:t>
            </a:r>
            <a:endParaRPr lang="de-DE" dirty="0" smtClean="0"/>
          </a:p>
          <a:p>
            <a:r>
              <a:rPr lang="de-DE" dirty="0" smtClean="0"/>
              <a:t>Jahia Studio</a:t>
            </a:r>
          </a:p>
          <a:p>
            <a:r>
              <a:rPr lang="de-DE" dirty="0" smtClean="0"/>
              <a:t>User </a:t>
            </a:r>
            <a:r>
              <a:rPr lang="de-DE" dirty="0"/>
              <a:t>Experience </a:t>
            </a:r>
            <a:r>
              <a:rPr lang="de-DE" dirty="0" err="1"/>
              <a:t>Builder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FontTx/>
              <a:buNone/>
            </a:pP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38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Jahia Components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3" y="1700213"/>
            <a:ext cx="5726385" cy="4454525"/>
          </a:xfrm>
        </p:spPr>
      </p:pic>
      <p:sp>
        <p:nvSpPr>
          <p:cNvPr id="7" name="Textfeld 6"/>
          <p:cNvSpPr txBox="1"/>
          <p:nvPr/>
        </p:nvSpPr>
        <p:spPr>
          <a:xfrm>
            <a:off x="4716016" y="6165304"/>
            <a:ext cx="3296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Jahia  </a:t>
            </a:r>
            <a:r>
              <a:rPr lang="de-DE" sz="1000" dirty="0" err="1" smtClean="0"/>
              <a:t>architecture</a:t>
            </a:r>
            <a:r>
              <a:rPr lang="de-DE" sz="1000" dirty="0" smtClean="0"/>
              <a:t>  ©</a:t>
            </a:r>
            <a:r>
              <a:rPr lang="de-DE" sz="1000" dirty="0"/>
              <a:t>2002 – 2013 Jahia Solutions Group SA </a:t>
            </a:r>
          </a:p>
        </p:txBody>
      </p:sp>
    </p:spTree>
    <p:extLst>
      <p:ext uri="{BB962C8B-B14F-4D97-AF65-F5344CB8AC3E}">
        <p14:creationId xmlns:p14="http://schemas.microsoft.com/office/powerpoint/2010/main" val="32581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Technologies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98084" y="1700213"/>
            <a:ext cx="7201782" cy="4454525"/>
          </a:xfrm>
        </p:spPr>
      </p:pic>
      <p:sp>
        <p:nvSpPr>
          <p:cNvPr id="8" name="Textfeld 7"/>
          <p:cNvSpPr txBox="1"/>
          <p:nvPr/>
        </p:nvSpPr>
        <p:spPr>
          <a:xfrm>
            <a:off x="4716016" y="6165304"/>
            <a:ext cx="3294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Jahia</a:t>
            </a:r>
            <a:r>
              <a:rPr lang="de-DE" sz="1000" dirty="0" smtClean="0"/>
              <a:t>  Components  ©</a:t>
            </a:r>
            <a:r>
              <a:rPr lang="de-DE" sz="1000" dirty="0"/>
              <a:t>2002 – 2013 </a:t>
            </a:r>
            <a:r>
              <a:rPr lang="de-DE" sz="1000" dirty="0" err="1"/>
              <a:t>Jahia</a:t>
            </a:r>
            <a:r>
              <a:rPr lang="de-DE" sz="1000" dirty="0"/>
              <a:t> Solutions Group SA </a:t>
            </a:r>
          </a:p>
        </p:txBody>
      </p:sp>
    </p:spTree>
    <p:extLst>
      <p:ext uri="{BB962C8B-B14F-4D97-AF65-F5344CB8AC3E}">
        <p14:creationId xmlns:p14="http://schemas.microsoft.com/office/powerpoint/2010/main" val="36114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Content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Everything</a:t>
            </a:r>
            <a:r>
              <a:rPr lang="de-DE" dirty="0" smtClean="0">
                <a:latin typeface="FagoOfficeSans-Bold" pitchFamily="2" charset="0"/>
              </a:rPr>
              <a:t> </a:t>
            </a:r>
            <a:r>
              <a:rPr lang="de-DE" dirty="0" err="1" smtClean="0">
                <a:latin typeface="FagoOfficeSans-Bold" pitchFamily="2" charset="0"/>
              </a:rPr>
              <a:t>is</a:t>
            </a:r>
            <a:r>
              <a:rPr lang="de-DE" dirty="0" smtClean="0">
                <a:latin typeface="FagoOfficeSans-Bold" pitchFamily="2" charset="0"/>
              </a:rPr>
              <a:t> </a:t>
            </a:r>
            <a:r>
              <a:rPr lang="de-DE" dirty="0" err="1" smtClean="0">
                <a:latin typeface="FagoOfficeSans-Bold" pitchFamily="2" charset="0"/>
              </a:rPr>
              <a:t>content</a:t>
            </a:r>
            <a:endParaRPr lang="de-DE" dirty="0" smtClean="0">
              <a:latin typeface="FagoOfficeSans-Bold" pitchFamily="2" charset="0"/>
            </a:endParaRPr>
          </a:p>
          <a:p>
            <a:r>
              <a:rPr lang="de-DE" dirty="0" smtClean="0"/>
              <a:t>All </a:t>
            </a:r>
            <a:r>
              <a:rPr lang="de-DE" dirty="0" err="1" smtClean="0"/>
              <a:t>items</a:t>
            </a:r>
            <a:r>
              <a:rPr lang="de-DE" dirty="0" smtClean="0"/>
              <a:t>/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Jahia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endParaRPr lang="en-US" dirty="0"/>
          </a:p>
          <a:p>
            <a:pPr lvl="1"/>
            <a:r>
              <a:rPr lang="en-US" dirty="0"/>
              <a:t>Common properties (name, UUID, metadata, …) </a:t>
            </a:r>
          </a:p>
          <a:p>
            <a:pPr lvl="1"/>
            <a:r>
              <a:rPr lang="en-US" dirty="0" smtClean="0"/>
              <a:t>Common </a:t>
            </a:r>
            <a:r>
              <a:rPr lang="en-US" dirty="0"/>
              <a:t>services (editing UI, permissions, versions, 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Common </a:t>
            </a:r>
            <a:r>
              <a:rPr lang="en-US" dirty="0"/>
              <a:t>rendering and handling </a:t>
            </a:r>
            <a:r>
              <a:rPr lang="en-US" dirty="0" smtClean="0"/>
              <a:t>systems</a:t>
            </a:r>
          </a:p>
          <a:p>
            <a:r>
              <a:rPr lang="de-DE" dirty="0" smtClean="0"/>
              <a:t>All Contents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>
                <a:latin typeface="FagoOfficeSans-Bold" pitchFamily="2" charset="0"/>
              </a:rPr>
              <a:t>node</a:t>
            </a:r>
            <a:r>
              <a:rPr lang="de-DE" dirty="0" err="1" smtClean="0"/>
              <a:t>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node</a:t>
            </a:r>
            <a:r>
              <a:rPr lang="de-DE" dirty="0" smtClean="0"/>
              <a:t> type</a:t>
            </a:r>
          </a:p>
          <a:p>
            <a:pPr lvl="1"/>
            <a:r>
              <a:rPr lang="de-DE" dirty="0"/>
              <a:t>Apache Content </a:t>
            </a:r>
            <a:r>
              <a:rPr lang="de-DE" dirty="0" err="1"/>
              <a:t>Node</a:t>
            </a:r>
            <a:r>
              <a:rPr lang="de-DE" dirty="0"/>
              <a:t> Type Definition (CND) </a:t>
            </a:r>
            <a:endParaRPr lang="de-DE" dirty="0" smtClean="0"/>
          </a:p>
          <a:p>
            <a:pPr lvl="1"/>
            <a:r>
              <a:rPr lang="de-DE" dirty="0" err="1" smtClean="0"/>
              <a:t>Inheritance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09689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</a:t>
            </a:r>
            <a:r>
              <a:rPr lang="de-DE" dirty="0" err="1" smtClean="0"/>
              <a:t>Authorization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 in XML </a:t>
            </a:r>
            <a:r>
              <a:rPr lang="de-DE" dirty="0" err="1" smtClean="0"/>
              <a:t>documents</a:t>
            </a:r>
            <a:endParaRPr lang="de-DE" dirty="0"/>
          </a:p>
          <a:p>
            <a:r>
              <a:rPr lang="de-DE" dirty="0"/>
              <a:t>Easy </a:t>
            </a:r>
            <a:r>
              <a:rPr lang="de-DE" dirty="0" err="1"/>
              <a:t>access</a:t>
            </a:r>
            <a:r>
              <a:rPr lang="de-DE" dirty="0"/>
              <a:t> via JSP </a:t>
            </a:r>
            <a:r>
              <a:rPr lang="de-DE" dirty="0" err="1"/>
              <a:t>taglib</a:t>
            </a:r>
            <a:r>
              <a:rPr lang="de-DE" dirty="0"/>
              <a:t> / Java </a:t>
            </a:r>
            <a:r>
              <a:rPr lang="de-DE" dirty="0" smtClean="0"/>
              <a:t>API</a:t>
            </a:r>
            <a:endParaRPr lang="de-DE" dirty="0" smtClean="0">
              <a:latin typeface="FagoOfficeSans-Bold" pitchFamily="2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Permissions</a:t>
            </a:r>
            <a:endParaRPr lang="en-US" dirty="0" smtClean="0"/>
          </a:p>
          <a:p>
            <a:r>
              <a:rPr lang="en-US" dirty="0" smtClean="0"/>
              <a:t>Atomic </a:t>
            </a:r>
            <a:r>
              <a:rPr lang="en-US" dirty="0"/>
              <a:t>action that can be performed on a </a:t>
            </a:r>
            <a:r>
              <a:rPr lang="en-US" dirty="0" smtClean="0"/>
              <a:t>node</a:t>
            </a:r>
          </a:p>
          <a:p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endParaRPr lang="de-DE" dirty="0" smtClean="0"/>
          </a:p>
          <a:p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(</a:t>
            </a:r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resolution</a:t>
            </a:r>
            <a:r>
              <a:rPr lang="de-DE" dirty="0" smtClean="0"/>
              <a:t>)</a:t>
            </a:r>
          </a:p>
          <a:p>
            <a:r>
              <a:rPr lang="de-DE" dirty="0" smtClean="0"/>
              <a:t>Unique </a:t>
            </a:r>
            <a:r>
              <a:rPr lang="de-DE" dirty="0"/>
              <a:t>(system-</a:t>
            </a:r>
            <a:r>
              <a:rPr lang="de-DE" dirty="0" err="1"/>
              <a:t>wide</a:t>
            </a:r>
            <a:r>
              <a:rPr lang="de-DE" dirty="0" smtClean="0"/>
              <a:t>)</a:t>
            </a:r>
            <a:r>
              <a:rPr lang="de-DE" dirty="0">
                <a:latin typeface="FagoOfficeSans-Bold" pitchFamily="2" charset="0"/>
              </a:rPr>
              <a:t> </a:t>
            </a:r>
            <a:endParaRPr lang="de-DE" dirty="0" smtClean="0">
              <a:latin typeface="FagoOfficeSans-Bold" pitchFamily="2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Roles</a:t>
            </a:r>
            <a:endParaRPr lang="de-DE" dirty="0"/>
          </a:p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permissions</a:t>
            </a:r>
            <a:endParaRPr lang="de-DE" dirty="0" smtClean="0"/>
          </a:p>
          <a:p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/>
              <a:t>tools</a:t>
            </a:r>
            <a:r>
              <a:rPr lang="de-DE" dirty="0"/>
              <a:t> in Enterprise Distribution</a:t>
            </a:r>
          </a:p>
          <a:p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flat </a:t>
            </a:r>
            <a:r>
              <a:rPr lang="de-DE" dirty="0" err="1"/>
              <a:t>list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3372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Content </a:t>
            </a:r>
            <a:r>
              <a:rPr lang="de-DE" dirty="0" err="1" smtClean="0"/>
              <a:t>Platform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FagoOfficeSans-Bold" pitchFamily="2" charset="0"/>
              </a:rPr>
              <a:t>Java Content Repository</a:t>
            </a:r>
          </a:p>
          <a:p>
            <a:r>
              <a:rPr lang="de-DE" dirty="0" smtClean="0"/>
              <a:t>Unified </a:t>
            </a:r>
            <a:r>
              <a:rPr lang="de-DE" dirty="0"/>
              <a:t>API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Contentrepositories</a:t>
            </a:r>
            <a:r>
              <a:rPr lang="de-DE" dirty="0" smtClean="0"/>
              <a:t> (</a:t>
            </a:r>
            <a:r>
              <a:rPr lang="de-DE" dirty="0"/>
              <a:t>JSR-283)</a:t>
            </a:r>
          </a:p>
          <a:p>
            <a:pPr lvl="1"/>
            <a:r>
              <a:rPr lang="de-DE" dirty="0"/>
              <a:t>XML im-/</a:t>
            </a:r>
            <a:r>
              <a:rPr lang="de-DE" dirty="0" err="1"/>
              <a:t>export</a:t>
            </a:r>
            <a:endParaRPr lang="de-DE" dirty="0"/>
          </a:p>
          <a:p>
            <a:pPr lvl="1"/>
            <a:r>
              <a:rPr lang="de-DE" dirty="0" err="1"/>
              <a:t>Node-tree-architecture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Node</a:t>
            </a:r>
            <a:r>
              <a:rPr lang="de-DE" dirty="0"/>
              <a:t>: type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  <a:p>
            <a:pPr lvl="2"/>
            <a:r>
              <a:rPr lang="de-DE" dirty="0" err="1"/>
              <a:t>Typed</a:t>
            </a:r>
            <a:r>
              <a:rPr lang="de-DE" dirty="0"/>
              <a:t> </a:t>
            </a:r>
            <a:r>
              <a:rPr lang="de-DE" dirty="0" err="1"/>
              <a:t>references</a:t>
            </a:r>
            <a:endParaRPr lang="de-DE" dirty="0"/>
          </a:p>
          <a:p>
            <a:pPr lvl="1"/>
            <a:r>
              <a:rPr lang="de-DE" dirty="0"/>
              <a:t>SQL &amp; QOM</a:t>
            </a:r>
          </a:p>
          <a:p>
            <a:pPr lvl="1"/>
            <a:r>
              <a:rPr lang="de-DE" dirty="0"/>
              <a:t>ACL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rights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Apache </a:t>
            </a:r>
            <a:r>
              <a:rPr lang="de-DE" dirty="0" err="1"/>
              <a:t>Jackrabbit</a:t>
            </a:r>
            <a:endParaRPr lang="de-DE" dirty="0"/>
          </a:p>
          <a:p>
            <a:pPr lvl="1"/>
            <a:r>
              <a:rPr lang="de-DE" dirty="0" smtClean="0"/>
              <a:t>JTA </a:t>
            </a:r>
            <a:r>
              <a:rPr lang="de-DE" dirty="0" err="1"/>
              <a:t>support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0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Search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Features (Technologies)</a:t>
            </a:r>
            <a:endParaRPr lang="en-US" dirty="0"/>
          </a:p>
          <a:p>
            <a:r>
              <a:rPr lang="en-US" dirty="0"/>
              <a:t>Full-text searches (Apache </a:t>
            </a:r>
            <a:r>
              <a:rPr lang="en-US" dirty="0" err="1"/>
              <a:t>Lucene</a:t>
            </a:r>
            <a:r>
              <a:rPr lang="en-US" dirty="0"/>
              <a:t>) </a:t>
            </a:r>
          </a:p>
          <a:p>
            <a:r>
              <a:rPr lang="en-US" dirty="0" smtClean="0"/>
              <a:t>Multi </a:t>
            </a:r>
            <a:r>
              <a:rPr lang="en-US" dirty="0"/>
              <a:t>query languages support (Apache Jackrabbit) </a:t>
            </a:r>
          </a:p>
          <a:p>
            <a:r>
              <a:rPr lang="en-US" dirty="0" smtClean="0"/>
              <a:t>Facets </a:t>
            </a:r>
            <a:r>
              <a:rPr lang="en-US" dirty="0"/>
              <a:t>(Apache </a:t>
            </a:r>
            <a:r>
              <a:rPr lang="en-US" dirty="0" err="1"/>
              <a:t>Solr</a:t>
            </a:r>
            <a:r>
              <a:rPr lang="en-US" dirty="0"/>
              <a:t>) </a:t>
            </a:r>
          </a:p>
          <a:p>
            <a:r>
              <a:rPr lang="en-US" dirty="0" smtClean="0"/>
              <a:t>“</a:t>
            </a:r>
            <a:r>
              <a:rPr lang="en-US" dirty="0"/>
              <a:t>Did you mean” (Apache </a:t>
            </a:r>
            <a:r>
              <a:rPr lang="en-US" dirty="0" err="1"/>
              <a:t>Solr</a:t>
            </a:r>
            <a:r>
              <a:rPr lang="en-US" dirty="0"/>
              <a:t>) </a:t>
            </a:r>
          </a:p>
          <a:p>
            <a:r>
              <a:rPr lang="en-US" dirty="0" smtClean="0"/>
              <a:t>Open </a:t>
            </a:r>
            <a:r>
              <a:rPr lang="en-US" dirty="0"/>
              <a:t>search </a:t>
            </a:r>
          </a:p>
          <a:p>
            <a:r>
              <a:rPr lang="de-DE" dirty="0" err="1" smtClean="0"/>
              <a:t>Connectors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repositories</a:t>
            </a:r>
            <a:r>
              <a:rPr lang="de-DE" dirty="0" smtClean="0"/>
              <a:t> e.g. </a:t>
            </a:r>
            <a:r>
              <a:rPr lang="de-DE" dirty="0" err="1" smtClean="0"/>
              <a:t>Alfresco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en-US" dirty="0" err="1" smtClean="0"/>
              <a:t>EntropySoft</a:t>
            </a:r>
            <a:r>
              <a:rPr lang="en-US" dirty="0" smtClean="0"/>
              <a:t>)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API</a:t>
            </a:r>
            <a:endParaRPr lang="en-US" dirty="0"/>
          </a:p>
          <a:p>
            <a:r>
              <a:rPr lang="en-US" dirty="0"/>
              <a:t>full-text search tag libraries </a:t>
            </a:r>
            <a:endParaRPr lang="en-US" dirty="0" smtClean="0"/>
          </a:p>
          <a:p>
            <a:r>
              <a:rPr lang="en-US" dirty="0"/>
              <a:t>query languages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45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Search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Indexing</a:t>
            </a:r>
            <a:endParaRPr lang="de-DE" dirty="0">
              <a:latin typeface="FagoOfficeSans-Bold" pitchFamily="2" charset="0"/>
            </a:endParaRPr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seperate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schema</a:t>
            </a:r>
            <a:r>
              <a:rPr lang="de-DE" dirty="0" smtClean="0"/>
              <a:t> (Apache </a:t>
            </a:r>
            <a:r>
              <a:rPr lang="de-DE" dirty="0" err="1" smtClean="0"/>
              <a:t>Jackrabbit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en-US" dirty="0"/>
              <a:t>Rich document parsing (Apache </a:t>
            </a:r>
            <a:r>
              <a:rPr lang="en-US" dirty="0" err="1"/>
              <a:t>Tika</a:t>
            </a:r>
            <a:r>
              <a:rPr lang="en-US" dirty="0" smtClean="0"/>
              <a:t>)</a:t>
            </a:r>
            <a:endParaRPr lang="de-DE" dirty="0" smtClean="0"/>
          </a:p>
          <a:p>
            <a:r>
              <a:rPr lang="de-DE" dirty="0" smtClean="0"/>
              <a:t>(Immediate </a:t>
            </a:r>
            <a:r>
              <a:rPr lang="de-DE" dirty="0" err="1" smtClean="0"/>
              <a:t>indexing</a:t>
            </a:r>
            <a:r>
              <a:rPr lang="de-DE" dirty="0" smtClean="0"/>
              <a:t> after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)- not in 6.6.x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Asynchronous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Parsing</a:t>
            </a:r>
            <a:r>
              <a:rPr lang="de-DE" dirty="0" smtClean="0"/>
              <a:t>)- no</a:t>
            </a:r>
            <a:r>
              <a:rPr lang="de-DE" dirty="0" smtClean="0"/>
              <a:t>t in 6.6.x</a:t>
            </a:r>
            <a:endParaRPr lang="de-DE" dirty="0"/>
          </a:p>
          <a:p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per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endParaRPr lang="de-DE" dirty="0" smtClean="0"/>
          </a:p>
          <a:p>
            <a:pPr marL="0" indent="0">
              <a:buNone/>
            </a:pPr>
            <a:endParaRPr lang="de-DE" dirty="0" smtClean="0">
              <a:latin typeface="FagoOfficeSans-Bold" pitchFamily="2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Templating</a:t>
            </a:r>
            <a:endParaRPr lang="de-DE" dirty="0"/>
          </a:p>
          <a:p>
            <a:r>
              <a:rPr lang="de-DE" dirty="0"/>
              <a:t>Tag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searchforms</a:t>
            </a:r>
            <a:r>
              <a:rPr lang="de-DE" dirty="0"/>
              <a:t>/</a:t>
            </a:r>
            <a:r>
              <a:rPr lang="de-DE" dirty="0" err="1"/>
              <a:t>queries</a:t>
            </a:r>
            <a:r>
              <a:rPr lang="de-DE" dirty="0"/>
              <a:t>/</a:t>
            </a:r>
            <a:r>
              <a:rPr lang="de-DE" dirty="0" err="1"/>
              <a:t>facets</a:t>
            </a:r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templates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en-US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27609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- Search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Search</a:t>
            </a:r>
            <a:endParaRPr lang="de-DE" dirty="0"/>
          </a:p>
          <a:p>
            <a:r>
              <a:rPr lang="de-DE" dirty="0" smtClean="0"/>
              <a:t>Supports </a:t>
            </a:r>
            <a:r>
              <a:rPr lang="de-DE" dirty="0" err="1" smtClean="0"/>
              <a:t>relevance</a:t>
            </a:r>
            <a:r>
              <a:rPr lang="de-DE" dirty="0" smtClean="0"/>
              <a:t> (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r>
              <a:rPr lang="de-DE" dirty="0" smtClean="0"/>
              <a:t>), </a:t>
            </a:r>
            <a:r>
              <a:rPr lang="de-DE" dirty="0" err="1" smtClean="0"/>
              <a:t>limit</a:t>
            </a:r>
            <a:r>
              <a:rPr lang="de-DE" dirty="0" smtClean="0"/>
              <a:t>, </a:t>
            </a:r>
            <a:r>
              <a:rPr lang="de-DE" dirty="0" err="1" smtClean="0"/>
              <a:t>exclude</a:t>
            </a:r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search based on any number of constraints on any content and metadata </a:t>
            </a:r>
            <a:r>
              <a:rPr lang="en-US" dirty="0" smtClean="0"/>
              <a:t>field</a:t>
            </a:r>
          </a:p>
          <a:p>
            <a:pPr lvl="1"/>
            <a:r>
              <a:rPr lang="de-DE" dirty="0" smtClean="0"/>
              <a:t>Supports QOM</a:t>
            </a:r>
          </a:p>
          <a:p>
            <a:pPr lvl="1"/>
            <a:r>
              <a:rPr lang="de-DE" dirty="0" smtClean="0"/>
              <a:t>Type </a:t>
            </a:r>
            <a:r>
              <a:rPr lang="de-DE" dirty="0" err="1" smtClean="0"/>
              <a:t>awereness</a:t>
            </a:r>
            <a:endParaRPr lang="en-US" dirty="0"/>
          </a:p>
          <a:p>
            <a:r>
              <a:rPr lang="en-US" dirty="0"/>
              <a:t>Unstructured search (</a:t>
            </a:r>
            <a:r>
              <a:rPr lang="en-US" dirty="0" err="1"/>
              <a:t>fulltext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optional and mandatory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phrase search</a:t>
            </a:r>
          </a:p>
          <a:p>
            <a:pPr lvl="1"/>
            <a:r>
              <a:rPr lang="en-US" dirty="0" smtClean="0"/>
              <a:t>without words</a:t>
            </a:r>
          </a:p>
          <a:p>
            <a:pPr lvl="1"/>
            <a:r>
              <a:rPr lang="en-US" dirty="0" smtClean="0"/>
              <a:t>wildcards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5447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- </a:t>
            </a:r>
            <a:r>
              <a:rPr lang="de-DE" dirty="0" err="1" smtClean="0"/>
              <a:t>Fundamentals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9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Rules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jBOSS</a:t>
            </a:r>
            <a:r>
              <a:rPr lang="de-DE" dirty="0" smtClean="0"/>
              <a:t> </a:t>
            </a:r>
            <a:r>
              <a:rPr lang="de-DE" dirty="0" err="1" smtClean="0"/>
              <a:t>Drools</a:t>
            </a:r>
            <a:r>
              <a:rPr lang="de-DE" dirty="0" smtClean="0"/>
              <a:t> Engine</a:t>
            </a:r>
          </a:p>
          <a:p>
            <a:pPr lvl="1"/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native </a:t>
            </a:r>
            <a:r>
              <a:rPr lang="de-DE" dirty="0" err="1" smtClean="0"/>
              <a:t>language</a:t>
            </a:r>
            <a:endParaRPr lang="de-DE" dirty="0" smtClean="0"/>
          </a:p>
          <a:p>
            <a:pPr lvl="1"/>
            <a:r>
              <a:rPr lang="de-DE" dirty="0" smtClean="0"/>
              <a:t>Custom </a:t>
            </a:r>
            <a:r>
              <a:rPr lang="de-DE" dirty="0" err="1" smtClean="0"/>
              <a:t>jahia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Extendable</a:t>
            </a:r>
            <a:endParaRPr lang="de-DE" dirty="0" smtClean="0"/>
          </a:p>
          <a:p>
            <a:pPr lvl="1"/>
            <a:endParaRPr lang="de-DE" dirty="0"/>
          </a:p>
          <a:p>
            <a:pPr marL="341313" lvl="1" indent="0">
              <a:buNone/>
            </a:pPr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683568" y="3789040"/>
            <a:ext cx="7344816" cy="2031325"/>
          </a:xfrm>
          <a:prstGeom prst="rect">
            <a:avLst/>
          </a:prstGeom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itchFamily="18" charset="0"/>
              </a:rPr>
              <a:t>rule "A task has been created" </a:t>
            </a:r>
          </a:p>
          <a:p>
            <a:r>
              <a:rPr lang="en-US" sz="1400" dirty="0">
                <a:latin typeface="Century Schoolbook" pitchFamily="18" charset="0"/>
              </a:rPr>
              <a:t>    when</a:t>
            </a:r>
          </a:p>
          <a:p>
            <a:r>
              <a:rPr lang="en-US" sz="1400" dirty="0">
                <a:latin typeface="Century Schoolbook" pitchFamily="18" charset="0"/>
              </a:rPr>
              <a:t>        A new node is created</a:t>
            </a:r>
          </a:p>
          <a:p>
            <a:r>
              <a:rPr lang="en-US" sz="1400" dirty="0">
                <a:latin typeface="Century Schoolbook" pitchFamily="18" charset="0"/>
              </a:rPr>
              <a:t>        - the node has the type </a:t>
            </a:r>
            <a:r>
              <a:rPr lang="en-US" sz="1400" dirty="0" err="1">
                <a:latin typeface="Century Schoolbook" pitchFamily="18" charset="0"/>
              </a:rPr>
              <a:t>jnt:task</a:t>
            </a:r>
            <a:endParaRPr lang="en-US" sz="1400" dirty="0">
              <a:latin typeface="Century Schoolbook" pitchFamily="18" charset="0"/>
            </a:endParaRPr>
          </a:p>
          <a:p>
            <a:r>
              <a:rPr lang="en-US" sz="1400" dirty="0">
                <a:latin typeface="Century Schoolbook" pitchFamily="18" charset="0"/>
              </a:rPr>
              <a:t>        The node has a property assignee</a:t>
            </a:r>
          </a:p>
          <a:p>
            <a:r>
              <a:rPr lang="en-US" sz="1400" dirty="0">
                <a:latin typeface="Century Schoolbook" pitchFamily="18" charset="0"/>
              </a:rPr>
              <a:t>    then</a:t>
            </a:r>
          </a:p>
          <a:p>
            <a:r>
              <a:rPr lang="en-US" sz="1400" dirty="0">
                <a:latin typeface="Century Schoolbook" pitchFamily="18" charset="0"/>
              </a:rPr>
              <a:t>        Set the property state of the node with the value "active" </a:t>
            </a:r>
          </a:p>
          <a:p>
            <a:r>
              <a:rPr lang="en-US" sz="1400" dirty="0">
                <a:latin typeface="Century Schoolbook" pitchFamily="18" charset="0"/>
              </a:rPr>
              <a:t>        Assign permissions "</a:t>
            </a:r>
            <a:r>
              <a:rPr lang="en-US" sz="1400" dirty="0" err="1">
                <a:latin typeface="Century Schoolbook" pitchFamily="18" charset="0"/>
              </a:rPr>
              <a:t>rw</a:t>
            </a:r>
            <a:r>
              <a:rPr lang="en-US" sz="1400" dirty="0">
                <a:latin typeface="Century Schoolbook" pitchFamily="18" charset="0"/>
              </a:rPr>
              <a:t>-" on the node to the user </a:t>
            </a:r>
            <a:r>
              <a:rPr lang="en-US" sz="1400" dirty="0" err="1">
                <a:latin typeface="Century Schoolbook" pitchFamily="18" charset="0"/>
              </a:rPr>
              <a:t>property.getNode</a:t>
            </a:r>
            <a:r>
              <a:rPr lang="en-US" sz="1400" dirty="0">
                <a:latin typeface="Century Schoolbook" pitchFamily="18" charset="0"/>
              </a:rPr>
              <a:t>().</a:t>
            </a:r>
            <a:r>
              <a:rPr lang="en-US" sz="1400" dirty="0" err="1">
                <a:latin typeface="Century Schoolbook" pitchFamily="18" charset="0"/>
              </a:rPr>
              <a:t>getName</a:t>
            </a:r>
            <a:r>
              <a:rPr lang="en-US" sz="1400" dirty="0">
                <a:latin typeface="Century Schoolbook" pitchFamily="18" charset="0"/>
              </a:rPr>
              <a:t>()</a:t>
            </a:r>
          </a:p>
          <a:p>
            <a:r>
              <a:rPr lang="en-US" sz="1400" dirty="0">
                <a:latin typeface="Century Schoolbook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84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smtClean="0"/>
              <a:t>– </a:t>
            </a:r>
            <a:r>
              <a:rPr lang="de-DE" dirty="0" smtClean="0"/>
              <a:t>BPM / Workflows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de-DE" sz="2000" dirty="0" err="1" smtClean="0">
                <a:latin typeface="FagoOfficeSerif-Bold" pitchFamily="2" charset="0"/>
              </a:rPr>
              <a:t>Buisiness</a:t>
            </a:r>
            <a:r>
              <a:rPr lang="de-DE" sz="2000" dirty="0" smtClean="0">
                <a:latin typeface="FagoOfficeSerif-Bold" pitchFamily="2" charset="0"/>
              </a:rPr>
              <a:t> </a:t>
            </a:r>
            <a:r>
              <a:rPr lang="de-DE" sz="2000" dirty="0" err="1">
                <a:latin typeface="FagoOfficeSerif-Bold" pitchFamily="2" charset="0"/>
              </a:rPr>
              <a:t>Process</a:t>
            </a:r>
            <a:r>
              <a:rPr lang="de-DE" sz="2000" dirty="0">
                <a:latin typeface="FagoOfficeSerif-Bold" pitchFamily="2" charset="0"/>
              </a:rPr>
              <a:t> </a:t>
            </a:r>
            <a:r>
              <a:rPr lang="de-DE" sz="2000" dirty="0" smtClean="0">
                <a:latin typeface="FagoOfficeSerif-Bold" pitchFamily="2" charset="0"/>
              </a:rPr>
              <a:t>Management</a:t>
            </a:r>
            <a:endParaRPr lang="de-DE" sz="2000" dirty="0">
              <a:latin typeface="FagoOfficeSerif-Bold" pitchFamily="2" charset="0"/>
            </a:endParaRPr>
          </a:p>
          <a:p>
            <a:r>
              <a:rPr lang="de-DE" dirty="0" smtClean="0"/>
              <a:t>Workflow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 smtClean="0"/>
          </a:p>
          <a:p>
            <a:r>
              <a:rPr lang="de-DE" dirty="0" smtClean="0"/>
              <a:t>Support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ermissions</a:t>
            </a:r>
            <a:r>
              <a:rPr lang="de-DE" dirty="0" smtClean="0"/>
              <a:t> (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inherited</a:t>
            </a:r>
            <a:r>
              <a:rPr lang="de-DE" dirty="0" smtClean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 smtClean="0"/>
          </a:p>
          <a:p>
            <a:r>
              <a:rPr lang="de-DE" dirty="0" smtClean="0"/>
              <a:t>Interaction / </a:t>
            </a:r>
            <a:r>
              <a:rPr lang="de-DE" dirty="0" err="1" smtClean="0"/>
              <a:t>collaboration</a:t>
            </a:r>
            <a:endParaRPr lang="de-DE" dirty="0" smtClean="0"/>
          </a:p>
          <a:p>
            <a:r>
              <a:rPr lang="de-DE" dirty="0" err="1" smtClean="0"/>
              <a:t>jBMPN</a:t>
            </a:r>
            <a:endParaRPr lang="de-DE" dirty="0"/>
          </a:p>
          <a:p>
            <a:pPr lvl="1"/>
            <a:r>
              <a:rPr lang="de-DE" dirty="0"/>
              <a:t>BPMN 2.0 </a:t>
            </a:r>
            <a:r>
              <a:rPr lang="de-DE" dirty="0" err="1"/>
              <a:t>specification</a:t>
            </a:r>
            <a:endParaRPr lang="de-DE" dirty="0"/>
          </a:p>
          <a:p>
            <a:pPr lvl="1"/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propretary</a:t>
            </a:r>
            <a:r>
              <a:rPr lang="de-DE" dirty="0"/>
              <a:t> GUI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 smtClean="0"/>
              <a:t>tools</a:t>
            </a:r>
            <a:endParaRPr lang="de-DE" dirty="0" smtClean="0"/>
          </a:p>
          <a:p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in Enterprise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742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08714" cy="648951"/>
          </a:xfrm>
        </p:spPr>
        <p:txBody>
          <a:bodyPr/>
          <a:lstStyle/>
          <a:p>
            <a:r>
              <a:rPr lang="de-DE" dirty="0" smtClean="0"/>
              <a:t>Architecture </a:t>
            </a:r>
            <a:r>
              <a:rPr lang="de-DE" dirty="0"/>
              <a:t>-</a:t>
            </a:r>
            <a:r>
              <a:rPr lang="de-DE" dirty="0" smtClean="0"/>
              <a:t> </a:t>
            </a:r>
            <a:r>
              <a:rPr lang="de-DE" dirty="0" err="1" smtClean="0"/>
              <a:t>Intersection</a:t>
            </a:r>
            <a:r>
              <a:rPr lang="de-DE" dirty="0" smtClean="0"/>
              <a:t> Points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de-DE" sz="2000" dirty="0" smtClean="0">
                <a:latin typeface="FagoOfficeSerif-Bold" pitchFamily="2" charset="0"/>
              </a:rPr>
              <a:t>Webservices</a:t>
            </a:r>
            <a:endParaRPr lang="de-DE" sz="2000" dirty="0">
              <a:latin typeface="FagoOfficeSerif-Bold" pitchFamily="2" charset="0"/>
            </a:endParaRPr>
          </a:p>
          <a:p>
            <a:r>
              <a:rPr lang="de-DE" dirty="0" smtClean="0"/>
              <a:t>REST API </a:t>
            </a:r>
          </a:p>
          <a:p>
            <a:pPr lvl="1"/>
            <a:r>
              <a:rPr lang="de-DE" dirty="0" smtClean="0"/>
              <a:t>CRUD </a:t>
            </a:r>
            <a:r>
              <a:rPr lang="de-DE" dirty="0" err="1" smtClean="0"/>
              <a:t>operations</a:t>
            </a:r>
            <a:r>
              <a:rPr lang="de-DE" dirty="0" smtClean="0"/>
              <a:t> on </a:t>
            </a:r>
            <a:r>
              <a:rPr lang="de-DE" dirty="0" err="1" smtClean="0"/>
              <a:t>content</a:t>
            </a:r>
            <a:endParaRPr lang="de-DE" dirty="0"/>
          </a:p>
          <a:p>
            <a:pPr lvl="1"/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different </a:t>
            </a:r>
            <a:r>
              <a:rPr lang="de-DE" dirty="0" err="1" smtClean="0"/>
              <a:t>servlets</a:t>
            </a:r>
            <a:endParaRPr lang="de-DE" dirty="0" smtClean="0"/>
          </a:p>
          <a:p>
            <a:pPr lvl="2"/>
            <a:r>
              <a:rPr lang="de-DE" dirty="0" err="1" smtClean="0"/>
              <a:t>cms</a:t>
            </a:r>
            <a:r>
              <a:rPr lang="de-DE" dirty="0" smtClean="0"/>
              <a:t>/</a:t>
            </a:r>
            <a:r>
              <a:rPr lang="de-DE" dirty="0" err="1" smtClean="0"/>
              <a:t>render</a:t>
            </a:r>
            <a:endParaRPr lang="de-DE" dirty="0" smtClean="0"/>
          </a:p>
          <a:p>
            <a:pPr lvl="2"/>
            <a:r>
              <a:rPr lang="de-DE" dirty="0" err="1" smtClean="0"/>
              <a:t>cms</a:t>
            </a:r>
            <a:r>
              <a:rPr lang="de-DE" dirty="0" smtClean="0"/>
              <a:t>/</a:t>
            </a:r>
            <a:r>
              <a:rPr lang="de-DE" dirty="0" err="1" smtClean="0"/>
              <a:t>login</a:t>
            </a:r>
            <a:endParaRPr lang="de-DE" dirty="0" smtClean="0"/>
          </a:p>
          <a:p>
            <a:pPr lvl="2"/>
            <a:r>
              <a:rPr lang="de-DE" dirty="0" err="1" smtClean="0"/>
              <a:t>custom</a:t>
            </a:r>
            <a:endParaRPr lang="de-DE" dirty="0" smtClean="0"/>
          </a:p>
          <a:p>
            <a:pPr lvl="2"/>
            <a:r>
              <a:rPr lang="de-DE" dirty="0" smtClean="0"/>
              <a:t>…</a:t>
            </a:r>
          </a:p>
          <a:p>
            <a:pPr marL="0" indent="0">
              <a:buNone/>
            </a:pPr>
            <a:r>
              <a:rPr lang="de-DE" dirty="0" smtClean="0">
                <a:latin typeface="FagoOfficeSerif-Bold" pitchFamily="2" charset="0"/>
              </a:rPr>
              <a:t>Actions</a:t>
            </a:r>
          </a:p>
          <a:p>
            <a:pPr lvl="1"/>
            <a:r>
              <a:rPr lang="de-DE" sz="1800" dirty="0" smtClean="0"/>
              <a:t>Extension </a:t>
            </a:r>
            <a:r>
              <a:rPr lang="de-DE" dirty="0" err="1" smtClean="0"/>
              <a:t>to</a:t>
            </a:r>
            <a:r>
              <a:rPr lang="de-DE" sz="1800" dirty="0" smtClean="0"/>
              <a:t> HTTP API</a:t>
            </a:r>
          </a:p>
          <a:p>
            <a:pPr lvl="1"/>
            <a:r>
              <a:rPr lang="de-DE" dirty="0" smtClean="0"/>
              <a:t>Simple </a:t>
            </a:r>
            <a:r>
              <a:rPr lang="de-DE" dirty="0" err="1"/>
              <a:t>j</a:t>
            </a:r>
            <a:r>
              <a:rPr lang="de-DE" dirty="0" err="1" smtClean="0"/>
              <a:t>ava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/>
            <a:r>
              <a:rPr lang="de-DE" dirty="0" smtClean="0"/>
              <a:t>Response: </a:t>
            </a:r>
            <a:r>
              <a:rPr lang="de-DE" dirty="0" err="1" smtClean="0"/>
              <a:t>statuscode</a:t>
            </a:r>
            <a:r>
              <a:rPr lang="de-DE" dirty="0" smtClean="0"/>
              <a:t>, </a:t>
            </a:r>
            <a:r>
              <a:rPr lang="de-DE" dirty="0" err="1" smtClean="0"/>
              <a:t>redirect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json</a:t>
            </a:r>
            <a:endParaRPr lang="de-DE" dirty="0" smtClean="0"/>
          </a:p>
          <a:p>
            <a:pPr lvl="1"/>
            <a:endParaRPr lang="de-DE" sz="18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1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</a:t>
            </a:r>
            <a:r>
              <a:rPr lang="de-DE" dirty="0" err="1" smtClean="0"/>
              <a:t>Templating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Templates</a:t>
            </a:r>
            <a:endParaRPr lang="de-DE" dirty="0">
              <a:latin typeface="FagoOfficeSans-Bold" pitchFamily="2" charset="0"/>
            </a:endParaRPr>
          </a:p>
          <a:p>
            <a:r>
              <a:rPr lang="en-US" dirty="0"/>
              <a:t>set of nodes that will define the </a:t>
            </a:r>
            <a:r>
              <a:rPr lang="en-US" dirty="0" smtClean="0"/>
              <a:t>layout (positions, style, view...)</a:t>
            </a:r>
          </a:p>
          <a:p>
            <a:r>
              <a:rPr lang="de-DE" dirty="0" err="1" smtClean="0"/>
              <a:t>Mainly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edited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Studio</a:t>
            </a:r>
            <a:endParaRPr lang="de-DE" dirty="0"/>
          </a:p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Views</a:t>
            </a:r>
          </a:p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(e.g. </a:t>
            </a:r>
            <a:r>
              <a:rPr lang="de-DE" dirty="0" err="1"/>
              <a:t>html</a:t>
            </a:r>
            <a:r>
              <a:rPr lang="de-DE" dirty="0"/>
              <a:t>, </a:t>
            </a:r>
            <a:r>
              <a:rPr lang="de-DE" dirty="0" err="1"/>
              <a:t>json</a:t>
            </a:r>
            <a:r>
              <a:rPr lang="de-DE" dirty="0"/>
              <a:t>, .</a:t>
            </a:r>
            <a:r>
              <a:rPr lang="de-DE" dirty="0" err="1"/>
              <a:t>pdf</a:t>
            </a:r>
            <a:r>
              <a:rPr lang="de-DE" dirty="0"/>
              <a:t>, …)</a:t>
            </a:r>
          </a:p>
          <a:p>
            <a:r>
              <a:rPr lang="de-DE" dirty="0"/>
              <a:t>Multiple </a:t>
            </a:r>
            <a:r>
              <a:rPr lang="de-DE" dirty="0" err="1"/>
              <a:t>view</a:t>
            </a:r>
            <a:r>
              <a:rPr lang="de-DE" dirty="0"/>
              <a:t>-skripts </a:t>
            </a:r>
            <a:r>
              <a:rPr lang="de-DE" dirty="0" err="1"/>
              <a:t>for</a:t>
            </a:r>
            <a:r>
              <a:rPr lang="de-DE" dirty="0"/>
              <a:t> same </a:t>
            </a:r>
            <a:r>
              <a:rPr lang="de-DE" dirty="0" err="1"/>
              <a:t>content</a:t>
            </a:r>
            <a:r>
              <a:rPr lang="de-DE" dirty="0"/>
              <a:t> type</a:t>
            </a:r>
          </a:p>
          <a:p>
            <a:pPr lvl="1"/>
            <a:r>
              <a:rPr lang="de-DE" dirty="0"/>
              <a:t>Default JSP</a:t>
            </a:r>
          </a:p>
          <a:p>
            <a:pPr lvl="1"/>
            <a:r>
              <a:rPr lang="de-DE" dirty="0"/>
              <a:t>Support </a:t>
            </a:r>
            <a:r>
              <a:rPr lang="de-DE" dirty="0" err="1"/>
              <a:t>of</a:t>
            </a:r>
            <a:r>
              <a:rPr lang="de-DE" dirty="0"/>
              <a:t> all JSR-286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scriptlanguages</a:t>
            </a:r>
            <a:endParaRPr lang="de-DE" dirty="0"/>
          </a:p>
          <a:p>
            <a:pPr lvl="1"/>
            <a:r>
              <a:rPr lang="de-DE" dirty="0"/>
              <a:t>PHP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smtClean="0"/>
              <a:t>„</a:t>
            </a:r>
            <a:r>
              <a:rPr lang="de-DE" dirty="0" err="1" smtClean="0"/>
              <a:t>Caucho’s</a:t>
            </a:r>
            <a:r>
              <a:rPr lang="de-DE" dirty="0" smtClean="0"/>
              <a:t> </a:t>
            </a:r>
            <a:r>
              <a:rPr lang="de-DE" dirty="0" err="1"/>
              <a:t>Quercus</a:t>
            </a:r>
            <a:r>
              <a:rPr lang="de-DE" dirty="0"/>
              <a:t> PHP </a:t>
            </a:r>
            <a:r>
              <a:rPr lang="de-DE" dirty="0" err="1" smtClean="0"/>
              <a:t>engine</a:t>
            </a:r>
            <a:r>
              <a:rPr lang="de-DE" dirty="0" smtClean="0"/>
              <a:t>“</a:t>
            </a:r>
            <a:endParaRPr lang="de-DE" dirty="0"/>
          </a:p>
          <a:p>
            <a:pPr marL="0" indent="0">
              <a:buNone/>
            </a:pPr>
            <a:r>
              <a:rPr lang="de-DE" dirty="0" err="1" smtClean="0"/>
              <a:t>Macros</a:t>
            </a:r>
            <a:endParaRPr lang="de-DE" dirty="0"/>
          </a:p>
          <a:p>
            <a:r>
              <a:rPr lang="de-DE" dirty="0" smtClean="0"/>
              <a:t>All JSR-286 (</a:t>
            </a:r>
            <a:r>
              <a:rPr lang="de-DE" dirty="0" err="1" smtClean="0"/>
              <a:t>default</a:t>
            </a:r>
            <a:r>
              <a:rPr lang="de-DE" dirty="0" smtClean="0"/>
              <a:t>: </a:t>
            </a:r>
            <a:r>
              <a:rPr lang="de-DE" dirty="0" err="1" smtClean="0"/>
              <a:t>Velocity</a:t>
            </a:r>
            <a:r>
              <a:rPr lang="de-DE" dirty="0" smtClean="0"/>
              <a:t>, Groovy, </a:t>
            </a:r>
            <a:r>
              <a:rPr lang="de-DE" dirty="0" err="1" smtClean="0"/>
              <a:t>Freemarker</a:t>
            </a:r>
            <a:r>
              <a:rPr lang="de-DE" dirty="0" smtClean="0"/>
              <a:t>) </a:t>
            </a:r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59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Rendering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37" y="1700213"/>
            <a:ext cx="7003476" cy="4454525"/>
          </a:xfrm>
        </p:spPr>
      </p:pic>
    </p:spTree>
    <p:extLst>
      <p:ext uri="{BB962C8B-B14F-4D97-AF65-F5344CB8AC3E}">
        <p14:creationId xmlns:p14="http://schemas.microsoft.com/office/powerpoint/2010/main" val="3762972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Rendering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Rendering </a:t>
            </a:r>
            <a:r>
              <a:rPr lang="de-DE" dirty="0" err="1" smtClean="0">
                <a:latin typeface="FagoOfficeSans-Bold" pitchFamily="2" charset="0"/>
              </a:rPr>
              <a:t>filters</a:t>
            </a:r>
            <a:endParaRPr lang="de-DE" dirty="0" smtClean="0">
              <a:latin typeface="FagoOfficeSans-Bold" pitchFamily="2" charset="0"/>
            </a:endParaRPr>
          </a:p>
          <a:p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servlet</a:t>
            </a:r>
            <a:r>
              <a:rPr lang="de-DE" dirty="0" smtClean="0"/>
              <a:t> </a:t>
            </a:r>
            <a:r>
              <a:rPr lang="de-DE" dirty="0" err="1" smtClean="0"/>
              <a:t>filter</a:t>
            </a:r>
            <a:endParaRPr lang="de-DE" dirty="0" smtClean="0"/>
          </a:p>
          <a:p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independantly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all/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/s</a:t>
            </a:r>
          </a:p>
          <a:p>
            <a:r>
              <a:rPr lang="de-DE" dirty="0" err="1" smtClean="0"/>
              <a:t>Configuration</a:t>
            </a:r>
            <a:r>
              <a:rPr lang="de-DE" dirty="0" smtClean="0"/>
              <a:t> via Spring </a:t>
            </a:r>
            <a:r>
              <a:rPr lang="de-DE" dirty="0" err="1" smtClean="0"/>
              <a:t>bean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err="1" smtClean="0"/>
              <a:t>Implemented</a:t>
            </a:r>
            <a:r>
              <a:rPr lang="de-DE" dirty="0" smtClean="0"/>
              <a:t> in a </a:t>
            </a:r>
            <a:r>
              <a:rPr lang="de-DE" dirty="0" err="1" smtClean="0"/>
              <a:t>single</a:t>
            </a:r>
            <a:r>
              <a:rPr lang="de-DE" dirty="0" smtClean="0"/>
              <a:t> Java </a:t>
            </a:r>
            <a:r>
              <a:rPr lang="de-DE" dirty="0" err="1" smtClean="0"/>
              <a:t>class</a:t>
            </a:r>
            <a:endParaRPr lang="de-DE" dirty="0" smtClean="0"/>
          </a:p>
          <a:p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endParaRPr lang="de-DE" dirty="0"/>
          </a:p>
          <a:p>
            <a:pPr lvl="1"/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(e.g. on </a:t>
            </a:r>
            <a:r>
              <a:rPr lang="de-DE" dirty="0" err="1" smtClean="0"/>
              <a:t>template</a:t>
            </a:r>
            <a:r>
              <a:rPr lang="de-DE" dirty="0" smtClean="0"/>
              <a:t>, </a:t>
            </a:r>
            <a:r>
              <a:rPr lang="de-DE" dirty="0" err="1" smtClean="0"/>
              <a:t>node</a:t>
            </a:r>
            <a:r>
              <a:rPr lang="de-DE" dirty="0" smtClean="0"/>
              <a:t> type, …)</a:t>
            </a:r>
          </a:p>
          <a:p>
            <a:pPr lvl="1"/>
            <a:r>
              <a:rPr lang="de-DE" dirty="0" err="1" smtClean="0"/>
              <a:t>Custome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59446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smtClean="0"/>
              <a:t>- Modules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Reusable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/>
          </a:p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module</a:t>
            </a:r>
            <a:r>
              <a:rPr lang="de-DE" dirty="0" smtClean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 smtClean="0"/>
              <a:t>structure</a:t>
            </a:r>
            <a:endParaRPr lang="de-DE" dirty="0"/>
          </a:p>
          <a:p>
            <a:r>
              <a:rPr lang="de-DE" dirty="0"/>
              <a:t>L</a:t>
            </a:r>
            <a:r>
              <a:rPr lang="de-DE" dirty="0" smtClean="0"/>
              <a:t>ogical </a:t>
            </a:r>
            <a:r>
              <a:rPr lang="de-DE" dirty="0" err="1"/>
              <a:t>bundling</a:t>
            </a:r>
            <a:r>
              <a:rPr lang="de-DE" dirty="0"/>
              <a:t>/</a:t>
            </a:r>
            <a:r>
              <a:rPr lang="de-DE" dirty="0" err="1"/>
              <a:t>seperation</a:t>
            </a:r>
            <a:r>
              <a:rPr lang="de-DE" dirty="0"/>
              <a:t> </a:t>
            </a:r>
            <a:r>
              <a:rPr lang="de-DE" dirty="0" err="1" smtClean="0"/>
              <a:t>units</a:t>
            </a:r>
            <a:endParaRPr lang="en-US" dirty="0"/>
          </a:p>
          <a:p>
            <a:r>
              <a:rPr lang="en-US" dirty="0" smtClean="0"/>
              <a:t>Easy maintenance </a:t>
            </a:r>
            <a:endParaRPr lang="de-DE" dirty="0"/>
          </a:p>
          <a:p>
            <a:r>
              <a:rPr lang="de-DE" dirty="0"/>
              <a:t>E</a:t>
            </a:r>
            <a:r>
              <a:rPr lang="de-DE" dirty="0" smtClean="0"/>
              <a:t>asy 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 smtClean="0"/>
              <a:t>resolution</a:t>
            </a:r>
            <a:endParaRPr lang="en-US" dirty="0"/>
          </a:p>
          <a:p>
            <a:r>
              <a:rPr lang="en-US" dirty="0"/>
              <a:t>Reliability 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32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683568" y="2060848"/>
            <a:ext cx="7920037" cy="4105275"/>
          </a:xfrm>
        </p:spPr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sz="2800" dirty="0" smtClean="0">
                <a:latin typeface="FagoOfficeSerif-Bold" pitchFamily="2" charset="0"/>
              </a:rPr>
              <a:t>Architecture</a:t>
            </a:r>
            <a:endParaRPr lang="de-DE" sz="2800" dirty="0" smtClean="0">
              <a:latin typeface="FagoOfficeSerif-Bold" pitchFamily="2" charset="0"/>
            </a:endParaRPr>
          </a:p>
          <a:p>
            <a:pPr lvl="1"/>
            <a:r>
              <a:rPr lang="de-DE" dirty="0"/>
              <a:t>I</a:t>
            </a:r>
            <a:r>
              <a:rPr lang="de-DE" dirty="0" smtClean="0"/>
              <a:t>ntern</a:t>
            </a:r>
          </a:p>
          <a:p>
            <a:pPr lvl="1"/>
            <a:r>
              <a:rPr lang="de-DE" dirty="0" smtClean="0">
                <a:latin typeface="FagoOfficeSerif-Bold" pitchFamily="2" charset="0"/>
              </a:rPr>
              <a:t>Server</a:t>
            </a:r>
          </a:p>
          <a:p>
            <a:r>
              <a:rPr lang="de-DE" dirty="0" smtClean="0"/>
              <a:t>Jahia in </a:t>
            </a:r>
            <a:r>
              <a:rPr lang="de-DE" dirty="0" err="1" smtClean="0"/>
              <a:t>action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r>
              <a:rPr lang="de-DE" dirty="0"/>
              <a:t>Q &amp; A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0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dirty="0"/>
              <a:t>Architecture - Server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 smtClean="0"/>
              <a:t>marvin.byfield@init.de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914251" y="1700213"/>
            <a:ext cx="5169448" cy="4454525"/>
          </a:xfrm>
        </p:spPr>
      </p:pic>
    </p:spTree>
    <p:extLst>
      <p:ext uri="{BB962C8B-B14F-4D97-AF65-F5344CB8AC3E}">
        <p14:creationId xmlns:p14="http://schemas.microsoft.com/office/powerpoint/2010/main" val="548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- Server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00808"/>
            <a:ext cx="4320480" cy="4409350"/>
          </a:xfrm>
          <a:prstGeom prst="rect">
            <a:avLst/>
          </a:prstGeom>
          <a:ln w="127000" cap="sq">
            <a:noFill/>
            <a:miter lim="800000"/>
          </a:ln>
          <a:effectLst/>
        </p:spPr>
      </p:pic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erif-Bold" pitchFamily="2" charset="0"/>
              </a:rPr>
              <a:t>Clustering</a:t>
            </a:r>
            <a:endParaRPr lang="de-DE" dirty="0" smtClean="0"/>
          </a:p>
          <a:p>
            <a:r>
              <a:rPr lang="de-DE" dirty="0" err="1" smtClean="0"/>
              <a:t>JackRabbit</a:t>
            </a:r>
            <a:r>
              <a:rPr lang="de-DE" dirty="0" smtClean="0"/>
              <a:t> Clustering</a:t>
            </a:r>
          </a:p>
          <a:p>
            <a:pPr lvl="1"/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(private </a:t>
            </a:r>
            <a:r>
              <a:rPr lang="de-DE" dirty="0" err="1" smtClean="0"/>
              <a:t>Workspaces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Repository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/ </a:t>
            </a:r>
            <a:r>
              <a:rPr lang="de-DE" dirty="0" err="1" smtClean="0"/>
              <a:t>bottleneck</a:t>
            </a:r>
            <a:endParaRPr lang="de-DE" dirty="0"/>
          </a:p>
          <a:p>
            <a:pPr lvl="1"/>
            <a:r>
              <a:rPr lang="de-DE" dirty="0" smtClean="0"/>
              <a:t>Transaction </a:t>
            </a:r>
            <a:r>
              <a:rPr lang="de-DE" dirty="0" err="1" smtClean="0"/>
              <a:t>loggin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Journals</a:t>
            </a:r>
          </a:p>
          <a:p>
            <a:pPr lvl="1"/>
            <a:r>
              <a:rPr lang="de-DE" dirty="0" err="1"/>
              <a:t>N</a:t>
            </a:r>
            <a:r>
              <a:rPr lang="de-DE" dirty="0" err="1" smtClean="0"/>
              <a:t>ode</a:t>
            </a:r>
            <a:r>
              <a:rPr lang="de-DE" dirty="0" smtClean="0"/>
              <a:t> </a:t>
            </a:r>
            <a:r>
              <a:rPr lang="de-DE" dirty="0" err="1" smtClean="0"/>
              <a:t>synchronization</a:t>
            </a:r>
            <a:endParaRPr lang="de-DE" dirty="0" smtClean="0"/>
          </a:p>
          <a:p>
            <a:pPr lvl="2"/>
            <a:r>
              <a:rPr lang="de-DE" dirty="0" err="1" smtClean="0"/>
              <a:t>Channelcommunication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 smtClean="0"/>
          </a:p>
          <a:p>
            <a:pPr lvl="2"/>
            <a:r>
              <a:rPr lang="de-DE" dirty="0" smtClean="0"/>
              <a:t>Cache </a:t>
            </a:r>
            <a:r>
              <a:rPr lang="de-DE" dirty="0" err="1" smtClean="0"/>
              <a:t>synchronization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814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Fundamentals</a:t>
            </a:r>
            <a:r>
              <a:rPr lang="de-DE" dirty="0" smtClean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Jahia?</a:t>
            </a:r>
          </a:p>
          <a:p>
            <a:pPr lvl="1"/>
            <a:r>
              <a:rPr lang="en-US" dirty="0" smtClean="0"/>
              <a:t>“What </a:t>
            </a:r>
            <a:r>
              <a:rPr lang="en-US" dirty="0"/>
              <a:t>Jahia really is, is software listening to HTTP requests with the ability to produce responses using HTML, any markup or even binary data that users might </a:t>
            </a:r>
            <a:r>
              <a:rPr lang="en-US" dirty="0" smtClean="0"/>
              <a:t>need” </a:t>
            </a:r>
            <a:endParaRPr lang="de-DE" dirty="0" smtClean="0"/>
          </a:p>
          <a:p>
            <a:pPr lvl="1"/>
            <a:r>
              <a:rPr lang="de-DE" dirty="0" smtClean="0"/>
              <a:t>Java WCMS</a:t>
            </a:r>
          </a:p>
          <a:p>
            <a:pPr lvl="1"/>
            <a:r>
              <a:rPr lang="de-DE" dirty="0" smtClean="0"/>
              <a:t>© Jahia Solutions Group SA </a:t>
            </a:r>
          </a:p>
          <a:p>
            <a:pPr lvl="1"/>
            <a:r>
              <a:rPr lang="de-DE" dirty="0" err="1" smtClean="0"/>
              <a:t>Based</a:t>
            </a:r>
            <a:r>
              <a:rPr lang="de-DE" dirty="0" smtClean="0"/>
              <a:t> on Spring MVC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opensource</a:t>
            </a:r>
            <a:r>
              <a:rPr lang="de-DE" dirty="0" smtClean="0"/>
              <a:t> </a:t>
            </a:r>
            <a:r>
              <a:rPr lang="de-DE" dirty="0" err="1" smtClean="0"/>
              <a:t>technologies</a:t>
            </a:r>
            <a:endParaRPr lang="de-DE" dirty="0" smtClean="0"/>
          </a:p>
          <a:p>
            <a:pPr lvl="1"/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6.6.x</a:t>
            </a:r>
          </a:p>
        </p:txBody>
      </p:sp>
    </p:spTree>
    <p:extLst>
      <p:ext uri="{BB962C8B-B14F-4D97-AF65-F5344CB8AC3E}">
        <p14:creationId xmlns:p14="http://schemas.microsoft.com/office/powerpoint/2010/main" val="33371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- Server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Processing </a:t>
            </a:r>
            <a:r>
              <a:rPr lang="de-DE" dirty="0" err="1"/>
              <a:t>node</a:t>
            </a:r>
            <a:endParaRPr lang="de-DE" dirty="0"/>
          </a:p>
          <a:p>
            <a:pPr lvl="1"/>
            <a:r>
              <a:rPr lang="de-DE" dirty="0" smtClean="0"/>
              <a:t>Management</a:t>
            </a:r>
          </a:p>
          <a:p>
            <a:pPr lvl="1"/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/>
              <a:t>tasks</a:t>
            </a:r>
            <a:endParaRPr lang="de-DE" dirty="0"/>
          </a:p>
          <a:p>
            <a:r>
              <a:rPr lang="de-DE" dirty="0" err="1"/>
              <a:t>browsing</a:t>
            </a:r>
            <a:r>
              <a:rPr lang="de-DE" dirty="0"/>
              <a:t>/</a:t>
            </a:r>
            <a:r>
              <a:rPr lang="de-DE" dirty="0" err="1"/>
              <a:t>visitors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lvl="1"/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 err="1"/>
              <a:t>authoring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lvl="1"/>
            <a:r>
              <a:rPr lang="de-DE" dirty="0" err="1"/>
              <a:t>read</a:t>
            </a:r>
            <a:r>
              <a:rPr lang="de-DE" dirty="0"/>
              <a:t> /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endParaRPr lang="en-US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b="15862"/>
          <a:stretch/>
        </p:blipFill>
        <p:spPr/>
      </p:pic>
    </p:spTree>
    <p:extLst>
      <p:ext uri="{BB962C8B-B14F-4D97-AF65-F5344CB8AC3E}">
        <p14:creationId xmlns:p14="http://schemas.microsoft.com/office/powerpoint/2010/main" val="14297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- </a:t>
            </a:r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73" y="1697468"/>
            <a:ext cx="3890136" cy="4759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FagoOfficeSerif-Bold" pitchFamily="2" charset="0"/>
              </a:rPr>
              <a:t>Production</a:t>
            </a:r>
            <a:r>
              <a:rPr lang="de-DE" dirty="0" smtClean="0">
                <a:latin typeface="FagoOfficeSerif-Bold" pitchFamily="2" charset="0"/>
              </a:rPr>
              <a:t> </a:t>
            </a:r>
            <a:r>
              <a:rPr lang="de-DE" dirty="0" err="1" smtClean="0">
                <a:latin typeface="FagoOfficeSerif-Bold" pitchFamily="2" charset="0"/>
              </a:rPr>
              <a:t>setup</a:t>
            </a:r>
            <a:endParaRPr lang="de-DE" dirty="0"/>
          </a:p>
          <a:p>
            <a:r>
              <a:rPr lang="de-DE" dirty="0" err="1"/>
              <a:t>Differend</a:t>
            </a:r>
            <a:r>
              <a:rPr lang="de-DE" dirty="0"/>
              <a:t> </a:t>
            </a:r>
            <a:r>
              <a:rPr lang="de-DE" dirty="0" err="1"/>
              <a:t>w</a:t>
            </a:r>
            <a:r>
              <a:rPr lang="de-DE" dirty="0" err="1" smtClean="0"/>
              <a:t>orkspaces</a:t>
            </a:r>
            <a:endParaRPr lang="de-DE" dirty="0" smtClean="0">
              <a:latin typeface="FagoOfficeSerif-Bold" pitchFamily="2" charset="0"/>
            </a:endParaRPr>
          </a:p>
          <a:p>
            <a:r>
              <a:rPr lang="de-DE" dirty="0" err="1" smtClean="0"/>
              <a:t>Developement</a:t>
            </a:r>
            <a:r>
              <a:rPr lang="de-DE" dirty="0" smtClean="0"/>
              <a:t>-Instance</a:t>
            </a:r>
          </a:p>
          <a:p>
            <a:pPr lvl="1"/>
            <a:r>
              <a:rPr lang="de-DE" dirty="0" err="1" smtClean="0"/>
              <a:t>usally</a:t>
            </a:r>
            <a:r>
              <a:rPr lang="de-DE" dirty="0" smtClean="0"/>
              <a:t> </a:t>
            </a:r>
            <a:r>
              <a:rPr lang="de-DE" dirty="0" err="1" smtClean="0"/>
              <a:t>bundled</a:t>
            </a:r>
            <a:r>
              <a:rPr lang="de-DE" dirty="0" smtClean="0"/>
              <a:t> </a:t>
            </a:r>
            <a:r>
              <a:rPr lang="de-DE" dirty="0" err="1" smtClean="0"/>
              <a:t>installer</a:t>
            </a:r>
            <a:endParaRPr lang="de-DE" dirty="0" smtClean="0"/>
          </a:p>
          <a:p>
            <a:r>
              <a:rPr lang="de-DE" dirty="0" smtClean="0"/>
              <a:t>Integration-Instance/-Cluster</a:t>
            </a:r>
            <a:endParaRPr lang="de-DE" dirty="0"/>
          </a:p>
          <a:p>
            <a:pPr lvl="1"/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kept</a:t>
            </a:r>
            <a:r>
              <a:rPr lang="de-DE" dirty="0" smtClean="0"/>
              <a:t> in DMZ</a:t>
            </a:r>
          </a:p>
          <a:p>
            <a:pPr lvl="1"/>
            <a:r>
              <a:rPr lang="de-DE" dirty="0" err="1" smtClean="0"/>
              <a:t>developement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r>
              <a:rPr lang="de-DE" dirty="0" smtClean="0"/>
              <a:t> (</a:t>
            </a:r>
            <a:r>
              <a:rPr lang="de-DE" dirty="0"/>
              <a:t>all </a:t>
            </a:r>
            <a:r>
              <a:rPr lang="de-DE" dirty="0" err="1" smtClean="0"/>
              <a:t>modules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Production</a:t>
            </a:r>
            <a:r>
              <a:rPr lang="de-DE" dirty="0" smtClean="0"/>
              <a:t>-Cluster/-Instance</a:t>
            </a:r>
            <a:endParaRPr lang="de-DE" dirty="0"/>
          </a:p>
          <a:p>
            <a:pPr lvl="1"/>
            <a:r>
              <a:rPr lang="de-DE" dirty="0" err="1"/>
              <a:t>conntected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smtClean="0"/>
              <a:t>web</a:t>
            </a:r>
          </a:p>
          <a:p>
            <a:pPr lvl="1"/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30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 smtClean="0"/>
              <a:t>marvin.byfield@init.de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Architecture</a:t>
            </a:r>
            <a:endParaRPr lang="de-DE" dirty="0" smtClean="0"/>
          </a:p>
          <a:p>
            <a:pPr lvl="1"/>
            <a:r>
              <a:rPr lang="de-DE" dirty="0"/>
              <a:t>I</a:t>
            </a:r>
            <a:r>
              <a:rPr lang="de-DE" dirty="0" smtClean="0"/>
              <a:t>ntern</a:t>
            </a:r>
          </a:p>
          <a:p>
            <a:pPr lvl="1"/>
            <a:r>
              <a:rPr lang="de-DE" dirty="0" smtClean="0"/>
              <a:t>Server</a:t>
            </a:r>
          </a:p>
          <a:p>
            <a:r>
              <a:rPr lang="de-DE" sz="2800" dirty="0" smtClean="0">
                <a:latin typeface="FagoOfficeSans-Bold" pitchFamily="2" charset="0"/>
              </a:rPr>
              <a:t>Jahia in Action</a:t>
            </a:r>
            <a:endParaRPr lang="de-DE" sz="2800" dirty="0" smtClean="0">
              <a:latin typeface="FagoOfficeSans-Bold" pitchFamily="2" charset="0"/>
            </a:endParaRPr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r>
              <a:rPr lang="de-DE" dirty="0"/>
              <a:t>Q &amp; A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9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</a:t>
            </a:r>
            <a:r>
              <a:rPr lang="de-DE" dirty="0" err="1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</a:t>
            </a:r>
            <a:r>
              <a:rPr lang="de-DE" dirty="0" err="1" smtClean="0"/>
              <a:t>action</a:t>
            </a:r>
            <a:r>
              <a:rPr lang="de-DE" dirty="0" smtClean="0"/>
              <a:t> – </a:t>
            </a:r>
            <a:r>
              <a:rPr lang="de-DE" dirty="0" err="1" smtClean="0"/>
              <a:t>Actors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86" y="1700213"/>
            <a:ext cx="7037978" cy="4454525"/>
          </a:xfrm>
        </p:spPr>
      </p:pic>
    </p:spTree>
    <p:extLst>
      <p:ext uri="{BB962C8B-B14F-4D97-AF65-F5344CB8AC3E}">
        <p14:creationId xmlns:p14="http://schemas.microsoft.com/office/powerpoint/2010/main" val="143232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Action – Content </a:t>
            </a:r>
            <a:r>
              <a:rPr lang="de-DE" dirty="0" err="1" smtClean="0"/>
              <a:t>flow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80" y="1700213"/>
            <a:ext cx="7334990" cy="4454525"/>
          </a:xfrm>
        </p:spPr>
      </p:pic>
    </p:spTree>
    <p:extLst>
      <p:ext uri="{BB962C8B-B14F-4D97-AF65-F5344CB8AC3E}">
        <p14:creationId xmlns:p14="http://schemas.microsoft.com/office/powerpoint/2010/main" val="3073280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Action - Webclient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 t="1179" r="73939" b="-1179"/>
          <a:stretch/>
        </p:blipFill>
        <p:spPr/>
      </p:pic>
      <p:sp>
        <p:nvSpPr>
          <p:cNvPr id="6" name="Inhalts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Jahia Webclient</a:t>
            </a:r>
          </a:p>
          <a:p>
            <a:pPr lvl="1"/>
            <a:r>
              <a:rPr lang="de-DE" dirty="0" smtClean="0"/>
              <a:t>Native Jahia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administration</a:t>
            </a:r>
            <a:r>
              <a:rPr lang="de-DE" dirty="0" smtClean="0"/>
              <a:t>, </a:t>
            </a:r>
            <a:r>
              <a:rPr lang="de-DE" dirty="0" err="1" smtClean="0"/>
              <a:t>editing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/>
          </a:p>
          <a:p>
            <a:pPr lvl="1"/>
            <a:r>
              <a:rPr lang="de-DE" dirty="0" err="1" smtClean="0"/>
              <a:t>Based</a:t>
            </a:r>
            <a:r>
              <a:rPr lang="de-DE" dirty="0" smtClean="0"/>
              <a:t> on AJAX </a:t>
            </a:r>
            <a:r>
              <a:rPr lang="de-DE" dirty="0" err="1" smtClean="0"/>
              <a:t>and</a:t>
            </a:r>
            <a:r>
              <a:rPr lang="de-DE" dirty="0" smtClean="0"/>
              <a:t> GWT</a:t>
            </a:r>
          </a:p>
          <a:p>
            <a:r>
              <a:rPr lang="de-DE" dirty="0" smtClean="0"/>
              <a:t>Components</a:t>
            </a:r>
          </a:p>
          <a:p>
            <a:pPr lvl="1"/>
            <a:r>
              <a:rPr lang="de-DE" dirty="0" smtClean="0"/>
              <a:t>Studio – Visual User Experience </a:t>
            </a:r>
            <a:r>
              <a:rPr lang="de-DE" dirty="0" err="1" smtClean="0"/>
              <a:t>Builder</a:t>
            </a:r>
            <a:endParaRPr lang="de-DE" dirty="0" smtClean="0"/>
          </a:p>
          <a:p>
            <a:pPr lvl="1"/>
            <a:r>
              <a:rPr lang="de-DE" dirty="0" smtClean="0"/>
              <a:t>Administration </a:t>
            </a:r>
            <a:r>
              <a:rPr lang="de-DE" dirty="0" err="1" smtClean="0"/>
              <a:t>tools</a:t>
            </a:r>
            <a:endParaRPr lang="de-DE" dirty="0" smtClean="0"/>
          </a:p>
          <a:p>
            <a:pPr lvl="1"/>
            <a:r>
              <a:rPr lang="de-DE" dirty="0" err="1" smtClean="0"/>
              <a:t>Permormance</a:t>
            </a:r>
            <a:r>
              <a:rPr lang="de-DE" dirty="0" smtClean="0"/>
              <a:t> </a:t>
            </a:r>
            <a:r>
              <a:rPr lang="de-DE" dirty="0" err="1" smtClean="0"/>
              <a:t>monitoring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777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Action – Administration / Management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13" name="Bildplatzhalter 1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8" t="-18869" r="62816" b="57475"/>
          <a:stretch/>
        </p:blipFill>
        <p:spPr>
          <a:xfrm>
            <a:off x="4697173" y="1709440"/>
            <a:ext cx="3888000" cy="2736000"/>
          </a:xfrm>
        </p:spPr>
      </p:pic>
      <p:sp>
        <p:nvSpPr>
          <p:cNvPr id="9" name="Inhalts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Repository </a:t>
            </a:r>
            <a:r>
              <a:rPr lang="de-DE" dirty="0" err="1" smtClean="0"/>
              <a:t>browser</a:t>
            </a:r>
            <a:endParaRPr lang="de-DE" dirty="0" smtClean="0"/>
          </a:p>
          <a:p>
            <a:r>
              <a:rPr lang="de-DE" dirty="0" smtClean="0"/>
              <a:t>User/</a:t>
            </a:r>
            <a:r>
              <a:rPr lang="de-DE" dirty="0" err="1" smtClean="0"/>
              <a:t>Roles</a:t>
            </a:r>
            <a:r>
              <a:rPr lang="de-DE" dirty="0" smtClean="0"/>
              <a:t>/</a:t>
            </a:r>
            <a:r>
              <a:rPr lang="de-DE" dirty="0" err="1" smtClean="0"/>
              <a:t>Rights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endParaRPr lang="de-DE" dirty="0" smtClean="0"/>
          </a:p>
          <a:p>
            <a:r>
              <a:rPr lang="de-DE" dirty="0" err="1" smtClean="0"/>
              <a:t>Portlet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endParaRPr lang="de-DE" dirty="0" smtClean="0"/>
          </a:p>
          <a:p>
            <a:r>
              <a:rPr lang="de-DE" dirty="0" smtClean="0"/>
              <a:t>Site </a:t>
            </a:r>
            <a:r>
              <a:rPr lang="de-DE" dirty="0" err="1" smtClean="0"/>
              <a:t>manager</a:t>
            </a:r>
            <a:endParaRPr lang="de-DE" dirty="0" smtClean="0"/>
          </a:p>
          <a:p>
            <a:r>
              <a:rPr lang="de-DE" dirty="0" smtClean="0"/>
              <a:t>Tag </a:t>
            </a:r>
            <a:r>
              <a:rPr lang="de-DE" dirty="0" err="1" smtClean="0"/>
              <a:t>manager</a:t>
            </a:r>
            <a:endParaRPr lang="de-DE" dirty="0" smtClean="0"/>
          </a:p>
          <a:p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endParaRPr lang="de-DE" dirty="0" smtClean="0"/>
          </a:p>
          <a:p>
            <a:r>
              <a:rPr lang="de-DE" dirty="0" smtClean="0"/>
              <a:t>Cache Manager</a:t>
            </a:r>
          </a:p>
          <a:p>
            <a:r>
              <a:rPr lang="de-DE" dirty="0" smtClean="0"/>
              <a:t>Version </a:t>
            </a:r>
            <a:r>
              <a:rPr lang="de-DE" dirty="0" err="1" smtClean="0"/>
              <a:t>Control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8658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Action -  </a:t>
            </a:r>
            <a:r>
              <a:rPr lang="de-DE" dirty="0"/>
              <a:t>Visual User Experience </a:t>
            </a:r>
            <a:r>
              <a:rPr lang="de-DE" dirty="0" err="1"/>
              <a:t>Builder</a:t>
            </a:r>
            <a:r>
              <a:rPr lang="de-DE" dirty="0"/>
              <a:t/>
            </a:r>
            <a:br>
              <a:rPr lang="de-DE" dirty="0"/>
            </a:b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Visual User Experience </a:t>
            </a:r>
            <a:r>
              <a:rPr lang="de-DE" dirty="0" err="1" smtClean="0">
                <a:latin typeface="FagoOfficeSans-Bold" pitchFamily="2" charset="0"/>
              </a:rPr>
              <a:t>Builder</a:t>
            </a:r>
            <a:endParaRPr lang="de-DE" dirty="0" smtClean="0">
              <a:latin typeface="FagoOfficeSans-Bold" pitchFamily="2" charset="0"/>
            </a:endParaRPr>
          </a:p>
          <a:p>
            <a:r>
              <a:rPr lang="de-DE" dirty="0" smtClean="0"/>
              <a:t>GUI design </a:t>
            </a:r>
            <a:r>
              <a:rPr lang="de-DE" dirty="0" err="1" smtClean="0"/>
              <a:t>tools</a:t>
            </a:r>
            <a:r>
              <a:rPr lang="de-DE" dirty="0" smtClean="0"/>
              <a:t> (WYSIWYG)</a:t>
            </a:r>
          </a:p>
          <a:p>
            <a:r>
              <a:rPr lang="de-DE" dirty="0" smtClean="0"/>
              <a:t>Different </a:t>
            </a:r>
            <a:r>
              <a:rPr lang="de-DE" dirty="0" err="1" smtClean="0"/>
              <a:t>editorial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limitation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endParaRPr lang="de-DE" dirty="0" smtClean="0"/>
          </a:p>
          <a:p>
            <a:r>
              <a:rPr lang="de-DE" dirty="0" smtClean="0"/>
              <a:t>Drag &amp; Drop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site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(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)</a:t>
            </a:r>
          </a:p>
          <a:p>
            <a:r>
              <a:rPr lang="de-DE" dirty="0" smtClean="0"/>
              <a:t>Live Preview</a:t>
            </a:r>
          </a:p>
          <a:p>
            <a:r>
              <a:rPr lang="de-DE" dirty="0" smtClean="0"/>
              <a:t>Review </a:t>
            </a:r>
            <a:r>
              <a:rPr lang="de-DE" dirty="0" err="1" smtClean="0"/>
              <a:t>Worklfow</a:t>
            </a:r>
            <a:endParaRPr lang="de-DE" dirty="0" smtClean="0"/>
          </a:p>
          <a:p>
            <a:r>
              <a:rPr lang="de-DE" dirty="0" err="1" smtClean="0"/>
              <a:t>Publication</a:t>
            </a:r>
            <a:r>
              <a:rPr lang="de-DE" dirty="0" smtClean="0"/>
              <a:t> / </a:t>
            </a:r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workflows</a:t>
            </a:r>
            <a:endParaRPr lang="de-DE" dirty="0" smtClean="0"/>
          </a:p>
          <a:p>
            <a:r>
              <a:rPr lang="de-DE" dirty="0" smtClean="0"/>
              <a:t>Support </a:t>
            </a:r>
            <a:r>
              <a:rPr lang="de-DE" dirty="0" err="1" smtClean="0"/>
              <a:t>for</a:t>
            </a:r>
            <a:r>
              <a:rPr lang="de-DE" dirty="0" smtClean="0"/>
              <a:t> mobile </a:t>
            </a:r>
            <a:r>
              <a:rPr lang="de-DE" dirty="0" err="1" smtClean="0"/>
              <a:t>devices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231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Jahia in </a:t>
            </a:r>
            <a:r>
              <a:rPr lang="de-DE" dirty="0" smtClean="0"/>
              <a:t>Action </a:t>
            </a:r>
            <a:r>
              <a:rPr lang="de-DE" dirty="0"/>
              <a:t>-  Visual User Experience </a:t>
            </a:r>
            <a:r>
              <a:rPr lang="de-DE" dirty="0" err="1"/>
              <a:t>Builder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812798"/>
            <a:ext cx="8207375" cy="4229354"/>
          </a:xfrm>
        </p:spPr>
      </p:pic>
    </p:spTree>
    <p:extLst>
      <p:ext uri="{BB962C8B-B14F-4D97-AF65-F5344CB8AC3E}">
        <p14:creationId xmlns:p14="http://schemas.microsoft.com/office/powerpoint/2010/main" val="317843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Facts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Dev</a:t>
            </a:r>
            <a:r>
              <a:rPr lang="de-DE" dirty="0" smtClean="0">
                <a:latin typeface="FagoOfficeSans-Bold" pitchFamily="2" charset="0"/>
              </a:rPr>
              <a:t>-Team</a:t>
            </a:r>
          </a:p>
          <a:p>
            <a:r>
              <a:rPr lang="de-DE" dirty="0" smtClean="0"/>
              <a:t>27 </a:t>
            </a:r>
            <a:r>
              <a:rPr lang="de-DE" dirty="0" err="1" smtClean="0"/>
              <a:t>developers</a:t>
            </a:r>
            <a:r>
              <a:rPr lang="de-DE" dirty="0" smtClean="0"/>
              <a:t>*</a:t>
            </a:r>
          </a:p>
          <a:p>
            <a:r>
              <a:rPr lang="de-DE" dirty="0" smtClean="0"/>
              <a:t>13 </a:t>
            </a:r>
            <a:r>
              <a:rPr lang="de-DE" dirty="0" err="1" smtClean="0"/>
              <a:t>active</a:t>
            </a:r>
            <a:r>
              <a:rPr lang="de-DE" dirty="0" smtClean="0"/>
              <a:t>*</a:t>
            </a:r>
          </a:p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Codebase</a:t>
            </a:r>
            <a:endParaRPr lang="de-DE" dirty="0" smtClean="0"/>
          </a:p>
          <a:p>
            <a:r>
              <a:rPr lang="de-DE" dirty="0" smtClean="0"/>
              <a:t>460,455 </a:t>
            </a:r>
            <a:r>
              <a:rPr lang="de-DE" dirty="0" err="1" smtClean="0"/>
              <a:t>loc</a:t>
            </a:r>
            <a:r>
              <a:rPr lang="de-DE" dirty="0" smtClean="0"/>
              <a:t>* **</a:t>
            </a:r>
          </a:p>
          <a:p>
            <a:r>
              <a:rPr lang="de-DE" dirty="0" err="1" smtClean="0"/>
              <a:t>Stable</a:t>
            </a:r>
            <a:r>
              <a:rPr lang="de-DE" dirty="0" smtClean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commits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12 </a:t>
            </a:r>
            <a:r>
              <a:rPr lang="de-DE" dirty="0" err="1"/>
              <a:t>months</a:t>
            </a:r>
            <a:r>
              <a:rPr lang="de-DE" dirty="0"/>
              <a:t>*</a:t>
            </a:r>
          </a:p>
          <a:p>
            <a:r>
              <a:rPr lang="de-DE" dirty="0"/>
              <a:t>~30%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javacode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documented</a:t>
            </a:r>
            <a:r>
              <a:rPr lang="de-DE" dirty="0" smtClean="0"/>
              <a:t>*</a:t>
            </a:r>
          </a:p>
          <a:p>
            <a:pPr marL="0" indent="0">
              <a:buNone/>
            </a:pPr>
            <a:endParaRPr lang="de-DE" dirty="0">
              <a:latin typeface="FagoOfficeSans-Bold" pitchFamily="2" charset="0"/>
            </a:endParaRP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1000" dirty="0" smtClean="0"/>
              <a:t>*</a:t>
            </a:r>
            <a:r>
              <a:rPr lang="de-DE" sz="1000" dirty="0" err="1" smtClean="0"/>
              <a:t>information</a:t>
            </a:r>
            <a:r>
              <a:rPr lang="de-DE" sz="1000" dirty="0" smtClean="0"/>
              <a:t> </a:t>
            </a:r>
            <a:r>
              <a:rPr lang="de-DE" sz="1000" dirty="0" err="1" smtClean="0"/>
              <a:t>obtained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en-US" sz="1000" dirty="0"/>
              <a:t>Black Duck Software</a:t>
            </a:r>
            <a:r>
              <a:rPr lang="en-US" sz="1000" dirty="0" smtClean="0"/>
              <a:t>, 2013   **including external libraries   ***only tracked for current </a:t>
            </a:r>
            <a:r>
              <a:rPr lang="en-US" sz="1000" dirty="0" err="1" smtClean="0"/>
              <a:t>svn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121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Jahia in </a:t>
            </a:r>
            <a:r>
              <a:rPr lang="de-DE" dirty="0" smtClean="0"/>
              <a:t>Action </a:t>
            </a:r>
            <a:r>
              <a:rPr lang="de-DE" dirty="0"/>
              <a:t>-  Visual User Experience </a:t>
            </a:r>
            <a:r>
              <a:rPr lang="de-DE" dirty="0" err="1"/>
              <a:t>Builder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Jahia Studio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templates</a:t>
            </a:r>
            <a:r>
              <a:rPr lang="de-DE" dirty="0" smtClean="0"/>
              <a:t>(</a:t>
            </a:r>
            <a:r>
              <a:rPr lang="de-DE" dirty="0" err="1" smtClean="0"/>
              <a:t>raw</a:t>
            </a:r>
            <a:r>
              <a:rPr lang="de-DE" dirty="0" smtClean="0"/>
              <a:t> design)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sites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integrator</a:t>
            </a:r>
            <a:r>
              <a:rPr lang="de-DE" dirty="0" smtClean="0"/>
              <a:t>/</a:t>
            </a:r>
            <a:r>
              <a:rPr lang="de-DE" dirty="0" err="1" smtClean="0"/>
              <a:t>developer</a:t>
            </a:r>
            <a:endParaRPr lang="de-DE" dirty="0" smtClean="0"/>
          </a:p>
          <a:p>
            <a:r>
              <a:rPr lang="de-DE" dirty="0" smtClean="0"/>
              <a:t>Editor </a:t>
            </a:r>
            <a:r>
              <a:rPr lang="de-DE" dirty="0" smtClean="0"/>
              <a:t>Mode</a:t>
            </a:r>
            <a:endParaRPr lang="de-DE" dirty="0" smtClean="0"/>
          </a:p>
          <a:p>
            <a:pPr lvl="1"/>
            <a:r>
              <a:rPr lang="de-DE" dirty="0" smtClean="0"/>
              <a:t>Limited Access </a:t>
            </a:r>
            <a:r>
              <a:rPr lang="de-DE" dirty="0" err="1" smtClean="0"/>
              <a:t>to</a:t>
            </a:r>
            <a:r>
              <a:rPr lang="de-DE" dirty="0" smtClean="0"/>
              <a:t> WYSIWYG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/>
              <a:t>b</a:t>
            </a:r>
            <a:r>
              <a:rPr lang="de-DE" dirty="0" err="1" smtClean="0"/>
              <a:t>y</a:t>
            </a:r>
            <a:r>
              <a:rPr lang="de-DE" dirty="0" smtClean="0"/>
              <a:t> </a:t>
            </a:r>
            <a:r>
              <a:rPr lang="de-DE" dirty="0" err="1" smtClean="0"/>
              <a:t>integrator</a:t>
            </a:r>
            <a:r>
              <a:rPr lang="de-DE" dirty="0" smtClean="0"/>
              <a:t>/</a:t>
            </a:r>
            <a:r>
              <a:rPr lang="de-DE" dirty="0" err="1" smtClean="0"/>
              <a:t>developer</a:t>
            </a:r>
            <a:r>
              <a:rPr lang="de-DE" dirty="0" smtClean="0"/>
              <a:t>/</a:t>
            </a:r>
            <a:r>
              <a:rPr lang="de-DE" dirty="0" err="1" smtClean="0"/>
              <a:t>editor</a:t>
            </a:r>
            <a:endParaRPr lang="de-DE" dirty="0" smtClean="0"/>
          </a:p>
          <a:p>
            <a:r>
              <a:rPr lang="de-DE" dirty="0" err="1" smtClean="0"/>
              <a:t>Contributor</a:t>
            </a:r>
            <a:r>
              <a:rPr lang="de-DE" dirty="0" smtClean="0"/>
              <a:t> Mode</a:t>
            </a:r>
          </a:p>
          <a:p>
            <a:pPr lvl="1"/>
            <a:r>
              <a:rPr lang="de-DE" dirty="0" smtClean="0"/>
              <a:t>Limits </a:t>
            </a:r>
            <a:r>
              <a:rPr lang="de-DE" dirty="0" err="1" smtClean="0"/>
              <a:t>acces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,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/</a:t>
            </a:r>
            <a:r>
              <a:rPr lang="de-DE" dirty="0" err="1" smtClean="0"/>
              <a:t>manipulation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endParaRPr lang="de-DE" dirty="0" smtClean="0"/>
          </a:p>
          <a:p>
            <a:r>
              <a:rPr lang="de-DE" dirty="0" smtClean="0"/>
              <a:t>Preview Mode</a:t>
            </a:r>
          </a:p>
          <a:p>
            <a:pPr lvl="1"/>
            <a:r>
              <a:rPr lang="de-DE" dirty="0" err="1" smtClean="0"/>
              <a:t>Renders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site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will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(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awailable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site</a:t>
            </a:r>
            <a:r>
              <a:rPr lang="de-D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Architecture</a:t>
            </a:r>
            <a:endParaRPr lang="de-DE" dirty="0"/>
          </a:p>
          <a:p>
            <a:pPr lvl="1"/>
            <a:r>
              <a:rPr lang="de-DE" dirty="0"/>
              <a:t>Intern</a:t>
            </a:r>
          </a:p>
          <a:p>
            <a:pPr lvl="1"/>
            <a:r>
              <a:rPr lang="de-DE" dirty="0"/>
              <a:t>Server</a:t>
            </a:r>
          </a:p>
          <a:p>
            <a:r>
              <a:rPr lang="de-DE" dirty="0" smtClean="0"/>
              <a:t>Jahia in Action</a:t>
            </a:r>
            <a:endParaRPr lang="de-DE" dirty="0" smtClean="0"/>
          </a:p>
          <a:p>
            <a:r>
              <a:rPr lang="de-DE" sz="2800" dirty="0" err="1" smtClean="0">
                <a:latin typeface="FagoOfficeSans-Bold" pitchFamily="2" charset="0"/>
              </a:rPr>
              <a:t>Conclusion</a:t>
            </a:r>
            <a:endParaRPr lang="de-DE" sz="2800" dirty="0" smtClean="0">
              <a:latin typeface="FagoOfficeSans-Bold" pitchFamily="2" charset="0"/>
            </a:endParaRPr>
          </a:p>
          <a:p>
            <a:r>
              <a:rPr lang="de-DE" dirty="0"/>
              <a:t>Q &amp; </a:t>
            </a:r>
            <a:r>
              <a:rPr lang="de-DE" dirty="0" smtClean="0"/>
              <a:t>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2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Pro</a:t>
            </a:r>
            <a:endParaRPr lang="de-DE" dirty="0">
              <a:latin typeface="FagoOfficeSans-Bold" pitchFamily="2" charset="0"/>
            </a:endParaRPr>
          </a:p>
          <a:p>
            <a:r>
              <a:rPr lang="de-DE" dirty="0" smtClean="0"/>
              <a:t>All-in-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smtClean="0"/>
              <a:t>OpenSource (</a:t>
            </a:r>
            <a:r>
              <a:rPr lang="de-DE" dirty="0" err="1" smtClean="0"/>
              <a:t>free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Rapid </a:t>
            </a:r>
            <a:r>
              <a:rPr lang="de-DE" dirty="0" err="1" smtClean="0"/>
              <a:t>developement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visual</a:t>
            </a:r>
            <a:r>
              <a:rPr lang="de-DE" dirty="0" smtClean="0"/>
              <a:t> design </a:t>
            </a:r>
            <a:r>
              <a:rPr lang="de-DE" dirty="0" err="1" smtClean="0"/>
              <a:t>tools</a:t>
            </a:r>
            <a:endParaRPr lang="de-DE" dirty="0" smtClean="0"/>
          </a:p>
          <a:p>
            <a:r>
              <a:rPr lang="de-DE" dirty="0" err="1" smtClean="0"/>
              <a:t>Scalable</a:t>
            </a:r>
            <a:endParaRPr lang="de-DE" dirty="0" smtClean="0"/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compatibility</a:t>
            </a:r>
            <a:endParaRPr lang="de-DE" dirty="0" smtClean="0"/>
          </a:p>
          <a:p>
            <a:r>
              <a:rPr lang="de-DE" dirty="0" smtClean="0"/>
              <a:t>Modular, </a:t>
            </a:r>
            <a:r>
              <a:rPr lang="de-DE" dirty="0" err="1" smtClean="0"/>
              <a:t>extendable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rchitecture</a:t>
            </a:r>
            <a:endParaRPr lang="en-US" dirty="0" smtClean="0"/>
          </a:p>
          <a:p>
            <a:r>
              <a:rPr lang="de-DE" dirty="0" smtClean="0"/>
              <a:t>Community </a:t>
            </a:r>
            <a:r>
              <a:rPr lang="de-DE" dirty="0" err="1" smtClean="0"/>
              <a:t>modules</a:t>
            </a:r>
            <a:endParaRPr lang="de-DE" dirty="0" smtClean="0"/>
          </a:p>
        </p:txBody>
      </p:sp>
      <p:sp>
        <p:nvSpPr>
          <p:cNvPr id="12" name="Textplatzhalter 10"/>
          <p:cNvSpPr txBox="1">
            <a:spLocks/>
          </p:cNvSpPr>
          <p:nvPr/>
        </p:nvSpPr>
        <p:spPr>
          <a:xfrm>
            <a:off x="4716016" y="1700808"/>
            <a:ext cx="4033712" cy="4448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1pPr>
            <a:lvl2pPr marL="627063" indent="-285750" algn="l" defTabSz="914400" rtl="0" eaLnBrk="1" latinLnBrk="0" hangingPunct="1">
              <a:lnSpc>
                <a:spcPts val="2400"/>
              </a:lnSpc>
              <a:spcBef>
                <a:spcPts val="480"/>
              </a:spcBef>
              <a:buFontTx/>
              <a:buBlip>
                <a:blip r:embed="rId2"/>
              </a:buBlip>
              <a:defRPr sz="18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2pPr>
            <a:lvl3pPr marL="893763" indent="-263525" algn="l" defTabSz="914400" rtl="0" eaLnBrk="1" latinLnBrk="0" hangingPunct="1">
              <a:lnSpc>
                <a:spcPts val="2000"/>
              </a:lnSpc>
              <a:spcBef>
                <a:spcPts val="340"/>
              </a:spcBef>
              <a:buFontTx/>
              <a:buBlip>
                <a:blip r:embed="rId2"/>
              </a:buBlip>
              <a:defRPr sz="16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agoOfficeSans-Regular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agoOfficeSans-Regular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Contra</a:t>
            </a:r>
          </a:p>
          <a:p>
            <a:r>
              <a:rPr lang="de-DE" dirty="0" smtClean="0"/>
              <a:t>Free </a:t>
            </a:r>
            <a:r>
              <a:rPr lang="de-DE" dirty="0" err="1" smtClean="0"/>
              <a:t>Licence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GPL v2</a:t>
            </a:r>
          </a:p>
          <a:p>
            <a:r>
              <a:rPr lang="de-DE" dirty="0" err="1" smtClean="0"/>
              <a:t>Typical</a:t>
            </a:r>
            <a:r>
              <a:rPr lang="de-DE" dirty="0" smtClean="0"/>
              <a:t> OpenSource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smtClean="0"/>
              <a:t>Security</a:t>
            </a:r>
          </a:p>
          <a:p>
            <a:pPr lvl="1"/>
            <a:r>
              <a:rPr lang="de-DE" dirty="0"/>
              <a:t>Limited </a:t>
            </a:r>
            <a:r>
              <a:rPr lang="de-DE" dirty="0" smtClean="0"/>
              <a:t>Features</a:t>
            </a:r>
          </a:p>
          <a:p>
            <a:pPr lvl="1"/>
            <a:r>
              <a:rPr lang="de-DE" dirty="0" smtClean="0"/>
              <a:t>Performance</a:t>
            </a:r>
          </a:p>
          <a:p>
            <a:pPr lvl="1"/>
            <a:r>
              <a:rPr lang="de-DE" dirty="0" err="1" smtClean="0"/>
              <a:t>Activity</a:t>
            </a:r>
            <a:endParaRPr lang="de-DE" dirty="0" smtClean="0"/>
          </a:p>
          <a:p>
            <a:pPr lvl="1"/>
            <a:r>
              <a:rPr lang="de-DE" dirty="0" err="1" smtClean="0"/>
              <a:t>Maturity</a:t>
            </a:r>
            <a:endParaRPr lang="de-DE" dirty="0" smtClean="0"/>
          </a:p>
          <a:p>
            <a:pPr lvl="1"/>
            <a:r>
              <a:rPr lang="de-DE" dirty="0" smtClean="0"/>
              <a:t>LTS</a:t>
            </a:r>
          </a:p>
          <a:p>
            <a:pPr lvl="1"/>
            <a:r>
              <a:rPr lang="de-DE" dirty="0" err="1" smtClean="0"/>
              <a:t>Inherited</a:t>
            </a:r>
            <a:r>
              <a:rPr lang="de-DE" dirty="0" smtClean="0"/>
              <a:t> </a:t>
            </a:r>
            <a:r>
              <a:rPr lang="de-DE" dirty="0" err="1" smtClean="0"/>
              <a:t>bugs</a:t>
            </a:r>
            <a:endParaRPr lang="en-US" dirty="0"/>
          </a:p>
          <a:p>
            <a:r>
              <a:rPr lang="de-DE" dirty="0" smtClean="0"/>
              <a:t>Lack </a:t>
            </a:r>
            <a:r>
              <a:rPr lang="de-DE" dirty="0" err="1" smtClean="0"/>
              <a:t>of</a:t>
            </a:r>
            <a:r>
              <a:rPr lang="de-DE" dirty="0" smtClean="0"/>
              <a:t> Enterprise </a:t>
            </a:r>
            <a:r>
              <a:rPr lang="de-DE" dirty="0" err="1" smtClean="0"/>
              <a:t>Certifications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0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5" y="1196752"/>
            <a:ext cx="7596336" cy="5377182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0510" y="1051261"/>
            <a:ext cx="7416000" cy="433523"/>
          </a:xfrm>
        </p:spPr>
        <p:txBody>
          <a:bodyPr/>
          <a:lstStyle/>
          <a:p>
            <a:r>
              <a:rPr lang="de-DE" dirty="0" smtClean="0"/>
              <a:t>Feierabend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6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Licence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180000"/>
              <a:buNone/>
            </a:pPr>
            <a:r>
              <a:rPr lang="da-DK" dirty="0" smtClean="0">
                <a:latin typeface="FagoOfficeSans-Bold" pitchFamily="2" charset="0"/>
              </a:rPr>
              <a:t>Community Edition</a:t>
            </a:r>
            <a:endParaRPr lang="da-DK" dirty="0">
              <a:latin typeface="FagoOfficeSans-Bold" pitchFamily="2" charset="0"/>
            </a:endParaRPr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sz="2000" dirty="0" err="1"/>
              <a:t>Full</a:t>
            </a:r>
            <a:r>
              <a:rPr lang="de-DE" sz="2000" dirty="0"/>
              <a:t> </a:t>
            </a:r>
            <a:r>
              <a:rPr lang="de-DE" sz="2000" dirty="0" err="1" smtClean="0"/>
              <a:t>platform</a:t>
            </a:r>
            <a:endParaRPr lang="de-DE" sz="2000" dirty="0" smtClean="0"/>
          </a:p>
          <a:p>
            <a:pPr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dirty="0" smtClean="0"/>
              <a:t>Extended GPL </a:t>
            </a:r>
            <a:r>
              <a:rPr lang="de-DE" dirty="0"/>
              <a:t>v.2 </a:t>
            </a:r>
            <a:r>
              <a:rPr lang="de-DE" dirty="0" err="1" smtClean="0"/>
              <a:t>licence</a:t>
            </a:r>
            <a:endParaRPr lang="de-DE" dirty="0" smtClean="0"/>
          </a:p>
          <a:p>
            <a:pPr lvl="1"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dirty="0" smtClean="0"/>
              <a:t>100%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</a:p>
          <a:p>
            <a:pPr lvl="1"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dirty="0" err="1" smtClean="0"/>
              <a:t>Modified</a:t>
            </a:r>
            <a:r>
              <a:rPr lang="de-DE" dirty="0" smtClean="0"/>
              <a:t> Source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republished</a:t>
            </a:r>
            <a:endParaRPr lang="de-DE" dirty="0" smtClean="0"/>
          </a:p>
          <a:p>
            <a:pPr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official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sla‘s</a:t>
            </a:r>
            <a:endParaRPr lang="de-DE" dirty="0" smtClean="0"/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sz="2000" dirty="0"/>
              <a:t>Final </a:t>
            </a:r>
            <a:r>
              <a:rPr lang="de-DE" sz="2000" dirty="0" err="1"/>
              <a:t>product</a:t>
            </a:r>
            <a:r>
              <a:rPr lang="de-DE" sz="2000" dirty="0"/>
              <a:t> </a:t>
            </a:r>
            <a:r>
              <a:rPr lang="de-DE" sz="2000" dirty="0" err="1"/>
              <a:t>may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any</a:t>
            </a:r>
            <a:r>
              <a:rPr lang="de-DE" sz="2000" dirty="0"/>
              <a:t> FLOSS </a:t>
            </a:r>
            <a:r>
              <a:rPr lang="de-DE" sz="2000" dirty="0" err="1"/>
              <a:t>licence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(„Free/</a:t>
            </a:r>
            <a:r>
              <a:rPr lang="de-DE" sz="2000" dirty="0" err="1"/>
              <a:t>Libre</a:t>
            </a:r>
            <a:r>
              <a:rPr lang="de-DE" sz="2000" dirty="0"/>
              <a:t> Open Source Software“ </a:t>
            </a:r>
            <a:r>
              <a:rPr lang="de-DE" sz="2000" dirty="0" smtClean="0"/>
              <a:t>)</a:t>
            </a:r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sz="2000" dirty="0"/>
              <a:t>Limited </a:t>
            </a:r>
            <a:r>
              <a:rPr lang="de-DE" sz="2000" dirty="0" err="1" smtClean="0"/>
              <a:t>features</a:t>
            </a:r>
            <a:r>
              <a:rPr lang="de-DE" sz="2000" dirty="0" smtClean="0"/>
              <a:t> (e.g. </a:t>
            </a:r>
            <a:r>
              <a:rPr lang="de-DE" sz="2000" dirty="0" err="1" smtClean="0"/>
              <a:t>only</a:t>
            </a:r>
            <a:r>
              <a:rPr lang="de-DE" sz="2000" dirty="0" smtClean="0"/>
              <a:t> </a:t>
            </a:r>
            <a:r>
              <a:rPr lang="de-DE" sz="2000" dirty="0" err="1" smtClean="0"/>
              <a:t>community</a:t>
            </a:r>
            <a:r>
              <a:rPr lang="de-DE" sz="2000" dirty="0" smtClean="0"/>
              <a:t> </a:t>
            </a:r>
            <a:r>
              <a:rPr lang="de-DE" sz="2000" dirty="0" err="1" smtClean="0"/>
              <a:t>stack</a:t>
            </a:r>
            <a:r>
              <a:rPr lang="de-DE" sz="2000" dirty="0" smtClean="0"/>
              <a:t>)</a:t>
            </a:r>
            <a:endParaRPr lang="de-DE" sz="2000" dirty="0"/>
          </a:p>
          <a:p>
            <a:pPr marL="0" lvl="1" indent="0">
              <a:lnSpc>
                <a:spcPts val="2600"/>
              </a:lnSpc>
              <a:spcBef>
                <a:spcPts val="600"/>
              </a:spcBef>
              <a:buClr>
                <a:srgbClr val="E65A0A"/>
              </a:buClr>
              <a:buSzPct val="100000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92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Essentials - </a:t>
            </a:r>
            <a:r>
              <a:rPr lang="de-DE" dirty="0" err="1" smtClean="0"/>
              <a:t>Licence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E65A0A"/>
              </a:buClr>
              <a:buSzPct val="100000"/>
              <a:buNone/>
            </a:pPr>
            <a:r>
              <a:rPr lang="da-DK" dirty="0">
                <a:latin typeface="FagoOfficeSans-Bold" pitchFamily="2" charset="0"/>
              </a:rPr>
              <a:t>Enterprise Subscription</a:t>
            </a:r>
            <a:endParaRPr lang="de-DE" dirty="0"/>
          </a:p>
          <a:p>
            <a:pPr>
              <a:buClr>
                <a:srgbClr val="E65A0A"/>
              </a:buClr>
              <a:buSzPct val="100000"/>
              <a:buBlip>
                <a:blip r:embed="rId2"/>
              </a:buBlip>
            </a:pPr>
            <a:r>
              <a:rPr lang="de-DE" dirty="0"/>
              <a:t>JSEL (Jahia </a:t>
            </a:r>
            <a:r>
              <a:rPr lang="de-DE" dirty="0" err="1"/>
              <a:t>Sustainable</a:t>
            </a:r>
            <a:r>
              <a:rPr lang="de-DE" dirty="0"/>
              <a:t> Enterprise </a:t>
            </a:r>
            <a:r>
              <a:rPr lang="de-DE" dirty="0" err="1" smtClean="0"/>
              <a:t>Licence</a:t>
            </a:r>
            <a:r>
              <a:rPr lang="de-DE" dirty="0" smtClean="0"/>
              <a:t>)</a:t>
            </a:r>
          </a:p>
          <a:p>
            <a:pPr>
              <a:buClr>
                <a:srgbClr val="E65A0A"/>
              </a:buClr>
              <a:buSzPct val="100000"/>
              <a:buBlip>
                <a:blip r:embed="rId2"/>
              </a:buBlip>
            </a:pPr>
            <a:r>
              <a:rPr lang="de-DE" dirty="0" err="1" smtClean="0"/>
              <a:t>Licence</a:t>
            </a:r>
            <a:r>
              <a:rPr lang="de-DE" dirty="0" smtClean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contributions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 smtClean="0"/>
              <a:t>payments</a:t>
            </a:r>
            <a:endParaRPr lang="de-DE" dirty="0" smtClean="0"/>
          </a:p>
          <a:p>
            <a:pPr>
              <a:buClr>
                <a:srgbClr val="E65A0A"/>
              </a:buClr>
              <a:buSzPct val="100000"/>
              <a:buBlip>
                <a:blip r:embed="rId2"/>
              </a:buBlip>
            </a:pPr>
            <a:r>
              <a:rPr lang="de-DE" dirty="0" smtClean="0"/>
              <a:t>Extended </a:t>
            </a:r>
            <a:r>
              <a:rPr lang="de-DE" dirty="0"/>
              <a:t>support-, </a:t>
            </a:r>
            <a:r>
              <a:rPr lang="de-DE" dirty="0" err="1"/>
              <a:t>developement</a:t>
            </a:r>
            <a:r>
              <a:rPr lang="de-DE" dirty="0"/>
              <a:t>-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deploymenttools</a:t>
            </a:r>
            <a:endParaRPr lang="de-DE" dirty="0" smtClean="0"/>
          </a:p>
          <a:p>
            <a:pPr>
              <a:buClr>
                <a:srgbClr val="E65A0A"/>
              </a:buClr>
              <a:buSzPct val="100000"/>
              <a:buBlip>
                <a:blip r:embed="rId2"/>
              </a:buBlip>
            </a:pPr>
            <a:r>
              <a:rPr lang="de-DE" dirty="0" err="1" smtClean="0"/>
              <a:t>Standart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Professional </a:t>
            </a:r>
            <a:r>
              <a:rPr lang="de-DE" dirty="0" err="1" smtClean="0"/>
              <a:t>Subscription</a:t>
            </a:r>
            <a:endParaRPr lang="de-DE" dirty="0" smtClean="0"/>
          </a:p>
          <a:p>
            <a:pPr>
              <a:buClr>
                <a:srgbClr val="E65A0A"/>
              </a:buClr>
              <a:buSzPct val="100000"/>
              <a:buBlip>
                <a:blip r:embed="rId2"/>
              </a:buBlip>
            </a:pPr>
            <a:r>
              <a:rPr lang="de-DE" dirty="0" smtClean="0"/>
              <a:t>Enterprise </a:t>
            </a:r>
            <a:r>
              <a:rPr lang="de-DE" dirty="0" err="1" smtClean="0"/>
              <a:t>Stack</a:t>
            </a:r>
            <a:endParaRPr lang="de-DE" dirty="0"/>
          </a:p>
          <a:p>
            <a:pPr lvl="1">
              <a:buClr>
                <a:srgbClr val="E65A0A"/>
              </a:buClr>
              <a:buSzPct val="100000"/>
              <a:buBlip>
                <a:blip r:embed="rId2"/>
              </a:buBlip>
            </a:pPr>
            <a:endParaRPr lang="de-DE" dirty="0"/>
          </a:p>
          <a:p>
            <a:pPr marL="341313" lvl="1" indent="0">
              <a:buClr>
                <a:srgbClr val="E65A0A"/>
              </a:buClr>
              <a:buSzPct val="10000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1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Essentials – General </a:t>
            </a:r>
            <a:r>
              <a:rPr lang="de-DE" dirty="0"/>
              <a:t>S</a:t>
            </a:r>
            <a:r>
              <a:rPr lang="de-DE" dirty="0" smtClean="0"/>
              <a:t>upport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Pdf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  <a:p>
            <a:r>
              <a:rPr lang="de-DE" dirty="0" err="1" smtClean="0"/>
              <a:t>Javadoc</a:t>
            </a:r>
            <a:r>
              <a:rPr lang="de-DE" dirty="0" smtClean="0"/>
              <a:t> / </a:t>
            </a:r>
            <a:r>
              <a:rPr lang="de-DE" dirty="0" err="1" smtClean="0"/>
              <a:t>Taglibdoc</a:t>
            </a:r>
            <a:endParaRPr lang="de-DE" dirty="0" smtClean="0"/>
          </a:p>
          <a:p>
            <a:r>
              <a:rPr lang="de-DE" dirty="0" smtClean="0"/>
              <a:t>Videos / </a:t>
            </a:r>
            <a:r>
              <a:rPr lang="de-DE" dirty="0" err="1"/>
              <a:t>w</a:t>
            </a:r>
            <a:r>
              <a:rPr lang="de-DE" dirty="0" err="1" smtClean="0"/>
              <a:t>ebinars</a:t>
            </a:r>
            <a:endParaRPr lang="de-DE" dirty="0" smtClean="0"/>
          </a:p>
          <a:p>
            <a:r>
              <a:rPr lang="de-DE" dirty="0" err="1" smtClean="0"/>
              <a:t>Jahiapedia</a:t>
            </a:r>
            <a:r>
              <a:rPr lang="de-DE" dirty="0" smtClean="0"/>
              <a:t> (Wiki)</a:t>
            </a:r>
          </a:p>
          <a:p>
            <a:r>
              <a:rPr lang="de-DE" dirty="0" err="1" smtClean="0"/>
              <a:t>How-To‘s</a:t>
            </a:r>
            <a:endParaRPr lang="de-DE" dirty="0" smtClean="0"/>
          </a:p>
          <a:p>
            <a:r>
              <a:rPr lang="de-DE" dirty="0" smtClean="0"/>
              <a:t>Case Studies</a:t>
            </a:r>
          </a:p>
          <a:p>
            <a:r>
              <a:rPr lang="de-DE" dirty="0" err="1"/>
              <a:t>Jira</a:t>
            </a:r>
            <a:endParaRPr lang="en-US" dirty="0"/>
          </a:p>
          <a:p>
            <a:pPr marL="3413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Essentials – Enterprise Support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Consulting</a:t>
            </a:r>
            <a:endParaRPr lang="en-US" dirty="0" smtClean="0"/>
          </a:p>
          <a:p>
            <a:r>
              <a:rPr lang="de-DE" dirty="0" smtClean="0"/>
              <a:t>Jahia Customer Extranet</a:t>
            </a:r>
          </a:p>
          <a:p>
            <a:r>
              <a:rPr lang="de-DE" dirty="0" smtClean="0"/>
              <a:t>Training</a:t>
            </a:r>
          </a:p>
          <a:p>
            <a:r>
              <a:rPr lang="de-DE" dirty="0" err="1" smtClean="0"/>
              <a:t>Certification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endParaRPr lang="de-DE" dirty="0" smtClean="0"/>
          </a:p>
          <a:p>
            <a:r>
              <a:rPr lang="de-DE" dirty="0"/>
              <a:t>P</a:t>
            </a:r>
            <a:r>
              <a:rPr lang="de-DE" dirty="0" smtClean="0"/>
              <a:t>artner </a:t>
            </a:r>
            <a:r>
              <a:rPr lang="de-DE" dirty="0" err="1" smtClean="0"/>
              <a:t>program</a:t>
            </a:r>
            <a:endParaRPr lang="de-DE" dirty="0" smtClean="0"/>
          </a:p>
          <a:p>
            <a:r>
              <a:rPr lang="de-DE" dirty="0" smtClean="0"/>
              <a:t>Certified </a:t>
            </a:r>
            <a:r>
              <a:rPr lang="de-DE" dirty="0" err="1" smtClean="0"/>
              <a:t>migration</a:t>
            </a:r>
            <a:endParaRPr lang="de-DE" dirty="0" smtClean="0"/>
          </a:p>
          <a:p>
            <a:r>
              <a:rPr lang="de-DE" dirty="0" smtClean="0"/>
              <a:t>Annual </a:t>
            </a:r>
            <a:r>
              <a:rPr lang="de-DE" dirty="0" err="1" smtClean="0"/>
              <a:t>subscription</a:t>
            </a:r>
            <a:endParaRPr lang="de-DE" dirty="0" smtClean="0"/>
          </a:p>
          <a:p>
            <a:r>
              <a:rPr lang="de-DE" dirty="0" smtClean="0"/>
              <a:t>High </a:t>
            </a:r>
            <a:r>
              <a:rPr lang="de-DE" dirty="0" err="1" smtClean="0"/>
              <a:t>Priority</a:t>
            </a:r>
            <a:r>
              <a:rPr lang="de-DE" dirty="0" smtClean="0"/>
              <a:t> </a:t>
            </a:r>
            <a:r>
              <a:rPr lang="de-DE" dirty="0" err="1" smtClean="0"/>
              <a:t>Jira</a:t>
            </a:r>
            <a:endParaRPr lang="de-DE" dirty="0" smtClean="0"/>
          </a:p>
          <a:p>
            <a:pPr marL="3413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Master_PPT_Vorlage">
  <a:themeElements>
    <a:clrScheme name="]init[ AG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E65A0A"/>
      </a:accent1>
      <a:accent2>
        <a:srgbClr val="F88D52"/>
      </a:accent2>
      <a:accent3>
        <a:srgbClr val="666666"/>
      </a:accent3>
      <a:accent4>
        <a:srgbClr val="53746E"/>
      </a:accent4>
      <a:accent5>
        <a:srgbClr val="921406"/>
      </a:accent5>
      <a:accent6>
        <a:srgbClr val="0875BD"/>
      </a:accent6>
      <a:hlink>
        <a:srgbClr val="E65A0A"/>
      </a:hlink>
      <a:folHlink>
        <a:srgbClr val="666666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01_Master_PPT_Vorlage</Template>
  <TotalTime>0</TotalTime>
  <Words>1997</Words>
  <Application>Microsoft Office PowerPoint</Application>
  <PresentationFormat>Bildschirmpräsentation (4:3)</PresentationFormat>
  <Paragraphs>563</Paragraphs>
  <Slides>54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5" baseType="lpstr">
      <vt:lpstr>01_Master_PPT_Vorlage</vt:lpstr>
      <vt:lpstr>PowerPoint-Präsentation</vt:lpstr>
      <vt:lpstr>PowerPoint-Präsentation</vt:lpstr>
      <vt:lpstr>Jahia - Fundamentals</vt:lpstr>
      <vt:lpstr>Fundamentals - Introduction</vt:lpstr>
      <vt:lpstr>Fundamentals - Facts</vt:lpstr>
      <vt:lpstr>Fundamentals - Licence</vt:lpstr>
      <vt:lpstr>Essentials - Licence</vt:lpstr>
      <vt:lpstr>Essentials – General Support</vt:lpstr>
      <vt:lpstr>Essentials – Enterprise Support</vt:lpstr>
      <vt:lpstr>Fundamentals – Community Support</vt:lpstr>
      <vt:lpstr>Fundamentals - Stacks</vt:lpstr>
      <vt:lpstr>Fundamentals - Stacks</vt:lpstr>
      <vt:lpstr>Fundamentals - Stacks</vt:lpstr>
      <vt:lpstr>Fundamentals - Stacks</vt:lpstr>
      <vt:lpstr>Fundamentals - Pricing</vt:lpstr>
      <vt:lpstr>Fundamentals - Pricing</vt:lpstr>
      <vt:lpstr>Fundamentals - Pricing</vt:lpstr>
      <vt:lpstr>Fundamentals - Pricing</vt:lpstr>
      <vt:lpstr>PowerPoint-Präsentation</vt:lpstr>
      <vt:lpstr>Architecture - Software</vt:lpstr>
      <vt:lpstr>Architecture - Core Components</vt:lpstr>
      <vt:lpstr>Architecture – Jahia Components</vt:lpstr>
      <vt:lpstr>Architecture – Technologies</vt:lpstr>
      <vt:lpstr>Architecture - Content</vt:lpstr>
      <vt:lpstr>Architecture - Authorization</vt:lpstr>
      <vt:lpstr>Architecture – Content Platform</vt:lpstr>
      <vt:lpstr>Architecture - Search</vt:lpstr>
      <vt:lpstr>Architecture - Search</vt:lpstr>
      <vt:lpstr>Architecture - Search</vt:lpstr>
      <vt:lpstr>Architecture – Rules</vt:lpstr>
      <vt:lpstr>Architecture – BPM / Workflows</vt:lpstr>
      <vt:lpstr>Architecture - Intersection Points</vt:lpstr>
      <vt:lpstr>Architecture - Templating</vt:lpstr>
      <vt:lpstr>Architecture – Rendering</vt:lpstr>
      <vt:lpstr>Architecture – Rendering </vt:lpstr>
      <vt:lpstr>Architecture - Modules</vt:lpstr>
      <vt:lpstr>PowerPoint-Präsentation</vt:lpstr>
      <vt:lpstr>Architecture - Server</vt:lpstr>
      <vt:lpstr>Architecture - Server</vt:lpstr>
      <vt:lpstr>Architecture - Server</vt:lpstr>
      <vt:lpstr>Architecture - Server</vt:lpstr>
      <vt:lpstr>PowerPoint-Präsentation</vt:lpstr>
      <vt:lpstr>Jahia in action</vt:lpstr>
      <vt:lpstr>Jahia in action – Actors</vt:lpstr>
      <vt:lpstr>Jahia in Action – Content flow</vt:lpstr>
      <vt:lpstr>Jahia in Action - Webclient</vt:lpstr>
      <vt:lpstr>Jahia in Action – Administration / Management</vt:lpstr>
      <vt:lpstr>Jahia in Action -  Visual User Experience Builder </vt:lpstr>
      <vt:lpstr>Jahia in Action -  Visual User Experience Builder</vt:lpstr>
      <vt:lpstr>Jahia in Action -  Visual User Experience Builder</vt:lpstr>
      <vt:lpstr>PowerPoint-Präsentation</vt:lpstr>
      <vt:lpstr>Conclusion</vt:lpstr>
      <vt:lpstr>Q&amp;A</vt:lpstr>
      <vt:lpstr>Feierabend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2013-03-11T12:07:55Z</dcterms:created>
  <dcterms:modified xsi:type="dcterms:W3CDTF">2013-03-19T16:46:26Z</dcterms:modified>
</cp:coreProperties>
</file>