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9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2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1721" cy="767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8" y="1474191"/>
            <a:ext cx="8288901" cy="50880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s.cmu.edu/~rwh/theses/okasaki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06B-1168-442B-9E59-4EBFC29B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A514E-711D-499F-A97D-45C6EC475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Malcolm </a:t>
            </a:r>
            <a:r>
              <a:rPr lang="en-GB" dirty="0" err="1"/>
              <a:t>crowe</a:t>
            </a:r>
            <a:endParaRPr lang="en-GB" dirty="0"/>
          </a:p>
          <a:p>
            <a:r>
              <a:rPr lang="en-GB" dirty="0"/>
              <a:t>20 January 2019</a:t>
            </a:r>
          </a:p>
        </p:txBody>
      </p:sp>
    </p:spTree>
    <p:extLst>
      <p:ext uri="{BB962C8B-B14F-4D97-AF65-F5344CB8AC3E}">
        <p14:creationId xmlns:p14="http://schemas.microsoft.com/office/powerpoint/2010/main" val="457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FD4-056E-4F4F-AF38-754F7A4E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2985-C81A-43C1-A465-7C3FA132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memory allocator works harder</a:t>
            </a:r>
          </a:p>
          <a:p>
            <a:r>
              <a:rPr lang="en-GB" dirty="0"/>
              <a:t>But we avoid recursive copying</a:t>
            </a:r>
          </a:p>
          <a:p>
            <a:pPr lvl="1"/>
            <a:r>
              <a:rPr lang="en-GB" dirty="0"/>
              <a:t>Top parts of structures are cheapest to change</a:t>
            </a:r>
          </a:p>
          <a:p>
            <a:pPr lvl="1"/>
            <a:r>
              <a:rPr lang="en-GB" dirty="0"/>
              <a:t>Cheapest of all are stacks</a:t>
            </a:r>
          </a:p>
          <a:p>
            <a:r>
              <a:rPr lang="en-GB" dirty="0"/>
              <a:t>Structures such as queues are expensive</a:t>
            </a:r>
          </a:p>
          <a:p>
            <a:pPr lvl="1"/>
            <a:r>
              <a:rPr lang="en-GB" dirty="0"/>
              <a:t>Since we always add at the end</a:t>
            </a:r>
          </a:p>
          <a:p>
            <a:pPr lvl="1"/>
            <a:r>
              <a:rPr lang="en-GB" dirty="0"/>
              <a:t>This affects speed of breadth-first search</a:t>
            </a:r>
          </a:p>
          <a:p>
            <a:r>
              <a:rPr lang="en-GB" dirty="0"/>
              <a:t>This would be something worth analysing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7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75-6FF1-438D-87FB-A0D6024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Bookmark replaces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193-A101-4602-9FFC-8FDD7AB5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Iterators are popular for traversing structures</a:t>
            </a:r>
          </a:p>
          <a:p>
            <a:pPr lvl="1"/>
            <a:r>
              <a:rPr lang="en-GB" dirty="0"/>
              <a:t>Used internally to implement </a:t>
            </a:r>
            <a:r>
              <a:rPr lang="en-GB" dirty="0">
                <a:latin typeface="Consolas" panose="020B0609020204030204" pitchFamily="49" charset="0"/>
              </a:rPr>
              <a:t>foreach</a:t>
            </a:r>
          </a:p>
          <a:p>
            <a:r>
              <a:rPr lang="en-GB" dirty="0"/>
              <a:t>But they are not shareable</a:t>
            </a:r>
          </a:p>
          <a:p>
            <a:pPr lvl="1"/>
            <a:r>
              <a:rPr lang="en-GB" dirty="0"/>
              <a:t>And prevent change to the structure traversed</a:t>
            </a:r>
          </a:p>
          <a:p>
            <a:r>
              <a:rPr lang="en-GB" dirty="0"/>
              <a:t>A Bookmark starts with snapshot of structure</a:t>
            </a:r>
          </a:p>
          <a:p>
            <a:pPr lvl="1"/>
            <a:r>
              <a:rPr lang="en-GB" dirty="0"/>
              <a:t>Bookmark b=</a:t>
            </a:r>
            <a:r>
              <a:rPr lang="en-GB" dirty="0" err="1"/>
              <a:t>S.First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Shareable, traverses using b=</a:t>
            </a:r>
            <a:r>
              <a:rPr lang="en-GB" dirty="0" err="1"/>
              <a:t>b.Next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sz="2700" dirty="0">
                <a:latin typeface="Consolas" panose="020B0609020204030204" pitchFamily="49" charset="0"/>
              </a:rPr>
              <a:t>for (var b=</a:t>
            </a:r>
            <a:r>
              <a:rPr lang="en-GB" sz="2700" dirty="0" err="1">
                <a:latin typeface="Consolas" panose="020B0609020204030204" pitchFamily="49" charset="0"/>
              </a:rPr>
              <a:t>S.First</a:t>
            </a:r>
            <a:r>
              <a:rPr lang="en-GB" sz="2700" dirty="0">
                <a:latin typeface="Consolas" panose="020B0609020204030204" pitchFamily="49" charset="0"/>
              </a:rPr>
              <a:t>(); b!=null; b=</a:t>
            </a:r>
            <a:r>
              <a:rPr lang="en-GB" sz="2700" dirty="0" err="1">
                <a:latin typeface="Consolas" panose="020B0609020204030204" pitchFamily="49" charset="0"/>
              </a:rPr>
              <a:t>b.Next</a:t>
            </a:r>
            <a:r>
              <a:rPr lang="en-GB" sz="2700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/>
              <a:t>Just as efficient (memory allocator works harder)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33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004A-BECA-4367-967F-5A74786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</a:t>
            </a:r>
            <a:r>
              <a:rPr lang="en-GB" dirty="0" err="1"/>
              <a:t>StrongDBMS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1D1B-C8E0-4740-A1B5-8F7C50E0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locking is a real pain</a:t>
            </a:r>
          </a:p>
          <a:p>
            <a:r>
              <a:rPr lang="en-GB" dirty="0"/>
              <a:t>DBMS (claim they) use locking all the time</a:t>
            </a:r>
          </a:p>
          <a:p>
            <a:pPr lvl="1"/>
            <a:r>
              <a:rPr lang="en-GB" dirty="0"/>
              <a:t>Deadlocks are a plague and very hard to avoid</a:t>
            </a:r>
          </a:p>
          <a:p>
            <a:pPr lvl="1"/>
            <a:r>
              <a:rPr lang="en-GB" dirty="0"/>
              <a:t>Normally detected by inactivity!</a:t>
            </a:r>
          </a:p>
          <a:p>
            <a:r>
              <a:rPr lang="en-GB" dirty="0"/>
              <a:t>Pyrrho DBMS uses optimistic execution</a:t>
            </a:r>
          </a:p>
          <a:p>
            <a:pPr lvl="1"/>
            <a:r>
              <a:rPr lang="en-GB" dirty="0"/>
              <a:t>Locks and checks everything only during commit</a:t>
            </a:r>
          </a:p>
          <a:p>
            <a:pPr lvl="1"/>
            <a:r>
              <a:rPr lang="en-GB" dirty="0"/>
              <a:t>Uses shareable data structures for trees, rows</a:t>
            </a:r>
          </a:p>
          <a:p>
            <a:r>
              <a:rPr lang="en-GB" dirty="0" err="1"/>
              <a:t>StrongDBMS</a:t>
            </a:r>
            <a:r>
              <a:rPr lang="en-GB" dirty="0"/>
              <a:t> uses them for most things</a:t>
            </a:r>
          </a:p>
          <a:p>
            <a:pPr lvl="1"/>
            <a:r>
              <a:rPr lang="en-GB" dirty="0"/>
              <a:t>Especially the database and transaction objects</a:t>
            </a:r>
          </a:p>
        </p:txBody>
      </p:sp>
    </p:spTree>
    <p:extLst>
      <p:ext uri="{BB962C8B-B14F-4D97-AF65-F5344CB8AC3E}">
        <p14:creationId xmlns:p14="http://schemas.microsoft.com/office/powerpoint/2010/main" val="116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6A33-B171-4A33-8E54-C6AE1EA8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StrongDBMS</a:t>
            </a:r>
            <a:r>
              <a:rPr lang="en-GB" dirty="0"/>
              <a:t>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F293-5141-49B4-8963-0748B01E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change changes at two levels:</a:t>
            </a:r>
          </a:p>
          <a:p>
            <a:pPr lvl="1"/>
            <a:r>
              <a:rPr lang="en-GB" dirty="0"/>
              <a:t>The in-memory versions of the indexes (etc)</a:t>
            </a:r>
          </a:p>
          <a:p>
            <a:pPr lvl="1"/>
            <a:r>
              <a:rPr lang="en-GB" dirty="0"/>
              <a:t>The new objects the transaction knows about</a:t>
            </a:r>
          </a:p>
          <a:p>
            <a:r>
              <a:rPr lang="en-GB" dirty="0"/>
              <a:t>It is a bit confusing to program</a:t>
            </a:r>
          </a:p>
          <a:p>
            <a:pPr lvl="1"/>
            <a:r>
              <a:rPr lang="en-GB" dirty="0"/>
              <a:t>A C# constructor for each kind of change</a:t>
            </a:r>
          </a:p>
          <a:p>
            <a:r>
              <a:rPr lang="en-GB" dirty="0"/>
              <a:t>Always get from one consistent state to next</a:t>
            </a:r>
          </a:p>
          <a:p>
            <a:r>
              <a:rPr lang="en-GB" dirty="0"/>
              <a:t>Many constructors have a stream parameter</a:t>
            </a:r>
          </a:p>
          <a:p>
            <a:pPr lvl="1"/>
            <a:r>
              <a:rPr lang="en-GB" dirty="0"/>
              <a:t>The stream of data from the </a:t>
            </a:r>
            <a:r>
              <a:rPr lang="en-GB"/>
              <a:t>client socket</a:t>
            </a:r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 err="1"/>
              <a:t>FileStream</a:t>
            </a:r>
            <a:r>
              <a:rPr lang="en-GB" dirty="0"/>
              <a:t> for the transaction log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05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80EF-1954-490F-95C6-79C6119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F273-63E4-41FC-A3A3-2589CC69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 are in all Computing courses</a:t>
            </a:r>
          </a:p>
          <a:p>
            <a:pPr lvl="1"/>
            <a:r>
              <a:rPr lang="en-GB" dirty="0"/>
              <a:t>Revisited when student has reached Threading</a:t>
            </a:r>
          </a:p>
          <a:p>
            <a:r>
              <a:rPr lang="en-GB" dirty="0"/>
              <a:t>Threading examples show need for locking</a:t>
            </a:r>
          </a:p>
          <a:p>
            <a:pPr lvl="1"/>
            <a:r>
              <a:rPr lang="en-GB" dirty="0"/>
              <a:t>Students learn this is why strings are immutable</a:t>
            </a:r>
          </a:p>
          <a:p>
            <a:pPr lvl="2"/>
            <a:r>
              <a:rPr lang="en-GB" dirty="0"/>
              <a:t>At least in C# and Java – “value semantics”</a:t>
            </a:r>
          </a:p>
          <a:p>
            <a:r>
              <a:rPr lang="en-GB" dirty="0"/>
              <a:t>But why do we use unsafe data structures?</a:t>
            </a:r>
          </a:p>
          <a:p>
            <a:pPr lvl="1"/>
            <a:r>
              <a:rPr lang="en-GB" dirty="0"/>
              <a:t>In this lecture we focus on SAFE data structures</a:t>
            </a:r>
          </a:p>
          <a:p>
            <a:pPr lvl="1"/>
            <a:r>
              <a:rPr lang="en-GB" dirty="0"/>
              <a:t>For sharing and copying between threads</a:t>
            </a:r>
          </a:p>
          <a:p>
            <a:r>
              <a:rPr lang="en-GB" dirty="0"/>
              <a:t>The reduces the need for complex locking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683-6EFC-4DB9-AB9D-89C1402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BB8D-2956-4AF3-A052-99A4118E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Arrays A and B  (in Java, say)</a:t>
            </a:r>
          </a:p>
          <a:p>
            <a:r>
              <a:rPr lang="en-GB" dirty="0"/>
              <a:t>After B=A we have</a:t>
            </a:r>
          </a:p>
          <a:p>
            <a:endParaRPr lang="en-GB" dirty="0"/>
          </a:p>
          <a:p>
            <a:r>
              <a:rPr lang="en-GB" dirty="0"/>
              <a:t>Then A[2]=‘T’ gives</a:t>
            </a:r>
          </a:p>
          <a:p>
            <a:r>
              <a:rPr lang="en-GB" dirty="0"/>
              <a:t>(correct, maybe?)</a:t>
            </a:r>
          </a:p>
          <a:p>
            <a:endParaRPr lang="en-GB" dirty="0"/>
          </a:p>
          <a:p>
            <a:r>
              <a:rPr lang="en-GB" dirty="0"/>
              <a:t>A safe array would give</a:t>
            </a:r>
          </a:p>
          <a:p>
            <a:r>
              <a:rPr lang="en-GB" dirty="0"/>
              <a:t>A=</a:t>
            </a:r>
            <a:r>
              <a:rPr lang="en-GB" dirty="0" err="1"/>
              <a:t>A.Set</a:t>
            </a:r>
            <a:r>
              <a:rPr lang="en-GB" dirty="0"/>
              <a:t>(2,’T’)</a:t>
            </a:r>
          </a:p>
          <a:p>
            <a:r>
              <a:rPr lang="en-GB" dirty="0"/>
              <a:t>Change is just to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C3E2-C002-4D8A-9824-B371C221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 r="72930" b="20028"/>
          <a:stretch/>
        </p:blipFill>
        <p:spPr>
          <a:xfrm>
            <a:off x="4334112" y="1978621"/>
            <a:ext cx="3113008" cy="11699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73DA7-0401-46A0-BD60-FAB92DA61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53" r="74342" b="17103"/>
          <a:stretch/>
        </p:blipFill>
        <p:spPr>
          <a:xfrm>
            <a:off x="4334112" y="3373247"/>
            <a:ext cx="3113008" cy="135917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787C5-8B5C-4A22-8A97-9CEB3DE5F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82" b="15035"/>
          <a:stretch/>
        </p:blipFill>
        <p:spPr>
          <a:xfrm>
            <a:off x="5058012" y="4957092"/>
            <a:ext cx="3225285" cy="13591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080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ED6-1C5B-4EB2-9D89-83A28C7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learn about cloning?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2218-9885-4947-B41F-1A77B2C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concept often not grasped by students</a:t>
            </a:r>
          </a:p>
          <a:p>
            <a:r>
              <a:rPr lang="en-GB" dirty="0"/>
              <a:t>When a list is passed “by value” to a proc</a:t>
            </a:r>
          </a:p>
          <a:p>
            <a:r>
              <a:rPr lang="en-GB" dirty="0"/>
              <a:t>There is nothing to stop the proc changing it</a:t>
            </a:r>
          </a:p>
          <a:p>
            <a:r>
              <a:rPr lang="en-GB" dirty="0"/>
              <a:t>With value semantics this shouldn’t occur</a:t>
            </a:r>
          </a:p>
          <a:p>
            <a:r>
              <a:rPr lang="en-GB" dirty="0"/>
              <a:t>So maybe we need to stop using lists!</a:t>
            </a:r>
          </a:p>
          <a:p>
            <a:r>
              <a:rPr lang="en-GB" dirty="0"/>
              <a:t>Immutable strings are still useful, so</a:t>
            </a:r>
          </a:p>
          <a:p>
            <a:pPr lvl="1"/>
            <a:r>
              <a:rPr lang="en-GB" dirty="0"/>
              <a:t>Make data structures have immutable contents</a:t>
            </a:r>
          </a:p>
          <a:p>
            <a:r>
              <a:rPr lang="en-GB" dirty="0"/>
              <a:t>We will still need locking for mutable things</a:t>
            </a:r>
          </a:p>
          <a:p>
            <a:pPr lvl="1"/>
            <a:r>
              <a:rPr lang="en-GB" dirty="0"/>
              <a:t>We keep it to a minimum to simplify our design</a:t>
            </a:r>
          </a:p>
        </p:txBody>
      </p:sp>
    </p:spTree>
    <p:extLst>
      <p:ext uri="{BB962C8B-B14F-4D97-AF65-F5344CB8AC3E}">
        <p14:creationId xmlns:p14="http://schemas.microsoft.com/office/powerpoint/2010/main" val="32633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768-B7E9-487E-ABE1-2F3A0DC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183417" cy="767687"/>
          </a:xfrm>
        </p:spPr>
        <p:txBody>
          <a:bodyPr/>
          <a:lstStyle/>
          <a:p>
            <a:r>
              <a:rPr lang="en-GB" dirty="0"/>
              <a:t>In database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995-8A90-47BB-86B0-3CB5479E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enough structures</a:t>
            </a:r>
          </a:p>
          <a:p>
            <a:pPr lvl="1"/>
            <a:r>
              <a:rPr lang="en-GB" dirty="0"/>
              <a:t>We can build a full DBMS (e.g. </a:t>
            </a:r>
            <a:r>
              <a:rPr lang="en-GB" dirty="0" err="1"/>
              <a:t>StrongDBMS</a:t>
            </a:r>
            <a:r>
              <a:rPr lang="en-GB" dirty="0"/>
              <a:t>)</a:t>
            </a:r>
          </a:p>
          <a:p>
            <a:r>
              <a:rPr lang="en-GB" dirty="0"/>
              <a:t>Taking a snapshot is as easy as B=A above</a:t>
            </a:r>
          </a:p>
          <a:p>
            <a:pPr lvl="1"/>
            <a:r>
              <a:rPr lang="en-GB" dirty="0"/>
              <a:t>People with copies can consider changes</a:t>
            </a:r>
          </a:p>
          <a:p>
            <a:pPr lvl="1"/>
            <a:r>
              <a:rPr lang="en-GB" dirty="0"/>
              <a:t>On ROLLBACK changes can simply be forgotten</a:t>
            </a:r>
          </a:p>
          <a:p>
            <a:pPr lvl="2"/>
            <a:r>
              <a:rPr lang="en-GB" dirty="0"/>
              <a:t>For B=A example, simply restore by A=B </a:t>
            </a:r>
          </a:p>
          <a:p>
            <a:pPr lvl="1"/>
            <a:r>
              <a:rPr lang="en-GB" dirty="0"/>
              <a:t>On COMMIT we need to check for conflicts</a:t>
            </a:r>
          </a:p>
          <a:p>
            <a:pPr lvl="2"/>
            <a:r>
              <a:rPr lang="en-GB" dirty="0"/>
              <a:t>And the DBMS can accept the changes in master copy</a:t>
            </a:r>
          </a:p>
          <a:p>
            <a:r>
              <a:rPr lang="en-GB" dirty="0"/>
              <a:t>The list of master copies of databases in use</a:t>
            </a:r>
          </a:p>
          <a:p>
            <a:pPr lvl="1"/>
            <a:r>
              <a:rPr lang="en-GB" dirty="0"/>
              <a:t>Might be the DBMS’ only unsafe data structure!</a:t>
            </a:r>
          </a:p>
        </p:txBody>
      </p:sp>
    </p:spTree>
    <p:extLst>
      <p:ext uri="{BB962C8B-B14F-4D97-AF65-F5344CB8AC3E}">
        <p14:creationId xmlns:p14="http://schemas.microsoft.com/office/powerpoint/2010/main" val="42942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092-3AB7-4573-B2BD-BDE0344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safe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4438-60F7-4C1B-AF17-484E1C38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B=A suppose we have linked list (56,24)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safe list, A=</a:t>
            </a:r>
            <a:r>
              <a:rPr lang="en-GB" dirty="0" err="1"/>
              <a:t>A.InsertAt</a:t>
            </a:r>
            <a:r>
              <a:rPr lang="en-GB" dirty="0"/>
              <a:t>(1,31) gives:</a:t>
            </a:r>
          </a:p>
          <a:p>
            <a:r>
              <a:rPr lang="en-GB" dirty="0"/>
              <a:t>Coloured nodes are new</a:t>
            </a:r>
          </a:p>
          <a:p>
            <a:endParaRPr lang="en-GB" dirty="0"/>
          </a:p>
          <a:p>
            <a:r>
              <a:rPr lang="en-GB" dirty="0"/>
              <a:t>Then A=</a:t>
            </a:r>
            <a:r>
              <a:rPr lang="en-GB" dirty="0" err="1"/>
              <a:t>A.RemoveAt</a:t>
            </a:r>
            <a:r>
              <a:rPr lang="en-GB" dirty="0"/>
              <a:t>(0):</a:t>
            </a:r>
          </a:p>
          <a:p>
            <a:r>
              <a:rPr lang="en-GB" dirty="0"/>
              <a:t>Note B still has the old 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2EB1-4C27-445F-8077-E6C3CAE6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9" y="2023228"/>
            <a:ext cx="2887036" cy="1213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01ACD0-AE9F-4DEF-9A6B-7D6AC024E67C}"/>
              </a:ext>
            </a:extLst>
          </p:cNvPr>
          <p:cNvGrpSpPr/>
          <p:nvPr/>
        </p:nvGrpSpPr>
        <p:grpSpPr>
          <a:xfrm>
            <a:off x="5330989" y="3620906"/>
            <a:ext cx="3187978" cy="977033"/>
            <a:chOff x="0" y="0"/>
            <a:chExt cx="2371725" cy="63817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C8A4D0-5B18-4FFA-9893-C18850D4CA4F}"/>
                </a:ext>
              </a:extLst>
            </p:cNvPr>
            <p:cNvCxnSpPr/>
            <p:nvPr/>
          </p:nvCxnSpPr>
          <p:spPr>
            <a:xfrm>
              <a:off x="34290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6F4409-6316-4B40-9563-28F528F7F72D}"/>
                </a:ext>
              </a:extLst>
            </p:cNvPr>
            <p:cNvCxnSpPr/>
            <p:nvPr/>
          </p:nvCxnSpPr>
          <p:spPr>
            <a:xfrm>
              <a:off x="97155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EA7520-2776-4CFF-B8E7-DA325DB04F73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D57E2-06FB-487C-B9E4-0EBBA35EA802}"/>
                </a:ext>
              </a:extLst>
            </p:cNvPr>
            <p:cNvCxnSpPr/>
            <p:nvPr/>
          </p:nvCxnSpPr>
          <p:spPr>
            <a:xfrm flipV="1">
              <a:off x="1028700" y="5048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7CC6FA-5332-4C9E-A292-52E3350026E3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01E2080F-6969-4015-94CE-22F41201E7F6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5FD7AC-EDDD-45FD-825C-1ABE4D1CA6FF}"/>
                  </a:ext>
                </a:extLst>
              </p:cNvPr>
              <p:cNvGrpSpPr/>
              <p:nvPr/>
            </p:nvGrpSpPr>
            <p:grpSpPr>
              <a:xfrm>
                <a:off x="514350" y="0"/>
                <a:ext cx="476250" cy="266700"/>
                <a:chOff x="0" y="0"/>
                <a:chExt cx="476250" cy="266700"/>
              </a:xfrm>
            </p:grpSpPr>
            <p:sp>
              <p:nvSpPr>
                <p:cNvPr id="26" name="Text Box 93">
                  <a:extLst>
                    <a:ext uri="{FF2B5EF4-FFF2-40B4-BE49-F238E27FC236}">
                      <a16:creationId xmlns:a16="http://schemas.microsoft.com/office/drawing/2014/main" id="{A321AE0F-0DC5-45A9-8274-48E0209DBCA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7" name="Text Box 94">
                  <a:extLst>
                    <a:ext uri="{FF2B5EF4-FFF2-40B4-BE49-F238E27FC236}">
                      <a16:creationId xmlns:a16="http://schemas.microsoft.com/office/drawing/2014/main" id="{E74715A2-19A7-4985-856C-9CE66D47F34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64718-6E37-4672-9C2D-E2085F3C6703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24" name="Text Box 97">
                  <a:extLst>
                    <a:ext uri="{FF2B5EF4-FFF2-40B4-BE49-F238E27FC236}">
                      <a16:creationId xmlns:a16="http://schemas.microsoft.com/office/drawing/2014/main" id="{C0D1C488-269B-498F-9BE8-3DDA25A7E84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25" name="Text Box 98">
                  <a:extLst>
                    <a:ext uri="{FF2B5EF4-FFF2-40B4-BE49-F238E27FC236}">
                      <a16:creationId xmlns:a16="http://schemas.microsoft.com/office/drawing/2014/main" id="{4BAF1390-C511-47F1-976B-1BBD6BAA29AC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4" name="Text Box 102">
                <a:extLst>
                  <a:ext uri="{FF2B5EF4-FFF2-40B4-BE49-F238E27FC236}">
                    <a16:creationId xmlns:a16="http://schemas.microsoft.com/office/drawing/2014/main" id="{B0166F7F-D70F-4AFF-8D1B-D4EE53462E5F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7E9113-F60D-44F1-8747-13C04F3D5E29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22" name="Text Box 105">
                  <a:extLst>
                    <a:ext uri="{FF2B5EF4-FFF2-40B4-BE49-F238E27FC236}">
                      <a16:creationId xmlns:a16="http://schemas.microsoft.com/office/drawing/2014/main" id="{92FA2174-145C-4B27-8CC9-040533EB21A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3" name="Text Box 106">
                  <a:extLst>
                    <a:ext uri="{FF2B5EF4-FFF2-40B4-BE49-F238E27FC236}">
                      <a16:creationId xmlns:a16="http://schemas.microsoft.com/office/drawing/2014/main" id="{25AC13E5-E88E-45C4-B102-90F50D28947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1BFCC7-A56B-4773-8253-DCA986674738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F6037BE-3DEE-4989-B547-6CC918A2370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20" name="Text Box 145">
                    <a:extLst>
                      <a:ext uri="{FF2B5EF4-FFF2-40B4-BE49-F238E27FC236}">
                        <a16:creationId xmlns:a16="http://schemas.microsoft.com/office/drawing/2014/main" id="{53485499-CB3B-44BE-B9E6-8220EF98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21" name="Text Box 146">
                    <a:extLst>
                      <a:ext uri="{FF2B5EF4-FFF2-40B4-BE49-F238E27FC236}">
                        <a16:creationId xmlns:a16="http://schemas.microsoft.com/office/drawing/2014/main" id="{AADF9ECB-F5D4-4619-A552-3B8FE9ECC018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6DDFB07-4648-417E-A123-06C9F9A82059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6AC803C-6F83-4B1F-8172-90B1E4E9C360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C38467-F1B5-41D1-AA2E-B71F19D6F432}"/>
              </a:ext>
            </a:extLst>
          </p:cNvPr>
          <p:cNvGrpSpPr/>
          <p:nvPr/>
        </p:nvGrpSpPr>
        <p:grpSpPr>
          <a:xfrm>
            <a:off x="5396141" y="4791578"/>
            <a:ext cx="3263151" cy="984319"/>
            <a:chOff x="0" y="0"/>
            <a:chExt cx="2371725" cy="6381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90717D-7FE7-46ED-8C02-40AC188FEFDB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6D8F14-5EDD-4F2A-91F7-118D6166A0BA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146011-5652-4271-9E6A-9E2D82AF41EE}"/>
                  </a:ext>
                </a:extLst>
              </p:cNvPr>
              <p:cNvCxnSpPr/>
              <p:nvPr/>
            </p:nvCxnSpPr>
            <p:spPr>
              <a:xfrm flipV="1">
                <a:off x="342900" y="85725"/>
                <a:ext cx="8191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C0883B9-C970-4DA5-AD42-77758985A734}"/>
                  </a:ext>
                </a:extLst>
              </p:cNvPr>
              <p:cNvCxnSpPr/>
              <p:nvPr/>
            </p:nvCxnSpPr>
            <p:spPr>
              <a:xfrm flipV="1">
                <a:off x="1028700" y="504825"/>
                <a:ext cx="876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 Box 186">
                <a:extLst>
                  <a:ext uri="{FF2B5EF4-FFF2-40B4-BE49-F238E27FC236}">
                    <a16:creationId xmlns:a16="http://schemas.microsoft.com/office/drawing/2014/main" id="{A226C22C-96BA-4F29-8CDB-0A73E6BA0E17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BAA8F09-E3B0-4E38-9BFD-C15E6378C6D5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45" name="Text Box 191">
                  <a:extLst>
                    <a:ext uri="{FF2B5EF4-FFF2-40B4-BE49-F238E27FC236}">
                      <a16:creationId xmlns:a16="http://schemas.microsoft.com/office/drawing/2014/main" id="{DDF2CCA0-62F7-431C-9041-5732AF67EB6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46" name="Text Box 192">
                  <a:extLst>
                    <a:ext uri="{FF2B5EF4-FFF2-40B4-BE49-F238E27FC236}">
                      <a16:creationId xmlns:a16="http://schemas.microsoft.com/office/drawing/2014/main" id="{CCDC7076-B3CC-43C3-9143-451E7CBC9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35" name="Text Box 193">
                <a:extLst>
                  <a:ext uri="{FF2B5EF4-FFF2-40B4-BE49-F238E27FC236}">
                    <a16:creationId xmlns:a16="http://schemas.microsoft.com/office/drawing/2014/main" id="{75680B80-EC1F-40C3-ACF3-A5F6FE356D7E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BADBD5A-CBCE-4B53-A766-335ABDA74C1E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43" name="Text Box 195">
                  <a:extLst>
                    <a:ext uri="{FF2B5EF4-FFF2-40B4-BE49-F238E27FC236}">
                      <a16:creationId xmlns:a16="http://schemas.microsoft.com/office/drawing/2014/main" id="{A934CFCA-29A2-4D88-A311-2C5D0E22BE5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44" name="Text Box 196">
                  <a:extLst>
                    <a:ext uri="{FF2B5EF4-FFF2-40B4-BE49-F238E27FC236}">
                      <a16:creationId xmlns:a16="http://schemas.microsoft.com/office/drawing/2014/main" id="{72C4C65B-A3A7-4658-AB63-FE7691D82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E4884A-6196-447B-B650-1E2C70B8952D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2B5E732-EB83-430E-BB7E-FEC236B149A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41" name="Text Box 199">
                    <a:extLst>
                      <a:ext uri="{FF2B5EF4-FFF2-40B4-BE49-F238E27FC236}">
                        <a16:creationId xmlns:a16="http://schemas.microsoft.com/office/drawing/2014/main" id="{86FAFD6D-A0FD-4EA4-9501-3EA2CA4E348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42" name="Text Box 200">
                    <a:extLst>
                      <a:ext uri="{FF2B5EF4-FFF2-40B4-BE49-F238E27FC236}">
                        <a16:creationId xmlns:a16="http://schemas.microsoft.com/office/drawing/2014/main" id="{E62703B8-751C-414D-94FB-985F7AC19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75D410-845D-4911-8327-C2698FC59DE3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9FA8E0-560B-47B2-AC53-FC985209F881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3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C31-CEEC-4BFF-99CB-37415BBA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0CA8-F8FD-4038-BF4A-B1C93409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Shareable data structures have all fields </a:t>
            </a:r>
            <a:r>
              <a:rPr lang="en-GB" dirty="0">
                <a:latin typeface="Consolas" panose="020B0609020204030204" pitchFamily="49" charset="0"/>
              </a:rPr>
              <a:t>public final</a:t>
            </a:r>
          </a:p>
          <a:p>
            <a:r>
              <a:rPr lang="en-GB" dirty="0">
                <a:latin typeface="+mn-lt"/>
              </a:rPr>
              <a:t>So a safe linked list of integers might be: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int</a:t>
            </a:r>
            <a:r>
              <a:rPr lang="en-GB" dirty="0">
                <a:latin typeface="Consolas" panose="020B0609020204030204" pitchFamily="49" charset="0"/>
              </a:rPr>
              <a:t> element;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//.. And we need at least one constructor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   and the methods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InsertAt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RemoveAt</a:t>
            </a:r>
            <a:endParaRPr lang="en-GB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F66-C43F-4824-A4B7-C86AB5D9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blocks are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A0C5-567E-4B3A-9DF8-13A7BC2A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Thinking about the shareable linked-list</a:t>
            </a:r>
          </a:p>
          <a:p>
            <a:r>
              <a:rPr lang="en-GB" dirty="0"/>
              <a:t>The versions share nodes after the change</a:t>
            </a:r>
          </a:p>
          <a:p>
            <a:r>
              <a:rPr lang="en-GB" dirty="0"/>
              <a:t>Similarly for a shareable tree structure</a:t>
            </a:r>
          </a:p>
          <a:p>
            <a:pPr lvl="1"/>
            <a:r>
              <a:rPr lang="en-GB" dirty="0"/>
              <a:t>For each change the new nodes are a path</a:t>
            </a:r>
          </a:p>
          <a:p>
            <a:pPr lvl="1"/>
            <a:r>
              <a:rPr lang="en-GB" dirty="0"/>
              <a:t>From the root to the nodes that were changed</a:t>
            </a:r>
          </a:p>
          <a:p>
            <a:r>
              <a:rPr lang="en-GB" dirty="0"/>
              <a:t>More complex data structures are better</a:t>
            </a:r>
          </a:p>
          <a:p>
            <a:pPr lvl="1"/>
            <a:r>
              <a:rPr lang="en-GB" dirty="0"/>
              <a:t>Even more efficient since more is shared</a:t>
            </a:r>
          </a:p>
          <a:p>
            <a:r>
              <a:rPr lang="en-GB" dirty="0"/>
              <a:t>Contrast with mutable structures</a:t>
            </a:r>
          </a:p>
          <a:p>
            <a:pPr lvl="1"/>
            <a:r>
              <a:rPr lang="en-GB" dirty="0"/>
              <a:t>Where the whole thing needs to be cloned</a:t>
            </a:r>
          </a:p>
        </p:txBody>
      </p:sp>
    </p:spTree>
    <p:extLst>
      <p:ext uri="{BB962C8B-B14F-4D97-AF65-F5344CB8AC3E}">
        <p14:creationId xmlns:p14="http://schemas.microsoft.com/office/powerpoint/2010/main" val="274660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B364-78DF-481B-9B46-C40E198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new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A9EC-ED9D-47FA-A574-E5582DA9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“Persistent Data Structures”</a:t>
            </a:r>
          </a:p>
          <a:p>
            <a:pPr lvl="1"/>
            <a:r>
              <a:rPr lang="en-GB" dirty="0"/>
              <a:t>“Multi-version”, “Concurrent” etc</a:t>
            </a:r>
          </a:p>
          <a:p>
            <a:r>
              <a:rPr lang="en-GB" dirty="0"/>
              <a:t>These have a similar idea, but a fatal flaw</a:t>
            </a:r>
          </a:p>
          <a:p>
            <a:pPr lvl="1"/>
            <a:r>
              <a:rPr lang="en-GB" dirty="0"/>
              <a:t>A mutable root node</a:t>
            </a:r>
          </a:p>
          <a:p>
            <a:r>
              <a:rPr lang="en-GB" dirty="0"/>
              <a:t>“Purely functional” is better 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hlinkClick r:id="rId2"/>
              </a:rPr>
              <a:t>Okasaki</a:t>
            </a:r>
            <a:r>
              <a:rPr lang="en-GB" dirty="0">
                <a:hlinkClick r:id="rId2"/>
              </a:rPr>
              <a:t> 1996</a:t>
            </a:r>
            <a:endParaRPr lang="en-GB" dirty="0"/>
          </a:p>
          <a:p>
            <a:pPr lvl="1"/>
            <a:r>
              <a:rPr lang="en-GB" dirty="0"/>
              <a:t>Wikipedia shows this:</a:t>
            </a:r>
          </a:p>
          <a:p>
            <a:pPr lvl="1"/>
            <a:r>
              <a:rPr lang="en-GB" dirty="0"/>
              <a:t>Which is exactly right.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0CB22-0EF8-4D2E-B5DB-AA73F1A0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61" y="3561039"/>
            <a:ext cx="3299313" cy="30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781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Ion</vt:lpstr>
      <vt:lpstr>Shareable Data Structures</vt:lpstr>
      <vt:lpstr>Shareable data structures</vt:lpstr>
      <vt:lpstr>What is unsafe?</vt:lpstr>
      <vt:lpstr>We learn about cloning?</vt:lpstr>
      <vt:lpstr>In database technology</vt:lpstr>
      <vt:lpstr>Example: a safe linked list</vt:lpstr>
      <vt:lpstr>Implementation in Java</vt:lpstr>
      <vt:lpstr>Memory blocks are shared</vt:lpstr>
      <vt:lpstr>How new is this?</vt:lpstr>
      <vt:lpstr>Is it faster?</vt:lpstr>
      <vt:lpstr>Bookmark replaces Iterator</vt:lpstr>
      <vt:lpstr>Towards StrongDBMS</vt:lpstr>
      <vt:lpstr>StrongDBMS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Shareable Data Structures</dc:title>
  <dc:creator>Malcolm Crowe</dc:creator>
  <cp:lastModifiedBy>Malcolm Crowe</cp:lastModifiedBy>
  <cp:revision>17</cp:revision>
  <dcterms:created xsi:type="dcterms:W3CDTF">2018-10-18T18:25:27Z</dcterms:created>
  <dcterms:modified xsi:type="dcterms:W3CDTF">2019-01-20T15:14:41Z</dcterms:modified>
</cp:coreProperties>
</file>