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82" r:id="rId13"/>
    <p:sldId id="283" r:id="rId14"/>
    <p:sldId id="284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5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88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4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889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00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73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486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64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3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7419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09" y="1447801"/>
            <a:ext cx="8157845" cy="5203722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23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2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21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80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4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StrongDBMS</a:t>
            </a:r>
            <a:br>
              <a:rPr lang="en-GB" dirty="0"/>
            </a:br>
            <a:r>
              <a:rPr lang="en-GB" dirty="0"/>
              <a:t>Built from immutable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Malcolm Crowe, SANTIAGO MATALOMGA, Martti Laiho</a:t>
            </a:r>
          </a:p>
          <a:p>
            <a:r>
              <a:rPr lang="en-GB" dirty="0"/>
              <a:t>June 2019</a:t>
            </a:r>
          </a:p>
        </p:txBody>
      </p:sp>
    </p:spTree>
    <p:extLst>
      <p:ext uri="{BB962C8B-B14F-4D97-AF65-F5344CB8AC3E}">
        <p14:creationId xmlns:p14="http://schemas.microsoft.com/office/powerpoint/2010/main" val="244553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we add a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get at most </a:t>
            </a:r>
            <a:r>
              <a:rPr lang="en-GB" dirty="0" err="1"/>
              <a:t>logN</a:t>
            </a:r>
            <a:r>
              <a:rPr lang="en-GB" dirty="0"/>
              <a:t> new nodes</a:t>
            </a:r>
          </a:p>
          <a:p>
            <a:pPr lvl="1"/>
            <a:r>
              <a:rPr lang="en-GB" dirty="0"/>
              <a:t>On a path from root to new leaf</a:t>
            </a:r>
          </a:p>
          <a:p>
            <a:r>
              <a:rPr lang="en-GB" dirty="0"/>
              <a:t>Remaining nodes all shared</a:t>
            </a:r>
          </a:p>
          <a:p>
            <a:pPr lvl="1"/>
            <a:r>
              <a:rPr lang="en-GB" dirty="0"/>
              <a:t>Between old and new version</a:t>
            </a:r>
          </a:p>
          <a:p>
            <a:r>
              <a:rPr lang="en-GB" dirty="0"/>
              <a:t>This proportion only improves</a:t>
            </a:r>
          </a:p>
          <a:p>
            <a:pPr lvl="1"/>
            <a:r>
              <a:rPr lang="en-GB" dirty="0"/>
              <a:t>As the tree gets larger</a:t>
            </a:r>
          </a:p>
        </p:txBody>
      </p:sp>
    </p:spTree>
    <p:extLst>
      <p:ext uri="{BB962C8B-B14F-4D97-AF65-F5344CB8AC3E}">
        <p14:creationId xmlns:p14="http://schemas.microsoft.com/office/powerpoint/2010/main" val="2078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Transaction and B-Tree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8" y="1453242"/>
            <a:ext cx="1419905" cy="152237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61" y="1453242"/>
            <a:ext cx="1509134" cy="1522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43" y="1453242"/>
            <a:ext cx="2238782" cy="15223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7" y="3234237"/>
            <a:ext cx="2689759" cy="178770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8701" y="3234237"/>
            <a:ext cx="3021223" cy="178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95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0BEE-FF9A-46A1-BDAC-2FDED847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4FFC8-F9DA-44BB-B324-0124A1DAF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Current version D of database</a:t>
            </a:r>
          </a:p>
          <a:p>
            <a:pPr lvl="1"/>
            <a:r>
              <a:rPr lang="en-GB" dirty="0"/>
              <a:t>Objects in sync match the log file F</a:t>
            </a:r>
          </a:p>
          <a:p>
            <a:pPr lvl="1"/>
            <a:r>
              <a:rPr lang="en-GB" dirty="0"/>
              <a:t>Static list (F,D)</a:t>
            </a:r>
          </a:p>
          <a:p>
            <a:r>
              <a:rPr lang="en-GB" dirty="0"/>
              <a:t>Transaction T has a version of this</a:t>
            </a:r>
          </a:p>
          <a:p>
            <a:pPr lvl="1"/>
            <a:r>
              <a:rPr lang="en-GB" dirty="0"/>
              <a:t>Add some uncommitted </a:t>
            </a:r>
            <a:r>
              <a:rPr lang="en-GB" dirty="0" err="1"/>
              <a:t>db</a:t>
            </a:r>
            <a:r>
              <a:rPr lang="en-GB" dirty="0"/>
              <a:t>-objects</a:t>
            </a:r>
          </a:p>
          <a:p>
            <a:pPr lvl="1"/>
            <a:r>
              <a:rPr lang="en-GB" dirty="0"/>
              <a:t>No link from T to D except same F</a:t>
            </a:r>
          </a:p>
          <a:p>
            <a:r>
              <a:rPr lang="en-GB" dirty="0"/>
              <a:t>Commit: new versions of </a:t>
            </a:r>
            <a:r>
              <a:rPr lang="en-GB" dirty="0" err="1"/>
              <a:t>db-obs</a:t>
            </a:r>
            <a:endParaRPr lang="en-GB" dirty="0"/>
          </a:p>
          <a:p>
            <a:pPr lvl="1"/>
            <a:r>
              <a:rPr lang="en-GB" dirty="0"/>
              <a:t>T’s </a:t>
            </a:r>
            <a:r>
              <a:rPr lang="en-GB" dirty="0" err="1"/>
              <a:t>db</a:t>
            </a:r>
            <a:r>
              <a:rPr lang="en-GB" dirty="0"/>
              <a:t>-objects replaced with file </a:t>
            </a:r>
            <a:r>
              <a:rPr lang="en-GB" dirty="0" err="1"/>
              <a:t>obs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52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19CE-0855-4D99-9E58-57D9E8F9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Compare with MVCC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741A-A2DF-4A0B-86AE-3C71B5A0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Multi-version concurrency control</a:t>
            </a:r>
          </a:p>
          <a:p>
            <a:r>
              <a:rPr lang="en-GB" dirty="0"/>
              <a:t>Versions of records co-exist</a:t>
            </a:r>
          </a:p>
          <a:p>
            <a:r>
              <a:rPr lang="en-GB" dirty="0" err="1"/>
              <a:t>StrongDBMS</a:t>
            </a:r>
            <a:r>
              <a:rPr lang="en-GB" dirty="0"/>
              <a:t> does this but:</a:t>
            </a:r>
          </a:p>
          <a:p>
            <a:pPr lvl="1"/>
            <a:r>
              <a:rPr lang="en-GB" dirty="0"/>
              <a:t>Only one version of R in D (from F)</a:t>
            </a:r>
          </a:p>
          <a:p>
            <a:pPr lvl="1"/>
            <a:r>
              <a:rPr lang="en-GB" dirty="0"/>
              <a:t>Each T can have R or its own R’</a:t>
            </a:r>
          </a:p>
          <a:p>
            <a:r>
              <a:rPr lang="en-GB" dirty="0"/>
              <a:t>In principle have a set (R,R',..)</a:t>
            </a:r>
          </a:p>
          <a:p>
            <a:pPr lvl="1"/>
            <a:r>
              <a:rPr lang="en-GB" dirty="0"/>
              <a:t>But no way of traversing </a:t>
            </a:r>
            <a:r>
              <a:rPr lang="en-GB"/>
              <a:t>this set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110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664-CDE9-4E97-BA5B-BA344ED2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Illustrating MVCC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59576-EBED-4FA4-9115-3DFAA1058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710" y="1436924"/>
            <a:ext cx="1915310" cy="1992076"/>
          </a:xfrm>
        </p:spPr>
      </p:pic>
      <p:pic>
        <p:nvPicPr>
          <p:cNvPr id="7" name="Picture 6" descr="A picture containing object&#10;&#10;Description automatically generated">
            <a:extLst>
              <a:ext uri="{FF2B5EF4-FFF2-40B4-BE49-F238E27FC236}">
                <a16:creationId xmlns:a16="http://schemas.microsoft.com/office/drawing/2014/main" id="{22AD4EA9-0023-43F4-8C01-B33879B0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690" y="1388096"/>
            <a:ext cx="1915310" cy="2040904"/>
          </a:xfrm>
          <a:prstGeom prst="rect">
            <a:avLst/>
          </a:prstGeom>
        </p:spPr>
      </p:pic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id="{EB050278-E2B7-43F4-AE2A-2FCC29012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861" y="1388096"/>
            <a:ext cx="2570754" cy="2040904"/>
          </a:xfrm>
          <a:prstGeom prst="rect">
            <a:avLst/>
          </a:prstGeom>
        </p:spPr>
      </p:pic>
      <p:pic>
        <p:nvPicPr>
          <p:cNvPr id="11" name="Picture 10" descr="A picture containing object&#10;&#10;Description automatically generated">
            <a:extLst>
              <a:ext uri="{FF2B5EF4-FFF2-40B4-BE49-F238E27FC236}">
                <a16:creationId xmlns:a16="http://schemas.microsoft.com/office/drawing/2014/main" id="{AF46684A-9DBB-4B4A-AD74-97DE30413A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19" y="3794864"/>
            <a:ext cx="2817881" cy="2237096"/>
          </a:xfrm>
          <a:prstGeom prst="rect">
            <a:avLst/>
          </a:prstGeom>
        </p:spPr>
      </p:pic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19822E5E-2669-4C64-B668-743AA9D4E17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361"/>
          <a:stretch/>
        </p:blipFill>
        <p:spPr>
          <a:xfrm>
            <a:off x="4435814" y="3794864"/>
            <a:ext cx="3177802" cy="22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3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Enumerating an </a:t>
            </a:r>
            <a:r>
              <a:rPr lang="en-GB" b="1" dirty="0" err="1"/>
              <a:t>SDict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Bookmarks instead of Iterators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for(</a:t>
            </a:r>
            <a:r>
              <a:rPr lang="en-GB" b="1" dirty="0" err="1">
                <a:latin typeface="Consolas" panose="020B0609020204030204" pitchFamily="49" charset="0"/>
              </a:rPr>
              <a:t>var</a:t>
            </a:r>
            <a:r>
              <a:rPr lang="en-GB" b="1" dirty="0">
                <a:latin typeface="Consolas" panose="020B0609020204030204" pitchFamily="49" charset="0"/>
              </a:rPr>
              <a:t> b=</a:t>
            </a:r>
            <a:r>
              <a:rPr lang="en-GB" b="1" dirty="0" err="1">
                <a:latin typeface="Consolas" panose="020B0609020204030204" pitchFamily="49" charset="0"/>
              </a:rPr>
              <a:t>T.First</a:t>
            </a:r>
            <a:r>
              <a:rPr lang="en-GB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	b!=</a:t>
            </a:r>
            <a:r>
              <a:rPr lang="en-GB" b="1" dirty="0" err="1">
                <a:latin typeface="Consolas" panose="020B0609020204030204" pitchFamily="49" charset="0"/>
              </a:rPr>
              <a:t>null;b</a:t>
            </a:r>
            <a:r>
              <a:rPr lang="en-GB" b="1" dirty="0">
                <a:latin typeface="Consolas" panose="020B0609020204030204" pitchFamily="49" charset="0"/>
              </a:rPr>
              <a:t>=</a:t>
            </a:r>
            <a:r>
              <a:rPr lang="en-GB" b="1" dirty="0" err="1">
                <a:latin typeface="Consolas" panose="020B0609020204030204" pitchFamily="49" charset="0"/>
              </a:rPr>
              <a:t>b.Next</a:t>
            </a:r>
            <a:r>
              <a:rPr lang="en-GB" b="1" dirty="0">
                <a:latin typeface="Consolas" panose="020B0609020204030204" pitchFamily="49" charset="0"/>
              </a:rPr>
              <a:t>())</a:t>
            </a:r>
          </a:p>
          <a:p>
            <a:r>
              <a:rPr lang="en-GB" dirty="0">
                <a:latin typeface="+mn-lt"/>
              </a:rPr>
              <a:t>Then </a:t>
            </a:r>
            <a:r>
              <a:rPr lang="en-GB" dirty="0" err="1">
                <a:latin typeface="+mn-lt"/>
              </a:rPr>
              <a:t>b.Value</a:t>
            </a:r>
            <a:r>
              <a:rPr lang="en-GB" dirty="0">
                <a:latin typeface="+mn-lt"/>
              </a:rPr>
              <a:t> is null or a pair (</a:t>
            </a:r>
            <a:r>
              <a:rPr lang="en-GB" dirty="0" err="1">
                <a:latin typeface="+mn-lt"/>
              </a:rPr>
              <a:t>k,v</a:t>
            </a:r>
            <a:r>
              <a:rPr lang="en-GB" dirty="0">
                <a:latin typeface="+mn-lt"/>
              </a:rPr>
              <a:t>)</a:t>
            </a:r>
          </a:p>
          <a:p>
            <a:r>
              <a:rPr lang="en-GB" dirty="0">
                <a:latin typeface="+mn-lt"/>
              </a:rPr>
              <a:t>Everything in Strong uses this code</a:t>
            </a:r>
          </a:p>
        </p:txBody>
      </p:sp>
    </p:spTree>
    <p:extLst>
      <p:ext uri="{BB962C8B-B14F-4D97-AF65-F5344CB8AC3E}">
        <p14:creationId xmlns:p14="http://schemas.microsoft.com/office/powerpoint/2010/main" val="695915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Consequences of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objects have immutable </a:t>
            </a:r>
            <a:r>
              <a:rPr lang="en-GB" dirty="0" err="1"/>
              <a:t>uids</a:t>
            </a:r>
            <a:endParaRPr lang="en-GB" dirty="0"/>
          </a:p>
          <a:p>
            <a:pPr lvl="1"/>
            <a:r>
              <a:rPr lang="en-GB" dirty="0"/>
              <a:t>The defining position in the log file</a:t>
            </a:r>
          </a:p>
          <a:p>
            <a:pPr lvl="1"/>
            <a:r>
              <a:rPr lang="en-GB" dirty="0"/>
              <a:t>Updates will have the same </a:t>
            </a:r>
            <a:r>
              <a:rPr lang="en-GB" dirty="0" err="1"/>
              <a:t>uid</a:t>
            </a:r>
            <a:endParaRPr lang="en-GB" dirty="0"/>
          </a:p>
          <a:p>
            <a:pPr lvl="2"/>
            <a:r>
              <a:rPr lang="en-GB" dirty="0"/>
              <a:t>But obviously later positions in the file</a:t>
            </a:r>
          </a:p>
          <a:p>
            <a:r>
              <a:rPr lang="en-GB" dirty="0" err="1"/>
              <a:t>T.rows</a:t>
            </a:r>
            <a:r>
              <a:rPr lang="en-GB" dirty="0"/>
              <a:t> is an </a:t>
            </a:r>
            <a:r>
              <a:rPr lang="en-GB" dirty="0" err="1"/>
              <a:t>SDict</a:t>
            </a:r>
            <a:r>
              <a:rPr lang="en-GB" dirty="0"/>
              <a:t>&lt;</a:t>
            </a:r>
            <a:r>
              <a:rPr lang="en-GB" dirty="0" err="1"/>
              <a:t>long,long</a:t>
            </a:r>
            <a:r>
              <a:rPr lang="en-GB" dirty="0"/>
              <a:t>&gt; </a:t>
            </a:r>
          </a:p>
          <a:p>
            <a:pPr lvl="1"/>
            <a:r>
              <a:rPr lang="en-GB" dirty="0"/>
              <a:t>Giving the (</a:t>
            </a:r>
            <a:r>
              <a:rPr lang="en-GB" dirty="0" err="1"/>
              <a:t>defpos</a:t>
            </a:r>
            <a:r>
              <a:rPr lang="en-GB" dirty="0"/>
              <a:t>, </a:t>
            </a:r>
            <a:r>
              <a:rPr lang="en-GB" dirty="0" err="1"/>
              <a:t>curpos</a:t>
            </a:r>
            <a:r>
              <a:rPr lang="en-GB" dirty="0"/>
              <a:t>) of rows</a:t>
            </a:r>
          </a:p>
          <a:p>
            <a:r>
              <a:rPr lang="en-GB" dirty="0"/>
              <a:t>Indexes have tree of (</a:t>
            </a:r>
            <a:r>
              <a:rPr lang="en-GB" dirty="0" err="1"/>
              <a:t>key,curpos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725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Uid</a:t>
            </a:r>
            <a:r>
              <a:rPr lang="en-GB" b="1" dirty="0"/>
              <a:t> is assigned on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an objects is sent by client</a:t>
            </a:r>
          </a:p>
          <a:p>
            <a:pPr lvl="1"/>
            <a:r>
              <a:rPr lang="en-GB" dirty="0"/>
              <a:t>It has a client-side </a:t>
            </a:r>
            <a:r>
              <a:rPr lang="en-GB" dirty="0" err="1"/>
              <a:t>uid</a:t>
            </a:r>
            <a:endParaRPr lang="en-GB" dirty="0"/>
          </a:p>
          <a:p>
            <a:pPr lvl="1"/>
            <a:r>
              <a:rPr lang="en-GB" dirty="0"/>
              <a:t>So each statement from a client</a:t>
            </a:r>
          </a:p>
          <a:p>
            <a:pPr lvl="1"/>
            <a:r>
              <a:rPr lang="en-GB" dirty="0"/>
              <a:t>Is preceded by a list (</a:t>
            </a:r>
            <a:r>
              <a:rPr lang="en-GB" dirty="0" err="1"/>
              <a:t>uid,name</a:t>
            </a:r>
            <a:r>
              <a:rPr lang="en-GB" dirty="0"/>
              <a:t>)</a:t>
            </a:r>
          </a:p>
          <a:p>
            <a:r>
              <a:rPr lang="en-GB" dirty="0"/>
              <a:t>When the server receives this</a:t>
            </a:r>
          </a:p>
          <a:p>
            <a:pPr lvl="1"/>
            <a:r>
              <a:rPr lang="en-GB" dirty="0"/>
              <a:t>Real </a:t>
            </a:r>
            <a:r>
              <a:rPr lang="en-GB" dirty="0" err="1"/>
              <a:t>uids</a:t>
            </a:r>
            <a:r>
              <a:rPr lang="en-GB" dirty="0"/>
              <a:t> of Names are looked up </a:t>
            </a:r>
          </a:p>
          <a:p>
            <a:pPr lvl="1"/>
            <a:r>
              <a:rPr lang="en-GB" dirty="0"/>
              <a:t>Transaction </a:t>
            </a:r>
            <a:r>
              <a:rPr lang="en-GB" dirty="0" err="1"/>
              <a:t>uids</a:t>
            </a:r>
            <a:r>
              <a:rPr lang="en-GB" dirty="0"/>
              <a:t> for anything new</a:t>
            </a:r>
          </a:p>
          <a:p>
            <a:r>
              <a:rPr lang="en-GB" dirty="0"/>
              <a:t> </a:t>
            </a:r>
            <a:r>
              <a:rPr lang="en-GB" dirty="0" err="1"/>
              <a:t>Uids</a:t>
            </a:r>
            <a:r>
              <a:rPr lang="en-GB" dirty="0"/>
              <a:t> assigned on commit</a:t>
            </a:r>
          </a:p>
        </p:txBody>
      </p:sp>
    </p:spTree>
    <p:extLst>
      <p:ext uri="{BB962C8B-B14F-4D97-AF65-F5344CB8AC3E}">
        <p14:creationId xmlns:p14="http://schemas.microsoft.com/office/powerpoint/2010/main" val="992638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Commit code for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protected </a:t>
            </a:r>
            <a:r>
              <a:rPr lang="en-GB" dirty="0" err="1">
                <a:latin typeface="Consolas" panose="020B0609020204030204" pitchFamily="49" charset="0"/>
              </a:rPr>
              <a:t>SDbObject</a:t>
            </a:r>
            <a:r>
              <a:rPr lang="en-GB" dirty="0">
                <a:latin typeface="Consolas" panose="020B0609020204030204" pitchFamily="49" charset="0"/>
              </a:rPr>
              <a:t> (</a:t>
            </a:r>
            <a:r>
              <a:rPr lang="en-GB" dirty="0" err="1">
                <a:latin typeface="Consolas" panose="020B0609020204030204" pitchFamily="49" charset="0"/>
              </a:rPr>
              <a:t>SDbObject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s,AStream</a:t>
            </a:r>
            <a:r>
              <a:rPr lang="en-GB" dirty="0">
                <a:latin typeface="Consolas" panose="020B0609020204030204" pitchFamily="49" charset="0"/>
              </a:rPr>
              <a:t> f) :base(</a:t>
            </a:r>
            <a:r>
              <a:rPr lang="en-GB" dirty="0" err="1">
                <a:latin typeface="Consolas" panose="020B0609020204030204" pitchFamily="49" charset="0"/>
              </a:rPr>
              <a:t>s.type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uid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f.Length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f.uids</a:t>
            </a:r>
            <a:r>
              <a:rPr lang="en-GB" dirty="0">
                <a:latin typeface="Consolas" panose="020B0609020204030204" pitchFamily="49" charset="0"/>
              </a:rPr>
              <a:t> += (</a:t>
            </a:r>
            <a:r>
              <a:rPr lang="en-GB" dirty="0" err="1">
                <a:latin typeface="Consolas" panose="020B0609020204030204" pitchFamily="49" charset="0"/>
              </a:rPr>
              <a:t>s.uid,uid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f.WriteByte</a:t>
            </a:r>
            <a:r>
              <a:rPr lang="en-GB" dirty="0">
                <a:latin typeface="Consolas" panose="020B0609020204030204" pitchFamily="49" charset="0"/>
              </a:rPr>
              <a:t>((byte)</a:t>
            </a:r>
            <a:r>
              <a:rPr lang="en-GB" dirty="0" err="1">
                <a:latin typeface="Consolas" panose="020B0609020204030204" pitchFamily="49" charset="0"/>
              </a:rPr>
              <a:t>s.type</a:t>
            </a:r>
            <a:r>
              <a:rPr lang="en-GB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>
                <a:latin typeface="+mn-lt"/>
              </a:rPr>
              <a:t>Any change constructs a new object</a:t>
            </a:r>
          </a:p>
        </p:txBody>
      </p:sp>
    </p:spTree>
    <p:extLst>
      <p:ext uri="{BB962C8B-B14F-4D97-AF65-F5344CB8AC3E}">
        <p14:creationId xmlns:p14="http://schemas.microsoft.com/office/powerpoint/2010/main" val="1650536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What was the </a:t>
            </a:r>
            <a:r>
              <a:rPr lang="en-GB" b="1" dirty="0" err="1"/>
              <a:t>uid</a:t>
            </a:r>
            <a:r>
              <a:rPr lang="en-GB" b="1" dirty="0"/>
              <a:t> before?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Each transaction has a </a:t>
            </a:r>
            <a:r>
              <a:rPr lang="en-GB" dirty="0" err="1"/>
              <a:t>uid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protected </a:t>
            </a:r>
            <a:r>
              <a:rPr lang="en-GB" dirty="0" err="1">
                <a:latin typeface="Consolas" panose="020B0609020204030204" pitchFamily="49" charset="0"/>
              </a:rPr>
              <a:t>SDbObject</a:t>
            </a:r>
            <a:r>
              <a:rPr lang="en-GB" dirty="0">
                <a:latin typeface="Consolas" panose="020B0609020204030204" pitchFamily="49" charset="0"/>
              </a:rPr>
              <a:t>(Types t, 	</a:t>
            </a:r>
            <a:r>
              <a:rPr lang="en-GB" dirty="0" err="1">
                <a:latin typeface="Consolas" panose="020B0609020204030204" pitchFamily="49" charset="0"/>
              </a:rPr>
              <a:t>STransaction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	</a:t>
            </a:r>
            <a:r>
              <a:rPr lang="en-GB" dirty="0" err="1">
                <a:latin typeface="Consolas" panose="020B0609020204030204" pitchFamily="49" charset="0"/>
              </a:rPr>
              <a:t>uid</a:t>
            </a:r>
            <a:r>
              <a:rPr lang="en-GB" dirty="0">
                <a:latin typeface="Consolas" panose="020B0609020204030204" pitchFamily="49" charset="0"/>
              </a:rPr>
              <a:t> = tr.uid+1;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But installing this new object</a:t>
            </a:r>
          </a:p>
          <a:p>
            <a:pPr lvl="1"/>
            <a:r>
              <a:rPr lang="en-GB" dirty="0"/>
              <a:t>Will create a new transaction</a:t>
            </a:r>
          </a:p>
          <a:p>
            <a:pPr lvl="1"/>
            <a:r>
              <a:rPr lang="en-GB" dirty="0"/>
              <a:t>With a new </a:t>
            </a:r>
            <a:r>
              <a:rPr lang="en-GB" dirty="0" err="1"/>
              <a:t>uid</a:t>
            </a:r>
            <a:r>
              <a:rPr lang="en-GB" dirty="0"/>
              <a:t> for further objects</a:t>
            </a:r>
          </a:p>
        </p:txBody>
      </p:sp>
    </p:spTree>
    <p:extLst>
      <p:ext uri="{BB962C8B-B14F-4D97-AF65-F5344CB8AC3E}">
        <p14:creationId xmlns:p14="http://schemas.microsoft.com/office/powerpoint/2010/main" val="149675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Introducing </a:t>
            </a:r>
            <a:r>
              <a:rPr lang="en-GB" b="1" dirty="0" err="1"/>
              <a:t>StrongDBMS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Relational DBMS, fully ACID</a:t>
            </a:r>
          </a:p>
          <a:p>
            <a:pPr lvl="1"/>
            <a:r>
              <a:rPr lang="en-GB" dirty="0"/>
              <a:t>All transactions serialised in a log file</a:t>
            </a:r>
          </a:p>
          <a:p>
            <a:r>
              <a:rPr lang="en-GB" dirty="0"/>
              <a:t>Novel design for concurrency</a:t>
            </a:r>
          </a:p>
          <a:p>
            <a:pPr lvl="1"/>
            <a:r>
              <a:rPr lang="en-GB" dirty="0"/>
              <a:t>It uses </a:t>
            </a:r>
            <a:r>
              <a:rPr lang="en-GB" dirty="0">
                <a:solidFill>
                  <a:srgbClr val="FFFF00"/>
                </a:solidFill>
              </a:rPr>
              <a:t>shareable</a:t>
            </a:r>
            <a:r>
              <a:rPr lang="en-GB" dirty="0"/>
              <a:t> immutable classes</a:t>
            </a:r>
          </a:p>
          <a:p>
            <a:pPr lvl="2"/>
            <a:r>
              <a:rPr lang="en-GB" dirty="0"/>
              <a:t>Like strings in C# and Java</a:t>
            </a:r>
          </a:p>
          <a:p>
            <a:pPr lvl="2"/>
            <a:r>
              <a:rPr lang="en-GB" dirty="0"/>
              <a:t>But </a:t>
            </a:r>
            <a:r>
              <a:rPr lang="en-GB" dirty="0">
                <a:solidFill>
                  <a:srgbClr val="FFFF00"/>
                </a:solidFill>
              </a:rPr>
              <a:t>avoid copy on write</a:t>
            </a:r>
            <a:r>
              <a:rPr lang="en-GB" dirty="0"/>
              <a:t>: it is too slow</a:t>
            </a:r>
          </a:p>
          <a:p>
            <a:pPr lvl="2"/>
            <a:r>
              <a:rPr lang="en-GB" dirty="0"/>
              <a:t>Instead we design special classes</a:t>
            </a:r>
          </a:p>
          <a:p>
            <a:pPr lvl="2"/>
            <a:r>
              <a:rPr lang="en-GB" dirty="0"/>
              <a:t>Where all fields are public and final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22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Database has a schema and role</a:t>
            </a:r>
          </a:p>
          <a:p>
            <a:pPr marL="0" indent="0">
              <a:buNone/>
            </a:pPr>
            <a:r>
              <a:rPr lang="en-GB" sz="2800" dirty="0" err="1">
                <a:latin typeface="Consolas" panose="020B0609020204030204" pitchFamily="49" charset="0"/>
              </a:rPr>
              <a:t>SDatabase</a:t>
            </a:r>
            <a:r>
              <a:rPr lang="en-GB" sz="2800" dirty="0">
                <a:latin typeface="Consolas" panose="020B0609020204030204" pitchFamily="49" charset="0"/>
              </a:rPr>
              <a:t>(string </a:t>
            </a:r>
            <a:r>
              <a:rPr lang="en-GB" sz="2800" dirty="0" err="1">
                <a:latin typeface="Consolas" panose="020B0609020204030204" pitchFamily="49" charset="0"/>
              </a:rPr>
              <a:t>fname</a:t>
            </a:r>
            <a:r>
              <a:rPr lang="en-GB" sz="2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	name = </a:t>
            </a:r>
            <a:r>
              <a:rPr lang="en-GB" sz="2800" dirty="0" err="1">
                <a:latin typeface="Consolas" panose="020B0609020204030204" pitchFamily="49" charset="0"/>
              </a:rPr>
              <a:t>fname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	objects = </a:t>
            </a:r>
            <a:r>
              <a:rPr lang="en-GB" sz="2800" dirty="0" err="1">
                <a:latin typeface="Consolas" panose="020B0609020204030204" pitchFamily="49" charset="0"/>
              </a:rPr>
              <a:t>SDict</a:t>
            </a:r>
            <a:r>
              <a:rPr lang="en-GB" sz="2800" dirty="0">
                <a:latin typeface="Consolas" panose="020B0609020204030204" pitchFamily="49" charset="0"/>
              </a:rPr>
              <a:t>&lt;</a:t>
            </a:r>
            <a:r>
              <a:rPr lang="en-GB" sz="2800" dirty="0" err="1">
                <a:latin typeface="Consolas" panose="020B0609020204030204" pitchFamily="49" charset="0"/>
              </a:rPr>
              <a:t>long,SDbObject</a:t>
            </a:r>
            <a:r>
              <a:rPr lang="en-GB" sz="2800" dirty="0">
                <a:latin typeface="Consolas" panose="020B0609020204030204" pitchFamily="49" charset="0"/>
              </a:rPr>
              <a:t>&gt;.Empty;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	role = </a:t>
            </a:r>
            <a:r>
              <a:rPr lang="en-GB" sz="2800" dirty="0" err="1">
                <a:latin typeface="Consolas" panose="020B0609020204030204" pitchFamily="49" charset="0"/>
              </a:rPr>
              <a:t>SRole.Empty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	</a:t>
            </a:r>
            <a:r>
              <a:rPr lang="en-GB" sz="2800" dirty="0" err="1">
                <a:latin typeface="Consolas" panose="020B0609020204030204" pitchFamily="49" charset="0"/>
              </a:rPr>
              <a:t>curpos</a:t>
            </a:r>
            <a:r>
              <a:rPr lang="en-GB" sz="28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Role has names of added objects</a:t>
            </a:r>
          </a:p>
        </p:txBody>
      </p:sp>
    </p:spTree>
    <p:extLst>
      <p:ext uri="{BB962C8B-B14F-4D97-AF65-F5344CB8AC3E}">
        <p14:creationId xmlns:p14="http://schemas.microsoft.com/office/powerpoint/2010/main" val="163672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snapshot of </a:t>
            </a:r>
            <a:r>
              <a:rPr lang="en-GB" dirty="0" err="1"/>
              <a:t>SDatabase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 Just copy 4 pointers: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protected </a:t>
            </a:r>
            <a:r>
              <a:rPr lang="en-GB" dirty="0" err="1">
                <a:latin typeface="Consolas" panose="020B0609020204030204" pitchFamily="49" charset="0"/>
              </a:rPr>
              <a:t>SDatabase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SDatabase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db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name = db.name;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objects = </a:t>
            </a:r>
            <a:r>
              <a:rPr lang="en-GB" dirty="0" err="1">
                <a:latin typeface="Consolas" panose="020B0609020204030204" pitchFamily="49" charset="0"/>
              </a:rPr>
              <a:t>db.objects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role = </a:t>
            </a:r>
            <a:r>
              <a:rPr lang="en-GB" dirty="0" err="1">
                <a:latin typeface="Consolas" panose="020B0609020204030204" pitchFamily="49" charset="0"/>
              </a:rPr>
              <a:t>db.role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</a:rPr>
              <a:t>curpos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db.curpos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03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</a:t>
            </a:r>
            <a:r>
              <a:rPr lang="en-GB" dirty="0" err="1"/>
              <a:t>SDatabase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Adding a new object gives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protected virtual </a:t>
            </a:r>
            <a:r>
              <a:rPr lang="en-GB" sz="2800" dirty="0" err="1">
                <a:latin typeface="Consolas" panose="020B0609020204030204" pitchFamily="49" charset="0"/>
              </a:rPr>
              <a:t>SDatabase</a:t>
            </a:r>
            <a:r>
              <a:rPr lang="en-GB" sz="2800" dirty="0">
                <a:latin typeface="Consolas" panose="020B0609020204030204" pitchFamily="49" charset="0"/>
              </a:rPr>
              <a:t> New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	(</a:t>
            </a:r>
            <a:r>
              <a:rPr lang="en-GB" sz="2800" dirty="0" err="1">
                <a:latin typeface="Consolas" panose="020B0609020204030204" pitchFamily="49" charset="0"/>
              </a:rPr>
              <a:t>SDict</a:t>
            </a:r>
            <a:r>
              <a:rPr lang="en-GB" sz="2800" dirty="0">
                <a:latin typeface="Consolas" panose="020B0609020204030204" pitchFamily="49" charset="0"/>
              </a:rPr>
              <a:t>&lt;</a:t>
            </a:r>
            <a:r>
              <a:rPr lang="en-GB" sz="2800" dirty="0" err="1">
                <a:latin typeface="Consolas" panose="020B0609020204030204" pitchFamily="49" charset="0"/>
              </a:rPr>
              <a:t>long,SDbObject</a:t>
            </a:r>
            <a:r>
              <a:rPr lang="en-GB" sz="2800" dirty="0">
                <a:latin typeface="Consolas" panose="020B0609020204030204" pitchFamily="49" charset="0"/>
              </a:rPr>
              <a:t>&gt; o,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	 </a:t>
            </a:r>
            <a:r>
              <a:rPr lang="en-GB" sz="2800" dirty="0" err="1">
                <a:latin typeface="Consolas" panose="020B0609020204030204" pitchFamily="49" charset="0"/>
              </a:rPr>
              <a:t>SRole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 err="1">
                <a:latin typeface="Consolas" panose="020B0609020204030204" pitchFamily="49" charset="0"/>
              </a:rPr>
              <a:t>ro</a:t>
            </a:r>
            <a:r>
              <a:rPr lang="en-GB" sz="2800" dirty="0">
                <a:latin typeface="Consolas" panose="020B0609020204030204" pitchFamily="49" charset="0"/>
              </a:rPr>
              <a:t>, long c)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   return new </a:t>
            </a:r>
            <a:r>
              <a:rPr lang="en-GB" sz="2800" dirty="0" err="1">
                <a:latin typeface="Consolas" panose="020B0609020204030204" pitchFamily="49" charset="0"/>
              </a:rPr>
              <a:t>SDatabase</a:t>
            </a:r>
            <a:r>
              <a:rPr lang="en-GB" sz="2800" dirty="0">
                <a:latin typeface="Consolas" panose="020B0609020204030204" pitchFamily="49" charset="0"/>
              </a:rPr>
              <a:t>(this, o, </a:t>
            </a:r>
            <a:r>
              <a:rPr lang="en-GB" sz="2800" dirty="0" err="1">
                <a:latin typeface="Consolas" panose="020B0609020204030204" pitchFamily="49" charset="0"/>
              </a:rPr>
              <a:t>ro</a:t>
            </a:r>
            <a:r>
              <a:rPr lang="en-GB" sz="2800" dirty="0">
                <a:latin typeface="Consolas" panose="020B0609020204030204" pitchFamily="49" charset="0"/>
              </a:rPr>
              <a:t>, c); 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Within a transaction there will be an override of this method for a new </a:t>
            </a:r>
            <a:r>
              <a:rPr lang="en-GB" dirty="0" err="1"/>
              <a:t>STransaction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510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The constructor used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protected </a:t>
            </a:r>
            <a:r>
              <a:rPr lang="en-GB" dirty="0" err="1">
                <a:latin typeface="Consolas" panose="020B0609020204030204" pitchFamily="49" charset="0"/>
              </a:rPr>
              <a:t>SDatabase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SDatabase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db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SDict</a:t>
            </a:r>
            <a:r>
              <a:rPr lang="en-GB" dirty="0">
                <a:latin typeface="Consolas" panose="020B0609020204030204" pitchFamily="49" charset="0"/>
              </a:rPr>
              <a:t>&lt;long, </a:t>
            </a:r>
            <a:r>
              <a:rPr lang="en-GB" dirty="0" err="1">
                <a:latin typeface="Consolas" panose="020B0609020204030204" pitchFamily="49" charset="0"/>
              </a:rPr>
              <a:t>SDbObject</a:t>
            </a:r>
            <a:r>
              <a:rPr lang="en-GB" dirty="0">
                <a:latin typeface="Consolas" panose="020B0609020204030204" pitchFamily="49" charset="0"/>
              </a:rPr>
              <a:t>&gt;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, </a:t>
            </a:r>
            <a:r>
              <a:rPr lang="en-GB" dirty="0" err="1">
                <a:latin typeface="Consolas" panose="020B0609020204030204" pitchFamily="49" charset="0"/>
              </a:rPr>
              <a:t>SRole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ro</a:t>
            </a:r>
            <a:r>
              <a:rPr lang="en-GB" dirty="0">
                <a:latin typeface="Consolas" panose="020B0609020204030204" pitchFamily="49" charset="0"/>
              </a:rPr>
              <a:t>, long c)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name = db.name;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objects =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role = </a:t>
            </a:r>
            <a:r>
              <a:rPr lang="en-GB" dirty="0" err="1">
                <a:latin typeface="Consolas" panose="020B0609020204030204" pitchFamily="49" charset="0"/>
              </a:rPr>
              <a:t>ro</a:t>
            </a:r>
            <a:r>
              <a:rPr lang="en-GB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</a:rPr>
              <a:t>curpos</a:t>
            </a:r>
            <a:r>
              <a:rPr lang="en-GB" dirty="0">
                <a:latin typeface="Consolas" panose="020B0609020204030204" pitchFamily="49" charset="0"/>
              </a:rPr>
              <a:t> = c;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314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Install a database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can now use the above</a:t>
            </a:r>
          </a:p>
          <a:p>
            <a:pPr lvl="1"/>
            <a:r>
              <a:rPr lang="en-GB" dirty="0"/>
              <a:t>As follows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</a:rPr>
              <a:t>SDatabase</a:t>
            </a:r>
            <a:r>
              <a:rPr lang="en-GB" dirty="0">
                <a:latin typeface="Consolas" panose="020B0609020204030204" pitchFamily="49" charset="0"/>
              </a:rPr>
              <a:t> Install(</a:t>
            </a:r>
            <a:r>
              <a:rPr lang="en-GB" dirty="0" err="1">
                <a:latin typeface="Consolas" panose="020B0609020204030204" pitchFamily="49" charset="0"/>
              </a:rPr>
              <a:t>STable</a:t>
            </a:r>
            <a:r>
              <a:rPr lang="en-GB" dirty="0">
                <a:latin typeface="Consolas" panose="020B0609020204030204" pitchFamily="49" charset="0"/>
              </a:rPr>
              <a:t> t,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long c)</a:t>
            </a:r>
            <a:endParaRPr lang="en-GB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  <a:endParaRPr lang="en-GB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return New(objects+(</a:t>
            </a:r>
            <a:r>
              <a:rPr lang="en-GB" dirty="0" err="1">
                <a:latin typeface="Consolas" panose="020B0609020204030204" pitchFamily="49" charset="0"/>
              </a:rPr>
              <a:t>t.uid</a:t>
            </a:r>
            <a:r>
              <a:rPr lang="en-GB" dirty="0">
                <a:latin typeface="Consolas" panose="020B0609020204030204" pitchFamily="49" charset="0"/>
              </a:rPr>
              <a:t>, t),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role+(Name(</a:t>
            </a:r>
            <a:r>
              <a:rPr lang="en-GB" dirty="0" err="1">
                <a:latin typeface="Consolas" panose="020B0609020204030204" pitchFamily="49" charset="0"/>
              </a:rPr>
              <a:t>t.uid</a:t>
            </a:r>
            <a:r>
              <a:rPr lang="en-GB" dirty="0">
                <a:latin typeface="Consolas" panose="020B0609020204030204" pitchFamily="49" charset="0"/>
              </a:rPr>
              <a:t>), t),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c);</a:t>
            </a:r>
            <a:endParaRPr lang="en-GB" sz="4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  <a:endParaRPr lang="en-GB" sz="4400" dirty="0">
              <a:latin typeface="Consolas" panose="020B06090202040302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87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Install a new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Tables have their own structure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public </a:t>
            </a:r>
            <a:r>
              <a:rPr lang="en-GB" dirty="0" err="1">
                <a:latin typeface="Consolas" panose="020B0609020204030204" pitchFamily="49" charset="0"/>
              </a:rPr>
              <a:t>SDatabase</a:t>
            </a:r>
            <a:r>
              <a:rPr lang="en-GB" dirty="0">
                <a:latin typeface="Consolas" panose="020B0609020204030204" pitchFamily="49" charset="0"/>
              </a:rPr>
              <a:t> Install(</a:t>
            </a:r>
            <a:r>
              <a:rPr lang="en-GB" dirty="0" err="1">
                <a:latin typeface="Consolas" panose="020B0609020204030204" pitchFamily="49" charset="0"/>
              </a:rPr>
              <a:t>SColumn</a:t>
            </a:r>
            <a:r>
              <a:rPr lang="en-GB" dirty="0">
                <a:latin typeface="Consolas" panose="020B0609020204030204" pitchFamily="49" charset="0"/>
              </a:rPr>
              <a:t> c, string n, long p)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var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= objects;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if (</a:t>
            </a:r>
            <a:r>
              <a:rPr lang="en-GB" dirty="0" err="1">
                <a:latin typeface="Consolas" panose="020B0609020204030204" pitchFamily="49" charset="0"/>
              </a:rPr>
              <a:t>c.uid</a:t>
            </a:r>
            <a:r>
              <a:rPr lang="en-GB" dirty="0">
                <a:latin typeface="Consolas" panose="020B0609020204030204" pitchFamily="49" charset="0"/>
              </a:rPr>
              <a:t> &gt;= </a:t>
            </a:r>
            <a:r>
              <a:rPr lang="en-GB" dirty="0" err="1">
                <a:latin typeface="Consolas" panose="020B0609020204030204" pitchFamily="49" charset="0"/>
              </a:rPr>
              <a:t>STransaction</a:t>
            </a:r>
            <a:r>
              <a:rPr lang="en-GB" dirty="0">
                <a:latin typeface="Consolas" panose="020B0609020204030204" pitchFamily="49" charset="0"/>
              </a:rPr>
              <a:t>._</a:t>
            </a:r>
            <a:r>
              <a:rPr lang="en-GB" dirty="0" err="1">
                <a:latin typeface="Consolas" panose="020B0609020204030204" pitchFamily="49" charset="0"/>
              </a:rPr>
              <a:t>uid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+= (</a:t>
            </a:r>
            <a:r>
              <a:rPr lang="en-GB" dirty="0" err="1">
                <a:latin typeface="Consolas" panose="020B0609020204030204" pitchFamily="49" charset="0"/>
              </a:rPr>
              <a:t>c.uid</a:t>
            </a:r>
            <a:r>
              <a:rPr lang="en-GB" dirty="0">
                <a:latin typeface="Consolas" panose="020B0609020204030204" pitchFamily="49" charset="0"/>
              </a:rPr>
              <a:t>, c);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 err="1">
                <a:latin typeface="Consolas" panose="020B0609020204030204" pitchFamily="49" charset="0"/>
              </a:rPr>
              <a:t>var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tb</a:t>
            </a:r>
            <a:r>
              <a:rPr lang="en-GB" dirty="0">
                <a:latin typeface="Consolas" panose="020B0609020204030204" pitchFamily="49" charset="0"/>
              </a:rPr>
              <a:t> = ((</a:t>
            </a:r>
            <a:r>
              <a:rPr lang="en-GB" dirty="0" err="1">
                <a:latin typeface="Consolas" panose="020B0609020204030204" pitchFamily="49" charset="0"/>
              </a:rPr>
              <a:t>STable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[</a:t>
            </a:r>
            <a:r>
              <a:rPr lang="en-GB" dirty="0" err="1">
                <a:latin typeface="Consolas" panose="020B0609020204030204" pitchFamily="49" charset="0"/>
              </a:rPr>
              <a:t>c.table</a:t>
            </a:r>
            <a:r>
              <a:rPr lang="en-GB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if (</a:t>
            </a:r>
            <a:r>
              <a:rPr lang="en-GB" dirty="0" err="1">
                <a:latin typeface="Consolas" panose="020B0609020204030204" pitchFamily="49" charset="0"/>
              </a:rPr>
              <a:t>role.subs.Contains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c.table</a:t>
            </a:r>
            <a:r>
              <a:rPr lang="en-GB" dirty="0">
                <a:latin typeface="Consolas" panose="020B0609020204030204" pitchFamily="49" charset="0"/>
              </a:rPr>
              <a:t>) &amp;&amp;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</a:t>
            </a:r>
            <a:r>
              <a:rPr lang="en-GB" dirty="0" err="1">
                <a:latin typeface="Consolas" panose="020B0609020204030204" pitchFamily="49" charset="0"/>
              </a:rPr>
              <a:t>role.subs</a:t>
            </a:r>
            <a:r>
              <a:rPr lang="en-GB" dirty="0">
                <a:latin typeface="Consolas" panose="020B0609020204030204" pitchFamily="49" charset="0"/>
              </a:rPr>
              <a:t>[</a:t>
            </a:r>
            <a:r>
              <a:rPr lang="en-GB" dirty="0" err="1">
                <a:latin typeface="Consolas" panose="020B0609020204030204" pitchFamily="49" charset="0"/>
              </a:rPr>
              <a:t>c.table</a:t>
            </a:r>
            <a:r>
              <a:rPr lang="en-GB" dirty="0">
                <a:latin typeface="Consolas" panose="020B0609020204030204" pitchFamily="49" charset="0"/>
              </a:rPr>
              <a:t>].</a:t>
            </a:r>
            <a:r>
              <a:rPr lang="en-GB" dirty="0" err="1">
                <a:latin typeface="Consolas" panose="020B0609020204030204" pitchFamily="49" charset="0"/>
              </a:rPr>
              <a:t>defs.Contains</a:t>
            </a:r>
            <a:r>
              <a:rPr lang="en-GB" dirty="0">
                <a:latin typeface="Consolas" panose="020B0609020204030204" pitchFamily="49" charset="0"/>
              </a:rPr>
              <a:t>(n))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throw new Exception("Table already has column " + n);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return New(</a:t>
            </a:r>
            <a:r>
              <a:rPr lang="en-GB" dirty="0" err="1">
                <a:latin typeface="Consolas" panose="020B0609020204030204" pitchFamily="49" charset="0"/>
              </a:rPr>
              <a:t>obs</a:t>
            </a:r>
            <a:r>
              <a:rPr lang="en-GB" dirty="0">
                <a:latin typeface="Consolas" panose="020B0609020204030204" pitchFamily="49" charset="0"/>
              </a:rPr>
              <a:t> + (</a:t>
            </a:r>
            <a:r>
              <a:rPr lang="en-GB" dirty="0" err="1">
                <a:latin typeface="Consolas" panose="020B0609020204030204" pitchFamily="49" charset="0"/>
              </a:rPr>
              <a:t>c.table,tb</a:t>
            </a:r>
            <a:r>
              <a:rPr lang="en-GB" dirty="0">
                <a:latin typeface="Consolas" panose="020B0609020204030204" pitchFamily="49" charset="0"/>
              </a:rPr>
              <a:t>+(-1,c,n))+(</a:t>
            </a:r>
            <a:r>
              <a:rPr lang="en-GB" dirty="0" err="1">
                <a:latin typeface="Consolas" panose="020B0609020204030204" pitchFamily="49" charset="0"/>
              </a:rPr>
              <a:t>c.uid,c</a:t>
            </a:r>
            <a:r>
              <a:rPr lang="en-GB" dirty="0">
                <a:latin typeface="Consolas" panose="020B0609020204030204" pitchFamily="49" charset="0"/>
              </a:rPr>
              <a:t>), 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      role+(c.table,-1,c.uid,n)+(</a:t>
            </a:r>
            <a:r>
              <a:rPr lang="en-GB" dirty="0" err="1">
                <a:latin typeface="Consolas" panose="020B0609020204030204" pitchFamily="49" charset="0"/>
              </a:rPr>
              <a:t>c.uid,n</a:t>
            </a:r>
            <a:r>
              <a:rPr lang="en-GB" dirty="0">
                <a:latin typeface="Consolas" panose="020B0609020204030204" pitchFamily="49" charset="0"/>
              </a:rPr>
              <a:t>), p);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736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This is a subclass of </a:t>
            </a:r>
            <a:r>
              <a:rPr lang="en-GB" dirty="0" err="1"/>
              <a:t>SDatabase</a:t>
            </a:r>
            <a:endParaRPr lang="en-GB" dirty="0"/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public </a:t>
            </a:r>
            <a:r>
              <a:rPr lang="en-GB" sz="2600" dirty="0" err="1">
                <a:latin typeface="Consolas" panose="020B0609020204030204" pitchFamily="49" charset="0"/>
              </a:rPr>
              <a:t>STransaction</a:t>
            </a:r>
            <a:r>
              <a:rPr lang="en-GB" sz="2600" dirty="0">
                <a:latin typeface="Consolas" panose="020B0609020204030204" pitchFamily="49" charset="0"/>
              </a:rPr>
              <a:t>(</a:t>
            </a:r>
            <a:r>
              <a:rPr lang="en-GB" sz="2600" dirty="0" err="1">
                <a:latin typeface="Consolas" panose="020B0609020204030204" pitchFamily="49" charset="0"/>
              </a:rPr>
              <a:t>SDatabase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d,ReaderBase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rdr</a:t>
            </a:r>
            <a:r>
              <a:rPr lang="en-GB" sz="2600" dirty="0">
                <a:latin typeface="Consolas" panose="020B0609020204030204" pitchFamily="49" charset="0"/>
              </a:rPr>
              <a:t>, bool auto) :base(d)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autoCommit</a:t>
            </a:r>
            <a:r>
              <a:rPr lang="en-GB" sz="2600" dirty="0">
                <a:latin typeface="Consolas" panose="020B0609020204030204" pitchFamily="49" charset="0"/>
              </a:rPr>
              <a:t> = auto;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uid</a:t>
            </a:r>
            <a:r>
              <a:rPr lang="en-GB" sz="2600" dirty="0">
                <a:latin typeface="Consolas" panose="020B0609020204030204" pitchFamily="49" charset="0"/>
              </a:rPr>
              <a:t> = _</a:t>
            </a:r>
            <a:r>
              <a:rPr lang="en-GB" sz="2600" dirty="0" err="1">
                <a:latin typeface="Consolas" panose="020B0609020204030204" pitchFamily="49" charset="0"/>
              </a:rPr>
              <a:t>uid</a:t>
            </a:r>
            <a:r>
              <a:rPr lang="en-GB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readConstraints</a:t>
            </a:r>
            <a:r>
              <a:rPr lang="en-GB" sz="2600" dirty="0">
                <a:latin typeface="Consolas" panose="020B0609020204030204" pitchFamily="49" charset="0"/>
              </a:rPr>
              <a:t> = </a:t>
            </a:r>
            <a:r>
              <a:rPr lang="en-GB" sz="2600" dirty="0" err="1">
                <a:latin typeface="Consolas" panose="020B0609020204030204" pitchFamily="49" charset="0"/>
              </a:rPr>
              <a:t>SDict</a:t>
            </a:r>
            <a:r>
              <a:rPr lang="en-GB" sz="2600" dirty="0">
                <a:latin typeface="Consolas" panose="020B0609020204030204" pitchFamily="49" charset="0"/>
              </a:rPr>
              <a:t>&lt;long, bool&gt;.Empty;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rdr.db</a:t>
            </a:r>
            <a:r>
              <a:rPr lang="en-GB" sz="2600" dirty="0">
                <a:latin typeface="Consolas" panose="020B0609020204030204" pitchFamily="49" charset="0"/>
              </a:rPr>
              <a:t> = </a:t>
            </a:r>
            <a:r>
              <a:rPr lang="en-GB" sz="2600" dirty="0" err="1">
                <a:latin typeface="Consolas" panose="020B0609020204030204" pitchFamily="49" charset="0"/>
              </a:rPr>
              <a:t>tr</a:t>
            </a:r>
            <a:r>
              <a:rPr lang="en-GB" sz="2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By inheritance, has its own objects</a:t>
            </a:r>
          </a:p>
        </p:txBody>
      </p:sp>
    </p:spTree>
    <p:extLst>
      <p:ext uri="{BB962C8B-B14F-4D97-AF65-F5344CB8AC3E}">
        <p14:creationId xmlns:p14="http://schemas.microsoft.com/office/powerpoint/2010/main" val="183688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Committing a 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traverse its objects</a:t>
            </a:r>
          </a:p>
          <a:p>
            <a:pPr lvl="1"/>
            <a:r>
              <a:rPr lang="en-GB" dirty="0"/>
              <a:t>And commit them as above</a:t>
            </a:r>
          </a:p>
          <a:p>
            <a:pPr lvl="1"/>
            <a:r>
              <a:rPr lang="en-GB" dirty="0"/>
              <a:t>We manage transaction references</a:t>
            </a:r>
          </a:p>
          <a:p>
            <a:pPr lvl="2"/>
            <a:r>
              <a:rPr lang="en-GB" dirty="0"/>
              <a:t>Using a list of commits in class Writer</a:t>
            </a:r>
          </a:p>
          <a:p>
            <a:r>
              <a:rPr lang="en-GB" dirty="0"/>
              <a:t>But first we check for conflicts</a:t>
            </a:r>
          </a:p>
          <a:p>
            <a:pPr lvl="1"/>
            <a:r>
              <a:rPr lang="en-GB" dirty="0"/>
              <a:t>With recent database commits</a:t>
            </a:r>
          </a:p>
          <a:p>
            <a:pPr lvl="2"/>
            <a:r>
              <a:rPr lang="en-GB" dirty="0" err="1"/>
              <a:t>Uids</a:t>
            </a:r>
            <a:r>
              <a:rPr lang="en-GB" dirty="0"/>
              <a:t> &gt;= inherited </a:t>
            </a:r>
            <a:r>
              <a:rPr lang="en-GB" dirty="0" err="1"/>
              <a:t>curpos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410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processing, </a:t>
            </a:r>
            <a:r>
              <a:rPr lang="en-GB" dirty="0" err="1"/>
              <a:t>RowSet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RowSet</a:t>
            </a:r>
            <a:r>
              <a:rPr lang="en-GB" dirty="0"/>
              <a:t> constructed recursively</a:t>
            </a:r>
          </a:p>
          <a:p>
            <a:pPr lvl="1"/>
            <a:r>
              <a:rPr lang="en-GB" dirty="0"/>
              <a:t>For results of Select</a:t>
            </a:r>
          </a:p>
          <a:p>
            <a:pPr lvl="1"/>
            <a:r>
              <a:rPr lang="en-GB" dirty="0"/>
              <a:t>And items for Insert</a:t>
            </a:r>
          </a:p>
          <a:p>
            <a:pPr lvl="1"/>
            <a:r>
              <a:rPr lang="en-GB" dirty="0"/>
              <a:t>Performing grouping, ordering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Traversed with </a:t>
            </a:r>
            <a:r>
              <a:rPr lang="en-GB" dirty="0" err="1"/>
              <a:t>RowBookmark</a:t>
            </a:r>
            <a:endParaRPr lang="en-GB" dirty="0"/>
          </a:p>
          <a:p>
            <a:pPr lvl="1"/>
            <a:r>
              <a:rPr lang="en-GB" dirty="0"/>
              <a:t>Which contains current context </a:t>
            </a:r>
          </a:p>
          <a:p>
            <a:r>
              <a:rPr lang="en-GB" dirty="0"/>
              <a:t>Context contains current values</a:t>
            </a:r>
          </a:p>
          <a:p>
            <a:pPr lvl="1"/>
            <a:r>
              <a:rPr lang="en-GB" dirty="0"/>
              <a:t>Indexed by </a:t>
            </a:r>
            <a:r>
              <a:rPr lang="en-GB" dirty="0" err="1"/>
              <a:t>uid</a:t>
            </a:r>
            <a:r>
              <a:rPr lang="en-GB" dirty="0"/>
              <a:t> (field, row, group,..)</a:t>
            </a:r>
          </a:p>
        </p:txBody>
      </p:sp>
    </p:spTree>
    <p:extLst>
      <p:ext uri="{BB962C8B-B14F-4D97-AF65-F5344CB8AC3E}">
        <p14:creationId xmlns:p14="http://schemas.microsoft.com/office/powerpoint/2010/main" val="126337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42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Shareable classes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Sharing of instant snapshots</a:t>
            </a:r>
          </a:p>
          <a:p>
            <a:r>
              <a:rPr lang="en-GB" dirty="0"/>
              <a:t>No need to lock shared objects</a:t>
            </a:r>
          </a:p>
          <a:p>
            <a:pPr lvl="1"/>
            <a:r>
              <a:rPr lang="en-GB" dirty="0"/>
              <a:t>No DB objects locked by Strong</a:t>
            </a:r>
          </a:p>
          <a:p>
            <a:r>
              <a:rPr lang="en-GB" dirty="0"/>
              <a:t>Optimistic concurrency</a:t>
            </a:r>
          </a:p>
          <a:p>
            <a:pPr lvl="1"/>
            <a:r>
              <a:rPr lang="en-GB" dirty="0"/>
              <a:t>First committer wins</a:t>
            </a:r>
          </a:p>
          <a:p>
            <a:r>
              <a:rPr lang="en-GB" dirty="0"/>
              <a:t>During commits the DB is locked</a:t>
            </a:r>
          </a:p>
          <a:p>
            <a:pPr lvl="1"/>
            <a:r>
              <a:rPr lang="en-GB" dirty="0"/>
              <a:t>All steps checked at that stage</a:t>
            </a:r>
          </a:p>
          <a:p>
            <a:pPr lvl="1"/>
            <a:r>
              <a:rPr lang="en-GB" dirty="0"/>
              <a:t>Conflicting commit attempts will fail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3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Benchmark </a:t>
            </a:r>
            <a:r>
              <a:rPr lang="en-GB" b="1" dirty="0" err="1"/>
              <a:t>StrongDBMS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Experiments on data structures</a:t>
            </a:r>
          </a:p>
          <a:p>
            <a:pPr lvl="1"/>
            <a:r>
              <a:rPr lang="en-GB" dirty="0"/>
              <a:t>Show that shareable </a:t>
            </a:r>
            <a:r>
              <a:rPr lang="en-GB" dirty="0" err="1"/>
              <a:t>BTrees</a:t>
            </a:r>
            <a:r>
              <a:rPr lang="en-GB" dirty="0"/>
              <a:t> work</a:t>
            </a:r>
          </a:p>
          <a:p>
            <a:pPr lvl="1"/>
            <a:r>
              <a:rPr lang="en-GB" dirty="0"/>
              <a:t>Logarithmic behaviour O(</a:t>
            </a:r>
            <a:r>
              <a:rPr lang="en-GB" dirty="0" err="1"/>
              <a:t>NlogN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Cost/N behaves like </a:t>
            </a:r>
            <a:r>
              <a:rPr lang="en-GB" dirty="0" err="1"/>
              <a:t>logN</a:t>
            </a:r>
            <a:endParaRPr lang="en-GB" dirty="0"/>
          </a:p>
          <a:p>
            <a:r>
              <a:rPr lang="en-GB" dirty="0"/>
              <a:t>TPCC results in Keynote on Friday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45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Previous work: </a:t>
            </a:r>
            <a:r>
              <a:rPr lang="en-GB" b="1" dirty="0" err="1"/>
              <a:t>PyrrhoDB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Similarities with </a:t>
            </a:r>
            <a:r>
              <a:rPr lang="en-GB" dirty="0" err="1"/>
              <a:t>PyrrhoDB</a:t>
            </a:r>
            <a:r>
              <a:rPr lang="en-GB" dirty="0"/>
              <a:t> include</a:t>
            </a:r>
          </a:p>
          <a:p>
            <a:pPr lvl="1"/>
            <a:r>
              <a:rPr lang="en-GB" dirty="0"/>
              <a:t>Transaction log file, append-only</a:t>
            </a:r>
          </a:p>
          <a:p>
            <a:pPr lvl="1"/>
            <a:r>
              <a:rPr lang="en-GB" dirty="0"/>
              <a:t>Data format platform-independent</a:t>
            </a:r>
          </a:p>
          <a:p>
            <a:pPr lvl="2"/>
            <a:r>
              <a:rPr lang="en-GB" dirty="0"/>
              <a:t>Not Localised or for single </a:t>
            </a:r>
            <a:r>
              <a:rPr lang="en-GB" dirty="0" err="1"/>
              <a:t>timezone</a:t>
            </a:r>
            <a:endParaRPr lang="en-GB" dirty="0"/>
          </a:p>
          <a:p>
            <a:pPr lvl="1"/>
            <a:r>
              <a:rPr lang="en-GB" dirty="0"/>
              <a:t>ACID guarantee</a:t>
            </a:r>
          </a:p>
          <a:p>
            <a:r>
              <a:rPr lang="en-GB" dirty="0"/>
              <a:t>Differences: better design, faster</a:t>
            </a:r>
          </a:p>
          <a:p>
            <a:pPr lvl="1"/>
            <a:r>
              <a:rPr lang="en-GB" dirty="0" err="1"/>
              <a:t>Uids</a:t>
            </a:r>
            <a:r>
              <a:rPr lang="en-GB" dirty="0"/>
              <a:t> rather than object names</a:t>
            </a:r>
          </a:p>
          <a:p>
            <a:pPr lvl="1"/>
            <a:r>
              <a:rPr lang="en-GB" dirty="0"/>
              <a:t>SQL parsing done by client library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87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Database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Serialisable</a:t>
            </a:r>
            <a:r>
              <a:rPr lang="en-GB" dirty="0"/>
              <a:t> classes</a:t>
            </a:r>
          </a:p>
          <a:p>
            <a:r>
              <a:rPr lang="en-GB" dirty="0"/>
              <a:t>Implement basic types</a:t>
            </a:r>
          </a:p>
          <a:p>
            <a:pPr lvl="1"/>
            <a:r>
              <a:rPr lang="en-GB" dirty="0"/>
              <a:t>Integer, string, numeric, date</a:t>
            </a:r>
          </a:p>
          <a:p>
            <a:r>
              <a:rPr lang="en-GB" dirty="0"/>
              <a:t>And database objects</a:t>
            </a:r>
          </a:p>
          <a:p>
            <a:pPr lvl="3"/>
            <a:r>
              <a:rPr lang="en-GB" dirty="0"/>
              <a:t>Table, Column, Role, Function, Expression,..</a:t>
            </a:r>
          </a:p>
          <a:p>
            <a:r>
              <a:rPr lang="en-GB" dirty="0"/>
              <a:t>Records are lists of </a:t>
            </a:r>
            <a:r>
              <a:rPr lang="en-GB" dirty="0" err="1"/>
              <a:t>uid</a:t>
            </a:r>
            <a:r>
              <a:rPr lang="en-GB" dirty="0"/>
              <a:t>-value pairs</a:t>
            </a:r>
          </a:p>
          <a:p>
            <a:pPr lvl="1"/>
            <a:r>
              <a:rPr lang="en-GB" dirty="0"/>
              <a:t>Lots of shareable B-Tree indexes</a:t>
            </a:r>
          </a:p>
        </p:txBody>
      </p:sp>
    </p:spTree>
    <p:extLst>
      <p:ext uri="{BB962C8B-B14F-4D97-AF65-F5344CB8AC3E}">
        <p14:creationId xmlns:p14="http://schemas.microsoft.com/office/powerpoint/2010/main" val="247922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Shareable B-Tree: </a:t>
            </a:r>
            <a:r>
              <a:rPr lang="en-GB" b="1" dirty="0" err="1"/>
              <a:t>SDict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SDict</a:t>
            </a:r>
            <a:r>
              <a:rPr lang="en-GB" dirty="0">
                <a:latin typeface="Consolas" panose="020B0609020204030204" pitchFamily="49" charset="0"/>
              </a:rPr>
              <a:t>&lt;K,V&gt;</a:t>
            </a:r>
            <a:r>
              <a:rPr lang="en-GB" dirty="0"/>
              <a:t> leaf nodes contain</a:t>
            </a:r>
          </a:p>
          <a:p>
            <a:pPr lvl="1"/>
            <a:r>
              <a:rPr lang="en-GB" dirty="0"/>
              <a:t>Key-value pairs  c&lt;#&lt;2c (c is e.g. 4)</a:t>
            </a:r>
          </a:p>
          <a:p>
            <a:r>
              <a:rPr lang="en-GB" dirty="0"/>
              <a:t>Inner nodes contain </a:t>
            </a:r>
          </a:p>
          <a:p>
            <a:pPr lvl="1"/>
            <a:r>
              <a:rPr lang="en-GB" dirty="0"/>
              <a:t>Key-leaf pairs c&lt;#&lt;2c+1</a:t>
            </a:r>
          </a:p>
          <a:p>
            <a:r>
              <a:rPr lang="en-GB" dirty="0"/>
              <a:t>The Root node is allowed fewer</a:t>
            </a:r>
          </a:p>
          <a:p>
            <a:pPr lvl="1"/>
            <a:r>
              <a:rPr lang="en-GB" dirty="0"/>
              <a:t>Even 0 for an empty tree</a:t>
            </a:r>
          </a:p>
          <a:p>
            <a:r>
              <a:rPr lang="en-GB" dirty="0"/>
              <a:t>The </a:t>
            </a:r>
            <a:r>
              <a:rPr lang="en-GB" dirty="0" err="1"/>
              <a:t>BTree</a:t>
            </a:r>
            <a:r>
              <a:rPr lang="en-GB" dirty="0"/>
              <a:t> is not kept balanced</a:t>
            </a:r>
          </a:p>
          <a:p>
            <a:pPr lvl="1"/>
            <a:r>
              <a:rPr lang="en-GB" dirty="0"/>
              <a:t>But worst case is still logarithmic</a:t>
            </a:r>
          </a:p>
        </p:txBody>
      </p:sp>
    </p:spTree>
    <p:extLst>
      <p:ext uri="{BB962C8B-B14F-4D97-AF65-F5344CB8AC3E}">
        <p14:creationId xmlns:p14="http://schemas.microsoft.com/office/powerpoint/2010/main" val="36191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Operations on </a:t>
            </a:r>
            <a:r>
              <a:rPr lang="en-GB" b="1" dirty="0" err="1"/>
              <a:t>SDict</a:t>
            </a:r>
            <a:r>
              <a:rPr lang="en-GB" b="1" dirty="0"/>
              <a:t>&lt;K,V&gt;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Adding a (</a:t>
            </a:r>
            <a:r>
              <a:rPr lang="en-GB" dirty="0" err="1"/>
              <a:t>k,v</a:t>
            </a:r>
            <a:r>
              <a:rPr lang="en-GB" dirty="0"/>
              <a:t>) pair</a:t>
            </a:r>
          </a:p>
          <a:p>
            <a:pPr marL="457207" lvl="1" indent="0">
              <a:buNone/>
            </a:pPr>
            <a:r>
              <a:rPr lang="en-GB" b="1" dirty="0">
                <a:latin typeface="Consolas" panose="020B0609020204030204" pitchFamily="49" charset="0"/>
              </a:rPr>
              <a:t>T = </a:t>
            </a:r>
            <a:r>
              <a:rPr lang="en-GB" b="1" dirty="0" err="1">
                <a:latin typeface="Consolas" panose="020B0609020204030204" pitchFamily="49" charset="0"/>
              </a:rPr>
              <a:t>T.Add</a:t>
            </a:r>
            <a:r>
              <a:rPr lang="en-GB" b="1" dirty="0">
                <a:latin typeface="Consolas" panose="020B0609020204030204" pitchFamily="49" charset="0"/>
              </a:rPr>
              <a:t>(</a:t>
            </a:r>
            <a:r>
              <a:rPr lang="en-GB" b="1" dirty="0" err="1">
                <a:latin typeface="Consolas" panose="020B0609020204030204" pitchFamily="49" charset="0"/>
              </a:rPr>
              <a:t>k,v</a:t>
            </a:r>
            <a:r>
              <a:rPr lang="en-GB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4000" dirty="0"/>
              <a:t>Note that we get a new tree!</a:t>
            </a:r>
          </a:p>
          <a:p>
            <a:r>
              <a:rPr lang="en-GB" sz="4000" dirty="0"/>
              <a:t>In C# we define + so we write</a:t>
            </a:r>
          </a:p>
          <a:p>
            <a:pPr marL="457207" lvl="1" indent="0">
              <a:buNone/>
            </a:pPr>
            <a:r>
              <a:rPr lang="en-GB" sz="3600" b="1" dirty="0">
                <a:latin typeface="Consolas" panose="020B0609020204030204" pitchFamily="49" charset="0"/>
              </a:rPr>
              <a:t>T += (</a:t>
            </a:r>
            <a:r>
              <a:rPr lang="en-GB" sz="3600" b="1" dirty="0" err="1">
                <a:latin typeface="Consolas" panose="020B0609020204030204" pitchFamily="49" charset="0"/>
              </a:rPr>
              <a:t>k,v</a:t>
            </a:r>
            <a:r>
              <a:rPr lang="en-GB" sz="3600" b="1" dirty="0">
                <a:latin typeface="Consolas" panose="020B0609020204030204" pitchFamily="49" charset="0"/>
              </a:rPr>
              <a:t>)</a:t>
            </a:r>
          </a:p>
          <a:p>
            <a:r>
              <a:rPr lang="en-GB" sz="4000" dirty="0"/>
              <a:t>There is also Remove(k) (or -)</a:t>
            </a:r>
          </a:p>
          <a:p>
            <a:r>
              <a:rPr lang="en-GB" sz="4000" dirty="0"/>
              <a:t>With </a:t>
            </a:r>
            <a:r>
              <a:rPr lang="en-GB" sz="4000" dirty="0" err="1"/>
              <a:t>T.Lookup</a:t>
            </a:r>
            <a:r>
              <a:rPr lang="en-GB" sz="4000" dirty="0"/>
              <a:t>(k) we can get v</a:t>
            </a:r>
          </a:p>
        </p:txBody>
      </p:sp>
    </p:spTree>
    <p:extLst>
      <p:ext uri="{BB962C8B-B14F-4D97-AF65-F5344CB8AC3E}">
        <p14:creationId xmlns:p14="http://schemas.microsoft.com/office/powerpoint/2010/main" val="397405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When we add a node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57" y="1363247"/>
            <a:ext cx="5675086" cy="506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31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1133</Words>
  <Application>Microsoft Office PowerPoint</Application>
  <PresentationFormat>On-screen Show (4:3)</PresentationFormat>
  <Paragraphs>217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Consolas</vt:lpstr>
      <vt:lpstr>Wingdings 3</vt:lpstr>
      <vt:lpstr>Ion</vt:lpstr>
      <vt:lpstr>StrongDBMS Built from immutable components</vt:lpstr>
      <vt:lpstr>Introducing StrongDBMS</vt:lpstr>
      <vt:lpstr>Shareable classes mean</vt:lpstr>
      <vt:lpstr>Benchmark StrongDBMS</vt:lpstr>
      <vt:lpstr>Previous work: PyrrhoDB</vt:lpstr>
      <vt:lpstr>Database objects</vt:lpstr>
      <vt:lpstr>Shareable B-Tree: SDict</vt:lpstr>
      <vt:lpstr>Operations on SDict&lt;K,V&gt;</vt:lpstr>
      <vt:lpstr>When we add a node</vt:lpstr>
      <vt:lpstr>When we add a node</vt:lpstr>
      <vt:lpstr>Transaction and B-Tree</vt:lpstr>
      <vt:lpstr>Database versions</vt:lpstr>
      <vt:lpstr>Compare with MVCC</vt:lpstr>
      <vt:lpstr>Illustrating MVCC</vt:lpstr>
      <vt:lpstr>Enumerating an SDict</vt:lpstr>
      <vt:lpstr>Consequences of design</vt:lpstr>
      <vt:lpstr>Uid is assigned on commit</vt:lpstr>
      <vt:lpstr>Commit code for object</vt:lpstr>
      <vt:lpstr>What was the uid before?</vt:lpstr>
      <vt:lpstr>Database structure</vt:lpstr>
      <vt:lpstr>A snapshot of SDatabase</vt:lpstr>
      <vt:lpstr>Update SDatabase</vt:lpstr>
      <vt:lpstr>The constructor used here</vt:lpstr>
      <vt:lpstr>Install a database object</vt:lpstr>
      <vt:lpstr>Install a new Column</vt:lpstr>
      <vt:lpstr>Transaction</vt:lpstr>
      <vt:lpstr>Committing a transaction</vt:lpstr>
      <vt:lpstr>Query processing, RowSet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StrongDBMS Built from immutable components</dc:title>
  <dc:creator>Malcolm Crowe</dc:creator>
  <cp:lastModifiedBy>Malcolm Crowe</cp:lastModifiedBy>
  <cp:revision>21</cp:revision>
  <dcterms:created xsi:type="dcterms:W3CDTF">2019-05-07T13:28:44Z</dcterms:created>
  <dcterms:modified xsi:type="dcterms:W3CDTF">2019-05-12T07:04:57Z</dcterms:modified>
</cp:coreProperties>
</file>