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6" r:id="rId8"/>
    <p:sldId id="267" r:id="rId9"/>
    <p:sldId id="264" r:id="rId10"/>
    <p:sldId id="262" r:id="rId11"/>
    <p:sldId id="260" r:id="rId12"/>
    <p:sldId id="261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50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4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24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0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0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7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76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7892"/>
            <a:ext cx="8358348" cy="513437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0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9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5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6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87B266-F793-46D8-B47B-CD9D8B106763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05AA-7C3A-4C9D-B8AD-45D3BA256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91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5F22-2EC9-470F-BCED-3AAFB9D2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Pyrrho v7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FAB4-7B50-4136-941A-F4D480DC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Malcolm Crowe</a:t>
            </a:r>
          </a:p>
          <a:p>
            <a:r>
              <a:rPr lang="en-GB" dirty="0"/>
              <a:t>23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32535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294C-B4B4-44DB-AB29-D1288B9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shareable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36B1-E0BB-4C0A-879C-A264ACF4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Nearly all methods return a new version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F0"/>
                </a:solidFill>
                <a:latin typeface="Consolas" panose="020B0609020204030204" pitchFamily="49" charset="0"/>
              </a:rPr>
              <a:t>internal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Transaction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Execute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Executable</a:t>
            </a:r>
            <a:r>
              <a:rPr lang="en-GB" sz="2000" dirty="0">
                <a:latin typeface="Consolas" panose="020B0609020204030204" pitchFamily="49" charset="0"/>
              </a:rPr>
              <a:t> e, </a:t>
            </a:r>
            <a:r>
              <a:rPr lang="en-GB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GB" sz="2000" dirty="0">
                <a:latin typeface="Consolas" panose="020B0609020204030204" pitchFamily="49" charset="0"/>
              </a:rPr>
              <a:t> cx)</a:t>
            </a:r>
          </a:p>
          <a:p>
            <a:r>
              <a:rPr lang="en-GB" dirty="0"/>
              <a:t>But not all classes are shareable:</a:t>
            </a:r>
          </a:p>
          <a:p>
            <a:pPr lvl="1"/>
            <a:r>
              <a:rPr lang="en-GB" dirty="0"/>
              <a:t>IO classes: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Reader</a:t>
            </a:r>
            <a:r>
              <a:rPr lang="en-GB" dirty="0"/>
              <a:t>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Writer</a:t>
            </a:r>
            <a:r>
              <a:rPr lang="en-GB" dirty="0"/>
              <a:t> are mutable</a:t>
            </a:r>
          </a:p>
          <a:p>
            <a:pPr lvl="1"/>
            <a:r>
              <a:rPr lang="en-GB" dirty="0"/>
              <a:t>Level 4 classes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Context</a:t>
            </a:r>
            <a:r>
              <a:rPr lang="en-GB" dirty="0"/>
              <a:t>,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RowSet</a:t>
            </a:r>
            <a:r>
              <a:rPr lang="en-GB" dirty="0"/>
              <a:t> also</a:t>
            </a:r>
          </a:p>
          <a:p>
            <a:pPr lvl="2"/>
            <a:r>
              <a:rPr lang="en-GB" dirty="0"/>
              <a:t>But bookmarks and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TypedValue</a:t>
            </a:r>
            <a:r>
              <a:rPr lang="en-GB" dirty="0"/>
              <a:t> are shareable</a:t>
            </a:r>
          </a:p>
          <a:p>
            <a:r>
              <a:rPr lang="en-GB" dirty="0"/>
              <a:t>Context gives current values of things</a:t>
            </a:r>
          </a:p>
          <a:p>
            <a:pPr lvl="1"/>
            <a:r>
              <a:rPr lang="en-GB" dirty="0"/>
              <a:t>E.g. current version of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Query</a:t>
            </a:r>
            <a:r>
              <a:rPr lang="en-GB" dirty="0"/>
              <a:t> objects</a:t>
            </a:r>
          </a:p>
          <a:p>
            <a:r>
              <a:rPr lang="en-GB" dirty="0"/>
              <a:t>Magical </a:t>
            </a:r>
            <a:r>
              <a:rPr lang="en-GB" dirty="0" err="1"/>
              <a:t>cx.</a:t>
            </a:r>
            <a:r>
              <a:rPr lang="en-GB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Replace</a:t>
            </a:r>
            <a:r>
              <a:rPr lang="en-GB" dirty="0"/>
              <a:t>(old, new);</a:t>
            </a:r>
          </a:p>
        </p:txBody>
      </p:sp>
    </p:spTree>
    <p:extLst>
      <p:ext uri="{BB962C8B-B14F-4D97-AF65-F5344CB8AC3E}">
        <p14:creationId xmlns:p14="http://schemas.microsoft.com/office/powerpoint/2010/main" val="247941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195A-EB62-492A-9D08-7B2FD17A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Basis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5D3-BB1D-4FD8-ABD3-7D43D840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Database</a:t>
            </a:r>
            <a:r>
              <a:rPr lang="en-GB" dirty="0"/>
              <a:t>,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DBObject</a:t>
            </a:r>
            <a:r>
              <a:rPr lang="en-GB" dirty="0"/>
              <a:t> etc subclass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Basis</a:t>
            </a:r>
          </a:p>
          <a:p>
            <a:r>
              <a:rPr lang="en-GB" dirty="0"/>
              <a:t>Has a single all-</a:t>
            </a:r>
            <a:r>
              <a:rPr lang="en-GB" dirty="0" err="1"/>
              <a:t>pupose</a:t>
            </a:r>
            <a:r>
              <a:rPr lang="en-GB" dirty="0"/>
              <a:t> field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GB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readonly</a:t>
            </a:r>
            <a:r>
              <a:rPr lang="en-GB" sz="28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BTree</a:t>
            </a:r>
            <a:r>
              <a:rPr lang="en-GB" sz="2800" dirty="0"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00B0F0"/>
                </a:solidFill>
                <a:latin typeface="Consolas" panose="020B0609020204030204" pitchFamily="49" charset="0"/>
              </a:rPr>
              <a:t>long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GB" sz="2800" dirty="0">
                <a:latin typeface="Consolas" panose="020B0609020204030204" pitchFamily="49" charset="0"/>
              </a:rPr>
              <a:t>&gt; mem;</a:t>
            </a:r>
          </a:p>
          <a:p>
            <a:r>
              <a:rPr lang="en-GB" dirty="0"/>
              <a:t>We use this by defining properties, e.g.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  <a:latin typeface="Consolas" panose="020B0609020204030204" pitchFamily="49" charset="0"/>
              </a:rPr>
              <a:t>internal </a:t>
            </a:r>
            <a:r>
              <a:rPr lang="en-GB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readonly</a:t>
            </a:r>
            <a:r>
              <a:rPr lang="en-GB" sz="2200" dirty="0">
                <a:solidFill>
                  <a:srgbClr val="00B0F0"/>
                </a:solidFill>
                <a:latin typeface="Consolas" panose="020B0609020204030204" pitchFamily="49" charset="0"/>
              </a:rPr>
              <a:t> static long</a:t>
            </a:r>
            <a:r>
              <a:rPr lang="en-GB" sz="2200" dirty="0">
                <a:latin typeface="Consolas" panose="020B0609020204030204" pitchFamily="49" charset="0"/>
              </a:rPr>
              <a:t> Name = -50; </a:t>
            </a:r>
            <a:r>
              <a:rPr lang="en-GB" sz="2200" dirty="0">
                <a:solidFill>
                  <a:srgbClr val="92D050"/>
                </a:solidFill>
                <a:latin typeface="Consolas" panose="020B0609020204030204" pitchFamily="49" charset="0"/>
              </a:rPr>
              <a:t>// string</a:t>
            </a:r>
            <a:endParaRPr lang="en-GB" sz="2200" dirty="0"/>
          </a:p>
          <a:p>
            <a:pPr marL="0" indent="0">
              <a:buNone/>
            </a:pP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public string </a:t>
            </a:r>
            <a:r>
              <a:rPr lang="en-GB" sz="2400" dirty="0">
                <a:latin typeface="Consolas" panose="020B0609020204030204" pitchFamily="49" charset="0"/>
              </a:rPr>
              <a:t>name =&gt; (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latin typeface="Consolas" panose="020B0609020204030204" pitchFamily="49" charset="0"/>
              </a:rPr>
              <a:t>)(mem[Name]??"");</a:t>
            </a:r>
          </a:p>
          <a:p>
            <a:r>
              <a:rPr lang="en-GB" dirty="0"/>
              <a:t>This makes </a:t>
            </a:r>
            <a:r>
              <a:rPr lang="en-GB" dirty="0">
                <a:latin typeface="Consolas" panose="020B0609020204030204" pitchFamily="49" charset="0"/>
              </a:rPr>
              <a:t>name</a:t>
            </a:r>
            <a:r>
              <a:rPr lang="en-GB" dirty="0"/>
              <a:t> a read-only property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2E4A8-AB2F-4F39-A1DB-26A533A8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28" y="5915335"/>
            <a:ext cx="9212813" cy="8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BC35-EED5-44B9-ABCC-F05535DF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machinery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C69E-D5A0-459F-99AD-0DA5399D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define a constructor for Basis</a:t>
            </a:r>
          </a:p>
          <a:p>
            <a:pPr marL="57151" indent="0">
              <a:buNone/>
            </a:pPr>
            <a:r>
              <a:rPr lang="en-GB" sz="2200" dirty="0">
                <a:solidFill>
                  <a:srgbClr val="00B0F0"/>
                </a:solidFill>
                <a:latin typeface="Consolas" panose="020B0609020204030204" pitchFamily="49" charset="0"/>
              </a:rPr>
              <a:t>protected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Basis</a:t>
            </a:r>
            <a:r>
              <a:rPr lang="en-GB" sz="2200" dirty="0">
                <a:latin typeface="Consolas" panose="020B0609020204030204" pitchFamily="49" charset="0"/>
              </a:rPr>
              <a:t> (</a:t>
            </a:r>
            <a:r>
              <a:rPr lang="en-GB" sz="2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BTree</a:t>
            </a:r>
            <a:r>
              <a:rPr lang="en-GB" sz="2200" dirty="0">
                <a:latin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long</a:t>
            </a:r>
            <a:r>
              <a:rPr lang="en-GB" sz="2200" dirty="0" err="1">
                <a:latin typeface="Consolas" panose="020B0609020204030204" pitchFamily="49" charset="0"/>
              </a:rPr>
              <a:t>,</a:t>
            </a:r>
            <a:r>
              <a:rPr lang="en-GB" sz="2200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GB" sz="2200" dirty="0">
                <a:latin typeface="Consolas" panose="020B0609020204030204" pitchFamily="49" charset="0"/>
              </a:rPr>
              <a:t>&gt; m) { mem = m; }</a:t>
            </a:r>
          </a:p>
          <a:p>
            <a:r>
              <a:rPr lang="en-GB" dirty="0"/>
              <a:t>Then every subclass of Basis can define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protected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XX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BTree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long</a:t>
            </a:r>
            <a:r>
              <a:rPr lang="en-GB" sz="2400" dirty="0" err="1">
                <a:latin typeface="Consolas" panose="020B0609020204030204" pitchFamily="49" charset="0"/>
              </a:rPr>
              <a:t>,</a:t>
            </a:r>
            <a:r>
              <a:rPr lang="en-GB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GB" sz="2400" dirty="0">
                <a:latin typeface="Consolas" panose="020B0609020204030204" pitchFamily="49" charset="0"/>
              </a:rPr>
              <a:t>&gt; m):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base</a:t>
            </a:r>
            <a:r>
              <a:rPr lang="en-GB" sz="2400" dirty="0">
                <a:latin typeface="Consolas" panose="020B0609020204030204" pitchFamily="49" charset="0"/>
              </a:rPr>
              <a:t>(m) {}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static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XX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operator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XX</a:t>
            </a:r>
            <a:r>
              <a:rPr lang="en-GB" sz="2400" dirty="0">
                <a:latin typeface="Consolas" panose="020B0609020204030204" pitchFamily="49" charset="0"/>
              </a:rPr>
              <a:t> b,(</a:t>
            </a:r>
            <a:r>
              <a:rPr lang="en-GB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long</a:t>
            </a:r>
            <a:r>
              <a:rPr lang="en-GB" sz="2400" dirty="0" err="1">
                <a:latin typeface="Consolas" panose="020B0609020204030204" pitchFamily="49" charset="0"/>
              </a:rPr>
              <a:t>,</a:t>
            </a:r>
            <a:r>
              <a:rPr lang="en-GB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GB" sz="2400" dirty="0">
                <a:latin typeface="Consolas" panose="020B0609020204030204" pitchFamily="49" charset="0"/>
              </a:rPr>
              <a:t>) x)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{	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return new </a:t>
            </a:r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XX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b.mem+x</a:t>
            </a:r>
            <a:r>
              <a:rPr lang="en-GB" sz="2400" dirty="0">
                <a:latin typeface="Consolas" panose="020B0609020204030204" pitchFamily="49" charset="0"/>
              </a:rPr>
              <a:t>); }</a:t>
            </a:r>
          </a:p>
          <a:p>
            <a:r>
              <a:rPr lang="en-GB" dirty="0"/>
              <a:t>And override an abstract method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public override </a:t>
            </a:r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BTree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long</a:t>
            </a:r>
            <a:r>
              <a:rPr lang="en-GB" sz="2400" dirty="0" err="1">
                <a:latin typeface="Consolas" panose="020B0609020204030204" pitchFamily="49" charset="0"/>
              </a:rPr>
              <a:t>,</a:t>
            </a:r>
            <a:r>
              <a:rPr lang="en-GB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</a:t>
            </a:r>
            <a:r>
              <a:rPr lang="en-GB" sz="2400" dirty="0">
                <a:latin typeface="Consolas" panose="020B0609020204030204" pitchFamily="49" charset="0"/>
              </a:rPr>
              <a:t>&gt; m)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XX</a:t>
            </a:r>
            <a:r>
              <a:rPr lang="en-GB" sz="2400" dirty="0">
                <a:latin typeface="Consolas" panose="020B0609020204030204" pitchFamily="49" charset="0"/>
              </a:rPr>
              <a:t>(m); 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00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2FE5-71F7-47C0-B8A9-4B36B3E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coding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3DF-1B51-4E44-B7ED-FEB525F6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Properties are </a:t>
            </a:r>
            <a:r>
              <a:rPr lang="en-GB" dirty="0" err="1"/>
              <a:t>readonly</a:t>
            </a:r>
            <a:r>
              <a:rPr lang="en-GB" dirty="0"/>
              <a:t> so can’t write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a.name=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"b"</a:t>
            </a:r>
            <a:r>
              <a:rPr lang="en-GB" dirty="0"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/>
              <a:t>We could define a method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a = </a:t>
            </a:r>
            <a:r>
              <a:rPr lang="en-GB" dirty="0" err="1">
                <a:latin typeface="Consolas" panose="020B0609020204030204" pitchFamily="49" charset="0"/>
              </a:rPr>
              <a:t>a.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Name,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"b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); 	</a:t>
            </a:r>
          </a:p>
          <a:p>
            <a:r>
              <a:rPr lang="en-GB" dirty="0"/>
              <a:t>But it is best to use operators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a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latin typeface="Consolas" panose="020B0609020204030204" pitchFamily="49" charset="0"/>
              </a:rPr>
              <a:t> (Name,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"b"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/>
              <a:t>To remind us that </a:t>
            </a:r>
            <a:r>
              <a:rPr lang="en-GB" dirty="0">
                <a:latin typeface="Consolas" panose="020B0609020204030204" pitchFamily="49" charset="0"/>
              </a:rPr>
              <a:t>a</a:t>
            </a:r>
            <a:r>
              <a:rPr lang="en-GB" dirty="0"/>
              <a:t> is immutable</a:t>
            </a:r>
          </a:p>
          <a:p>
            <a:r>
              <a:rPr lang="en-GB" dirty="0"/>
              <a:t>So the Add method is made protected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15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DCFE-60E9-4472-88F1-A3FF1F02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Shareable 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BD4A-DAD8-461C-B414-65E303D1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DBObject</a:t>
            </a:r>
            <a:r>
              <a:rPr lang="en-GB" dirty="0"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Basis</a:t>
            </a:r>
          </a:p>
          <a:p>
            <a:pPr lvl="1"/>
            <a:r>
              <a:rPr lang="en-GB" dirty="0"/>
              <a:t>All </a:t>
            </a:r>
            <a:r>
              <a:rPr lang="en-GB" dirty="0" err="1"/>
              <a:t>DBObjects</a:t>
            </a:r>
            <a:r>
              <a:rPr lang="en-GB" dirty="0"/>
              <a:t> have a </a:t>
            </a:r>
            <a:r>
              <a:rPr lang="en-GB" dirty="0" err="1"/>
              <a:t>uid</a:t>
            </a:r>
            <a:r>
              <a:rPr lang="en-GB" dirty="0"/>
              <a:t> called </a:t>
            </a:r>
            <a:r>
              <a:rPr lang="en-GB" dirty="0" err="1"/>
              <a:t>defpos</a:t>
            </a:r>
            <a:endParaRPr lang="en-GB" dirty="0"/>
          </a:p>
          <a:p>
            <a:pPr lvl="2"/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Domain</a:t>
            </a:r>
            <a:r>
              <a:rPr lang="en-GB" dirty="0"/>
              <a:t>,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Table</a:t>
            </a:r>
            <a:r>
              <a:rPr lang="en-GB" dirty="0"/>
              <a:t>,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TableColumn</a:t>
            </a:r>
            <a:r>
              <a:rPr lang="en-GB" dirty="0"/>
              <a:t> etc are </a:t>
            </a:r>
            <a:r>
              <a:rPr lang="en-GB" dirty="0" err="1"/>
              <a:t>DBObject</a:t>
            </a:r>
            <a:endParaRPr lang="en-GB" dirty="0"/>
          </a:p>
          <a:p>
            <a:pPr lvl="1"/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SqlValue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DBObject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800" dirty="0"/>
              <a:t>All </a:t>
            </a:r>
            <a:r>
              <a:rPr lang="en-GB" sz="2800" dirty="0" err="1"/>
              <a:t>SqlValues</a:t>
            </a:r>
            <a:r>
              <a:rPr lang="en-GB" sz="2800" dirty="0"/>
              <a:t> have a name and Domain</a:t>
            </a:r>
          </a:p>
          <a:p>
            <a:pPr lvl="1"/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Executable </a:t>
            </a:r>
            <a:r>
              <a:rPr lang="en-GB" dirty="0"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DBObject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GB" dirty="0"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DBObject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Database</a:t>
            </a:r>
            <a:r>
              <a:rPr lang="en-GB" dirty="0"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Basis</a:t>
            </a:r>
          </a:p>
          <a:p>
            <a:pPr lvl="1"/>
            <a:r>
              <a:rPr lang="en-GB" dirty="0"/>
              <a:t>Has a set of roles, and a current </a:t>
            </a:r>
            <a:r>
              <a:rPr lang="en-GB" dirty="0" err="1"/>
              <a:t>loadpos</a:t>
            </a:r>
            <a:endParaRPr lang="en-GB" dirty="0"/>
          </a:p>
          <a:p>
            <a:pPr lvl="1"/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Transaction</a:t>
            </a:r>
            <a:r>
              <a:rPr lang="en-GB" dirty="0"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20848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7DC2-8E97-4735-ADB4-60ACB31F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Role</a:t>
            </a:r>
            <a:r>
              <a:rPr lang="en-GB" dirty="0"/>
              <a:t> :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DBObject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843C-87B2-469C-8465-B67F5D5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predefined: Schema and _User</a:t>
            </a:r>
          </a:p>
          <a:p>
            <a:r>
              <a:rPr lang="en-GB" dirty="0"/>
              <a:t>On creation, a database has these</a:t>
            </a:r>
          </a:p>
          <a:p>
            <a:r>
              <a:rPr lang="en-GB" dirty="0"/>
              <a:t>A Role has a list of objects by </a:t>
            </a:r>
            <a:r>
              <a:rPr lang="en-GB" dirty="0" err="1"/>
              <a:t>uid</a:t>
            </a:r>
            <a:endParaRPr lang="en-GB" dirty="0"/>
          </a:p>
          <a:p>
            <a:r>
              <a:rPr lang="en-GB" dirty="0"/>
              <a:t>And a list of </a:t>
            </a:r>
            <a:r>
              <a:rPr lang="en-GB" dirty="0" err="1"/>
              <a:t>dbobjects</a:t>
            </a:r>
            <a:r>
              <a:rPr lang="en-GB" dirty="0"/>
              <a:t> by name</a:t>
            </a:r>
          </a:p>
          <a:p>
            <a:r>
              <a:rPr lang="en-GB" dirty="0"/>
              <a:t>So </a:t>
            </a:r>
            <a:r>
              <a:rPr lang="en-GB" dirty="0" err="1"/>
              <a:t>DBObjects</a:t>
            </a:r>
            <a:r>
              <a:rPr lang="en-GB" dirty="0"/>
              <a:t> are looked up in the Role</a:t>
            </a:r>
          </a:p>
          <a:p>
            <a:pPr lvl="1"/>
            <a:r>
              <a:rPr lang="en-GB" dirty="0"/>
              <a:t>All know their defining role</a:t>
            </a:r>
          </a:p>
          <a:p>
            <a:pPr lvl="1"/>
            <a:r>
              <a:rPr lang="en-GB" dirty="0"/>
              <a:t>And their names in the accessing role</a:t>
            </a:r>
          </a:p>
          <a:p>
            <a:r>
              <a:rPr lang="en-GB" dirty="0"/>
              <a:t>Server owner can use anonymous DBs</a:t>
            </a:r>
          </a:p>
        </p:txBody>
      </p:sp>
    </p:spTree>
    <p:extLst>
      <p:ext uri="{BB962C8B-B14F-4D97-AF65-F5344CB8AC3E}">
        <p14:creationId xmlns:p14="http://schemas.microsoft.com/office/powerpoint/2010/main" val="368374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24BA-F6D0-49A2-9F4B-4175C2E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Transaction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1DEC-EDDB-412B-8B25-B4AA49DE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</a:t>
            </a:r>
            <a:r>
              <a:rPr lang="en-GB" dirty="0" err="1"/>
              <a:t>StrongDBMS</a:t>
            </a:r>
            <a:endParaRPr lang="en-GB" dirty="0"/>
          </a:p>
          <a:p>
            <a:pPr lvl="1"/>
            <a:r>
              <a:rPr lang="en-GB" dirty="0"/>
              <a:t>Only one lock, per database</a:t>
            </a:r>
          </a:p>
          <a:p>
            <a:pPr lvl="1"/>
            <a:r>
              <a:rPr lang="en-GB" dirty="0"/>
              <a:t>Its </a:t>
            </a:r>
            <a:r>
              <a:rPr lang="en-GB" dirty="0" err="1"/>
              <a:t>FileStream</a:t>
            </a:r>
            <a:r>
              <a:rPr lang="en-GB" dirty="0"/>
              <a:t> is locked during Commit</a:t>
            </a:r>
          </a:p>
          <a:p>
            <a:r>
              <a:rPr lang="en-GB" dirty="0"/>
              <a:t>There are just two static global </a:t>
            </a:r>
            <a:r>
              <a:rPr lang="en-GB" dirty="0" err="1"/>
              <a:t>BTrees</a:t>
            </a:r>
            <a:endParaRPr lang="en-GB" dirty="0"/>
          </a:p>
          <a:p>
            <a:pPr lvl="2"/>
            <a:r>
              <a:rPr lang="en-GB" dirty="0"/>
              <a:t>databases		Databases by name (on load)</a:t>
            </a:r>
          </a:p>
          <a:p>
            <a:pPr lvl="2"/>
            <a:r>
              <a:rPr lang="en-GB" dirty="0" err="1"/>
              <a:t>dbfiles</a:t>
            </a:r>
            <a:r>
              <a:rPr lang="en-GB" dirty="0"/>
              <a:t>			</a:t>
            </a:r>
            <a:r>
              <a:rPr lang="en-GB" dirty="0" err="1"/>
              <a:t>FileStreams</a:t>
            </a:r>
            <a:r>
              <a:rPr lang="en-GB" dirty="0"/>
              <a:t> by name (on open)</a:t>
            </a:r>
          </a:p>
          <a:p>
            <a:r>
              <a:rPr lang="en-GB" dirty="0"/>
              <a:t>Start a transaction by </a:t>
            </a:r>
            <a:r>
              <a:rPr lang="en-GB" dirty="0" err="1"/>
              <a:t>db.Transact</a:t>
            </a:r>
            <a:r>
              <a:rPr lang="en-GB" dirty="0"/>
              <a:t>(</a:t>
            </a:r>
            <a:r>
              <a:rPr lang="en-GB" dirty="0" err="1"/>
              <a:t>tid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No way to access other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356946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B5BD-AD80-4497-A335-3A49AE48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ED90-E5E1-40AC-ACCC-AB00B366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goals of Pyrrho v7 are</a:t>
            </a:r>
          </a:p>
          <a:p>
            <a:pPr lvl="1"/>
            <a:r>
              <a:rPr lang="en-GB" dirty="0"/>
              <a:t>Concurrent operation as good as Strong</a:t>
            </a:r>
          </a:p>
          <a:p>
            <a:pPr lvl="1"/>
            <a:r>
              <a:rPr lang="en-GB" dirty="0"/>
              <a:t>Improve performance and shareability</a:t>
            </a:r>
          </a:p>
          <a:p>
            <a:r>
              <a:rPr lang="en-GB" dirty="0"/>
              <a:t>Compatible with v6</a:t>
            </a:r>
          </a:p>
          <a:p>
            <a:pPr lvl="1"/>
            <a:r>
              <a:rPr lang="en-GB" dirty="0"/>
              <a:t>Except for multi-database connections</a:t>
            </a:r>
          </a:p>
          <a:p>
            <a:r>
              <a:rPr lang="en-GB" dirty="0"/>
              <a:t>Current status: TPCC-C benchmark</a:t>
            </a:r>
          </a:p>
          <a:p>
            <a:pPr lvl="1"/>
            <a:r>
              <a:rPr lang="en-GB" dirty="0"/>
              <a:t>100 clerks 1 warehouse: 313 orders/10 min</a:t>
            </a:r>
          </a:p>
          <a:p>
            <a:pPr lvl="2"/>
            <a:r>
              <a:rPr lang="en-GB" dirty="0"/>
              <a:t>40% </a:t>
            </a:r>
            <a:r>
              <a:rPr lang="en-GB" dirty="0" err="1"/>
              <a:t>cpu</a:t>
            </a:r>
            <a:r>
              <a:rPr lang="en-GB" dirty="0"/>
              <a:t>, 50% memory on desktop PC</a:t>
            </a:r>
          </a:p>
          <a:p>
            <a:pPr lvl="1"/>
            <a:r>
              <a:rPr lang="en-GB" dirty="0"/>
              <a:t>Feature complete version before 2020</a:t>
            </a:r>
          </a:p>
        </p:txBody>
      </p:sp>
    </p:spTree>
    <p:extLst>
      <p:ext uri="{BB962C8B-B14F-4D97-AF65-F5344CB8AC3E}">
        <p14:creationId xmlns:p14="http://schemas.microsoft.com/office/powerpoint/2010/main" val="37378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6A80-1CCD-4EB3-9264-3DB3A6E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Redesigned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A67D-3F26-49C6-85F3-0FB512A9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Pyrrho v6: file, “physical”, logical levels </a:t>
            </a:r>
          </a:p>
          <a:p>
            <a:r>
              <a:rPr lang="en-GB" dirty="0"/>
              <a:t>Pyrrho v7: no physical level in memory</a:t>
            </a:r>
          </a:p>
          <a:p>
            <a:pPr lvl="1"/>
            <a:r>
              <a:rPr lang="en-GB" dirty="0"/>
              <a:t>Level 3 (database, transaction) </a:t>
            </a:r>
            <a:r>
              <a:rPr lang="en-GB" i="1" dirty="0"/>
              <a:t>shareable</a:t>
            </a:r>
          </a:p>
          <a:p>
            <a:pPr lvl="2"/>
            <a:r>
              <a:rPr lang="en-GB" dirty="0"/>
              <a:t>All fields are 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(same as Java final)</a:t>
            </a:r>
          </a:p>
          <a:p>
            <a:pPr marL="342906" lvl="1" indent="-342906"/>
            <a:r>
              <a:rPr lang="en-GB" dirty="0" err="1"/>
              <a:t>uids</a:t>
            </a:r>
            <a:r>
              <a:rPr lang="en-GB" dirty="0"/>
              <a:t> replace identifiers, ad-hoc Domains</a:t>
            </a:r>
          </a:p>
          <a:p>
            <a:r>
              <a:rPr lang="en-GB" sz="2800" dirty="0"/>
              <a:t>Improvements to </a:t>
            </a:r>
            <a:r>
              <a:rPr lang="en-GB" sz="2800" dirty="0" err="1"/>
              <a:t>BTree</a:t>
            </a:r>
            <a:r>
              <a:rPr lang="en-GB" sz="2800" dirty="0"/>
              <a:t> implementation</a:t>
            </a:r>
          </a:p>
          <a:p>
            <a:pPr lvl="1"/>
            <a:r>
              <a:rPr lang="en-GB" sz="2400" dirty="0"/>
              <a:t>New </a:t>
            </a:r>
            <a:r>
              <a:rPr lang="en-GB" sz="2400" dirty="0" err="1"/>
              <a:t>BList</a:t>
            </a:r>
            <a:r>
              <a:rPr lang="en-GB" sz="2400" dirty="0"/>
              <a:t> class (</a:t>
            </a:r>
            <a:r>
              <a:rPr lang="en-GB" sz="2400" dirty="0" err="1"/>
              <a:t>BTree</a:t>
            </a:r>
            <a:r>
              <a:rPr lang="en-GB" sz="2400" dirty="0"/>
              <a:t> implementation for lists)</a:t>
            </a:r>
          </a:p>
          <a:p>
            <a:pPr lvl="1"/>
            <a:r>
              <a:rPr lang="en-GB" sz="2400" dirty="0"/>
              <a:t>Greater use of </a:t>
            </a:r>
            <a:r>
              <a:rPr lang="en-GB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+=</a:t>
            </a:r>
            <a:r>
              <a:rPr lang="en-GB" sz="2400" dirty="0"/>
              <a:t> for modification</a:t>
            </a:r>
          </a:p>
          <a:p>
            <a:r>
              <a:rPr lang="en-GB" sz="2800" dirty="0"/>
              <a:t>Better query analysis: done within Parser</a:t>
            </a:r>
          </a:p>
        </p:txBody>
      </p:sp>
    </p:spTree>
    <p:extLst>
      <p:ext uri="{BB962C8B-B14F-4D97-AF65-F5344CB8AC3E}">
        <p14:creationId xmlns:p14="http://schemas.microsoft.com/office/powerpoint/2010/main" val="81673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E3FE-B16E-4510-9127-CD326A5F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is done only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55E5-5461-443F-9BA4-6FC72DEE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Pyrrho v6 worked on SQL level</a:t>
            </a:r>
          </a:p>
          <a:p>
            <a:pPr lvl="1"/>
            <a:r>
              <a:rPr lang="en-GB" dirty="0"/>
              <a:t>Everything parsed again on execution</a:t>
            </a:r>
          </a:p>
          <a:p>
            <a:pPr lvl="1"/>
            <a:r>
              <a:rPr lang="en-GB" dirty="0"/>
              <a:t>To take account of current role, renaming</a:t>
            </a:r>
          </a:p>
          <a:p>
            <a:r>
              <a:rPr lang="en-GB" dirty="0"/>
              <a:t>In v7 the transaction log still has SQL</a:t>
            </a:r>
          </a:p>
          <a:p>
            <a:pPr lvl="1"/>
            <a:r>
              <a:rPr lang="en-GB" dirty="0"/>
              <a:t>But objects are parsed when first read</a:t>
            </a:r>
          </a:p>
          <a:p>
            <a:pPr lvl="1"/>
            <a:r>
              <a:rPr lang="en-GB" dirty="0"/>
              <a:t>And roles reparse things granted them</a:t>
            </a:r>
          </a:p>
          <a:p>
            <a:r>
              <a:rPr lang="en-GB" dirty="0"/>
              <a:t>So Domains/object types are for role</a:t>
            </a:r>
          </a:p>
          <a:p>
            <a:pPr lvl="1"/>
            <a:r>
              <a:rPr lang="en-GB" dirty="0"/>
              <a:t>No need to reparse definer’s code </a:t>
            </a:r>
          </a:p>
        </p:txBody>
      </p:sp>
    </p:spTree>
    <p:extLst>
      <p:ext uri="{BB962C8B-B14F-4D97-AF65-F5344CB8AC3E}">
        <p14:creationId xmlns:p14="http://schemas.microsoft.com/office/powerpoint/2010/main" val="245523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7A0F-FCC5-4FE7-98C1-41633B29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BList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C409-C98B-41B7-8FAA-A68F2D4E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Operations on 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latin typeface="Consolas" panose="020B0609020204030204" pitchFamily="49" charset="0"/>
              </a:rPr>
              <a:t>&gt;</a:t>
            </a:r>
            <a:r>
              <a:rPr lang="en-GB" dirty="0"/>
              <a:t> typically O(N)</a:t>
            </a:r>
          </a:p>
          <a:p>
            <a:r>
              <a:rPr lang="en-GB" dirty="0"/>
              <a:t>With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BList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latin typeface="Consolas" panose="020B0609020204030204" pitchFamily="49" charset="0"/>
              </a:rPr>
              <a:t>&gt;</a:t>
            </a:r>
            <a:r>
              <a:rPr lang="en-GB" dirty="0"/>
              <a:t> we get O(1) for copying</a:t>
            </a:r>
          </a:p>
          <a:p>
            <a:pPr lvl="1"/>
            <a:r>
              <a:rPr lang="en-GB" dirty="0"/>
              <a:t>And O(</a:t>
            </a:r>
            <a:r>
              <a:rPr lang="en-GB" dirty="0" err="1"/>
              <a:t>LogN</a:t>
            </a:r>
            <a:r>
              <a:rPr lang="en-GB" dirty="0"/>
              <a:t>) for everything else</a:t>
            </a:r>
          </a:p>
          <a:p>
            <a:r>
              <a:rPr lang="en-GB" dirty="0"/>
              <a:t>Same behaviour as for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BTree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Because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BList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GB" dirty="0">
                <a:latin typeface="Consolas" panose="020B0609020204030204" pitchFamily="49" charset="0"/>
              </a:rPr>
              <a:t>&gt;</a:t>
            </a:r>
            <a:r>
              <a:rPr lang="en-GB" dirty="0"/>
              <a:t> is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BTree</a:t>
            </a:r>
            <a:r>
              <a:rPr lang="en-GB" dirty="0"/>
              <a:t>&lt;</a:t>
            </a:r>
            <a:r>
              <a:rPr lang="en-GB" dirty="0" err="1">
                <a:solidFill>
                  <a:srgbClr val="00B0F0"/>
                </a:solidFill>
              </a:rPr>
              <a:t>int</a:t>
            </a:r>
            <a:r>
              <a:rPr lang="en-GB" dirty="0" err="1"/>
              <a:t>,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</a:t>
            </a:r>
            <a:r>
              <a:rPr lang="en-GB" dirty="0"/>
              <a:t>&gt;</a:t>
            </a:r>
          </a:p>
          <a:p>
            <a:r>
              <a:rPr lang="en-GB" dirty="0"/>
              <a:t>See demo for </a:t>
            </a:r>
            <a:r>
              <a:rPr lang="en-GB" dirty="0" err="1"/>
              <a:t>BTree</a:t>
            </a:r>
            <a:r>
              <a:rPr lang="en-GB" dirty="0"/>
              <a:t> operation</a:t>
            </a:r>
          </a:p>
          <a:p>
            <a:pPr lvl="1"/>
            <a:r>
              <a:rPr lang="en-GB" dirty="0"/>
              <a:t>Updated: worst case instead of average</a:t>
            </a:r>
          </a:p>
        </p:txBody>
      </p:sp>
    </p:spTree>
    <p:extLst>
      <p:ext uri="{BB962C8B-B14F-4D97-AF65-F5344CB8AC3E}">
        <p14:creationId xmlns:p14="http://schemas.microsoft.com/office/powerpoint/2010/main" val="67824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B22-F83F-437C-B528-0A6E5B05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Uids</a:t>
            </a:r>
            <a:r>
              <a:rPr lang="en-GB" dirty="0"/>
              <a:t> instead of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381-A142-4C4E-8399-FE978264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Pyrrho v6 spent too long looking for ids</a:t>
            </a:r>
          </a:p>
          <a:p>
            <a:r>
              <a:rPr lang="en-GB" dirty="0"/>
              <a:t>v7 transforms queries during parsing</a:t>
            </a:r>
          </a:p>
          <a:p>
            <a:r>
              <a:rPr lang="en-GB" dirty="0"/>
              <a:t>Using ad-hoc domains for </a:t>
            </a:r>
            <a:r>
              <a:rPr lang="en-GB" dirty="0" err="1"/>
              <a:t>rowTypes</a:t>
            </a:r>
            <a:endParaRPr lang="en-GB" dirty="0"/>
          </a:p>
          <a:p>
            <a:pPr lvl="1"/>
            <a:r>
              <a:rPr lang="en-GB" dirty="0"/>
              <a:t>Modifies </a:t>
            </a:r>
            <a:r>
              <a:rPr lang="en-GB" dirty="0" err="1"/>
              <a:t>rowType</a:t>
            </a:r>
            <a:r>
              <a:rPr lang="en-GB" dirty="0"/>
              <a:t> if a column is added</a:t>
            </a:r>
          </a:p>
          <a:p>
            <a:pPr lvl="1"/>
            <a:r>
              <a:rPr lang="en-GB" dirty="0"/>
              <a:t>Replaces an expression once identified</a:t>
            </a:r>
          </a:p>
          <a:p>
            <a:r>
              <a:rPr lang="en-GB" dirty="0"/>
              <a:t>So that queries reach final form sooner</a:t>
            </a:r>
          </a:p>
          <a:p>
            <a:pPr lvl="1"/>
            <a:r>
              <a:rPr lang="en-GB" dirty="0"/>
              <a:t>No separate query analysis stage</a:t>
            </a:r>
          </a:p>
          <a:p>
            <a:r>
              <a:rPr lang="en-GB" dirty="0"/>
              <a:t>Except for distributing conditions, filters</a:t>
            </a:r>
          </a:p>
        </p:txBody>
      </p:sp>
    </p:spTree>
    <p:extLst>
      <p:ext uri="{BB962C8B-B14F-4D97-AF65-F5344CB8AC3E}">
        <p14:creationId xmlns:p14="http://schemas.microsoft.com/office/powerpoint/2010/main" val="200026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3E6-2E34-40FA-A64E-4943CC6C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 Shareable has a </a:t>
            </a:r>
            <a:r>
              <a:rPr lang="en-GB" dirty="0" err="1"/>
              <a:t>uid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596F-9B89-4D6C-BA15-8B7A3794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</a:t>
            </a:r>
            <a:r>
              <a:rPr lang="en-GB" dirty="0" err="1"/>
              <a:t>uids</a:t>
            </a:r>
            <a:r>
              <a:rPr lang="en-GB" dirty="0"/>
              <a:t> for predefined things</a:t>
            </a:r>
          </a:p>
          <a:p>
            <a:pPr lvl="1"/>
            <a:r>
              <a:rPr lang="en-GB" dirty="0"/>
              <a:t>400 </a:t>
            </a:r>
            <a:r>
              <a:rPr lang="en-GB" dirty="0" err="1"/>
              <a:t>uids</a:t>
            </a:r>
            <a:r>
              <a:rPr lang="en-GB" dirty="0"/>
              <a:t> for properties such as Name</a:t>
            </a:r>
          </a:p>
          <a:p>
            <a:pPr lvl="1"/>
            <a:r>
              <a:rPr lang="en-GB" dirty="0"/>
              <a:t>500 more: system tables and columns</a:t>
            </a:r>
          </a:p>
          <a:p>
            <a:r>
              <a:rPr lang="en-GB" dirty="0"/>
              <a:t>For committed object, its position in log</a:t>
            </a:r>
          </a:p>
          <a:p>
            <a:r>
              <a:rPr lang="en-GB" dirty="0"/>
              <a:t>For others, its position in SQL source</a:t>
            </a:r>
          </a:p>
          <a:p>
            <a:pPr lvl="1"/>
            <a:r>
              <a:rPr lang="en-GB" dirty="0"/>
              <a:t>Queries, references, expressions, etc</a:t>
            </a:r>
          </a:p>
          <a:p>
            <a:pPr lvl="1"/>
            <a:r>
              <a:rPr lang="en-GB" dirty="0"/>
              <a:t>Unique within the transaction’s thread</a:t>
            </a:r>
          </a:p>
          <a:p>
            <a:r>
              <a:rPr lang="en-GB" dirty="0"/>
              <a:t>Client API uses SQL (unlike </a:t>
            </a:r>
            <a:r>
              <a:rPr lang="en-GB" dirty="0" err="1"/>
              <a:t>StrongDBMS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864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64F3-3D3A-4A8F-92CE-F5942FFB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Uid</a:t>
            </a:r>
            <a:r>
              <a:rPr lang="en-GB" dirty="0"/>
              <a:t> allocated on receipt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22B8-A2C7-43FD-889E-A2604126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Reader allocates </a:t>
            </a:r>
            <a:r>
              <a:rPr lang="en-GB" dirty="0" err="1"/>
              <a:t>uids</a:t>
            </a:r>
            <a:r>
              <a:rPr lang="en-GB" dirty="0"/>
              <a:t> on construction</a:t>
            </a:r>
          </a:p>
          <a:p>
            <a:pPr lvl="1"/>
            <a:r>
              <a:rPr lang="en-GB" dirty="0"/>
              <a:t>File reader uses file position</a:t>
            </a:r>
          </a:p>
          <a:p>
            <a:pPr lvl="1"/>
            <a:r>
              <a:rPr lang="en-GB" dirty="0"/>
              <a:t>For client objects, position in SQL source</a:t>
            </a:r>
          </a:p>
          <a:p>
            <a:pPr lvl="1"/>
            <a:r>
              <a:rPr lang="en-GB" dirty="0"/>
              <a:t>Prepares new database version from read</a:t>
            </a:r>
          </a:p>
          <a:p>
            <a:r>
              <a:rPr lang="en-GB" dirty="0"/>
              <a:t>Object from transaction gets thread </a:t>
            </a:r>
            <a:r>
              <a:rPr lang="en-GB" dirty="0" err="1"/>
              <a:t>uid</a:t>
            </a:r>
            <a:endParaRPr lang="en-GB" dirty="0"/>
          </a:p>
          <a:p>
            <a:pPr lvl="1"/>
            <a:r>
              <a:rPr lang="en-GB" dirty="0"/>
              <a:t> Writer relocates it on commit, file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 err="1"/>
              <a:t>uid</a:t>
            </a:r>
            <a:endParaRPr lang="en-GB" dirty="0"/>
          </a:p>
          <a:p>
            <a:pPr lvl="1"/>
            <a:r>
              <a:rPr lang="en-GB" dirty="0"/>
              <a:t>Prepares updated version of database</a:t>
            </a:r>
          </a:p>
          <a:p>
            <a:r>
              <a:rPr lang="en-GB" dirty="0"/>
              <a:t>Then Context can simply use </a:t>
            </a:r>
            <a:r>
              <a:rPr lang="en-GB" dirty="0" err="1"/>
              <a:t>uids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7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1CCF-E593-4E1C-B5E2-154E1B59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err="1"/>
              <a:t>uid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3140-FB21-412C-83B0-50FCA17A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identifiers (properties etc) &lt; 0</a:t>
            </a:r>
          </a:p>
          <a:p>
            <a:r>
              <a:rPr lang="en-GB" dirty="0"/>
              <a:t>Object positions in transaction log ≥ 0</a:t>
            </a:r>
          </a:p>
          <a:p>
            <a:r>
              <a:rPr lang="en-GB" dirty="0"/>
              <a:t>Uncommitted objects ≥ 2</a:t>
            </a:r>
            <a:r>
              <a:rPr lang="en-GB" sz="4400" baseline="30000" dirty="0"/>
              <a:t>62</a:t>
            </a:r>
          </a:p>
          <a:p>
            <a:pPr lvl="1"/>
            <a:r>
              <a:rPr lang="en-GB" dirty="0"/>
              <a:t>Readable versions '1, '2 etc</a:t>
            </a:r>
          </a:p>
          <a:p>
            <a:pPr lvl="1"/>
            <a:r>
              <a:rPr lang="en-GB" dirty="0"/>
              <a:t>Within a thread, transaction starts with this</a:t>
            </a:r>
          </a:p>
          <a:p>
            <a:pPr lvl="1"/>
            <a:r>
              <a:rPr lang="en-GB" dirty="0"/>
              <a:t>Objects given </a:t>
            </a:r>
            <a:r>
              <a:rPr lang="en-GB" dirty="0" err="1"/>
              <a:t>uid</a:t>
            </a:r>
            <a:r>
              <a:rPr lang="en-GB" dirty="0"/>
              <a:t> using lexical position</a:t>
            </a:r>
          </a:p>
          <a:p>
            <a:pPr lvl="1"/>
            <a:r>
              <a:rPr lang="en-GB" dirty="0"/>
              <a:t>Transaction steps increment </a:t>
            </a:r>
            <a:r>
              <a:rPr lang="en-GB" dirty="0" err="1">
                <a:latin typeface="Consolas" panose="020B0609020204030204" pitchFamily="49" charset="0"/>
              </a:rPr>
              <a:t>nextTid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Worked example in </a:t>
            </a:r>
            <a:r>
              <a:rPr lang="en-GB" dirty="0" err="1"/>
              <a:t>SourceIntro</a:t>
            </a:r>
            <a:r>
              <a:rPr lang="en-GB" dirty="0"/>
              <a:t> doc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94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826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Consolas</vt:lpstr>
      <vt:lpstr>Wingdings 3</vt:lpstr>
      <vt:lpstr>Ion</vt:lpstr>
      <vt:lpstr>Pyrrho v7</vt:lpstr>
      <vt:lpstr>Security and performance</vt:lpstr>
      <vt:lpstr>Redesigned internals</vt:lpstr>
      <vt:lpstr>Parsing is done only once</vt:lpstr>
      <vt:lpstr>Why BList?</vt:lpstr>
      <vt:lpstr>Uids instead of identifiers</vt:lpstr>
      <vt:lpstr>Every Shareable has a uid</vt:lpstr>
      <vt:lpstr>Uid allocated on receipt</vt:lpstr>
      <vt:lpstr>What is a uid?</vt:lpstr>
      <vt:lpstr>Using shareable classes</vt:lpstr>
      <vt:lpstr>New Basis class</vt:lpstr>
      <vt:lpstr>Supporting machinery</vt:lpstr>
      <vt:lpstr>Different coding style</vt:lpstr>
      <vt:lpstr>Shareable class hierarchy</vt:lpstr>
      <vt:lpstr>Role : DBObject </vt:lpstr>
      <vt:lpstr>Transaction isolation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Pyrrho v7</dc:title>
  <dc:creator>Malcolm Crowe</dc:creator>
  <cp:lastModifiedBy>Malcolm Crowe</cp:lastModifiedBy>
  <cp:revision>30</cp:revision>
  <dcterms:created xsi:type="dcterms:W3CDTF">2019-09-15T15:12:08Z</dcterms:created>
  <dcterms:modified xsi:type="dcterms:W3CDTF">2019-09-16T07:35:38Z</dcterms:modified>
</cp:coreProperties>
</file>