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oq7LHsNMVxxdv1u5I7rKrzg19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12B43C-7E6E-4FAB-B5AC-5ADF7977C3B9}">
  <a:tblStyle styleId="{0612B43C-7E6E-4FAB-B5AC-5ADF7977C3B9}"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24b217ed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24b217ed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7b24b217ed_2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a26551b6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a26551b66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da26551b66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26551b6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a26551b66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da26551b66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a26551b6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a26551b66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da26551b66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a26551b66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a26551b66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da26551b66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a26551b6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a26551b66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da26551b66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a26551b66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a26551b66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da26551b66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b24b217ed_5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b24b217ed_5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7b24b217ed_5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a10ab16ea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a10ab16ea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da10ab16ea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10ab16e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a10ab16ea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da10ab16ea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10ab16ea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10ab16ea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da10ab16ea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a10ab16ea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a10ab16ea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da10ab16ea_1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a10ab16ea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a10ab16ea_1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da10ab16ea_1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a26551b6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a26551b6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da26551b6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a26551b6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a26551b6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da26551b66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otdesignpro.com/thingspeak-proje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457200" y="640954"/>
            <a:ext cx="1387935" cy="1231106"/>
          </a:xfrm>
          <a:prstGeom prst="rect">
            <a:avLst/>
          </a:prstGeom>
          <a:noFill/>
          <a:ln>
            <a:noFill/>
          </a:ln>
        </p:spPr>
      </p:pic>
      <p:sp>
        <p:nvSpPr>
          <p:cNvPr id="89" name="Google Shape;89;p1"/>
          <p:cNvSpPr txBox="1"/>
          <p:nvPr/>
        </p:nvSpPr>
        <p:spPr>
          <a:xfrm>
            <a:off x="838200" y="2133600"/>
            <a:ext cx="7772400" cy="108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IN" sz="5400">
                <a:solidFill>
                  <a:srgbClr val="000000"/>
                </a:solidFill>
                <a:latin typeface="Calibri"/>
                <a:ea typeface="Calibri"/>
                <a:cs typeface="Calibri"/>
                <a:sym typeface="Calibri"/>
              </a:rPr>
              <a:t>Flood Detection System</a:t>
            </a:r>
            <a:endParaRPr sz="4400">
              <a:solidFill>
                <a:srgbClr val="000000"/>
              </a:solidFill>
              <a:latin typeface="Calibri"/>
              <a:ea typeface="Calibri"/>
              <a:cs typeface="Calibri"/>
              <a:sym typeface="Calibri"/>
            </a:endParaRPr>
          </a:p>
        </p:txBody>
      </p:sp>
      <p:sp>
        <p:nvSpPr>
          <p:cNvPr id="90" name="Google Shape;90;p1"/>
          <p:cNvSpPr txBox="1"/>
          <p:nvPr/>
        </p:nvSpPr>
        <p:spPr>
          <a:xfrm>
            <a:off x="1524000" y="3224023"/>
            <a:ext cx="6400800" cy="1752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None/>
            </a:pPr>
            <a:r>
              <a:rPr b="1" lang="en-IN" sz="3200">
                <a:solidFill>
                  <a:srgbClr val="888888"/>
                </a:solidFill>
                <a:latin typeface="Calibri"/>
                <a:ea typeface="Calibri"/>
                <a:cs typeface="Calibri"/>
                <a:sym typeface="Calibri"/>
              </a:rPr>
              <a:t>                 Lavia Suvarna 	   64</a:t>
            </a:r>
            <a:endParaRPr b="1" sz="3200">
              <a:solidFill>
                <a:srgbClr val="888888"/>
              </a:solidFill>
              <a:latin typeface="Calibri"/>
              <a:ea typeface="Calibri"/>
              <a:cs typeface="Calibri"/>
              <a:sym typeface="Calibri"/>
            </a:endParaRPr>
          </a:p>
          <a:p>
            <a:pPr indent="0" lvl="0" marL="0" rtl="0" algn="l">
              <a:spcBef>
                <a:spcPts val="640"/>
              </a:spcBef>
              <a:spcAft>
                <a:spcPts val="0"/>
              </a:spcAft>
              <a:buNone/>
            </a:pPr>
            <a:r>
              <a:rPr b="1" lang="en-IN" sz="3200">
                <a:solidFill>
                  <a:srgbClr val="888888"/>
                </a:solidFill>
                <a:latin typeface="Calibri"/>
                <a:ea typeface="Calibri"/>
                <a:cs typeface="Calibri"/>
                <a:sym typeface="Calibri"/>
              </a:rPr>
              <a:t>                    Shweta Pai          65</a:t>
            </a:r>
            <a:endParaRPr b="1" sz="3200">
              <a:solidFill>
                <a:srgbClr val="888888"/>
              </a:solidFill>
              <a:latin typeface="Calibri"/>
              <a:ea typeface="Calibri"/>
              <a:cs typeface="Calibri"/>
              <a:sym typeface="Calibri"/>
            </a:endParaRPr>
          </a:p>
          <a:p>
            <a:pPr indent="0" lvl="0" marL="0" rtl="0" algn="l">
              <a:spcBef>
                <a:spcPts val="640"/>
              </a:spcBef>
              <a:spcAft>
                <a:spcPts val="0"/>
              </a:spcAft>
              <a:buNone/>
            </a:pPr>
            <a:r>
              <a:rPr b="1" lang="en-IN" sz="3200">
                <a:solidFill>
                  <a:srgbClr val="888888"/>
                </a:solidFill>
                <a:latin typeface="Calibri"/>
                <a:ea typeface="Calibri"/>
                <a:cs typeface="Calibri"/>
                <a:sym typeface="Calibri"/>
              </a:rPr>
              <a:t>               Malcolm D’souza    66</a:t>
            </a:r>
            <a:endParaRPr b="1" sz="3200">
              <a:solidFill>
                <a:srgbClr val="888888"/>
              </a:solidFill>
              <a:latin typeface="Calibri"/>
              <a:ea typeface="Calibri"/>
              <a:cs typeface="Calibri"/>
              <a:sym typeface="Calibri"/>
            </a:endParaRPr>
          </a:p>
          <a:p>
            <a:pPr indent="0" lvl="0" marL="0" rtl="0" algn="ctr">
              <a:spcBef>
                <a:spcPts val="640"/>
              </a:spcBef>
              <a:spcAft>
                <a:spcPts val="0"/>
              </a:spcAft>
              <a:buNone/>
            </a:pPr>
            <a:r>
              <a:t/>
            </a:r>
            <a:endParaRPr sz="3200">
              <a:solidFill>
                <a:srgbClr val="888888"/>
              </a:solidFill>
              <a:latin typeface="Calibri"/>
              <a:ea typeface="Calibri"/>
              <a:cs typeface="Calibri"/>
              <a:sym typeface="Calibri"/>
            </a:endParaRPr>
          </a:p>
        </p:txBody>
      </p:sp>
      <p:sp>
        <p:nvSpPr>
          <p:cNvPr id="91" name="Google Shape;91;p1"/>
          <p:cNvSpPr txBox="1"/>
          <p:nvPr/>
        </p:nvSpPr>
        <p:spPr>
          <a:xfrm>
            <a:off x="1500188" y="695325"/>
            <a:ext cx="7315200" cy="1231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000000"/>
                </a:solidFill>
                <a:latin typeface="Calibri"/>
                <a:ea typeface="Calibri"/>
                <a:cs typeface="Calibri"/>
                <a:sym typeface="Calibri"/>
              </a:rPr>
              <a:t>St. Francis Institute of Technology</a:t>
            </a:r>
            <a:endParaRPr/>
          </a:p>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Information Technology</a:t>
            </a:r>
            <a:endParaRPr/>
          </a:p>
          <a:p>
            <a:pPr indent="0" lvl="0" marL="0" marR="0" rtl="0" algn="ctr">
              <a:spcBef>
                <a:spcPts val="0"/>
              </a:spcBef>
              <a:spcAft>
                <a:spcPts val="0"/>
              </a:spcAft>
              <a:buNone/>
            </a:pPr>
            <a:r>
              <a:rPr b="0" i="0" lang="en-IN" sz="1800" u="none" cap="none" strike="noStrike">
                <a:solidFill>
                  <a:srgbClr val="000000"/>
                </a:solidFill>
                <a:latin typeface="Calibri"/>
                <a:ea typeface="Calibri"/>
                <a:cs typeface="Calibri"/>
                <a:sym typeface="Calibri"/>
              </a:rPr>
              <a:t>IoE Mini Project  (ITL802)</a:t>
            </a:r>
            <a:endParaRPr/>
          </a:p>
        </p:txBody>
      </p:sp>
      <p:sp>
        <p:nvSpPr>
          <p:cNvPr id="92" name="Google Shape;92;p1"/>
          <p:cNvSpPr txBox="1"/>
          <p:nvPr/>
        </p:nvSpPr>
        <p:spPr>
          <a:xfrm>
            <a:off x="838200" y="5386049"/>
            <a:ext cx="7315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Mentor</a:t>
            </a:r>
            <a:endParaRPr/>
          </a:p>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Dr. Prachi Raut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7b24b217ed_2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Circuit Diagram</a:t>
            </a:r>
            <a:endParaRPr/>
          </a:p>
        </p:txBody>
      </p:sp>
      <p:sp>
        <p:nvSpPr>
          <p:cNvPr id="159" name="Google Shape;159;g7b24b217ed_2_1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0" name="Google Shape;160;g7b24b217ed_2_10"/>
          <p:cNvPicPr preferRelativeResize="0"/>
          <p:nvPr/>
        </p:nvPicPr>
        <p:blipFill>
          <a:blip r:embed="rId3">
            <a:alphaModFix/>
          </a:blip>
          <a:stretch>
            <a:fillRect/>
          </a:stretch>
        </p:blipFill>
        <p:spPr>
          <a:xfrm>
            <a:off x="457200" y="1600200"/>
            <a:ext cx="8229600" cy="42574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a26551b66_0_21"/>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b="1" lang="en-IN"/>
              <a:t>Data analytics </a:t>
            </a:r>
            <a:endParaRPr/>
          </a:p>
          <a:p>
            <a:pPr indent="0" lvl="0" marL="0" rtl="0" algn="ctr">
              <a:spcBef>
                <a:spcPts val="0"/>
              </a:spcBef>
              <a:spcAft>
                <a:spcPts val="0"/>
              </a:spcAft>
              <a:buNone/>
            </a:pPr>
            <a:r>
              <a:t/>
            </a:r>
            <a:endParaRPr/>
          </a:p>
        </p:txBody>
      </p:sp>
      <p:sp>
        <p:nvSpPr>
          <p:cNvPr id="167" name="Google Shape;167;gda26551b66_0_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00050" lvl="0" marL="457200" rtl="0" algn="l">
              <a:spcBef>
                <a:spcPts val="360"/>
              </a:spcBef>
              <a:spcAft>
                <a:spcPts val="0"/>
              </a:spcAft>
              <a:buSzPts val="2700"/>
              <a:buChar char="•"/>
            </a:pPr>
            <a:r>
              <a:rPr lang="en-IN" sz="2700"/>
              <a:t>We have developed a model which predicts the flood occurrence.</a:t>
            </a:r>
            <a:endParaRPr sz="2700"/>
          </a:p>
          <a:p>
            <a:pPr indent="-400050" lvl="0" marL="457200" rtl="0" algn="l">
              <a:spcBef>
                <a:spcPts val="0"/>
              </a:spcBef>
              <a:spcAft>
                <a:spcPts val="0"/>
              </a:spcAft>
              <a:buSzPts val="2700"/>
              <a:buChar char="•"/>
            </a:pPr>
            <a:r>
              <a:rPr lang="en-IN" sz="2700"/>
              <a:t>The parameters considered are water level and number of records (date and time).</a:t>
            </a:r>
            <a:endParaRPr/>
          </a:p>
          <a:p>
            <a:pPr indent="-400050" lvl="0" marL="457200" rtl="0" algn="l">
              <a:spcBef>
                <a:spcPts val="0"/>
              </a:spcBef>
              <a:spcAft>
                <a:spcPts val="0"/>
              </a:spcAft>
              <a:buSzPts val="2700"/>
              <a:buChar char="•"/>
            </a:pPr>
            <a:r>
              <a:rPr lang="en-IN" sz="2700"/>
              <a:t>The algorithm used is Long Short -Term Memory (LSTM). In this future water level is  predicted using the past recorded data. </a:t>
            </a:r>
            <a:endParaRPr sz="2700"/>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a26551b66_0_3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Results</a:t>
            </a:r>
            <a:endParaRPr/>
          </a:p>
        </p:txBody>
      </p:sp>
      <p:pic>
        <p:nvPicPr>
          <p:cNvPr id="174" name="Google Shape;174;gda26551b66_0_33"/>
          <p:cNvPicPr preferRelativeResize="0"/>
          <p:nvPr/>
        </p:nvPicPr>
        <p:blipFill>
          <a:blip r:embed="rId3">
            <a:alphaModFix/>
          </a:blip>
          <a:stretch>
            <a:fillRect/>
          </a:stretch>
        </p:blipFill>
        <p:spPr>
          <a:xfrm>
            <a:off x="1347100" y="1417650"/>
            <a:ext cx="6796775" cy="41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a26551b66_0_2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Results</a:t>
            </a:r>
            <a:endParaRPr/>
          </a:p>
        </p:txBody>
      </p:sp>
      <p:sp>
        <p:nvSpPr>
          <p:cNvPr id="181" name="Google Shape;181;gda26551b66_0_27"/>
          <p:cNvSpPr txBox="1"/>
          <p:nvPr>
            <p:ph idx="1" type="body"/>
          </p:nvPr>
        </p:nvSpPr>
        <p:spPr>
          <a:xfrm>
            <a:off x="457200" y="1300175"/>
            <a:ext cx="8229600" cy="5286300"/>
          </a:xfrm>
          <a:prstGeom prst="rect">
            <a:avLst/>
          </a:prstGeom>
        </p:spPr>
        <p:txBody>
          <a:bodyPr anchorCtr="0" anchor="t" bIns="45700" lIns="91425" spcFirstLastPara="1" rIns="91425" wrap="square" tIns="45700">
            <a:normAutofit fontScale="25000" lnSpcReduction="20000"/>
          </a:bodyPr>
          <a:lstStyle/>
          <a:p>
            <a:pPr indent="-393700" lvl="0" marL="457200" rtl="0" algn="l">
              <a:spcBef>
                <a:spcPts val="360"/>
              </a:spcBef>
              <a:spcAft>
                <a:spcPts val="0"/>
              </a:spcAft>
              <a:buSzPct val="100000"/>
              <a:buChar char="•"/>
            </a:pPr>
            <a:r>
              <a:rPr lang="en-IN" sz="10400"/>
              <a:t>Our </a:t>
            </a:r>
            <a:r>
              <a:rPr lang="en-IN" sz="10400"/>
              <a:t>Dataset had about 50000 plus records and divided the data into two file one is seen and other is unseen.</a:t>
            </a:r>
            <a:endParaRPr sz="10400"/>
          </a:p>
          <a:p>
            <a:pPr indent="0" lvl="0" marL="457200" rtl="0" algn="l">
              <a:spcBef>
                <a:spcPts val="360"/>
              </a:spcBef>
              <a:spcAft>
                <a:spcPts val="0"/>
              </a:spcAft>
              <a:buNone/>
            </a:pPr>
            <a:r>
              <a:t/>
            </a:r>
            <a:endParaRPr sz="10400"/>
          </a:p>
          <a:p>
            <a:pPr indent="-393700" lvl="0" marL="457200" rtl="0" algn="l">
              <a:spcBef>
                <a:spcPts val="360"/>
              </a:spcBef>
              <a:spcAft>
                <a:spcPts val="0"/>
              </a:spcAft>
              <a:buSzPct val="100000"/>
              <a:buChar char="•"/>
            </a:pPr>
            <a:r>
              <a:rPr lang="en-IN" sz="10400"/>
              <a:t>The seen data was split into 70% train and 30% test and built a model using LSTM algorithm .</a:t>
            </a:r>
            <a:endParaRPr sz="10400"/>
          </a:p>
          <a:p>
            <a:pPr indent="0" lvl="0" marL="457200" rtl="0" algn="l">
              <a:spcBef>
                <a:spcPts val="360"/>
              </a:spcBef>
              <a:spcAft>
                <a:spcPts val="0"/>
              </a:spcAft>
              <a:buNone/>
            </a:pPr>
            <a:r>
              <a:t/>
            </a:r>
            <a:endParaRPr sz="10400"/>
          </a:p>
          <a:p>
            <a:pPr indent="-393700" lvl="0" marL="457200" rtl="0" algn="l">
              <a:spcBef>
                <a:spcPts val="360"/>
              </a:spcBef>
              <a:spcAft>
                <a:spcPts val="0"/>
              </a:spcAft>
              <a:buSzPct val="100000"/>
              <a:buChar char="•"/>
            </a:pPr>
            <a:r>
              <a:rPr lang="en-IN" sz="10400"/>
              <a:t> The accuracy is 95.03% for training and 97.97% for testing.</a:t>
            </a:r>
            <a:endParaRPr sz="10400"/>
          </a:p>
          <a:p>
            <a:pPr indent="0" lvl="0" marL="457200" rtl="0" algn="l">
              <a:spcBef>
                <a:spcPts val="360"/>
              </a:spcBef>
              <a:spcAft>
                <a:spcPts val="0"/>
              </a:spcAft>
              <a:buNone/>
            </a:pPr>
            <a:r>
              <a:t/>
            </a:r>
            <a:endParaRPr sz="10400"/>
          </a:p>
          <a:p>
            <a:pPr indent="-393700" lvl="0" marL="457200" rtl="0" algn="l">
              <a:spcBef>
                <a:spcPts val="360"/>
              </a:spcBef>
              <a:spcAft>
                <a:spcPts val="0"/>
              </a:spcAft>
              <a:buSzPct val="100000"/>
              <a:buChar char="•"/>
            </a:pPr>
            <a:r>
              <a:rPr lang="en-IN" sz="10400"/>
              <a:t> The unseen data we used for prediction of water level vs trends in water level i.e. the future records w.r.t. time.</a:t>
            </a:r>
            <a:endParaRPr sz="10400"/>
          </a:p>
          <a:p>
            <a:pPr indent="0" lvl="0" marL="457200" rtl="0" algn="l">
              <a:spcBef>
                <a:spcPts val="360"/>
              </a:spcBef>
              <a:spcAft>
                <a:spcPts val="0"/>
              </a:spcAft>
              <a:buNone/>
            </a:pPr>
            <a:r>
              <a:t/>
            </a:r>
            <a:endParaRPr sz="10400"/>
          </a:p>
          <a:p>
            <a:pPr indent="-393700" lvl="0" marL="457200" rtl="0" algn="l">
              <a:spcBef>
                <a:spcPts val="360"/>
              </a:spcBef>
              <a:spcAft>
                <a:spcPts val="0"/>
              </a:spcAft>
              <a:buSzPct val="100000"/>
              <a:buChar char="•"/>
            </a:pPr>
            <a:r>
              <a:rPr lang="en-IN" sz="10400"/>
              <a:t>The graph above shows the predicted water levels along with the actual water levels (ground-truth).</a:t>
            </a:r>
            <a:endParaRPr sz="10400"/>
          </a:p>
          <a:p>
            <a:pPr indent="0" lvl="0" marL="457200" rtl="0" algn="l">
              <a:spcBef>
                <a:spcPts val="360"/>
              </a:spcBef>
              <a:spcAft>
                <a:spcPts val="0"/>
              </a:spcAft>
              <a:buNone/>
            </a:pPr>
            <a:r>
              <a:t/>
            </a:r>
            <a:endParaRPr sz="6800"/>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a26551b66_0_3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Conclusion</a:t>
            </a:r>
            <a:endParaRPr/>
          </a:p>
        </p:txBody>
      </p:sp>
      <p:sp>
        <p:nvSpPr>
          <p:cNvPr id="188" name="Google Shape;188;gda26551b66_0_3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20000"/>
          </a:bodyPr>
          <a:lstStyle/>
          <a:p>
            <a:pPr indent="-412750" lvl="0" marL="457200" rtl="0" algn="l">
              <a:spcBef>
                <a:spcPts val="640"/>
              </a:spcBef>
              <a:spcAft>
                <a:spcPts val="0"/>
              </a:spcAft>
              <a:buSzPts val="2900"/>
              <a:buChar char="•"/>
            </a:pPr>
            <a:r>
              <a:rPr lang="en-IN" sz="2900"/>
              <a:t>Flood is a major known natural disaster that causes a huge amount of loss to the environment and living beings. So in these conditions, it is most crucial to get the emergency alerts of water level status at river beds in different conditions.</a:t>
            </a:r>
            <a:endParaRPr sz="2900"/>
          </a:p>
          <a:p>
            <a:pPr indent="0" lvl="0" marL="457200" rtl="0" algn="l">
              <a:spcBef>
                <a:spcPts val="640"/>
              </a:spcBef>
              <a:spcAft>
                <a:spcPts val="0"/>
              </a:spcAft>
              <a:buClr>
                <a:schemeClr val="dk1"/>
              </a:buClr>
              <a:buSzPts val="1100"/>
              <a:buFont typeface="Arial"/>
              <a:buNone/>
            </a:pPr>
            <a:r>
              <a:t/>
            </a:r>
            <a:endParaRPr sz="2900"/>
          </a:p>
          <a:p>
            <a:pPr indent="-412750" lvl="0" marL="457200" rtl="0" algn="l">
              <a:spcBef>
                <a:spcPts val="640"/>
              </a:spcBef>
              <a:spcAft>
                <a:spcPts val="0"/>
              </a:spcAft>
              <a:buSzPts val="2900"/>
              <a:buChar char="•"/>
            </a:pPr>
            <a:r>
              <a:rPr lang="en-IN" sz="2900"/>
              <a:t>Our project will provide real-time analysis of floods and help the locality to take necessary preventive measures.</a:t>
            </a:r>
            <a:endParaRPr sz="2900"/>
          </a:p>
          <a:p>
            <a:pPr indent="0" lvl="0" marL="0" rtl="0" algn="l">
              <a:spcBef>
                <a:spcPts val="640"/>
              </a:spcBef>
              <a:spcAft>
                <a:spcPts val="0"/>
              </a:spcAft>
              <a:buClr>
                <a:schemeClr val="dk1"/>
              </a:buClr>
              <a:buSzPts val="1100"/>
              <a:buFont typeface="Arial"/>
              <a:buNone/>
            </a:pPr>
            <a:r>
              <a:t/>
            </a:r>
            <a:endParaRPr sz="2900"/>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a26551b66_0_4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Future Scope</a:t>
            </a:r>
            <a:endParaRPr/>
          </a:p>
        </p:txBody>
      </p:sp>
      <p:sp>
        <p:nvSpPr>
          <p:cNvPr id="195" name="Google Shape;195;gda26551b66_0_4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sz="2900"/>
              <a:t>Further</a:t>
            </a:r>
            <a:r>
              <a:rPr lang="en-IN" sz="2900"/>
              <a:t> improvisation can me done for this system wherein various other factors can be considered in the analysis like Geographic Area, Speed of river water flow, location, etc.</a:t>
            </a:r>
            <a:endParaRPr sz="2900"/>
          </a:p>
          <a:p>
            <a:pPr indent="0" lvl="0" marL="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a26551b66_0_5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0" lvl="0" marL="0" rtl="0" algn="l">
              <a:lnSpc>
                <a:spcPct val="80000"/>
              </a:lnSpc>
              <a:spcBef>
                <a:spcPts val="0"/>
              </a:spcBef>
              <a:spcAft>
                <a:spcPts val="0"/>
              </a:spcAft>
              <a:buClr>
                <a:schemeClr val="dk1"/>
              </a:buClr>
              <a:buSzPct val="139709"/>
              <a:buFont typeface="Arial"/>
              <a:buNone/>
            </a:pPr>
            <a:r>
              <a:rPr lang="en-IN" sz="2290"/>
              <a:t>[1] T H Nasution, E C Siagian, K Tanjung, Soeharwinto, “Design of river height and speed monitoring system by using Arduino”, </a:t>
            </a:r>
            <a:r>
              <a:rPr i="1" lang="en-IN" sz="2290"/>
              <a:t>2018 Department of Electrical Engineering, Universitas Sumatera Utara, Medan, Indonesia.</a:t>
            </a:r>
            <a:endParaRPr i="1" sz="229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139709"/>
              <a:buFont typeface="Arial"/>
              <a:buNone/>
            </a:pPr>
            <a:r>
              <a:rPr lang="en-IN" sz="2290"/>
              <a:t>[2] Yuliarman Saragih, Jandoni Horas Prima Silaban, Hasna Aliya Roostiani, Agatha Elisabet S, “Design of Automatic Water Flood Control and Monitoring Systems in Reservoirs Based on Internet of Things (IoT)”, </a:t>
            </a:r>
            <a:r>
              <a:rPr i="1" lang="en-IN" sz="2290"/>
              <a:t>2020 3rd International Conference on Mechanical, Electronics, Computer, and Industrial Technology (MECnIT).</a:t>
            </a:r>
            <a:endParaRPr i="1" sz="229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118938"/>
              <a:buFont typeface="Arial"/>
              <a:buNone/>
            </a:pPr>
            <a:r>
              <a:rPr lang="en-IN" sz="2690"/>
              <a:t>[3] </a:t>
            </a:r>
            <a:r>
              <a:rPr lang="en-IN" sz="2290"/>
              <a:t>Choo Kam Khuen, Alireza Zourmand, “Fuzzy Logic-Based Flood Detection System Using  Lora Technology”, </a:t>
            </a:r>
            <a:r>
              <a:rPr i="1" lang="en-IN" sz="2290"/>
              <a:t>2020 16th IEEE International Colloquium on Signal Processing &amp; its Applications (CSPA 2020), 28-29 Feb. 2020, Langkawi, Malaysia.</a:t>
            </a:r>
            <a:endParaRPr i="1" sz="229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
        <p:nvSpPr>
          <p:cNvPr id="202" name="Google Shape;202;gda26551b66_0_5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7b24b217ed_5_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t>                     References</a:t>
            </a:r>
            <a:endParaRPr/>
          </a:p>
        </p:txBody>
      </p:sp>
      <p:sp>
        <p:nvSpPr>
          <p:cNvPr id="209" name="Google Shape;209;g7b24b217ed_5_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0" lvl="0" marL="0" rtl="0" algn="l">
              <a:lnSpc>
                <a:spcPct val="80000"/>
              </a:lnSpc>
              <a:spcBef>
                <a:spcPts val="0"/>
              </a:spcBef>
              <a:spcAft>
                <a:spcPts val="0"/>
              </a:spcAft>
              <a:buClr>
                <a:schemeClr val="dk1"/>
              </a:buClr>
              <a:buSzPct val="48025"/>
              <a:buFont typeface="Arial"/>
              <a:buNone/>
            </a:pPr>
            <a:r>
              <a:rPr lang="en-IN" sz="2290"/>
              <a:t>4] Mukul Lakhotia, Kushagra Goyal, Karan Pamnani, Lokesh Malviya, “Flood Monitoring System Using IoT and Machine Learning”,</a:t>
            </a:r>
            <a:r>
              <a:rPr i="1" lang="en-IN" sz="2290"/>
              <a:t> International Journal of Computer Techniques -– Volume 7 Issue 3, June 2020.</a:t>
            </a:r>
            <a:endParaRPr i="1" sz="2290"/>
          </a:p>
          <a:p>
            <a:pPr indent="0" lvl="0" marL="0" rtl="0" algn="l">
              <a:lnSpc>
                <a:spcPct val="80000"/>
              </a:lnSpc>
              <a:spcBef>
                <a:spcPts val="0"/>
              </a:spcBef>
              <a:spcAft>
                <a:spcPts val="0"/>
              </a:spcAft>
              <a:buClr>
                <a:schemeClr val="dk1"/>
              </a:buClr>
              <a:buSzPct val="47826"/>
              <a:buFont typeface="Arial"/>
              <a:buNone/>
            </a:pPr>
            <a:r>
              <a:t/>
            </a:r>
            <a:endParaRPr sz="2300"/>
          </a:p>
          <a:p>
            <a:pPr indent="0" lvl="0" marL="0" rtl="0" algn="l">
              <a:lnSpc>
                <a:spcPct val="80000"/>
              </a:lnSpc>
              <a:spcBef>
                <a:spcPts val="0"/>
              </a:spcBef>
              <a:spcAft>
                <a:spcPts val="0"/>
              </a:spcAft>
              <a:buClr>
                <a:schemeClr val="dk1"/>
              </a:buClr>
              <a:buSzPct val="139709"/>
              <a:buFont typeface="Arial"/>
              <a:buNone/>
            </a:pPr>
            <a:r>
              <a:t/>
            </a:r>
            <a:endParaRPr sz="2290"/>
          </a:p>
          <a:p>
            <a:pPr indent="0" lvl="0" marL="0" rtl="0" algn="l">
              <a:lnSpc>
                <a:spcPct val="80000"/>
              </a:lnSpc>
              <a:spcBef>
                <a:spcPts val="0"/>
              </a:spcBef>
              <a:spcAft>
                <a:spcPts val="0"/>
              </a:spcAft>
              <a:buClr>
                <a:schemeClr val="dk1"/>
              </a:buClr>
              <a:buSzPct val="139709"/>
              <a:buFont typeface="Arial"/>
              <a:buNone/>
            </a:pPr>
            <a:r>
              <a:t/>
            </a:r>
            <a:endParaRPr sz="2290"/>
          </a:p>
          <a:p>
            <a:pPr indent="0" lvl="0" marL="0" rtl="0" algn="l">
              <a:lnSpc>
                <a:spcPct val="80000"/>
              </a:lnSpc>
              <a:spcBef>
                <a:spcPts val="0"/>
              </a:spcBef>
              <a:spcAft>
                <a:spcPts val="0"/>
              </a:spcAft>
              <a:buClr>
                <a:schemeClr val="dk1"/>
              </a:buClr>
              <a:buSzPct val="139709"/>
              <a:buFont typeface="Arial"/>
              <a:buNone/>
            </a:pPr>
            <a:r>
              <a:rPr lang="en-IN" sz="2290"/>
              <a:t>[5]</a:t>
            </a:r>
            <a:r>
              <a:rPr lang="en-IN" sz="2300"/>
              <a:t>Ayana Olika Kitil, Meeta Kumar, “An IoT-BasedRain Alerting and Flood Prediction using Sensors and Arduino for Smart Environment”, </a:t>
            </a:r>
            <a:r>
              <a:rPr i="1" lang="en-IN" sz="2300"/>
              <a:t>International Journal of Pure and Applied Mathematics Volume 118 No. 24 2018</a:t>
            </a:r>
            <a:endParaRPr i="1" sz="2300"/>
          </a:p>
          <a:p>
            <a:pPr indent="0" lvl="0" marL="0" rtl="0" algn="l">
              <a:lnSpc>
                <a:spcPct val="80000"/>
              </a:lnSpc>
              <a:spcBef>
                <a:spcPts val="0"/>
              </a:spcBef>
              <a:spcAft>
                <a:spcPts val="0"/>
              </a:spcAft>
              <a:buClr>
                <a:schemeClr val="dk1"/>
              </a:buClr>
              <a:buSzPct val="139130"/>
              <a:buFont typeface="Arial"/>
              <a:buNone/>
            </a:pPr>
            <a:r>
              <a:t/>
            </a:r>
            <a:endParaRPr i="1" sz="2300"/>
          </a:p>
          <a:p>
            <a:pPr indent="0" lvl="0" marL="0" rtl="0" algn="l">
              <a:lnSpc>
                <a:spcPct val="80000"/>
              </a:lnSpc>
              <a:spcBef>
                <a:spcPts val="0"/>
              </a:spcBef>
              <a:spcAft>
                <a:spcPts val="0"/>
              </a:spcAft>
              <a:buClr>
                <a:schemeClr val="dk1"/>
              </a:buClr>
              <a:buSzPct val="139709"/>
              <a:buFont typeface="Arial"/>
              <a:buNone/>
            </a:pPr>
            <a:r>
              <a:t/>
            </a:r>
            <a:endParaRPr i="1" sz="2290"/>
          </a:p>
          <a:p>
            <a:pPr indent="0" lvl="0" marL="0" rtl="0" algn="l">
              <a:lnSpc>
                <a:spcPct val="80000"/>
              </a:lnSpc>
              <a:spcBef>
                <a:spcPts val="0"/>
              </a:spcBef>
              <a:spcAft>
                <a:spcPts val="0"/>
              </a:spcAft>
              <a:buClr>
                <a:schemeClr val="dk1"/>
              </a:buClr>
              <a:buSzPct val="139709"/>
              <a:buFont typeface="Arial"/>
              <a:buNone/>
            </a:pPr>
            <a:r>
              <a:rPr lang="en-IN" sz="2290"/>
              <a:t>[6] </a:t>
            </a:r>
            <a:r>
              <a:rPr lang="en-IN" sz="2300"/>
              <a:t> Pooja Mane, Meghana Katti, Preeti Nidgunde, Anil Surve, “Early Flood Detection and Alarming System Using Machine Learning Techniques”, </a:t>
            </a:r>
            <a:r>
              <a:rPr i="1" lang="en-IN" sz="2300"/>
              <a:t>International Journal of Research in Engineering, Science and Management Volume-3, Issue-10, October-2020</a:t>
            </a:r>
            <a:endParaRPr sz="2290"/>
          </a:p>
          <a:p>
            <a:pPr indent="0" lvl="0" marL="0" rtl="0" algn="l">
              <a:lnSpc>
                <a:spcPct val="80000"/>
              </a:lnSpc>
              <a:spcBef>
                <a:spcPts val="0"/>
              </a:spcBef>
              <a:spcAft>
                <a:spcPts val="0"/>
              </a:spcAft>
              <a:buClr>
                <a:schemeClr val="dk1"/>
              </a:buClr>
              <a:buSzPct val="139709"/>
              <a:buFont typeface="Arial"/>
              <a:buNone/>
            </a:pPr>
            <a:r>
              <a:t/>
            </a:r>
            <a:endParaRPr sz="2290"/>
          </a:p>
          <a:p>
            <a:pPr indent="0" lvl="0" marL="0" rtl="0" algn="l">
              <a:lnSpc>
                <a:spcPct val="80000"/>
              </a:lnSpc>
              <a:spcBef>
                <a:spcPts val="0"/>
              </a:spcBef>
              <a:spcAft>
                <a:spcPts val="0"/>
              </a:spcAft>
              <a:buClr>
                <a:schemeClr val="dk1"/>
              </a:buClr>
              <a:buSzPct val="139130"/>
              <a:buFont typeface="Arial"/>
              <a:buNone/>
            </a:pPr>
            <a:r>
              <a:t/>
            </a:r>
            <a:endParaRPr sz="2300"/>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Overview </a:t>
            </a:r>
            <a:endParaRPr/>
          </a:p>
        </p:txBody>
      </p:sp>
      <p:sp>
        <p:nvSpPr>
          <p:cNvPr id="98" name="Google Shape;98;p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IN" sz="4000"/>
              <a:t>Introduction</a:t>
            </a:r>
            <a:endParaRPr/>
          </a:p>
          <a:p>
            <a:pPr indent="-342900" lvl="0" marL="342900" rtl="0" algn="l">
              <a:spcBef>
                <a:spcPts val="560"/>
              </a:spcBef>
              <a:spcAft>
                <a:spcPts val="0"/>
              </a:spcAft>
              <a:buClr>
                <a:schemeClr val="dk1"/>
              </a:buClr>
              <a:buSzPct val="100000"/>
              <a:buChar char="•"/>
            </a:pPr>
            <a:r>
              <a:rPr lang="en-IN" sz="4000"/>
              <a:t>Literature review</a:t>
            </a:r>
            <a:endParaRPr/>
          </a:p>
          <a:p>
            <a:pPr indent="-342900" lvl="0" marL="342900" rtl="0" algn="l">
              <a:spcBef>
                <a:spcPts val="560"/>
              </a:spcBef>
              <a:spcAft>
                <a:spcPts val="0"/>
              </a:spcAft>
              <a:buClr>
                <a:schemeClr val="dk1"/>
              </a:buClr>
              <a:buSzPct val="100000"/>
              <a:buChar char="•"/>
            </a:pPr>
            <a:r>
              <a:rPr lang="en-IN" sz="4000"/>
              <a:t>Problem statement</a:t>
            </a:r>
            <a:endParaRPr/>
          </a:p>
          <a:p>
            <a:pPr indent="-342900" lvl="0" marL="342900" rtl="0" algn="l">
              <a:spcBef>
                <a:spcPts val="560"/>
              </a:spcBef>
              <a:spcAft>
                <a:spcPts val="0"/>
              </a:spcAft>
              <a:buClr>
                <a:schemeClr val="dk1"/>
              </a:buClr>
              <a:buSzPct val="100000"/>
              <a:buChar char="•"/>
            </a:pPr>
            <a:r>
              <a:rPr lang="en-IN" sz="4000"/>
              <a:t>System design and requirements</a:t>
            </a:r>
            <a:endParaRPr/>
          </a:p>
          <a:p>
            <a:pPr indent="-342900" lvl="0" marL="342900" rtl="0" algn="l">
              <a:spcBef>
                <a:spcPts val="560"/>
              </a:spcBef>
              <a:spcAft>
                <a:spcPts val="0"/>
              </a:spcAft>
              <a:buClr>
                <a:schemeClr val="dk1"/>
              </a:buClr>
              <a:buSzPct val="100000"/>
              <a:buChar char="•"/>
            </a:pPr>
            <a:r>
              <a:rPr lang="en-IN" sz="4000"/>
              <a:t>Circuit diagram</a:t>
            </a:r>
            <a:endParaRPr/>
          </a:p>
          <a:p>
            <a:pPr indent="-342900" lvl="0" marL="342900" rtl="0" algn="l">
              <a:spcBef>
                <a:spcPts val="560"/>
              </a:spcBef>
              <a:spcAft>
                <a:spcPts val="0"/>
              </a:spcAft>
              <a:buClr>
                <a:schemeClr val="dk1"/>
              </a:buClr>
              <a:buSzPct val="100000"/>
              <a:buChar char="•"/>
            </a:pPr>
            <a:r>
              <a:rPr lang="en-IN" sz="4000"/>
              <a:t>Data analytics </a:t>
            </a:r>
            <a:endParaRPr/>
          </a:p>
          <a:p>
            <a:pPr indent="-342900" lvl="0" marL="342900" rtl="0" algn="l">
              <a:spcBef>
                <a:spcPts val="560"/>
              </a:spcBef>
              <a:spcAft>
                <a:spcPts val="0"/>
              </a:spcAft>
              <a:buClr>
                <a:schemeClr val="dk1"/>
              </a:buClr>
              <a:buSzPct val="100000"/>
              <a:buChar char="•"/>
            </a:pPr>
            <a:r>
              <a:rPr lang="en-IN" sz="4000"/>
              <a:t>Results</a:t>
            </a:r>
            <a:endParaRPr/>
          </a:p>
          <a:p>
            <a:pPr indent="-342900" lvl="0" marL="342900" rtl="0" algn="l">
              <a:spcBef>
                <a:spcPts val="560"/>
              </a:spcBef>
              <a:spcAft>
                <a:spcPts val="0"/>
              </a:spcAft>
              <a:buClr>
                <a:schemeClr val="dk1"/>
              </a:buClr>
              <a:buSzPct val="100000"/>
              <a:buChar char="•"/>
            </a:pPr>
            <a:r>
              <a:rPr lang="en-IN" sz="4000"/>
              <a:t>Conclusion </a:t>
            </a:r>
            <a:endParaRPr/>
          </a:p>
          <a:p>
            <a:pPr indent="-342900" lvl="0" marL="342900" rtl="0" algn="l">
              <a:spcBef>
                <a:spcPts val="560"/>
              </a:spcBef>
              <a:spcAft>
                <a:spcPts val="0"/>
              </a:spcAft>
              <a:buClr>
                <a:schemeClr val="dk1"/>
              </a:buClr>
              <a:buSzPct val="100000"/>
              <a:buChar char="•"/>
            </a:pPr>
            <a:r>
              <a:rPr lang="en-IN" sz="4000"/>
              <a:t>Future Scope</a:t>
            </a:r>
            <a:endParaRPr/>
          </a:p>
          <a:p>
            <a:pPr indent="-342900" lvl="0" marL="342900" rtl="0" algn="l">
              <a:spcBef>
                <a:spcPts val="560"/>
              </a:spcBef>
              <a:spcAft>
                <a:spcPts val="0"/>
              </a:spcAft>
              <a:buClr>
                <a:schemeClr val="dk1"/>
              </a:buClr>
              <a:buSzPct val="100000"/>
              <a:buChar char="•"/>
            </a:pPr>
            <a:r>
              <a:rPr lang="en-IN" sz="4000"/>
              <a:t>References</a:t>
            </a:r>
            <a:endParaRPr/>
          </a:p>
          <a:p>
            <a:pPr indent="-200660" lvl="0" marL="34290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I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a10ab16ea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1100"/>
              <a:buFont typeface="Arial"/>
              <a:buNone/>
            </a:pPr>
            <a:r>
              <a:rPr b="1" lang="en-IN" sz="4000"/>
              <a:t>Introduction</a:t>
            </a:r>
            <a:endParaRPr/>
          </a:p>
        </p:txBody>
      </p:sp>
      <p:sp>
        <p:nvSpPr>
          <p:cNvPr id="105" name="Google Shape;105;gda10ab16ea_0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371475" lvl="0" marL="457200" rtl="0" algn="just">
              <a:spcBef>
                <a:spcPts val="0"/>
              </a:spcBef>
              <a:spcAft>
                <a:spcPts val="0"/>
              </a:spcAft>
              <a:buSzPts val="2250"/>
              <a:buChar char="•"/>
            </a:pPr>
            <a:r>
              <a:rPr lang="en-IN" sz="2250"/>
              <a:t>IoE is the intelligent connection of people, process, data and things. The Internet of Everything (IoE) describes a world where billions of objects have sensors to detect, measure and assess their status; all connected over public or private networks using standard and proprietary protocols.</a:t>
            </a:r>
            <a:endParaRPr sz="2250"/>
          </a:p>
          <a:p>
            <a:pPr indent="-371475" lvl="0" marL="457200" rtl="0" algn="just">
              <a:spcBef>
                <a:spcPts val="0"/>
              </a:spcBef>
              <a:spcAft>
                <a:spcPts val="0"/>
              </a:spcAft>
              <a:buSzPts val="2250"/>
              <a:buChar char="•"/>
            </a:pPr>
            <a:r>
              <a:rPr lang="en-IN" sz="2250"/>
              <a:t>The domain of our project is disaster management which involves mitigation, preparedness, response, relief and recovery. Floods cause damage to human lives, property and cause extensive losses to a society.</a:t>
            </a:r>
            <a:endParaRPr sz="2250"/>
          </a:p>
          <a:p>
            <a:pPr indent="-371475" lvl="0" marL="457200" rtl="0" algn="just">
              <a:spcBef>
                <a:spcPts val="0"/>
              </a:spcBef>
              <a:spcAft>
                <a:spcPts val="0"/>
              </a:spcAft>
              <a:buSzPts val="2250"/>
              <a:buChar char="•"/>
            </a:pPr>
            <a:r>
              <a:rPr lang="en-IN" sz="2250"/>
              <a:t>To this problem we have proposed a solution where we can detect the floods before it takes place and analyze the water levels with respect to time using the LSTM algorithm. </a:t>
            </a:r>
            <a:endParaRPr b="1" sz="2250"/>
          </a:p>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a10ab16ea_0_11"/>
          <p:cNvSpPr txBox="1"/>
          <p:nvPr>
            <p:ph type="title"/>
          </p:nvPr>
        </p:nvSpPr>
        <p:spPr>
          <a:xfrm>
            <a:off x="457200" y="-254012"/>
            <a:ext cx="8229600" cy="1143000"/>
          </a:xfrm>
          <a:prstGeom prst="rect">
            <a:avLst/>
          </a:prstGeom>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1100"/>
              <a:buFont typeface="Arial"/>
              <a:buNone/>
            </a:pPr>
            <a:r>
              <a:rPr b="1" lang="en-IN" sz="4000"/>
              <a:t>Literature Review</a:t>
            </a:r>
            <a:endParaRPr/>
          </a:p>
        </p:txBody>
      </p:sp>
      <p:sp>
        <p:nvSpPr>
          <p:cNvPr id="112" name="Google Shape;112;gda10ab16ea_0_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graphicFrame>
        <p:nvGraphicFramePr>
          <p:cNvPr id="113" name="Google Shape;113;gda10ab16ea_0_11"/>
          <p:cNvGraphicFramePr/>
          <p:nvPr/>
        </p:nvGraphicFramePr>
        <p:xfrm>
          <a:off x="597700" y="1102200"/>
          <a:ext cx="3000000" cy="3000000"/>
        </p:xfrm>
        <a:graphic>
          <a:graphicData uri="http://schemas.openxmlformats.org/drawingml/2006/table">
            <a:tbl>
              <a:tblPr bandRow="1">
                <a:noFill/>
                <a:tableStyleId>{0612B43C-7E6E-4FAB-B5AC-5ADF7977C3B9}</a:tableStyleId>
              </a:tblPr>
              <a:tblGrid>
                <a:gridCol w="733775"/>
                <a:gridCol w="1886875"/>
                <a:gridCol w="3144175"/>
                <a:gridCol w="2464800"/>
              </a:tblGrid>
              <a:tr h="409050">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Gaps Identified</a:t>
                      </a:r>
                      <a:endParaRPr>
                        <a:latin typeface="Times New Roman"/>
                        <a:ea typeface="Times New Roman"/>
                        <a:cs typeface="Times New Roman"/>
                        <a:sym typeface="Times New Roman"/>
                      </a:endParaRPr>
                    </a:p>
                  </a:txBody>
                  <a:tcPr marT="0" marB="0" marR="68575" marL="68575"/>
                </a:tc>
              </a:tr>
              <a:tr h="2454275">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Design of river height and speed monitoring system by using Arduino.(2018)</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In this paper, a system is designed to measure the altitude and speed of the river.</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In this work Arduino Uno, ultrasonic sensors and flow rate sensors are used. Ultrasonic sensor HC-SR04 is used as a river height meter. Based on the test results the accuracy of the sensor is calculated.</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There is no analysis or predictions done in this system. Only sensor accuracy is calculated.</a:t>
                      </a:r>
                      <a:endParaRPr>
                        <a:latin typeface="Times New Roman"/>
                        <a:ea typeface="Times New Roman"/>
                        <a:cs typeface="Times New Roman"/>
                        <a:sym typeface="Times New Roman"/>
                      </a:endParaRPr>
                    </a:p>
                  </a:txBody>
                  <a:tcPr marT="0" marB="0" marR="68575" marL="68575"/>
                </a:tc>
              </a:tr>
              <a:tr h="2658775">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Design of Automatic Water Flood Control and Monitoring Systems in Reservoirs Based on Internet of Things (IoT)</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(2020)</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The IoT on this prototype is used for real-time control and monitoring of water levels by using a web server as an interface.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The components used consist of ESP 32 micro-controller, ultrasonic sensors for reading water level data and stepper motor actuators to control sluice gates with 3 water level conditions: low, medium, high. </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Lack of prediction or algorithm used for analyzing the data on the server.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Analysis is focused on the stepper motor readings and not flood detection.</a:t>
                      </a:r>
                      <a:endParaRPr>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a10ab16ea_1_1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r>
              <a:rPr b="1" lang="en-IN" sz="4000"/>
              <a:t>Literature Review</a:t>
            </a:r>
            <a:endParaRPr/>
          </a:p>
        </p:txBody>
      </p:sp>
      <p:sp>
        <p:nvSpPr>
          <p:cNvPr id="120" name="Google Shape;120;gda10ab16ea_1_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graphicFrame>
        <p:nvGraphicFramePr>
          <p:cNvPr id="121" name="Google Shape;121;gda10ab16ea_1_15"/>
          <p:cNvGraphicFramePr/>
          <p:nvPr/>
        </p:nvGraphicFramePr>
        <p:xfrm>
          <a:off x="180975" y="1600200"/>
          <a:ext cx="3000000" cy="3000000"/>
        </p:xfrm>
        <a:graphic>
          <a:graphicData uri="http://schemas.openxmlformats.org/drawingml/2006/table">
            <a:tbl>
              <a:tblPr bandRow="1">
                <a:noFill/>
                <a:tableStyleId>{0612B43C-7E6E-4FAB-B5AC-5ADF7977C3B9}</a:tableStyleId>
              </a:tblPr>
              <a:tblGrid>
                <a:gridCol w="801700"/>
                <a:gridCol w="2061600"/>
                <a:gridCol w="3435325"/>
                <a:gridCol w="2321500"/>
              </a:tblGrid>
              <a:tr h="3040075">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Fuzzy Logic-Based Flood Detection System Using Lora Technology.(2020)</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The system consists of two parts which are, the branch nodes and the main controller. The branch nodes send soil moisture and surface runoff data of its surrounding environment, to the main controller.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The system uses LoRa communication signals for communication  in which the outputs are flood consequence and flood probability.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The product of these two will produce the flood risk in percentage. </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Battery supply is provided which can last only for 4 months.</a:t>
                      </a:r>
                      <a:endParaRPr>
                        <a:latin typeface="Times New Roman"/>
                        <a:ea typeface="Times New Roman"/>
                        <a:cs typeface="Times New Roman"/>
                        <a:sym typeface="Times New Roman"/>
                      </a:endParaRPr>
                    </a:p>
                  </a:txBody>
                  <a:tcPr marT="0" marB="0" marR="68575" marL="68575"/>
                </a:tc>
              </a:tr>
              <a:tr h="1788300">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Flood Monitoring System Using IoT and Machine Learning.(2020)</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The system is developed  using a Raspberry Pi, camera to detect the rising water level. We employ image processing, edge detection and prediction methods to detect the rising water level and predict the time of impact.</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Cost to develop the system is very high as compared to our system, also the high level of computing and processing required as images need to be cleaned before performing any analysis.</a:t>
                      </a:r>
                      <a:endParaRPr>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a10ab16ea_1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r>
              <a:rPr b="1" lang="en-IN" sz="4000"/>
              <a:t>Literature Review</a:t>
            </a:r>
            <a:endParaRPr/>
          </a:p>
        </p:txBody>
      </p:sp>
      <p:sp>
        <p:nvSpPr>
          <p:cNvPr id="128" name="Google Shape;128;gda10ab16ea_1_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graphicFrame>
        <p:nvGraphicFramePr>
          <p:cNvPr id="129" name="Google Shape;129;gda10ab16ea_1_23"/>
          <p:cNvGraphicFramePr/>
          <p:nvPr/>
        </p:nvGraphicFramePr>
        <p:xfrm>
          <a:off x="152400" y="1531150"/>
          <a:ext cx="3000000" cy="3000000"/>
        </p:xfrm>
        <a:graphic>
          <a:graphicData uri="http://schemas.openxmlformats.org/drawingml/2006/table">
            <a:tbl>
              <a:tblPr bandRow="1">
                <a:noFill/>
                <a:tableStyleId>{0612B43C-7E6E-4FAB-B5AC-5ADF7977C3B9}</a:tableStyleId>
              </a:tblPr>
              <a:tblGrid>
                <a:gridCol w="793300"/>
                <a:gridCol w="2040050"/>
                <a:gridCol w="3399425"/>
                <a:gridCol w="2664875"/>
              </a:tblGrid>
              <a:tr h="2681825">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An IoT-BasedRain Alerting and Flood Prediction using Sensors and Arduino for Smart Environment.(2018)</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The sensors collect data from the environment and store in a form of a csv file on a local storage using Tera Term.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The users are notified in a form of SMS, and Buzzer.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The stored data were analyzed using a Multilayer perceptron to predict floods with Weka. This proposed system uses the data from the local environment, stores it in local storage and performs the analysis. </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No internet connectivity, though there is analysis and predictions, the data can’t be analysed online.</a:t>
                      </a:r>
                      <a:endParaRPr>
                        <a:latin typeface="Times New Roman"/>
                        <a:ea typeface="Times New Roman"/>
                        <a:cs typeface="Times New Roman"/>
                        <a:sym typeface="Times New Roman"/>
                      </a:endParaRPr>
                    </a:p>
                  </a:txBody>
                  <a:tcPr marT="0" marB="0" marR="68575" marL="68575"/>
                </a:tc>
              </a:tr>
              <a:tr h="2490250">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Early Flood Detection and Alarming System Using Machine Learning Techniques.(2020)</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Predicting the upcoming floods on the basis of rainfall and current water levels would surely help in forestalling the large-scale life and property damages incurred due to the floods. </a:t>
                      </a:r>
                      <a:endParaRPr>
                        <a:latin typeface="Times New Roman"/>
                        <a:ea typeface="Times New Roman"/>
                        <a:cs typeface="Times New Roman"/>
                        <a:sym typeface="Times New Roman"/>
                      </a:endParaRPr>
                    </a:p>
                    <a:p>
                      <a:pPr indent="0" lvl="0" marL="0" rtl="0" algn="just">
                        <a:spcBef>
                          <a:spcPts val="0"/>
                        </a:spcBef>
                        <a:spcAft>
                          <a:spcPts val="0"/>
                        </a:spcAft>
                        <a:buNone/>
                      </a:pPr>
                      <a:r>
                        <a:rPr lang="en-IN">
                          <a:latin typeface="Times New Roman"/>
                          <a:ea typeface="Times New Roman"/>
                          <a:cs typeface="Times New Roman"/>
                          <a:sym typeface="Times New Roman"/>
                        </a:rPr>
                        <a:t>In this paper they have experimented with different ML algorithms like SVM, KNN, Logistic Regression, Naive Bayes, etc., for the available rainfall dataset.</a:t>
                      </a:r>
                      <a:endParaRPr>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IN">
                          <a:latin typeface="Times New Roman"/>
                          <a:ea typeface="Times New Roman"/>
                          <a:cs typeface="Times New Roman"/>
                          <a:sym typeface="Times New Roman"/>
                        </a:rPr>
                        <a:t>Real-time data is not used.</a:t>
                      </a:r>
                      <a:endParaRPr>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a10ab16ea_1_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605"/>
              <a:buFont typeface="Arial"/>
              <a:buNone/>
            </a:pPr>
            <a:r>
              <a:rPr b="1" lang="en-IN" sz="4000"/>
              <a:t>Problem Statement</a:t>
            </a:r>
            <a:endParaRPr/>
          </a:p>
        </p:txBody>
      </p:sp>
      <p:sp>
        <p:nvSpPr>
          <p:cNvPr id="136" name="Google Shape;136;gda10ab16ea_1_3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7500" lnSpcReduction="10000"/>
          </a:bodyPr>
          <a:lstStyle/>
          <a:p>
            <a:pPr indent="-361473" lvl="0" marL="457200" rtl="0" algn="l">
              <a:spcBef>
                <a:spcPts val="640"/>
              </a:spcBef>
              <a:spcAft>
                <a:spcPts val="0"/>
              </a:spcAft>
              <a:buSzPct val="100000"/>
              <a:buChar char="•"/>
            </a:pPr>
            <a:r>
              <a:rPr lang="en-IN" sz="2700"/>
              <a:t>In this project, the objective is to sense the water levels at river beds.</a:t>
            </a:r>
            <a:endParaRPr sz="2700"/>
          </a:p>
          <a:p>
            <a:pPr indent="0" lvl="0" marL="457200" rtl="0" algn="l">
              <a:spcBef>
                <a:spcPts val="640"/>
              </a:spcBef>
              <a:spcAft>
                <a:spcPts val="0"/>
              </a:spcAft>
              <a:buClr>
                <a:schemeClr val="dk1"/>
              </a:buClr>
              <a:buSzPct val="40740"/>
              <a:buFont typeface="Arial"/>
              <a:buNone/>
            </a:pPr>
            <a:r>
              <a:t/>
            </a:r>
            <a:endParaRPr sz="2700"/>
          </a:p>
          <a:p>
            <a:pPr indent="-361473" lvl="0" marL="457200" rtl="0" algn="l">
              <a:spcBef>
                <a:spcPts val="640"/>
              </a:spcBef>
              <a:spcAft>
                <a:spcPts val="0"/>
              </a:spcAft>
              <a:buSzPct val="100000"/>
              <a:buChar char="•"/>
            </a:pPr>
            <a:r>
              <a:rPr lang="en-IN" sz="2700"/>
              <a:t>Here we are using an ultrasonic sensor to sense the river levels and a NodeMCU ESP8266 to process these data. The data is uploaded to </a:t>
            </a:r>
            <a:r>
              <a:rPr lang="en-IN" sz="2700">
                <a:uFill>
                  <a:noFill/>
                </a:uFill>
                <a:hlinkClick r:id="rId3"/>
              </a:rPr>
              <a:t>ThingSpeak IoT cloud</a:t>
            </a:r>
            <a:r>
              <a:rPr lang="en-IN" sz="2700"/>
              <a:t>, using which the river levels are graphically monitored from anywhere in the world.</a:t>
            </a:r>
            <a:endParaRPr sz="2700"/>
          </a:p>
          <a:p>
            <a:pPr indent="0" lvl="0" marL="457200" rtl="0" algn="l">
              <a:spcBef>
                <a:spcPts val="640"/>
              </a:spcBef>
              <a:spcAft>
                <a:spcPts val="0"/>
              </a:spcAft>
              <a:buClr>
                <a:schemeClr val="dk1"/>
              </a:buClr>
              <a:buSzPct val="40740"/>
              <a:buFont typeface="Arial"/>
              <a:buNone/>
            </a:pPr>
            <a:r>
              <a:t/>
            </a:r>
            <a:endParaRPr sz="2700"/>
          </a:p>
          <a:p>
            <a:pPr indent="-361473" lvl="0" marL="457200" rtl="0" algn="l">
              <a:spcBef>
                <a:spcPts val="640"/>
              </a:spcBef>
              <a:spcAft>
                <a:spcPts val="0"/>
              </a:spcAft>
              <a:buSzPct val="100000"/>
              <a:buChar char="•"/>
            </a:pPr>
            <a:r>
              <a:rPr lang="en-IN" sz="2700"/>
              <a:t>We have collected the data from the object and store it on the cloud and retrieve it in a csv format. This data is  then used for analysis. The algorithm used is Long Short -Term Memory (LSTM) for future water level prediction.</a:t>
            </a:r>
            <a:endParaRPr sz="2700"/>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a26551b66_0_0"/>
          <p:cNvSpPr txBox="1"/>
          <p:nvPr>
            <p:ph type="title"/>
          </p:nvPr>
        </p:nvSpPr>
        <p:spPr>
          <a:xfrm>
            <a:off x="457200" y="146063"/>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IN"/>
              <a:t>System Design </a:t>
            </a:r>
            <a:endParaRPr/>
          </a:p>
        </p:txBody>
      </p:sp>
      <p:pic>
        <p:nvPicPr>
          <p:cNvPr id="143" name="Google Shape;143;gda26551b66_0_0"/>
          <p:cNvPicPr preferRelativeResize="0"/>
          <p:nvPr/>
        </p:nvPicPr>
        <p:blipFill>
          <a:blip r:embed="rId3">
            <a:alphaModFix/>
          </a:blip>
          <a:stretch>
            <a:fillRect/>
          </a:stretch>
        </p:blipFill>
        <p:spPr>
          <a:xfrm>
            <a:off x="457200" y="1066825"/>
            <a:ext cx="8229601" cy="3800575"/>
          </a:xfrm>
          <a:prstGeom prst="rect">
            <a:avLst/>
          </a:prstGeom>
          <a:noFill/>
          <a:ln>
            <a:noFill/>
          </a:ln>
        </p:spPr>
      </p:pic>
      <p:sp>
        <p:nvSpPr>
          <p:cNvPr id="144" name="Google Shape;144;gda26551b66_0_0"/>
          <p:cNvSpPr/>
          <p:nvPr/>
        </p:nvSpPr>
        <p:spPr>
          <a:xfrm>
            <a:off x="7236650" y="4765900"/>
            <a:ext cx="428700" cy="673500"/>
          </a:xfrm>
          <a:prstGeom prst="downArrow">
            <a:avLst>
              <a:gd fmla="val 50000" name="adj1"/>
              <a:gd fmla="val 50000" name="adj2"/>
            </a:avLst>
          </a:prstGeom>
          <a:solidFill>
            <a:srgbClr val="3C78D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da26551b66_0_0"/>
          <p:cNvSpPr/>
          <p:nvPr/>
        </p:nvSpPr>
        <p:spPr>
          <a:xfrm>
            <a:off x="6776350" y="5439400"/>
            <a:ext cx="1638900" cy="1143000"/>
          </a:xfrm>
          <a:prstGeom prst="rect">
            <a:avLst/>
          </a:prstGeom>
          <a:solidFill>
            <a:srgbClr val="4BACC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chemeClr val="lt1"/>
                </a:solidFill>
              </a:rPr>
              <a:t>Output of </a:t>
            </a:r>
            <a:r>
              <a:rPr lang="en-IN">
                <a:solidFill>
                  <a:schemeClr val="lt1"/>
                </a:solidFill>
              </a:rPr>
              <a:t>LSTM Algorithm shown</a:t>
            </a:r>
            <a:endParaRPr>
              <a:solidFill>
                <a:schemeClr val="lt1"/>
              </a:solidFill>
            </a:endParaRPr>
          </a:p>
          <a:p>
            <a:pPr indent="0" lvl="0" marL="0" rtl="0" algn="ctr">
              <a:spcBef>
                <a:spcPts val="0"/>
              </a:spcBef>
              <a:spcAft>
                <a:spcPts val="0"/>
              </a:spcAft>
              <a:buNone/>
            </a:pPr>
            <a:r>
              <a:rPr lang="en-IN">
                <a:solidFill>
                  <a:schemeClr val="lt1"/>
                </a:solidFill>
              </a:rPr>
              <a:t>o</a:t>
            </a:r>
            <a:r>
              <a:rPr lang="en-IN">
                <a:solidFill>
                  <a:schemeClr val="lt1"/>
                </a:solidFill>
              </a:rPr>
              <a:t>n  Google Collab</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a26551b66_0_7"/>
          <p:cNvSpPr txBox="1"/>
          <p:nvPr>
            <p:ph type="title"/>
          </p:nvPr>
        </p:nvSpPr>
        <p:spPr>
          <a:xfrm>
            <a:off x="457200" y="274763"/>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IN"/>
              <a:t>System Requirements</a:t>
            </a:r>
            <a:endParaRPr sz="3200"/>
          </a:p>
          <a:p>
            <a:pPr indent="0" lvl="0" marL="0" rtl="0" algn="l">
              <a:spcBef>
                <a:spcPts val="0"/>
              </a:spcBef>
              <a:spcAft>
                <a:spcPts val="0"/>
              </a:spcAft>
              <a:buNone/>
            </a:pPr>
            <a:r>
              <a:t/>
            </a:r>
            <a:endParaRPr/>
          </a:p>
        </p:txBody>
      </p:sp>
      <p:graphicFrame>
        <p:nvGraphicFramePr>
          <p:cNvPr id="152" name="Google Shape;152;gda26551b66_0_7"/>
          <p:cNvGraphicFramePr/>
          <p:nvPr/>
        </p:nvGraphicFramePr>
        <p:xfrm>
          <a:off x="807200" y="1274900"/>
          <a:ext cx="3000000" cy="3000000"/>
        </p:xfrm>
        <a:graphic>
          <a:graphicData uri="http://schemas.openxmlformats.org/drawingml/2006/table">
            <a:tbl>
              <a:tblPr bandRow="1">
                <a:noFill/>
                <a:tableStyleId>{0612B43C-7E6E-4FAB-B5AC-5ADF7977C3B9}</a:tableStyleId>
              </a:tblPr>
              <a:tblGrid>
                <a:gridCol w="938675"/>
                <a:gridCol w="6940925"/>
              </a:tblGrid>
              <a:tr h="458100">
                <a:tc>
                  <a:txBody>
                    <a:bodyPr/>
                    <a:lstStyle/>
                    <a:p>
                      <a:pPr indent="0" lvl="0" marL="0" rtl="0" algn="l">
                        <a:spcBef>
                          <a:spcPts val="0"/>
                        </a:spcBef>
                        <a:spcAft>
                          <a:spcPts val="0"/>
                        </a:spcAft>
                        <a:buNone/>
                      </a:pPr>
                      <a:r>
                        <a:t/>
                      </a:r>
                      <a:endParaRPr b="1"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b="1" lang="en-IN" sz="1600">
                          <a:latin typeface="Times New Roman"/>
                          <a:ea typeface="Times New Roman"/>
                          <a:cs typeface="Times New Roman"/>
                          <a:sym typeface="Times New Roman"/>
                        </a:rPr>
                        <a:t>Hardware Requirements</a:t>
                      </a:r>
                      <a:endParaRPr b="1"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ESP8266 NodeMCU</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Ultrasonic Sensor</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Power Supply </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LEDs(Red &amp; Green)</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5</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Breadboard</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Jumper Wires</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b="1" lang="en-IN" sz="1600">
                          <a:latin typeface="Times New Roman"/>
                          <a:ea typeface="Times New Roman"/>
                          <a:cs typeface="Times New Roman"/>
                          <a:sym typeface="Times New Roman"/>
                        </a:rPr>
                        <a:t>Software Requirements</a:t>
                      </a:r>
                      <a:endParaRPr b="1"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Thinkspeak cloud</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Google Collab</a:t>
                      </a:r>
                      <a:endParaRPr sz="1600">
                        <a:latin typeface="Times New Roman"/>
                        <a:ea typeface="Times New Roman"/>
                        <a:cs typeface="Times New Roman"/>
                        <a:sym typeface="Times New Roman"/>
                      </a:endParaRPr>
                    </a:p>
                  </a:txBody>
                  <a:tcPr marT="0" marB="0" marR="68575" marL="68575"/>
                </a:tc>
              </a:tr>
              <a:tr h="458100">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Arduino IDE</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Prachi Raut</dc:creator>
</cp:coreProperties>
</file>