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6" r:id="rId4"/>
    <p:sldId id="284" r:id="rId5"/>
    <p:sldId id="285" r:id="rId6"/>
    <p:sldId id="286" r:id="rId7"/>
    <p:sldId id="287" r:id="rId8"/>
    <p:sldId id="288" r:id="rId9"/>
    <p:sldId id="290" r:id="rId10"/>
    <p:sldId id="291" r:id="rId11"/>
    <p:sldId id="292" r:id="rId12"/>
    <p:sldId id="294" r:id="rId13"/>
    <p:sldId id="293" r:id="rId14"/>
    <p:sldId id="301" r:id="rId15"/>
    <p:sldId id="302" r:id="rId16"/>
    <p:sldId id="300" r:id="rId17"/>
    <p:sldId id="299" r:id="rId18"/>
    <p:sldId id="295" r:id="rId19"/>
    <p:sldId id="296" r:id="rId20"/>
    <p:sldId id="297" r:id="rId21"/>
    <p:sldId id="298" r:id="rId22"/>
    <p:sldId id="283" r:id="rId23"/>
    <p:sldId id="282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39657FB-8984-6F03-B2A0-6E1740E971DA}" name="Jonas Niggemann" initials="JN" userId="62645e8da72c8e6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752B9-8850-4298-B085-415EBA12A5A3}" v="43" dt="2022-11-14T10:52:27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9177" autoAdjust="0"/>
  </p:normalViewPr>
  <p:slideViewPr>
    <p:cSldViewPr snapToGrid="0">
      <p:cViewPr varScale="1">
        <p:scale>
          <a:sx n="87" d="100"/>
          <a:sy n="87" d="100"/>
        </p:scale>
        <p:origin x="314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F4605-6B16-42C2-89EB-019F0C8F3053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5614B-B000-4AA1-B21F-9606C019D2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016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Items die man findet werden automatisch in das Inventar geschickt</a:t>
            </a:r>
          </a:p>
          <a:p>
            <a:r>
              <a:rPr lang="de-DE" dirty="0"/>
              <a:t>Im Inventar kann man dann Gegenstände kombinieren oder Infos über diesen Gegenstand abfragen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89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42F48-7AF6-3175-C478-A70877AE3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CFF3EB-4A20-4063-D3AF-104293E97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3D0F40-CFE8-3F78-7342-130AE166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B7EA7D-7361-9587-6428-CFBC3B98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C50782-8C0B-7D0C-5A1A-41846605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8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A1CDD-FC9C-804C-691D-53794968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ED9445-F86F-D8CA-A8AD-C3916DAE6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218A17-F675-00C3-8593-31203825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12DBC2-DF43-56F6-85D9-B38DE956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DD1E7E-8D68-EBFD-B198-29235F3F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6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AD6995-E501-3754-FC0B-A47400DC5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BB53BA-C643-D1C6-10A9-E22602D51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8ED897-A000-1A52-1940-09527C95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30979C-DE19-9AFB-21A8-15311FEA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426AA4-DF7F-2F82-CDEA-03862F20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04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1B011C-F6B8-22B1-331B-4644281B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002D96-CDBC-13AD-3A73-9A08995B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B966E-82E9-9960-AA92-B9939E92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0479D8-1BAD-1174-ECF7-DC117559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1D4415-31C2-FE9B-B911-83FA545F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6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3D3D0-1C7D-8A00-83BD-E27021C1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FBE55F-7EA7-9BF8-66E4-F5C88AF0D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2D6219-6992-C9D9-1539-5A0B81B1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43EBC4-2CFD-6A5B-D553-B5CC80FF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978D0-D2AD-48EF-AEED-63C62A94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17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71D51-D3D4-284A-F855-A3AF2CD5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CEE3CC-490A-12E1-A599-C6F123EEB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890C9C-6447-1D25-5A5D-30AB16475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3F1CBB-4494-D1C7-28F6-41C5DF20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E73695-5B2E-3D9B-E102-288BC6DD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FF8A73-80CB-3F2B-7B1B-21BFAB05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9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FA149-6292-B3D6-6674-4B07AA66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441EAE-E4B9-8EE7-B108-B922B6FD7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DAAD89-9740-7187-BF5F-AAD17D0A5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FC557B-D16C-05A3-5935-F793A1E08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B73266-06C9-4EAC-C6FC-AF4F4B6BD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0EDF4E-A0AE-4523-1CA4-4A0965C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BBB0FC-FA9E-D1B7-E062-1DD5E531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7F5579-F990-1E59-5A5E-93E661C0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69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9E8B3-4E70-A24E-E227-C9817E7F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18D03C-BE4B-72F2-E843-5783BC6A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EDBC15-8ABF-3E2F-400A-80865666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0541B2-AADF-9BF4-B649-A8B55FA9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7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CCD1F4-02AF-D718-C06B-FDECE2C5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42D8BC-0997-B2AD-3B10-56F3F2BF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DB440A-E595-1F00-3EE5-FAC57542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72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AEA4F-89F5-C970-00B1-484B7652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64E95D-9033-8902-4D47-E9FC6AEDA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5281BC-548B-D2F1-7E30-8F0C0795D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CEA07C-9CBB-AB63-9C52-B11F634D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864B96-DD17-B5DB-13EB-712D0306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57E925-821E-6A8C-4B2B-182CA85A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63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989BC-9D5C-9D64-CDF8-9697A9FA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A4E913-4381-86B2-E53F-DEB9BDF33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2892F6-85A5-487B-FCC2-A65283B73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A2C4DC-52CB-3E8D-44D0-454A5F99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3FB6B3-3433-4AA0-9557-8A5D0F5F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E7C27C-CE83-74D4-0C4B-AC78A5C2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8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277050-79BE-031F-EACC-71A14943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67455C-D52E-D7B4-C467-E144173EF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46F629-25C3-F1E1-6E58-03D445442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78A62-375E-4158-AD04-FE112A07EC81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0AFEF7-3022-3695-C87B-7DBC927A4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0DDEF9-04AF-0C4A-6B41-FED177655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82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r.io/blog/unity-vs-unreal-engine" TargetMode="External"/><Relationship Id="rId2" Type="http://schemas.openxmlformats.org/officeDocument/2006/relationships/hyperlink" Target="https://img.freepik.com/vektoren-premium/albert-einstein-zeichentrickfigur-hat-idee_324746-781.jpg?w=826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r.io/blog/unity-vs-unreal-engine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inie"/>
          <p:cNvSpPr/>
          <p:nvPr/>
        </p:nvSpPr>
        <p:spPr>
          <a:xfrm>
            <a:off x="2059781" y="3040559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82" name="Slideguide v0.1"/>
          <p:cNvSpPr txBox="1"/>
          <p:nvPr/>
        </p:nvSpPr>
        <p:spPr>
          <a:xfrm>
            <a:off x="2063274" y="3237012"/>
            <a:ext cx="4032726" cy="183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lang="de-DE" sz="1195" dirty="0"/>
              <a:t>Audit 2</a:t>
            </a:r>
            <a:endParaRPr sz="1195" dirty="0"/>
          </a:p>
        </p:txBody>
      </p:sp>
      <p:sp>
        <p:nvSpPr>
          <p:cNvPr id="183" name="Advanced Media Institute"/>
          <p:cNvSpPr txBox="1"/>
          <p:nvPr/>
        </p:nvSpPr>
        <p:spPr>
          <a:xfrm>
            <a:off x="2064246" y="2576749"/>
            <a:ext cx="6688337" cy="26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898" dirty="0"/>
              <a:t>Entwicklungsprojekt WS 2022/2023</a:t>
            </a:r>
            <a:endParaRPr sz="1898" dirty="0"/>
          </a:p>
        </p:txBody>
      </p:sp>
      <p:sp>
        <p:nvSpPr>
          <p:cNvPr id="3" name="Slideguide v0.1">
            <a:extLst>
              <a:ext uri="{FF2B5EF4-FFF2-40B4-BE49-F238E27FC236}">
                <a16:creationId xmlns:a16="http://schemas.microsoft.com/office/drawing/2014/main" id="{3335284F-F78E-E982-72C3-536483962439}"/>
              </a:ext>
            </a:extLst>
          </p:cNvPr>
          <p:cNvSpPr txBox="1"/>
          <p:nvPr/>
        </p:nvSpPr>
        <p:spPr>
          <a:xfrm>
            <a:off x="2061528" y="5786437"/>
            <a:ext cx="403272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lang="de-DE" sz="1200" dirty="0">
                <a:latin typeface="PT Sans" panose="020B0503020203020204" pitchFamily="34" charset="0"/>
              </a:rPr>
              <a:t>Jonas Niggemann</a:t>
            </a:r>
          </a:p>
          <a:p>
            <a:r>
              <a:rPr lang="de-DE" sz="1200" dirty="0">
                <a:latin typeface="PT Sans" panose="020B0503020203020204" pitchFamily="34" charset="0"/>
              </a:rPr>
              <a:t>Christian Tschitschke</a:t>
            </a:r>
          </a:p>
          <a:p>
            <a:r>
              <a:rPr lang="de-DE" sz="1200" dirty="0">
                <a:latin typeface="PT Sans" panose="020B0503020203020204" pitchFamily="34" charset="0"/>
              </a:rPr>
              <a:t>Malcolm Ipek</a:t>
            </a:r>
          </a:p>
        </p:txBody>
      </p:sp>
      <p:grpSp>
        <p:nvGrpSpPr>
          <p:cNvPr id="4" name="Gruppieren">
            <a:extLst>
              <a:ext uri="{FF2B5EF4-FFF2-40B4-BE49-F238E27FC236}">
                <a16:creationId xmlns:a16="http://schemas.microsoft.com/office/drawing/2014/main" id="{1EE5A32C-B6FC-9C87-7C17-D7F571F53FD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4EDFFAA6-FC47-34E9-DD80-B69E40917501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EAB726A0-95A2-043A-4981-191B1B5CA955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" name="Rechteck">
              <a:extLst>
                <a:ext uri="{FF2B5EF4-FFF2-40B4-BE49-F238E27FC236}">
                  <a16:creationId xmlns:a16="http://schemas.microsoft.com/office/drawing/2014/main" id="{F6C73914-B176-7571-423C-A3D426A4AE30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" name="Rechteck">
              <a:extLst>
                <a:ext uri="{FF2B5EF4-FFF2-40B4-BE49-F238E27FC236}">
                  <a16:creationId xmlns:a16="http://schemas.microsoft.com/office/drawing/2014/main" id="{98A3F096-5C88-9BF7-C9C0-231D33B67847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9" name="Rechteck">
            <a:extLst>
              <a:ext uri="{FF2B5EF4-FFF2-40B4-BE49-F238E27FC236}">
                <a16:creationId xmlns:a16="http://schemas.microsoft.com/office/drawing/2014/main" id="{6DBD35FC-65EE-432E-97C3-ADAA1557D090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" name="Rechteck">
            <a:extLst>
              <a:ext uri="{FF2B5EF4-FFF2-40B4-BE49-F238E27FC236}">
                <a16:creationId xmlns:a16="http://schemas.microsoft.com/office/drawing/2014/main" id="{7F554926-9927-ACC6-03DC-3C88861192E4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1136530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Projektrisiken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193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200" dirty="0"/>
              <a:t>Das Spiel hat keinen Pädagogischen Wert</a:t>
            </a:r>
          </a:p>
          <a:p>
            <a:r>
              <a:rPr lang="de-DE" sz="1195" dirty="0"/>
              <a:t>	-&gt; Spieler spielen das Spiel ohne etwas zu lernen</a:t>
            </a:r>
          </a:p>
          <a:p>
            <a:r>
              <a:rPr lang="de-DE" sz="1195" dirty="0"/>
              <a:t>Lösung:</a:t>
            </a:r>
          </a:p>
          <a:p>
            <a:r>
              <a:rPr lang="de-DE" sz="1195" dirty="0"/>
              <a:t>	-&gt; Formeln und Gesetze tauchen immer wieder in den Leveln auf</a:t>
            </a:r>
          </a:p>
          <a:p>
            <a:r>
              <a:rPr lang="de-DE" sz="1195" dirty="0"/>
              <a:t>	-&gt; Erlerntes Wissen muss immer wieder angewandt werden und mit anderen Dingen 	    kombiniert werden</a:t>
            </a:r>
          </a:p>
          <a:p>
            <a:r>
              <a:rPr lang="de-DE" sz="1195" dirty="0"/>
              <a:t>	-&gt; Unterbewusstes lernen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72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Linie"/>
          <p:cNvSpPr/>
          <p:nvPr/>
        </p:nvSpPr>
        <p:spPr>
          <a:xfrm>
            <a:off x="2059781" y="3040559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631" name="Titel der Präsentation"/>
          <p:cNvSpPr txBox="1"/>
          <p:nvPr/>
        </p:nvSpPr>
        <p:spPr>
          <a:xfrm>
            <a:off x="2064246" y="2576749"/>
            <a:ext cx="6688337" cy="26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898" dirty="0"/>
              <a:t>Erweitertes Gameplaykonzept</a:t>
            </a:r>
            <a:endParaRPr sz="1898" dirty="0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1562569D-1FEB-25FA-D2BC-B96067AD06FB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B35B8D43-4D5B-5EC7-CCAB-2A3769A34F83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4A6DEA7D-C87A-A492-6894-AB09205F634F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9E7413AE-57E8-C7F1-2A19-2353B81C05CA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8BF1388E-56AD-8609-22E0-BC745A6BFB65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C55B575F-775B-716C-FFE4-8B147A000CA0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AD5E9B72-8689-54C7-4EE7-76B8D913E7B5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891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2529539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Erweitertes Gameplaykonzept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4177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200" dirty="0"/>
              <a:t>Spielablauf: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Spiel startet in einem dunklen Raum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Spieler wacht auf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Lampe und Schalter müssen gefunden werden und in die Sockets eingesteckt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Wenn der Schalter betätigt wird geht das Licht 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Wenn man aus der rechten Tür gehen will geht diese nicht auf, weil sie noch keinen Strom hat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Wenn man sich weiter umschaut findet man weitere Komponenten für einen Schaltkreis (und einen Schaltplan, den man im dunkeln nicht lesen kann)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(Mit dem Schaltplan) kann man den Schaltkreis für die Tür reparieren und die Tür öffnen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Alternativ um das Level Schwerer zu machen: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latin typeface="Roboto Slab Bold"/>
              </a:rPr>
              <a:t>Spieler braucht einen Code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latin typeface="Roboto Slab Bold"/>
              </a:rPr>
              <a:t>Code entspricht der Spannung der Reihenschaltung (U = R * I)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latin typeface="Roboto Slab Bold"/>
              </a:rPr>
              <a:t>Die Formel für den Code findet man in dem Level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latin typeface="Roboto Slab Bold"/>
              </a:rPr>
              <a:t>Objekte aus vorherigen Rätseln in dem Raum müssen wieder verwendet werden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667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2529539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Erweitertes Gameplaykonzept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2735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>
              <a:lnSpc>
                <a:spcPct val="150000"/>
              </a:lnSpc>
            </a:pPr>
            <a:r>
              <a:rPr lang="de-DE" sz="1200" dirty="0"/>
              <a:t>Schaltkreis Rätsel: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de-DE" sz="1200" dirty="0"/>
              <a:t>Möglichkeit: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latin typeface="Roboto Slab Bold"/>
              </a:rPr>
              <a:t>Es gibt feste Sockets, in die die Komponenten dem Schaltplan entsprechend angeordnet werden müssen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latin typeface="Roboto Slab Bold"/>
              </a:rPr>
              <a:t>Die Sockets müssen verbunden werden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latin typeface="Roboto Slab Bold"/>
              </a:rPr>
              <a:t>(PoC – Schaltkreise)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de-DE" sz="1200" dirty="0"/>
              <a:t>Möglichkeit: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latin typeface="Roboto Slab Bold"/>
              </a:rPr>
              <a:t>Komponenten müssen in einem Sicherungskasten angeordnet werden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latin typeface="Roboto Slab Bold"/>
              </a:rPr>
              <a:t>Keine festen Sockets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latin typeface="Roboto Slab Bold"/>
              </a:rPr>
              <a:t>Die Komponenten werden direkt mit Kabeln verbunden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6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2529539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Erweitertes Gameplaykonzept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2735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>
              <a:lnSpc>
                <a:spcPct val="150000"/>
              </a:lnSpc>
            </a:pPr>
            <a:r>
              <a:rPr lang="de-DE" sz="1200" dirty="0"/>
              <a:t>Schaltkreis Rätsel: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de-DE" sz="1200" dirty="0"/>
              <a:t>Möglichkeit: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latin typeface="Roboto Slab Bold"/>
              </a:rPr>
              <a:t>Kein Schaltplan, sondern Anforderungen, wie es müssen zwei Lampen leuchten und eine darf nicht leuchten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latin typeface="Roboto Slab Bold"/>
              </a:rPr>
              <a:t>Man hat nur eine begrenzte Anzahl an kabeln, die man benutzen kann um den Schaltkreis herzustellen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latin typeface="Roboto Slab Bold"/>
              </a:rPr>
              <a:t>Die Tür geht nur auf, wenn alle Bedingungen erfüllt sind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latin typeface="Roboto Slab Bold"/>
              </a:rPr>
              <a:t>Bsp.: Lampe eins muss aus sein und Lampe zwei und drei müssen leuchten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latin typeface="Roboto Slab Bold"/>
              </a:rPr>
              <a:t>Dafür findet man seinen Schalter und drei Lampen im Level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latin typeface="Roboto Slab Bold"/>
              </a:rPr>
              <a:t>Im Schaltkasten befinden sich nur 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519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2529539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Erweitertes Gameplaykonzept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528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200" dirty="0"/>
              <a:t>Das Erste Rätsel</a:t>
            </a:r>
          </a:p>
          <a:p>
            <a:r>
              <a:rPr lang="de-DE" sz="1200" dirty="0"/>
              <a:t>Die Tür öffnet sich, wenn eine Lampe aus ist und zwei Lampen an sind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C644449-F489-FD53-3B82-5D517CFE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231" y="2360898"/>
            <a:ext cx="4277800" cy="375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06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2529539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Erweitertes Gameplaykonzept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2221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200" dirty="0"/>
              <a:t>Funktionen: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Steuerung des Charakter mit WASD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Interaktion mit Objekten in der Szene mit der Maus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Objekte mit denen man interagieren kann werden hervorgehoben (Outline Shader)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Objekte werden mit Drag n‘ Drop in die Szene gezogen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Evtl. </a:t>
            </a:r>
            <a:r>
              <a:rPr lang="de-DE" sz="1200" dirty="0" err="1"/>
              <a:t>Voicelines</a:t>
            </a:r>
            <a:r>
              <a:rPr lang="de-DE" sz="1200" dirty="0"/>
              <a:t> vom Charakter (Für Hilfe zum Beispiel)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Zusammenbauen von Tools, die für Rätsel benötigt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Tooltips, die der Spieler selber auswählen kann, wenn er nicht weiter kommt (nicht aufgezwungen)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476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2529539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Erweitertes Gameplaykonzept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528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200" dirty="0"/>
              <a:t>Funktionen: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Inventarsystem wie bei </a:t>
            </a:r>
            <a:r>
              <a:rPr lang="de-DE" sz="1200" dirty="0" err="1"/>
              <a:t>Deponia</a:t>
            </a:r>
            <a:endParaRPr lang="de-DE" sz="1200" dirty="0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3F71BA85-6472-B6F9-6A2E-D3450816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10" y="2624013"/>
            <a:ext cx="5550958" cy="306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97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Linie"/>
          <p:cNvSpPr/>
          <p:nvPr/>
        </p:nvSpPr>
        <p:spPr>
          <a:xfrm>
            <a:off x="2059781" y="3040559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631" name="Titel der Präsentation"/>
          <p:cNvSpPr txBox="1"/>
          <p:nvPr/>
        </p:nvSpPr>
        <p:spPr>
          <a:xfrm>
            <a:off x="2064246" y="2576749"/>
            <a:ext cx="6688337" cy="26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898" dirty="0"/>
              <a:t>Was macht ein Spiel pädagogisch wertvoll</a:t>
            </a:r>
            <a:endParaRPr sz="1898" dirty="0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1562569D-1FEB-25FA-D2BC-B96067AD06FB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B35B8D43-4D5B-5EC7-CCAB-2A3769A34F83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4A6DEA7D-C87A-A492-6894-AB09205F634F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9E7413AE-57E8-C7F1-2A19-2353B81C05CA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8BF1388E-56AD-8609-22E0-BC745A6BFB65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C55B575F-775B-716C-FFE4-8B147A000CA0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AD5E9B72-8689-54C7-4EE7-76B8D913E7B5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886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3641381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Was macht ein Spiel pädagogisch wertvoll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2735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>
              <a:lnSpc>
                <a:spcPct val="150000"/>
              </a:lnSpc>
            </a:pPr>
            <a:r>
              <a:rPr lang="de-DE" sz="1200" dirty="0"/>
              <a:t>Unterschied zwischen explizitem lernen und impliziten lernen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/>
              <a:t>Explizites lernen = Aktives lernen (z.B. durch das Lesen von Texten)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/>
              <a:t>Explizites lernen zieht den Spieler aus dem Spielerlebnis raus und mindert den Spielspaß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de-DE" sz="1200" dirty="0"/>
              <a:t>Keine Texteinblendungen, wenn der Spieler nicht weiter kommt</a:t>
            </a: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de-DE" sz="1200" dirty="0">
                <a:latin typeface="Roboto Slab Bold"/>
              </a:rPr>
              <a:t>Sondern grafisches hervorheben von Objekten mit denen der Spieler interagieren kann oder Hilfe, die der Spieler selber aktivieren kann</a:t>
            </a: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de-DE" sz="1200" dirty="0">
                <a:latin typeface="Roboto Slab Bold"/>
              </a:rPr>
              <a:t>Muss der Spieler nachlesen, was gemacht werden muss sinkt das Interesse an dem Spiel, weil er explizit lernen muss</a:t>
            </a:r>
          </a:p>
          <a:p>
            <a:pPr>
              <a:lnSpc>
                <a:spcPct val="150000"/>
              </a:lnSpc>
            </a:pPr>
            <a:endParaRPr lang="de-DE" sz="1200" dirty="0"/>
          </a:p>
          <a:p>
            <a:pPr>
              <a:lnSpc>
                <a:spcPct val="150000"/>
              </a:lnSpc>
            </a:pPr>
            <a:r>
              <a:rPr lang="de-DE" sz="1200" dirty="0"/>
              <a:t>Quellen 1 - 5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49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1506823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Inhaltsverzeichnis</a:t>
            </a:r>
            <a:endParaRPr sz="1477" dirty="0"/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dirty="0"/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/>
          <p:cNvSpPr txBox="1"/>
          <p:nvPr/>
        </p:nvSpPr>
        <p:spPr>
          <a:xfrm>
            <a:off x="2062301" y="1254621"/>
            <a:ext cx="5317054" cy="2676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200" dirty="0">
                <a:latin typeface="Roboto Slab Bold"/>
              </a:rPr>
              <a:t>Projektrisiken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200" dirty="0">
                <a:latin typeface="Roboto Slab Bold"/>
              </a:rPr>
              <a:t>Erweitertes Gameplaykonzept und Alternative Ideen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200" dirty="0">
                <a:latin typeface="Roboto Slab Bold"/>
              </a:rPr>
              <a:t>Inhalt des ersten Levels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200" dirty="0">
                <a:latin typeface="Roboto Slab Bold"/>
              </a:rPr>
              <a:t>Erstes Rätsel Konzept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200" dirty="0">
                <a:latin typeface="Roboto Slab Bold"/>
              </a:rPr>
              <a:t>Wie kann man ein Spiel pädagogisch wertvoll machen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200" dirty="0">
                <a:latin typeface="Roboto Slab Bold"/>
              </a:rPr>
              <a:t>Explizites lernen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200" dirty="0">
                <a:latin typeface="Roboto Slab Bold"/>
              </a:rPr>
              <a:t>Implizites lernen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200" dirty="0">
                <a:latin typeface="Roboto Slab Bold"/>
              </a:rPr>
              <a:t>Deliverables Audit 3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200" dirty="0">
                <a:latin typeface="Roboto Slab Bold"/>
              </a:rPr>
              <a:t>Quellen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de-DE" sz="1195" dirty="0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1FC4EFD8-2F77-CEF3-6DEC-A33B030052DB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70E0EBCB-0AE7-BFF8-B636-E9C65215614C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9859E4F5-A376-0B47-DF1E-DDF552DC2807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7694021C-C162-8008-C428-5D340C5BA4E1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95D310A6-3ACA-5105-AE8D-824AECC318DD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BC051B9B-7E5D-2F3A-1DF9-3C624F710905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B8510BDC-1069-EC13-266D-5E275310293A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3641381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Was macht ein Spiel pädagogisch wertvoll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2224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200" dirty="0"/>
              <a:t>Unterschied zwischen explizitem lernen und impliziten lernen</a:t>
            </a:r>
            <a:endParaRPr lang="de-DE" sz="1295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95" dirty="0"/>
              <a:t>Implizites lernen = Unterbewusstes / Unbewusstes lernen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95" dirty="0"/>
              <a:t>Spieler kann Zusammenhänge durch das Gamedesign erkennen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95" dirty="0"/>
              <a:t>Das wiederholte Anwenden von Funktionen gewährleistet einen unterbewussten Lernprozess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95" dirty="0"/>
              <a:t>Spielspaß bleibt erhalten, da dem Spieler sich nicht bewusst ist, dass er gerade etwas lernt</a:t>
            </a:r>
          </a:p>
          <a:p>
            <a:endParaRPr lang="de-DE" sz="1295" dirty="0"/>
          </a:p>
          <a:p>
            <a:r>
              <a:rPr lang="de-DE" sz="1295" dirty="0"/>
              <a:t>Quellen 1 - 5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927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3641381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Was macht ein Spiel pädagogisch wertvoll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1093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200" dirty="0"/>
              <a:t>Gradwanderung zwischen Spielspaß und Lernfaktor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Die Rätsel müssen eine steigenden Schwierigkeitsgrad haben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Die Level müssen mit zunehmender Komplexität Rätsel miteinander kombinieren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Der Spieler darf nicht das Gefühl bekommen, dass er am lernen ist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46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1675908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Deliverables Audit 3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1477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Rapid Prototype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Erstes Level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Tooltips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 err="1"/>
              <a:t>Outlineshader</a:t>
            </a:r>
            <a:r>
              <a:rPr lang="de-DE" sz="1295" dirty="0"/>
              <a:t> für Items und Gegenstände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Levelmenü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Basic Graphics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1295" dirty="0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595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654025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Quellen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8067973" cy="2173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>
              <a:lnSpc>
                <a:spcPct val="150000"/>
              </a:lnSpc>
            </a:pPr>
            <a:r>
              <a:rPr lang="de-DE" sz="1195" dirty="0">
                <a:hlinkClick r:id="rId2"/>
              </a:rPr>
              <a:t>https://www.bmfsfj.de/resource/blob/113942/97a08315815b2a3fee43039c49c9ee64/spiel-und-lernsoftware-paedagogisch-beurteilt-band-26-data.pdf</a:t>
            </a:r>
          </a:p>
          <a:p>
            <a:pPr>
              <a:lnSpc>
                <a:spcPct val="150000"/>
              </a:lnSpc>
            </a:pPr>
            <a:r>
              <a:rPr lang="de-DE" sz="1195" dirty="0">
                <a:hlinkClick r:id="rId2"/>
              </a:rPr>
              <a:t>https://webcare.plus/digitale-spiele-paedagogisch-nutzen/</a:t>
            </a:r>
          </a:p>
          <a:p>
            <a:pPr>
              <a:lnSpc>
                <a:spcPct val="150000"/>
              </a:lnSpc>
            </a:pPr>
            <a:r>
              <a:rPr lang="de-DE" sz="1195" dirty="0">
                <a:hlinkClick r:id="rId2"/>
              </a:rPr>
              <a:t>https://www.grin.com/document/165756</a:t>
            </a:r>
          </a:p>
          <a:p>
            <a:pPr>
              <a:lnSpc>
                <a:spcPct val="150000"/>
              </a:lnSpc>
            </a:pPr>
            <a:r>
              <a:rPr lang="de-DE" sz="1195" dirty="0">
                <a:hlinkClick r:id="rId2"/>
              </a:rPr>
              <a:t>https://learninglab.uni-due.de/sites/default/files/GBL-ExplizitesLernen-Kerres.pdf</a:t>
            </a:r>
          </a:p>
          <a:p>
            <a:pPr>
              <a:lnSpc>
                <a:spcPct val="150000"/>
              </a:lnSpc>
            </a:pPr>
            <a:r>
              <a:rPr lang="de-DE" sz="1195" dirty="0">
                <a:hlinkClick r:id="rId2"/>
              </a:rPr>
              <a:t>https://cdn.fh-joanneum.at/media/sites/1/2016/04/Tagungsband_ELT2013.pdf#page=91</a:t>
            </a:r>
          </a:p>
          <a:p>
            <a:pPr>
              <a:lnSpc>
                <a:spcPct val="150000"/>
              </a:lnSpc>
            </a:pPr>
            <a:endParaRPr lang="de-DE" sz="1195" dirty="0"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hlinkClick r:id="rId3"/>
              </a:rPr>
              <a:t>Unity vs Unreal: Which Game Engine Should You Choose? (hackr.io)</a:t>
            </a:r>
            <a:endParaRPr lang="de-DE" sz="1195" dirty="0">
              <a:hlinkClick r:id="rId2"/>
            </a:endParaRP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72F79DBD-08A7-BA37-03A2-F96FAECF66FB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AC1D0929-CF26-ED20-86D6-F6F558F3CCF4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001742B4-D598-95E8-358C-933CFB3FFFA1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4730B3D6-D5E8-33E1-7A89-7623CE2F9863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4A5081CB-4E3A-0A47-2512-431FAACE6F16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87C9405-7B84-969B-B1FE-D811E6730B6E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80FA512-8B1E-3368-D9DA-18BD90CD292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11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Linie"/>
          <p:cNvSpPr/>
          <p:nvPr/>
        </p:nvSpPr>
        <p:spPr>
          <a:xfrm>
            <a:off x="2059781" y="3040559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631" name="Titel der Präsentation"/>
          <p:cNvSpPr txBox="1"/>
          <p:nvPr/>
        </p:nvSpPr>
        <p:spPr>
          <a:xfrm>
            <a:off x="2064246" y="2576749"/>
            <a:ext cx="6688337" cy="26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898" dirty="0"/>
              <a:t>Projektrisiken</a:t>
            </a:r>
            <a:endParaRPr sz="1898" dirty="0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1562569D-1FEB-25FA-D2BC-B96067AD06FB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B35B8D43-4D5B-5EC7-CCAB-2A3769A34F83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4A6DEA7D-C87A-A492-6894-AB09205F634F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9E7413AE-57E8-C7F1-2A19-2353B81C05CA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8BF1388E-56AD-8609-22E0-BC745A6BFB65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C55B575F-775B-716C-FFE4-8B147A000CA0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AD5E9B72-8689-54C7-4EE7-76B8D913E7B5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1136530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Projektrisiken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193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195" dirty="0"/>
              <a:t>Fehlerhafte Darstellung von Inhalten</a:t>
            </a:r>
          </a:p>
          <a:p>
            <a:r>
              <a:rPr lang="de-DE" sz="1195" dirty="0"/>
              <a:t>	-&gt; Formeln und Physikalische Gesetze werden durch fehlendes Verständnis oder 	    fehlerhafte Programmierung falsch implementiert (Schlechte Informationen)</a:t>
            </a:r>
          </a:p>
          <a:p>
            <a:r>
              <a:rPr lang="de-DE" sz="1195" dirty="0"/>
              <a:t>Lösung:</a:t>
            </a:r>
          </a:p>
          <a:p>
            <a:r>
              <a:rPr lang="de-DE" sz="1195" dirty="0"/>
              <a:t>	-&gt; Nutzung seriöser Quellen</a:t>
            </a:r>
          </a:p>
          <a:p>
            <a:r>
              <a:rPr lang="de-DE" sz="1195" dirty="0"/>
              <a:t>	-&gt; Fokussierung auf grundlegende und einfach umzusetzende Physik (Schaltkreise)</a:t>
            </a:r>
          </a:p>
          <a:p>
            <a:r>
              <a:rPr lang="de-DE" sz="1195" dirty="0"/>
              <a:t>	-&gt; Starke Auseinandersetzung mit den Inhalten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96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1136530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Projektrisiken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1657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195" dirty="0"/>
              <a:t>Schlecht umsetzbare Inhalte</a:t>
            </a:r>
          </a:p>
          <a:p>
            <a:r>
              <a:rPr lang="de-DE" sz="1195" dirty="0"/>
              <a:t>	-&gt; Inhalte und Ideen können nicht umgesetzt werden auf Grund fehlender Fähigkeiten 	    oder Limitierung durch die Engine / den Grafikstil</a:t>
            </a:r>
          </a:p>
          <a:p>
            <a:r>
              <a:rPr lang="de-DE" sz="1195" dirty="0"/>
              <a:t>Lösung:</a:t>
            </a:r>
          </a:p>
          <a:p>
            <a:r>
              <a:rPr lang="de-DE" sz="1195" dirty="0"/>
              <a:t>	-&gt; Fokussierung auf Themenbereiche, die gut umgesetzt werden können</a:t>
            </a:r>
          </a:p>
          <a:p>
            <a:r>
              <a:rPr lang="de-DE" sz="1195" dirty="0"/>
              <a:t>	</a:t>
            </a:r>
            <a:r>
              <a:rPr lang="de-DE" sz="1195" dirty="0">
                <a:sym typeface="Wingdings" panose="05000000000000000000" pitchFamily="2" charset="2"/>
              </a:rPr>
              <a:t>-&gt; ggf. Aneignung fehlender Fähigkeiten</a:t>
            </a:r>
            <a:endParaRPr lang="de-DE" sz="1195" dirty="0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18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1136530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Projektrisiken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2503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195" dirty="0"/>
              <a:t>Hardwareanforderungen</a:t>
            </a:r>
          </a:p>
          <a:p>
            <a:r>
              <a:rPr lang="de-DE" sz="1195" dirty="0"/>
              <a:t>	-&gt; Das Spiel ist hardwarebedingt nur von einem Bruchteil der Nutzer spielbar</a:t>
            </a:r>
          </a:p>
          <a:p>
            <a:r>
              <a:rPr lang="de-DE" sz="1195" dirty="0"/>
              <a:t>Lösung:</a:t>
            </a:r>
          </a:p>
          <a:p>
            <a:r>
              <a:rPr lang="de-DE" sz="1195" dirty="0"/>
              <a:t>	-&gt; Das Spiel nutzt nur einfache Grafiken (kein komplexer Grafikstil)</a:t>
            </a:r>
          </a:p>
          <a:p>
            <a:r>
              <a:rPr lang="de-DE" sz="1195" dirty="0"/>
              <a:t>	-&gt; Das Spiel setzt auf 2-Dimensionale Grafikassets</a:t>
            </a:r>
          </a:p>
          <a:p>
            <a:r>
              <a:rPr lang="de-DE" sz="1195" dirty="0"/>
              <a:t>	-&gt; Das Spiel beinhaltet keine komplexen Simulationen / Algorithmen</a:t>
            </a:r>
          </a:p>
          <a:p>
            <a:r>
              <a:rPr lang="de-DE" sz="1195" dirty="0"/>
              <a:t>	-&gt; Unity läuft auch auf älteren System mit wenig Performanceeinbußen</a:t>
            </a:r>
          </a:p>
          <a:p>
            <a:endParaRPr lang="de-DE" sz="1195" dirty="0"/>
          </a:p>
          <a:p>
            <a:r>
              <a:rPr lang="de-DE" sz="1195" dirty="0">
                <a:hlinkClick r:id="rId2"/>
              </a:rPr>
              <a:t>Quellen 6</a:t>
            </a:r>
            <a:endParaRPr lang="de-DE" sz="1195" dirty="0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4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1136530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Projektrisiken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3914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195" dirty="0"/>
              <a:t>Das Spiel ist nicht ansprechend für unsere Zielgruppe</a:t>
            </a:r>
          </a:p>
          <a:p>
            <a:r>
              <a:rPr lang="de-DE" sz="1195" dirty="0"/>
              <a:t>	-&gt; Die Grafik ist nicht ansprechend für die Zielgruppe</a:t>
            </a:r>
          </a:p>
          <a:p>
            <a:r>
              <a:rPr lang="de-DE" sz="1195" dirty="0"/>
              <a:t>	-&gt; Das Spiel ist nicht interessant für die Spieler (zu viel Lernfaktor im Vergleich zu Spaß)</a:t>
            </a:r>
          </a:p>
          <a:p>
            <a:r>
              <a:rPr lang="de-DE" sz="1195" dirty="0"/>
              <a:t>Lösung:</a:t>
            </a:r>
          </a:p>
          <a:p>
            <a:r>
              <a:rPr lang="de-DE" sz="1195" dirty="0"/>
              <a:t>	-&gt; Grafik ist zweckgebunden</a:t>
            </a:r>
          </a:p>
          <a:p>
            <a:r>
              <a:rPr lang="de-DE" sz="1195" dirty="0"/>
              <a:t>		- Darf nicht ablenken</a:t>
            </a:r>
          </a:p>
          <a:p>
            <a:r>
              <a:rPr lang="de-DE" sz="1195" dirty="0"/>
              <a:t>		- Muss hardwarebedingt simpel gehalten werden</a:t>
            </a:r>
          </a:p>
          <a:p>
            <a:r>
              <a:rPr lang="de-DE" sz="1195" dirty="0"/>
              <a:t>		- Die Grafik ist nicht der entscheidende Faktor, ob ein Spiel gespielt wird 		  oder nicht (Nintendo – Titel, Minecraft, </a:t>
            </a:r>
            <a:r>
              <a:rPr lang="de-DE" sz="1195" dirty="0" err="1"/>
              <a:t>Fortnite</a:t>
            </a:r>
            <a:r>
              <a:rPr lang="de-DE" sz="1195" dirty="0"/>
              <a:t>)</a:t>
            </a:r>
          </a:p>
          <a:p>
            <a:r>
              <a:rPr lang="de-DE" sz="1195" dirty="0"/>
              <a:t>		- Funktionalität und Performance ist wichtiger als eine beeindruckende 		  Grafik</a:t>
            </a:r>
          </a:p>
          <a:p>
            <a:r>
              <a:rPr lang="de-DE" sz="1195" dirty="0"/>
              <a:t>		- Unterbewusstes lernen (Spieler bekommt Schaltplan mit Legende und 		  weist Objekte zu, Spieler findet Formel und muss diese Nutzen um einen 		  Code zu bekommen)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6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1136530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Projektrisiken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1657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200" dirty="0"/>
              <a:t>Der Nutzer findet sich im Spiel nicht zurecht</a:t>
            </a:r>
          </a:p>
          <a:p>
            <a:r>
              <a:rPr lang="de-DE" sz="1195" dirty="0"/>
              <a:t>	-&gt; UI und die Interaktion mit Objekten in der Szene</a:t>
            </a:r>
          </a:p>
          <a:p>
            <a:r>
              <a:rPr lang="de-DE" sz="1195" dirty="0"/>
              <a:t>Lösung:</a:t>
            </a:r>
          </a:p>
          <a:p>
            <a:r>
              <a:rPr lang="de-DE" sz="1195" dirty="0"/>
              <a:t>	-&gt; Einfaches Drag n‘ Drop – System (PoC – Schaltkreise)</a:t>
            </a:r>
          </a:p>
          <a:p>
            <a:r>
              <a:rPr lang="de-DE" sz="1195" dirty="0"/>
              <a:t>	-&gt; Interaktion durch Klicken auf die Gegenstände</a:t>
            </a:r>
          </a:p>
          <a:p>
            <a:r>
              <a:rPr lang="de-DE" sz="1195" dirty="0"/>
              <a:t>	-&gt; Objekte mit denen man interagieren kann werden hervorgehoben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248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1136530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Projektrisiken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193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200" dirty="0"/>
              <a:t>Die Rätsel sind zu schwer</a:t>
            </a:r>
          </a:p>
          <a:p>
            <a:r>
              <a:rPr lang="de-DE" sz="1195" dirty="0"/>
              <a:t>	-&gt; Spieler werden schnell frustriert, da die Rätsel zu schwer sind</a:t>
            </a:r>
          </a:p>
          <a:p>
            <a:r>
              <a:rPr lang="de-DE" sz="1195" dirty="0"/>
              <a:t>Lösung:</a:t>
            </a:r>
          </a:p>
          <a:p>
            <a:r>
              <a:rPr lang="de-DE" sz="1195" dirty="0"/>
              <a:t>	-&gt; Funktionen müssen gut erklärt werden, da das Thema des Spiels sehr komplex werden 	    kann</a:t>
            </a:r>
          </a:p>
          <a:p>
            <a:r>
              <a:rPr lang="de-DE" sz="1195" dirty="0"/>
              <a:t>	-&gt; Schwierigkeit steigt im Verlauf des Spiels, darf aber nicht zu schwer werden</a:t>
            </a:r>
          </a:p>
          <a:p>
            <a:r>
              <a:rPr lang="de-DE" sz="1195" dirty="0"/>
              <a:t>	-&gt; PoC – Rätsel 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04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1743</Words>
  <Application>Microsoft Office PowerPoint</Application>
  <PresentationFormat>Breitbild</PresentationFormat>
  <Paragraphs>684</Paragraphs>
  <Slides>23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Gill Sans</vt:lpstr>
      <vt:lpstr>PT Sans</vt:lpstr>
      <vt:lpstr>Roboto Slab Bold</vt:lpstr>
      <vt:lpstr>Symbol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Niggemann</dc:creator>
  <cp:lastModifiedBy>Jonas Niggemann</cp:lastModifiedBy>
  <cp:revision>7</cp:revision>
  <cp:lastPrinted>2022-11-14T12:38:59Z</cp:lastPrinted>
  <dcterms:created xsi:type="dcterms:W3CDTF">2022-11-14T08:31:53Z</dcterms:created>
  <dcterms:modified xsi:type="dcterms:W3CDTF">2022-12-12T13:33:24Z</dcterms:modified>
</cp:coreProperties>
</file>