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6" r:id="rId4"/>
    <p:sldId id="292" r:id="rId5"/>
    <p:sldId id="288" r:id="rId6"/>
    <p:sldId id="293" r:id="rId7"/>
    <p:sldId id="294" r:id="rId8"/>
    <p:sldId id="289" r:id="rId9"/>
    <p:sldId id="295" r:id="rId10"/>
    <p:sldId id="296" r:id="rId11"/>
    <p:sldId id="297" r:id="rId12"/>
    <p:sldId id="298" r:id="rId13"/>
    <p:sldId id="290" r:id="rId14"/>
    <p:sldId id="284" r:id="rId15"/>
    <p:sldId id="291" r:id="rId16"/>
    <p:sldId id="299" r:id="rId17"/>
    <p:sldId id="301" r:id="rId18"/>
    <p:sldId id="300" r:id="rId19"/>
    <p:sldId id="285" r:id="rId20"/>
    <p:sldId id="286" r:id="rId21"/>
    <p:sldId id="287" r:id="rId22"/>
    <p:sldId id="283" r:id="rId23"/>
    <p:sldId id="282" r:id="rId24"/>
    <p:sldId id="302" r:id="rId25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657FB-8984-6F03-B2A0-6E1740E971DA}" name="Jonas Niggemann" initials="JN" userId="62645e8da72c8e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752B9-8850-4298-B085-415EBA12A5A3}" v="43" dt="2022-11-14T10:52:2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9177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FF4605-6B16-42C2-89EB-019F0C8F3053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4E5614B-B000-4AA1-B21F-9606C019D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01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6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55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0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51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819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9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31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5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4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52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68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90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50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1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7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71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89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5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Anleitung dient dazu dem Spieler die Physikalischen Elemente des Rätsels theoretisch zu erklären, damit er diese dann nutzen kann um das Rätsel zu lösen.</a:t>
            </a:r>
          </a:p>
          <a:p>
            <a:r>
              <a:rPr lang="de-DE" dirty="0"/>
              <a:t>Im Prototyp werden die Anleitungen in einer Formelsammlung angezeigt, damit der Spieler, falls er Funktionen vergisst oder sich unsicher ist, warum seine Lösung nicht funktioniert, noch einmal anschauen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5614B-B000-4AA1-B21F-9606C019D2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42F48-7AF6-3175-C478-A70877AE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CFF3EB-4A20-4063-D3AF-104293E97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D0F40-CFE8-3F78-7342-130AE166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7EA7D-7361-9587-6428-CFBC3B9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C50782-8C0B-7D0C-5A1A-41846605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8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1CDD-FC9C-804C-691D-53794968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D9445-F86F-D8CA-A8AD-C3916DAE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18A17-F675-00C3-8593-31203825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2DBC2-DF43-56F6-85D9-B38DE95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D1E7E-8D68-EBFD-B198-29235F3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AD6995-E501-3754-FC0B-A47400DC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B53BA-C643-D1C6-10A9-E22602D5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D897-A000-1A52-1940-09527C95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0979C-DE19-9AFB-21A8-15311FEA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26AA4-DF7F-2F82-CDEA-03862F20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B011C-F6B8-22B1-331B-4644281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02D96-CDBC-13AD-3A73-9A08995B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B966E-82E9-9960-AA92-B9939E9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479D8-1BAD-1174-ECF7-DC11755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D4415-31C2-FE9B-B911-83FA545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6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3D3D0-1C7D-8A00-83BD-E27021C1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BE55F-7EA7-9BF8-66E4-F5C88AF0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D6219-6992-C9D9-1539-5A0B81B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3EBC4-2CFD-6A5B-D553-B5CC80F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78D0-D2AD-48EF-AEED-63C62A94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71D51-D3D4-284A-F855-A3AF2CD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EE3CC-490A-12E1-A599-C6F123EE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890C9C-6447-1D25-5A5D-30AB1647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3F1CBB-4494-D1C7-28F6-41C5DF20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73695-5B2E-3D9B-E102-288BC6DD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F8A73-80CB-3F2B-7B1B-21BFAB0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FA149-6292-B3D6-6674-4B07AA66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41EAE-E4B9-8EE7-B108-B922B6F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DAAD89-9740-7187-BF5F-AAD17D0A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C557B-D16C-05A3-5935-F793A1E0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B73266-06C9-4EAC-C6FC-AF4F4B6B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EDF4E-A0AE-4523-1CA4-4A0965C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BB0FC-FA9E-D1B7-E062-1DD5E531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F5579-F990-1E59-5A5E-93E661C0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E8B3-4E70-A24E-E227-C9817E7F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18D03C-BE4B-72F2-E843-5783BC6A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EDBC15-8ABF-3E2F-400A-80865666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541B2-AADF-9BF4-B649-A8B55FA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CCD1F4-02AF-D718-C06B-FDECE2C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42D8BC-0997-B2AD-3B10-56F3F2BF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440A-E595-1F00-3EE5-FAC5754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72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EA4F-89F5-C970-00B1-484B7652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4E95D-9033-8902-4D47-E9FC6AED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5281BC-548B-D2F1-7E30-8F0C0795D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CEA07C-9CBB-AB63-9C52-B11F634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64B96-DD17-B5DB-13EB-712D0306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7E925-821E-6A8C-4B2B-182CA85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989BC-9D5C-9D64-CDF8-9697A9FA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A4E913-4381-86B2-E53F-DEB9BDF3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2892F6-85A5-487B-FCC2-A65283B7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A2C4DC-52CB-3E8D-44D0-454A5F99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FB6B3-3433-4AA0-9557-8A5D0F5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7C27C-CE83-74D4-0C4B-AC78A5C2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77050-79BE-031F-EACC-71A1494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7455C-D52E-D7B4-C467-E144173E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6F629-25C3-F1E1-6E58-03D44544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78A62-375E-4158-AD04-FE112A07EC81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AFEF7-3022-3695-C87B-7DBC927A4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DDEF9-04AF-0C4A-6B41-FED17765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19FC-CE0C-4D72-B4AF-1B925EB6A9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vfx/shaders/2d-sprite-outline-10966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mg.freepik.com/vektoren-premium/albert-einstein-zeichentrickfigur-hat-idee_324746-781.jpg?w=826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2" name="Slideguide v0.1"/>
          <p:cNvSpPr txBox="1"/>
          <p:nvPr/>
        </p:nvSpPr>
        <p:spPr>
          <a:xfrm>
            <a:off x="2063274" y="3237012"/>
            <a:ext cx="4032726" cy="18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195" dirty="0"/>
              <a:t>Audit 3</a:t>
            </a:r>
            <a:endParaRPr sz="1195" dirty="0"/>
          </a:p>
        </p:txBody>
      </p:sp>
      <p:sp>
        <p:nvSpPr>
          <p:cNvPr id="183" name="Advanced Media Institute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Entwicklungsprojekt WS 2022/2023</a:t>
            </a:r>
            <a:endParaRPr sz="1898" dirty="0"/>
          </a:p>
        </p:txBody>
      </p:sp>
      <p:sp>
        <p:nvSpPr>
          <p:cNvPr id="3" name="Slideguide v0.1">
            <a:extLst>
              <a:ext uri="{FF2B5EF4-FFF2-40B4-BE49-F238E27FC236}">
                <a16:creationId xmlns:a16="http://schemas.microsoft.com/office/drawing/2014/main" id="{3335284F-F78E-E982-72C3-536483962439}"/>
              </a:ext>
            </a:extLst>
          </p:cNvPr>
          <p:cNvSpPr txBox="1"/>
          <p:nvPr/>
        </p:nvSpPr>
        <p:spPr>
          <a:xfrm>
            <a:off x="2061528" y="5786437"/>
            <a:ext cx="40327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200" dirty="0">
                <a:latin typeface="PT Sans" panose="020B0503020203020204" pitchFamily="34" charset="0"/>
              </a:rPr>
              <a:t>Jonas Niggemann</a:t>
            </a:r>
          </a:p>
          <a:p>
            <a:r>
              <a:rPr lang="de-DE" sz="1200" dirty="0">
                <a:latin typeface="PT Sans" panose="020B0503020203020204" pitchFamily="34" charset="0"/>
              </a:rPr>
              <a:t>Christian Tschitschke</a:t>
            </a:r>
          </a:p>
          <a:p>
            <a:r>
              <a:rPr lang="de-DE" sz="1200" dirty="0">
                <a:latin typeface="PT Sans" panose="020B0503020203020204" pitchFamily="34" charset="0"/>
              </a:rPr>
              <a:t>Malcolm Ipek</a:t>
            </a:r>
          </a:p>
        </p:txBody>
      </p:sp>
      <p:grpSp>
        <p:nvGrpSpPr>
          <p:cNvPr id="4" name="Gruppieren">
            <a:extLst>
              <a:ext uri="{FF2B5EF4-FFF2-40B4-BE49-F238E27FC236}">
                <a16:creationId xmlns:a16="http://schemas.microsoft.com/office/drawing/2014/main" id="{1EE5A32C-B6FC-9C87-7C17-D7F571F53FD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EDFFAA6-FC47-34E9-DD80-B69E40917501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EAB726A0-95A2-043A-4981-191B1B5CA955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" name="Rechteck">
              <a:extLst>
                <a:ext uri="{FF2B5EF4-FFF2-40B4-BE49-F238E27FC236}">
                  <a16:creationId xmlns:a16="http://schemas.microsoft.com/office/drawing/2014/main" id="{F6C73914-B176-7571-423C-A3D426A4AE30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Rechteck">
              <a:extLst>
                <a:ext uri="{FF2B5EF4-FFF2-40B4-BE49-F238E27FC236}">
                  <a16:creationId xmlns:a16="http://schemas.microsoft.com/office/drawing/2014/main" id="{98A3F096-5C88-9BF7-C9C0-231D33B67847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9" name="Rechteck">
            <a:extLst>
              <a:ext uri="{FF2B5EF4-FFF2-40B4-BE49-F238E27FC236}">
                <a16:creationId xmlns:a16="http://schemas.microsoft.com/office/drawing/2014/main" id="{6DBD35FC-65EE-432E-97C3-ADAA1557D09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F554926-9927-ACC6-03DC-3C88861192E4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093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Items können per Drag and Drop entweder auf das UI-Element des Sicherungskastens gezogen werden oder direkt in die Sockets.</a:t>
            </a:r>
          </a:p>
          <a:p>
            <a:endParaRPr lang="de-DE" sz="1200" dirty="0"/>
          </a:p>
          <a:p>
            <a:r>
              <a:rPr lang="de-DE" sz="1200" dirty="0"/>
              <a:t>Wenn ein Socket Strom ausgibt verändert sich die Farbe der Kabel.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14ECAC2-C705-868B-07F6-ABCFDF69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410" y="2134690"/>
            <a:ext cx="3030671" cy="41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Um das Level des Rapid Prototype zu lösen muss der Spieler die Batterie</a:t>
            </a:r>
          </a:p>
          <a:p>
            <a:r>
              <a:rPr lang="de-DE" sz="1200" dirty="0"/>
              <a:t>und eine Lampe aus der Szene aufsammeln und in den Sicherungskasten einsetzen.</a:t>
            </a:r>
          </a:p>
          <a:p>
            <a:endParaRPr lang="de-DE" sz="1200" dirty="0"/>
          </a:p>
          <a:p>
            <a:r>
              <a:rPr lang="de-DE" sz="1200" dirty="0"/>
              <a:t>Damit sich der Exit öffnet wird eine spezielle Spannung benötigt.</a:t>
            </a:r>
          </a:p>
          <a:p>
            <a:endParaRPr lang="de-DE" sz="1200" dirty="0"/>
          </a:p>
          <a:p>
            <a:r>
              <a:rPr lang="de-DE" sz="1200" dirty="0"/>
              <a:t>Wie der Stromkreis dafür aussehen muss steht in der Anleitung, die beim</a:t>
            </a:r>
          </a:p>
          <a:p>
            <a:r>
              <a:rPr lang="de-DE" sz="1200" dirty="0"/>
              <a:t>ersten Öffnen des Sicherungskasten angezeigt wird.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FB40F-7AE1-8405-2AD2-9F2D7AB8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71" y="2291000"/>
            <a:ext cx="3290176" cy="40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52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Wird der Schalter umgelegt, geht die Deckenlampe an und wenn der Schaltkreis richtig ist öffnet sich auch die Tür.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7331A2-CA02-73BD-1319-215055D7D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05" y="2397273"/>
            <a:ext cx="2810580" cy="38392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4A3BD00-ED9E-6C99-1D29-B8962291A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28" y="4293191"/>
            <a:ext cx="2705478" cy="194337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5D0246D-77A1-4748-96A7-91D89D0AA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249" y="2382292"/>
            <a:ext cx="2870201" cy="38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9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Playercontroller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5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31606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Playercontroller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Die Spielfigur kann durch A und D bewegt werden.</a:t>
            </a:r>
          </a:p>
          <a:p>
            <a:endParaRPr lang="de-DE" sz="1195" dirty="0"/>
          </a:p>
          <a:p>
            <a:r>
              <a:rPr lang="de-DE" sz="1195" dirty="0"/>
              <a:t>Objekte, die hervorgehoben werden, wenn man mit der Maus über sie fährt, können angeklickt werden.</a:t>
            </a:r>
          </a:p>
          <a:p>
            <a:endParaRPr lang="de-DE" sz="1195" dirty="0"/>
          </a:p>
          <a:p>
            <a:r>
              <a:rPr lang="de-DE" sz="1195" dirty="0"/>
              <a:t>Die Kamera bewegt sich nur bis zu einem Schwellwert mit dem Spieler mit und bleibt dann an den Levelgrenzen stehen.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6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 err="1"/>
              <a:t>Outlines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7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69570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Outlines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9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195" dirty="0"/>
              <a:t>Die </a:t>
            </a:r>
            <a:r>
              <a:rPr lang="de-DE" sz="1195" dirty="0" err="1"/>
              <a:t>Outlines</a:t>
            </a:r>
            <a:r>
              <a:rPr lang="de-DE" sz="1195" dirty="0"/>
              <a:t> werden mit Hilfe eines Schader erzeugt, der auf einem Unity Material liegt.</a:t>
            </a:r>
          </a:p>
          <a:p>
            <a:endParaRPr lang="de-DE" sz="1195" dirty="0"/>
          </a:p>
          <a:p>
            <a:r>
              <a:rPr lang="de-DE" sz="1195" dirty="0"/>
              <a:t>Wenn der Spieler mit der Maus über ein Objekt fährt für das der Shader benutz werden kann wird das Material ausgetauscht.</a:t>
            </a:r>
          </a:p>
          <a:p>
            <a:endParaRPr lang="de-DE" sz="1195" dirty="0"/>
          </a:p>
          <a:p>
            <a:r>
              <a:rPr lang="de-DE" sz="1195" dirty="0"/>
              <a:t>Der Shader ist ein kostenloses Asset aus dem Unity Asset Store (Quelle 1), da keiner von uns die </a:t>
            </a:r>
            <a:r>
              <a:rPr lang="de-DE" sz="1195" dirty="0" err="1"/>
              <a:t>Shadersprache</a:t>
            </a:r>
            <a:r>
              <a:rPr lang="de-DE" sz="1195" dirty="0"/>
              <a:t> HLSL beherrscht.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8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 err="1"/>
              <a:t>Storykonzept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43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191032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Storykonzept</a:t>
            </a:r>
            <a:endParaRPr lang="de-DE"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2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Spieler wacht in dunkler Umgebung auf und hat sein Wissen verloren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Muss zuerst das Licht anschalten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Ziel ist es, in jedem Level durch das Lösen von Rätseln den Ausgang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Der Spielercharakter erlangt von Level zu Level sein Wissen wieder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 den Leveln können Notizen gefunden werden, in denen von einem misslungenen Experiment in der Vergangenheit berichtet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Der Spieler deckt nach und nach die Ursache des Spielstarts auf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83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 err="1"/>
              <a:t>Where</a:t>
            </a:r>
            <a:r>
              <a:rPr lang="de-DE" sz="1898" dirty="0"/>
              <a:t> </a:t>
            </a:r>
            <a:r>
              <a:rPr lang="de-DE" sz="1898" dirty="0" err="1"/>
              <a:t>to</a:t>
            </a:r>
            <a:r>
              <a:rPr lang="de-DE" sz="1898" dirty="0"/>
              <a:t> </a:t>
            </a:r>
            <a:r>
              <a:rPr lang="de-DE" sz="1898" dirty="0" err="1"/>
              <a:t>go</a:t>
            </a:r>
            <a:r>
              <a:rPr lang="de-DE" sz="1898" dirty="0"/>
              <a:t> </a:t>
            </a:r>
            <a:r>
              <a:rPr lang="de-DE" sz="1898" dirty="0" err="1"/>
              <a:t>from</a:t>
            </a:r>
            <a:r>
              <a:rPr lang="de-DE" sz="1898" dirty="0"/>
              <a:t> </a:t>
            </a:r>
            <a:r>
              <a:rPr lang="de-DE" sz="1898" dirty="0" err="1"/>
              <a:t>here</a:t>
            </a:r>
            <a:r>
              <a:rPr lang="de-DE" sz="1898" dirty="0"/>
              <a:t>?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3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506823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Inhaltsverzeichnis</a:t>
            </a:r>
            <a:endParaRPr sz="1477" dirty="0"/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p:sp>
        <p:nvSpPr>
          <p:cNvPr id="383" name="Im Idealfall sollten die Headlines und Mengentexte in einer Zeile etwa 9 bis 13 Worte enthalten. Somit sollten die Textblöcke in der Regel nicht breiter als vier Spalten sein. Alles andere ist zumeist schlecht lesbar."/>
          <p:cNvSpPr txBox="1"/>
          <p:nvPr/>
        </p:nvSpPr>
        <p:spPr>
          <a:xfrm>
            <a:off x="2062301" y="1254621"/>
            <a:ext cx="5317054" cy="3015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Rapid Prototype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Menü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Inventarsystem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Rätsel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Playercontroller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 err="1">
                <a:latin typeface="Roboto Slab Bold"/>
              </a:rPr>
              <a:t>Outlines</a:t>
            </a:r>
            <a:endParaRPr lang="de-DE" sz="1200" dirty="0">
              <a:latin typeface="Roboto Slab Bold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 err="1">
                <a:latin typeface="Roboto Slab Bold"/>
              </a:rPr>
              <a:t>Storykonzept</a:t>
            </a:r>
            <a:endParaRPr lang="de-DE" sz="1200" dirty="0">
              <a:latin typeface="Roboto Slab Bold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 err="1">
                <a:latin typeface="Roboto Slab Bold"/>
              </a:rPr>
              <a:t>Where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to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go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from</a:t>
            </a:r>
            <a:r>
              <a:rPr lang="de-DE" sz="1200" dirty="0">
                <a:latin typeface="Roboto Slab Bold"/>
              </a:rPr>
              <a:t> </a:t>
            </a:r>
            <a:r>
              <a:rPr lang="de-DE" sz="1200" dirty="0" err="1">
                <a:latin typeface="Roboto Slab Bold"/>
              </a:rPr>
              <a:t>here</a:t>
            </a:r>
            <a:endParaRPr lang="de-DE" sz="1200" dirty="0">
              <a:latin typeface="Roboto Slab Bold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Deliverables Audit 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Quellen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700" b="0">
                <a:latin typeface="PT Sans"/>
                <a:ea typeface="PT Sans"/>
                <a:cs typeface="PT Sans"/>
                <a:sym typeface="PT Sans"/>
              </a:defRPr>
            </a:pPr>
            <a:r>
              <a:rPr lang="de-DE" sz="1200" dirty="0">
                <a:latin typeface="Roboto Slab Bold"/>
              </a:rPr>
              <a:t>Vorstellung des Prototypen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FC4EFD8-2F77-CEF3-6DEC-A33B030052D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70E0EBCB-0AE7-BFF8-B636-E9C65215614C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9859E4F5-A376-0B47-DF1E-DDF552DC2807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7694021C-C162-8008-C428-5D340C5BA4E1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95D310A6-3ACA-5105-AE8D-824AECC318DD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BC051B9B-7E5D-2F3A-1DF9-3C624F710905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B8510BDC-1069-EC13-266D-5E275310293A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005357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Where</a:t>
            </a:r>
            <a:r>
              <a:rPr lang="de-DE" sz="1477" dirty="0"/>
              <a:t> </a:t>
            </a:r>
            <a:r>
              <a:rPr lang="de-DE" sz="1477" dirty="0" err="1"/>
              <a:t>to</a:t>
            </a:r>
            <a:r>
              <a:rPr lang="de-DE" sz="1477" dirty="0"/>
              <a:t> </a:t>
            </a:r>
            <a:r>
              <a:rPr lang="de-DE" sz="1477" dirty="0" err="1"/>
              <a:t>go</a:t>
            </a:r>
            <a:r>
              <a:rPr lang="de-DE" sz="1477" dirty="0"/>
              <a:t> </a:t>
            </a:r>
            <a:r>
              <a:rPr lang="de-DE" sz="1477" dirty="0" err="1"/>
              <a:t>from</a:t>
            </a:r>
            <a:r>
              <a:rPr lang="de-DE" sz="1477" dirty="0"/>
              <a:t> </a:t>
            </a:r>
            <a:r>
              <a:rPr lang="de-DE" sz="1477" dirty="0" err="1"/>
              <a:t>here</a:t>
            </a:r>
            <a:r>
              <a:rPr lang="de-DE" sz="1477" dirty="0"/>
              <a:t>?</a:t>
            </a:r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69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Bestehendes Level zum Tutorial erweitern: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Grundlegende Steuerung erklären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Interface erklären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Grundlegende Einführung in das Thema Stromkreise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Einführung in die Story</a:t>
            </a:r>
          </a:p>
          <a:p>
            <a:endParaRPr lang="de-DE" sz="1400" dirty="0"/>
          </a:p>
          <a:p>
            <a:r>
              <a:rPr lang="de-DE" sz="1400" dirty="0"/>
              <a:t>Überarbeiten des </a:t>
            </a:r>
            <a:r>
              <a:rPr lang="de-DE" sz="1400" dirty="0" err="1"/>
              <a:t>Circuitsystems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Richtiger Stromkreis ohne Sockets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Komponenten werden direkt mit Kabeln verbunden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Kabel müssen selber gezogen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Funktionen wie Kurzschlüsse und Widerstände einfügen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2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005357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 err="1"/>
              <a:t>Where</a:t>
            </a:r>
            <a:r>
              <a:rPr lang="de-DE" sz="1477" dirty="0"/>
              <a:t> </a:t>
            </a:r>
            <a:r>
              <a:rPr lang="de-DE" sz="1477" dirty="0" err="1"/>
              <a:t>to</a:t>
            </a:r>
            <a:r>
              <a:rPr lang="de-DE" sz="1477" dirty="0"/>
              <a:t> </a:t>
            </a:r>
            <a:r>
              <a:rPr lang="de-DE" sz="1477" dirty="0" err="1"/>
              <a:t>go</a:t>
            </a:r>
            <a:r>
              <a:rPr lang="de-DE" sz="1477" dirty="0"/>
              <a:t> </a:t>
            </a:r>
            <a:r>
              <a:rPr lang="de-DE" sz="1477" dirty="0" err="1"/>
              <a:t>from</a:t>
            </a:r>
            <a:r>
              <a:rPr lang="de-DE" sz="1477" dirty="0"/>
              <a:t> </a:t>
            </a:r>
            <a:r>
              <a:rPr lang="de-DE" sz="1477" dirty="0" err="1"/>
              <a:t>here</a:t>
            </a:r>
            <a:r>
              <a:rPr lang="de-DE" sz="1477" dirty="0"/>
              <a:t>?</a:t>
            </a:r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420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Anspruchsvollere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Rätsel auf mehreren Ebenen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r>
              <a:rPr lang="de-DE" sz="1400" dirty="0" err="1"/>
              <a:t>Collectibles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Gegenstände, die im Level versteckt sind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Items mit thematischen Anspielungen</a:t>
            </a:r>
          </a:p>
          <a:p>
            <a:pPr lvl="1"/>
            <a:endParaRPr lang="de-DE" sz="1500" dirty="0"/>
          </a:p>
          <a:p>
            <a:r>
              <a:rPr lang="de-DE" sz="1400" dirty="0"/>
              <a:t>Formelsammlung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Bereits absolvierte Level werden in der Formelsammlung nochmal genauer erklärt (Man kann sich die Anleitung nochmal ansehen)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r>
              <a:rPr lang="de-DE" sz="1400" dirty="0"/>
              <a:t>Hinweise anzeigen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Hinweise werden angezeigt, wenn der Spieler den entsprechenden Button drückt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Locations von noch nicht gefundenen Items werden hervorgehoben</a:t>
            </a:r>
          </a:p>
          <a:p>
            <a:endParaRPr lang="de-DE" sz="1400" dirty="0"/>
          </a:p>
          <a:p>
            <a:r>
              <a:rPr lang="de-DE" sz="1400" dirty="0"/>
              <a:t>(Teilweise) grafische Aufwertung / Überarbeitung der Texte und Anleitungen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3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6759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Deliverables Audit 4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2125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95" dirty="0"/>
              <a:t>Prototyp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Bestehendes Level zum Tutorial erweitern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Weitere anspruchsvollere Level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Gelerntes wiederverwenden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Stufenartiges Hinzufügen von Funktionen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95" dirty="0"/>
              <a:t>Ansteigender Schwierigkeitsgrad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 err="1"/>
              <a:t>Collectibles</a:t>
            </a:r>
            <a:endParaRPr lang="de-DE" sz="1295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Formelsammlung (Vorgekommenes Wissen nachschlagen)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Hinweise anzeigen (wenn aktiviert)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95" dirty="0"/>
              <a:t>Storytelling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9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654025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Quellen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48763" y="1491257"/>
            <a:ext cx="8067973" cy="24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hlinkClick r:id="rId3"/>
              </a:rPr>
              <a:t>2D Sprite Outline | VFX Shaders | Unity Asset Store</a:t>
            </a:r>
            <a:endParaRPr lang="de-DE" sz="1195" dirty="0">
              <a:hlinkClick r:id="rId4"/>
            </a:endParaRP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72F79DBD-08A7-BA37-03A2-F96FAECF6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AC1D0929-CF26-ED20-86D6-F6F558F3CCF4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001742B4-D598-95E8-358C-933CFB3FFFA1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4730B3D6-D5E8-33E1-7A89-7623CE2F9863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4A5081CB-4E3A-0A47-2512-431FAACE6F16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87C9405-7B84-969B-B1FE-D811E6730B6E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80FA512-8B1E-3368-D9DA-18BD90CD292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1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243175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Vorstellung des Prototypen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E9AB12-96E3-3F39-5618-DCC931F4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71" y="1386665"/>
            <a:ext cx="8409192" cy="4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Menü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474489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Menü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A1D7DC9-29EF-BB42-53D4-30170D6A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94" y="1342585"/>
            <a:ext cx="8723146" cy="4851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9FE434C-9666-2356-F6BD-4A8616DF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02" y="4484473"/>
            <a:ext cx="3255056" cy="1943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94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Inventarsystem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22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856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Inventarsystem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8A54A4-439C-B948-991B-BAA17B4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7" y="1144549"/>
            <a:ext cx="4021905" cy="231056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13D4DA4-475B-9121-6280-BA288CD9D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86" y="1160859"/>
            <a:ext cx="2882502" cy="39067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328460E-8998-8000-B30C-D53CBFAD4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191" y="3804046"/>
            <a:ext cx="5056742" cy="25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1285608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Inventarsystem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Wie lange sollten Texte laufen?"/>
          <p:cNvSpPr txBox="1"/>
          <p:nvPr/>
        </p:nvSpPr>
        <p:spPr>
          <a:xfrm>
            <a:off x="2059780" y="1491257"/>
            <a:ext cx="6980703" cy="193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ts val="2200"/>
              </a:lnSpc>
              <a:defRPr sz="1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200" dirty="0"/>
              <a:t>Items in der Szene können per Mausklick in das Inventar gesendet werden.</a:t>
            </a:r>
          </a:p>
          <a:p>
            <a:r>
              <a:rPr lang="de-DE" sz="1200" dirty="0"/>
              <a:t>Alle Objekte, mit denen man interagieren kann, werden durch </a:t>
            </a:r>
            <a:r>
              <a:rPr lang="de-DE" sz="1200" dirty="0" err="1"/>
              <a:t>Outlines</a:t>
            </a:r>
            <a:r>
              <a:rPr lang="de-DE" sz="1200" dirty="0"/>
              <a:t> hervorgehoben</a:t>
            </a:r>
          </a:p>
          <a:p>
            <a:endParaRPr lang="de-DE" sz="1200" dirty="0"/>
          </a:p>
          <a:p>
            <a:r>
              <a:rPr lang="de-DE" sz="1200" dirty="0"/>
              <a:t>Funktionen, welche dem Inventar noch hinzugefügt werden:</a:t>
            </a:r>
          </a:p>
          <a:p>
            <a:r>
              <a:rPr lang="de-DE" sz="1200" dirty="0"/>
              <a:t>	- Eigenschaften und Beschreibungen von Items anzeigen lassen</a:t>
            </a:r>
          </a:p>
          <a:p>
            <a:r>
              <a:rPr lang="de-DE" sz="1200" dirty="0"/>
              <a:t>	- Item-Namen anzeigen</a:t>
            </a:r>
          </a:p>
          <a:p>
            <a:r>
              <a:rPr lang="de-DE" sz="1200" dirty="0"/>
              <a:t>	- Items kombinieren (</a:t>
            </a:r>
            <a:r>
              <a:rPr lang="de-DE" sz="1200" dirty="0" err="1"/>
              <a:t>vllt</a:t>
            </a:r>
            <a:r>
              <a:rPr lang="de-DE" sz="1200" dirty="0"/>
              <a:t>.)</a:t>
            </a:r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726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576749"/>
            <a:ext cx="6688337" cy="26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898" dirty="0"/>
              <a:t>Rätsel</a:t>
            </a:r>
            <a:endParaRPr sz="1898" dirty="0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1562569D-1FEB-25FA-D2BC-B96067AD06FB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B35B8D43-4D5B-5EC7-CCAB-2A3769A34F83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4A6DEA7D-C87A-A492-6894-AB09205F634F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9E7413AE-57E8-C7F1-2A19-2353B81C05CA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8BF1388E-56AD-8609-22E0-BC745A6BFB65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C55B575F-775B-716C-FFE4-8B147A000CA0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AD5E9B72-8689-54C7-4EE7-76B8D913E7B5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34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ypographie"/>
          <p:cNvSpPr txBox="1"/>
          <p:nvPr/>
        </p:nvSpPr>
        <p:spPr>
          <a:xfrm>
            <a:off x="2063274" y="547144"/>
            <a:ext cx="537006" cy="22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77" dirty="0"/>
              <a:t>Rätsel</a:t>
            </a:r>
            <a:endParaRPr sz="1477" dirty="0"/>
          </a:p>
        </p:txBody>
      </p:sp>
      <p:sp>
        <p:nvSpPr>
          <p:cNvPr id="345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6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7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48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49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0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1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2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3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4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5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56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57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58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59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0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1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2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3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4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5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6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7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68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69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0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1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72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73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81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uppieren">
            <a:extLst>
              <a:ext uri="{FF2B5EF4-FFF2-40B4-BE49-F238E27FC236}">
                <a16:creationId xmlns:a16="http://schemas.microsoft.com/office/drawing/2014/main" id="{5E19FB31-B99A-6B24-99B7-C37DA4A6E79D}"/>
              </a:ext>
            </a:extLst>
          </p:cNvPr>
          <p:cNvGrpSpPr/>
          <p:nvPr/>
        </p:nvGrpSpPr>
        <p:grpSpPr>
          <a:xfrm>
            <a:off x="353367" y="6788992"/>
            <a:ext cx="11480800" cy="254000"/>
            <a:chOff x="0" y="0"/>
            <a:chExt cx="11480798" cy="254000"/>
          </a:xfrm>
        </p:grpSpPr>
        <p:sp>
          <p:nvSpPr>
            <p:cNvPr id="3" name="Rechteck">
              <a:extLst>
                <a:ext uri="{FF2B5EF4-FFF2-40B4-BE49-F238E27FC236}">
                  <a16:creationId xmlns:a16="http://schemas.microsoft.com/office/drawing/2014/main" id="{65F28ACE-AC54-B0E8-4609-50FFBD518599}"/>
                </a:ext>
              </a:extLst>
            </p:cNvPr>
            <p:cNvSpPr/>
            <p:nvPr/>
          </p:nvSpPr>
          <p:spPr>
            <a:xfrm>
              <a:off x="0" y="0"/>
              <a:ext cx="2870200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Rechteck">
              <a:extLst>
                <a:ext uri="{FF2B5EF4-FFF2-40B4-BE49-F238E27FC236}">
                  <a16:creationId xmlns:a16="http://schemas.microsoft.com/office/drawing/2014/main" id="{1B2DDF7C-E098-1E46-9D0A-C017DAB95204}"/>
                </a:ext>
              </a:extLst>
            </p:cNvPr>
            <p:cNvSpPr/>
            <p:nvPr/>
          </p:nvSpPr>
          <p:spPr>
            <a:xfrm>
              <a:off x="2870199" y="0"/>
              <a:ext cx="2870201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Rechteck">
              <a:extLst>
                <a:ext uri="{FF2B5EF4-FFF2-40B4-BE49-F238E27FC236}">
                  <a16:creationId xmlns:a16="http://schemas.microsoft.com/office/drawing/2014/main" id="{8DB8B72D-0E05-D436-F115-D0E3D3FFD2FE}"/>
                </a:ext>
              </a:extLst>
            </p:cNvPr>
            <p:cNvSpPr/>
            <p:nvPr/>
          </p:nvSpPr>
          <p:spPr>
            <a:xfrm>
              <a:off x="5740399" y="0"/>
              <a:ext cx="2870201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" name="Rechteck">
              <a:extLst>
                <a:ext uri="{FF2B5EF4-FFF2-40B4-BE49-F238E27FC236}">
                  <a16:creationId xmlns:a16="http://schemas.microsoft.com/office/drawing/2014/main" id="{F199553C-96A4-65CE-5A17-36189DBF5B4B}"/>
                </a:ext>
              </a:extLst>
            </p:cNvPr>
            <p:cNvSpPr/>
            <p:nvPr/>
          </p:nvSpPr>
          <p:spPr>
            <a:xfrm>
              <a:off x="8610599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" name="Rechteck">
            <a:extLst>
              <a:ext uri="{FF2B5EF4-FFF2-40B4-BE49-F238E27FC236}">
                <a16:creationId xmlns:a16="http://schemas.microsoft.com/office/drawing/2014/main" id="{FE667158-583B-F60F-6B63-BEB655F75B54}"/>
              </a:ext>
            </a:extLst>
          </p:cNvPr>
          <p:cNvSpPr/>
          <p:nvPr/>
        </p:nvSpPr>
        <p:spPr>
          <a:xfrm>
            <a:off x="11834167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Rechteck">
            <a:extLst>
              <a:ext uri="{FF2B5EF4-FFF2-40B4-BE49-F238E27FC236}">
                <a16:creationId xmlns:a16="http://schemas.microsoft.com/office/drawing/2014/main" id="{61476B51-0480-59DB-5DAA-8D84794A2400}"/>
              </a:ext>
            </a:extLst>
          </p:cNvPr>
          <p:cNvSpPr/>
          <p:nvPr/>
        </p:nvSpPr>
        <p:spPr>
          <a:xfrm>
            <a:off x="-408633" y="6788992"/>
            <a:ext cx="762000" cy="254000"/>
          </a:xfrm>
          <a:prstGeom prst="rect">
            <a:avLst/>
          </a:prstGeom>
          <a:solidFill>
            <a:srgbClr val="4953E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b="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0341F2-12D4-C7FF-76C1-8BA1BCE4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69" y="1768525"/>
            <a:ext cx="4913394" cy="337653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AF7529F-FA38-AF98-CBEC-E7C310B77D47}"/>
              </a:ext>
            </a:extLst>
          </p:cNvPr>
          <p:cNvSpPr txBox="1"/>
          <p:nvPr/>
        </p:nvSpPr>
        <p:spPr>
          <a:xfrm>
            <a:off x="2063274" y="1355075"/>
            <a:ext cx="728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Roboto Slab Bold"/>
              </a:rPr>
              <a:t>Beim ersten Öffnen des Sicherungskasten erscheint ein Fenster, welches das Thema des Rätsels erklärt.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74C31CC-CDF3-F4F6-82DC-A0EDD200C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383" y="3882602"/>
            <a:ext cx="2029433" cy="22985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F6A88F8-686E-5241-1BFA-5CAB6A315444}"/>
              </a:ext>
            </a:extLst>
          </p:cNvPr>
          <p:cNvSpPr txBox="1"/>
          <p:nvPr/>
        </p:nvSpPr>
        <p:spPr>
          <a:xfrm>
            <a:off x="7314100" y="3214028"/>
            <a:ext cx="408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 Slab Bold"/>
              </a:rPr>
              <a:t>Durch den blauen Button in der oberen Rechten Ecke kann die Anleitung jeder Zeit wieder aufgerufen werden.</a:t>
            </a:r>
          </a:p>
        </p:txBody>
      </p:sp>
    </p:spTree>
    <p:extLst>
      <p:ext uri="{BB962C8B-B14F-4D97-AF65-F5344CB8AC3E}">
        <p14:creationId xmlns:p14="http://schemas.microsoft.com/office/powerpoint/2010/main" val="318293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1132</Words>
  <Application>Microsoft Office PowerPoint</Application>
  <PresentationFormat>Breitbild</PresentationFormat>
  <Paragraphs>573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PT Sans</vt:lpstr>
      <vt:lpstr>Roboto Slab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Niggemann</dc:creator>
  <cp:lastModifiedBy>Christian Tschitschke</cp:lastModifiedBy>
  <cp:revision>18</cp:revision>
  <cp:lastPrinted>2023-01-15T18:01:40Z</cp:lastPrinted>
  <dcterms:created xsi:type="dcterms:W3CDTF">2022-11-14T08:31:53Z</dcterms:created>
  <dcterms:modified xsi:type="dcterms:W3CDTF">2023-01-16T09:49:29Z</dcterms:modified>
</cp:coreProperties>
</file>