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60" r:id="rId4"/>
    <p:sldId id="271" r:id="rId5"/>
    <p:sldId id="266" r:id="rId6"/>
    <p:sldId id="267" r:id="rId7"/>
    <p:sldId id="268" r:id="rId8"/>
    <p:sldId id="269" r:id="rId9"/>
    <p:sldId id="270" r:id="rId10"/>
    <p:sldId id="273" r:id="rId11"/>
    <p:sldId id="261" r:id="rId12"/>
    <p:sldId id="274" r:id="rId13"/>
    <p:sldId id="264" r:id="rId14"/>
    <p:sldId id="275" r:id="rId15"/>
    <p:sldId id="279" r:id="rId16"/>
    <p:sldId id="280" r:id="rId17"/>
    <p:sldId id="265" r:id="rId18"/>
    <p:sldId id="276" r:id="rId19"/>
    <p:sldId id="277" r:id="rId20"/>
    <p:sldId id="278" r:id="rId21"/>
    <p:sldId id="283" r:id="rId22"/>
    <p:sldId id="28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39657FB-8984-6F03-B2A0-6E1740E971DA}" name="Jonas Niggemann" initials="JN" userId="62645e8da72c8e6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752B9-8850-4298-B085-415EBA12A5A3}" v="43" dt="2022-11-14T10:52:27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9177" autoAdjust="0"/>
  </p:normalViewPr>
  <p:slideViewPr>
    <p:cSldViewPr snapToGrid="0">
      <p:cViewPr varScale="1">
        <p:scale>
          <a:sx n="87" d="100"/>
          <a:sy n="87" d="100"/>
        </p:scale>
        <p:origin x="3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F4605-6B16-42C2-89EB-019F0C8F3053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5614B-B000-4AA1-B21F-9606C019D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01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s-deutschland.de/youth-in-europe-study/auswertungen/erste-auswertungen/lieblingsfaecherniederlande/88.html#:~:text=Unbeliebte%20F%C3%A4cher&amp;text=Sowohl%20Sprachen%20als%20auch%20Mathematik,Stelle%20bei%20den%20deutschen%20Sch%C3%BClern.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haben unser Projekt den Projekttitel „Escape Formula“ gegeben</a:t>
            </a:r>
          </a:p>
          <a:p>
            <a:r>
              <a:rPr lang="de-DE" dirty="0"/>
              <a:t>Die Domäne wurde in drei Teile aufgeteilt</a:t>
            </a:r>
          </a:p>
          <a:p>
            <a:r>
              <a:rPr lang="de-DE" dirty="0"/>
              <a:t>      - Der Lernanteil</a:t>
            </a:r>
          </a:p>
          <a:p>
            <a:r>
              <a:rPr lang="de-DE" dirty="0"/>
              <a:t>	- Das Spiel soll den konventionellen Unterricht nicht ersetzen, sondern als Unterstützung dienen, die den Schülern dabei hilft das Gelernten anzuwenden und besser zu verstehen</a:t>
            </a:r>
          </a:p>
          <a:p>
            <a:r>
              <a:rPr lang="de-DE" dirty="0"/>
              <a:t>      - Die Physik, die im Hintergrund der Anwendung steht, aber auch das Hauptthema des Spiels ist</a:t>
            </a:r>
          </a:p>
          <a:p>
            <a:r>
              <a:rPr lang="de-DE" dirty="0"/>
              <a:t>	- Die naturwissenschaftlichen Fächer sind zusammen mit Mathe, neben Sprachen, die unbeliebtesten Fächer in der Schule (</a:t>
            </a:r>
            <a:r>
              <a:rPr lang="de-DE" dirty="0">
                <a:hlinkClick r:id="rId3"/>
              </a:rPr>
              <a:t>YES Deutschland - Unbeliebte </a:t>
            </a:r>
            <a:r>
              <a:rPr lang="de-DE" dirty="0" err="1">
                <a:hlinkClick r:id="rId3"/>
              </a:rPr>
              <a:t>Faecher</a:t>
            </a:r>
            <a:r>
              <a:rPr lang="de-DE" dirty="0">
                <a:hlinkClick r:id="rId3"/>
              </a:rPr>
              <a:t>: Deutschland (yes-deutschland.de)</a:t>
            </a:r>
            <a:r>
              <a:rPr lang="de-DE" dirty="0"/>
              <a:t>)</a:t>
            </a:r>
          </a:p>
          <a:p>
            <a:r>
              <a:rPr lang="de-DE" dirty="0"/>
              <a:t>	- Für Sprachen gibt es sehr gute Apps, mit denen man lernen kann</a:t>
            </a:r>
          </a:p>
          <a:p>
            <a:r>
              <a:rPr lang="de-DE" dirty="0"/>
              <a:t>	- Für Fächer wie Physik gibt es zwar viele Simulatoren an denen man sehen kann was passiert, wenn ich eine Stellschraube verändere, lernen tut man dadurch jedoch weniger</a:t>
            </a:r>
          </a:p>
          <a:p>
            <a:r>
              <a:rPr lang="de-DE" dirty="0"/>
              <a:t>      - Die Anwendung an sich unter dem Gesichtspunkt der Gamification</a:t>
            </a:r>
          </a:p>
          <a:p>
            <a:r>
              <a:rPr lang="de-DE" dirty="0"/>
              <a:t>	- Das Bedeutet, wie können wir es schaffen Themen aus dem Schulunterricht in ein Spiel zu verpacken, dass Spaß macht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69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Little Orpheus ist ein Story Game, welches sich nur auf zwei Ebenen beschränkt, aber mit 3D-Objekten arbeitet.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27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42F48-7AF6-3175-C478-A70877AE3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CFF3EB-4A20-4063-D3AF-104293E97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3D0F40-CFE8-3F78-7342-130AE166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7EA7D-7361-9587-6428-CFBC3B98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C50782-8C0B-7D0C-5A1A-41846605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8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A1CDD-FC9C-804C-691D-53794968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ED9445-F86F-D8CA-A8AD-C3916DAE6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218A17-F675-00C3-8593-31203825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2DBC2-DF43-56F6-85D9-B38DE956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DD1E7E-8D68-EBFD-B198-29235F3F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6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AD6995-E501-3754-FC0B-A47400DC5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BB53BA-C643-D1C6-10A9-E22602D51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8ED897-A000-1A52-1940-09527C95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30979C-DE19-9AFB-21A8-15311FEA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426AA4-DF7F-2F82-CDEA-03862F20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048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190625" y="354508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1"/>
            </a:lvl1pPr>
            <a:lvl2pPr marL="0" indent="0" algn="ctr">
              <a:spcBef>
                <a:spcPts val="0"/>
              </a:spcBef>
              <a:buSzTx/>
              <a:buNone/>
              <a:defRPr sz="2601"/>
            </a:lvl2pPr>
            <a:lvl3pPr marL="0" indent="0" algn="ctr">
              <a:spcBef>
                <a:spcPts val="0"/>
              </a:spcBef>
              <a:buSzTx/>
              <a:buNone/>
              <a:defRPr sz="2601"/>
            </a:lvl3pPr>
            <a:lvl4pPr marL="0" indent="0" algn="ctr">
              <a:spcBef>
                <a:spcPts val="0"/>
              </a:spcBef>
              <a:buSzTx/>
              <a:buNone/>
              <a:defRPr sz="2601"/>
            </a:lvl4pPr>
            <a:lvl5pPr marL="0" indent="0" algn="ctr">
              <a:spcBef>
                <a:spcPts val="0"/>
              </a:spcBef>
              <a:buSzTx/>
              <a:buNone/>
              <a:defRPr sz="260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97824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>
            <a:spLocks noGrp="1"/>
          </p:cNvSpPr>
          <p:nvPr>
            <p:ph type="pic" idx="13"/>
          </p:nvPr>
        </p:nvSpPr>
        <p:spPr>
          <a:xfrm>
            <a:off x="1520708" y="203273"/>
            <a:ext cx="9144003" cy="45743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190625" y="573285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1"/>
            </a:lvl1pPr>
            <a:lvl2pPr marL="0" indent="0" algn="ctr">
              <a:spcBef>
                <a:spcPts val="0"/>
              </a:spcBef>
              <a:buSzTx/>
              <a:buNone/>
              <a:defRPr sz="2601"/>
            </a:lvl2pPr>
            <a:lvl3pPr marL="0" indent="0" algn="ctr">
              <a:spcBef>
                <a:spcPts val="0"/>
              </a:spcBef>
              <a:buSzTx/>
              <a:buNone/>
              <a:defRPr sz="2601"/>
            </a:lvl3pPr>
            <a:lvl4pPr marL="0" indent="0" algn="ctr">
              <a:spcBef>
                <a:spcPts val="0"/>
              </a:spcBef>
              <a:buSzTx/>
              <a:buNone/>
              <a:defRPr sz="2601"/>
            </a:lvl4pPr>
            <a:lvl5pPr marL="0" indent="0" algn="ctr">
              <a:spcBef>
                <a:spcPts val="0"/>
              </a:spcBef>
              <a:buSzTx/>
              <a:buNone/>
              <a:defRPr sz="260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84039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795671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>
            <a:spLocks noGrp="1"/>
          </p:cNvSpPr>
          <p:nvPr>
            <p:ph type="pic" idx="13"/>
          </p:nvPr>
        </p:nvSpPr>
        <p:spPr>
          <a:xfrm>
            <a:off x="2122289" y="431602"/>
            <a:ext cx="11626453" cy="58132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892969" y="446484"/>
            <a:ext cx="5000625" cy="2803922"/>
          </a:xfrm>
          <a:prstGeom prst="rect">
            <a:avLst/>
          </a:prstGeom>
        </p:spPr>
        <p:txBody>
          <a:bodyPr anchor="b"/>
          <a:lstStyle>
            <a:lvl1pPr>
              <a:defRPr sz="4219"/>
            </a:lvl1pPr>
          </a:lstStyle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92969" y="3321844"/>
            <a:ext cx="5000625" cy="28932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1"/>
            </a:lvl1pPr>
            <a:lvl2pPr marL="0" indent="0" algn="ctr">
              <a:spcBef>
                <a:spcPts val="0"/>
              </a:spcBef>
              <a:buSzTx/>
              <a:buNone/>
              <a:defRPr sz="2601"/>
            </a:lvl2pPr>
            <a:lvl3pPr marL="0" indent="0" algn="ctr">
              <a:spcBef>
                <a:spcPts val="0"/>
              </a:spcBef>
              <a:buSzTx/>
              <a:buNone/>
              <a:defRPr sz="2601"/>
            </a:lvl3pPr>
            <a:lvl4pPr marL="0" indent="0" algn="ctr">
              <a:spcBef>
                <a:spcPts val="0"/>
              </a:spcBef>
              <a:buSzTx/>
              <a:buNone/>
              <a:defRPr sz="2601"/>
            </a:lvl4pPr>
            <a:lvl5pPr marL="0" indent="0" algn="ctr">
              <a:spcBef>
                <a:spcPts val="0"/>
              </a:spcBef>
              <a:buSzTx/>
              <a:buNone/>
              <a:defRPr sz="260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914598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849620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Rechteck"/>
          <p:cNvSpPr/>
          <p:nvPr/>
        </p:nvSpPr>
        <p:spPr>
          <a:xfrm>
            <a:off x="-82368" y="-616147"/>
            <a:ext cx="10923695" cy="753860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5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590962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ild"/>
          <p:cNvSpPr>
            <a:spLocks noGrp="1"/>
          </p:cNvSpPr>
          <p:nvPr>
            <p:ph type="pic" idx="13"/>
          </p:nvPr>
        </p:nvSpPr>
        <p:spPr>
          <a:xfrm>
            <a:off x="3830836" y="1818680"/>
            <a:ext cx="8840391" cy="44201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8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933329" y="6536531"/>
            <a:ext cx="391133" cy="275717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64570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ebene 1…"/>
          <p:cNvSpPr txBox="1"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92122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B011C-F6B8-22B1-331B-4644281B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02D96-CDBC-13AD-3A73-9A08995B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B966E-82E9-9960-AA92-B9939E92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0479D8-1BAD-1174-ECF7-DC117559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1D4415-31C2-FE9B-B911-83FA545F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618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ild"/>
          <p:cNvSpPr>
            <a:spLocks noGrp="1"/>
          </p:cNvSpPr>
          <p:nvPr>
            <p:ph type="pic" sz="quarter" idx="13"/>
          </p:nvPr>
        </p:nvSpPr>
        <p:spPr>
          <a:xfrm>
            <a:off x="6262688" y="3536156"/>
            <a:ext cx="5676326" cy="28396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Bild"/>
          <p:cNvSpPr>
            <a:spLocks noGrp="1"/>
          </p:cNvSpPr>
          <p:nvPr>
            <p:ph type="pic" sz="quarter" idx="14"/>
          </p:nvPr>
        </p:nvSpPr>
        <p:spPr>
          <a:xfrm>
            <a:off x="6096000" y="625079"/>
            <a:ext cx="5500688" cy="27503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Bild"/>
          <p:cNvSpPr>
            <a:spLocks noGrp="1"/>
          </p:cNvSpPr>
          <p:nvPr>
            <p:ph type="pic" idx="15"/>
          </p:nvPr>
        </p:nvSpPr>
        <p:spPr>
          <a:xfrm>
            <a:off x="-2226469" y="625078"/>
            <a:ext cx="11233547" cy="561677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6276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Christian Bauer"/>
          <p:cNvSpPr txBox="1">
            <a:spLocks noGrp="1"/>
          </p:cNvSpPr>
          <p:nvPr>
            <p:ph type="body" sz="quarter" idx="13"/>
          </p:nvPr>
        </p:nvSpPr>
        <p:spPr>
          <a:xfrm>
            <a:off x="1190625" y="4473773"/>
            <a:ext cx="9810750" cy="36221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87" i="1"/>
            </a:lvl1pPr>
          </a:lstStyle>
          <a:p>
            <a:r>
              <a:t>–Christian Bauer</a:t>
            </a:r>
          </a:p>
        </p:txBody>
      </p:sp>
      <p:sp>
        <p:nvSpPr>
          <p:cNvPr id="95" name="„Zitat hier eingeben.“"/>
          <p:cNvSpPr txBox="1">
            <a:spLocks noGrp="1"/>
          </p:cNvSpPr>
          <p:nvPr>
            <p:ph type="body" sz="quarter" idx="14"/>
          </p:nvPr>
        </p:nvSpPr>
        <p:spPr>
          <a:xfrm>
            <a:off x="1190625" y="2979431"/>
            <a:ext cx="9810750" cy="4705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391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„Zitat hier eingeben.“ </a:t>
            </a:r>
          </a:p>
        </p:txBody>
      </p:sp>
      <p:sp>
        <p:nvSpPr>
          <p:cNvPr id="9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184458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ild"/>
          <p:cNvSpPr>
            <a:spLocks noGrp="1"/>
          </p:cNvSpPr>
          <p:nvPr>
            <p:ph type="pic" idx="13"/>
          </p:nvPr>
        </p:nvSpPr>
        <p:spPr>
          <a:xfrm>
            <a:off x="-890487" y="0"/>
            <a:ext cx="13972974" cy="699194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094529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389355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text"/>
          <p:cNvSpPr txBox="1">
            <a:spLocks noGrp="1"/>
          </p:cNvSpPr>
          <p:nvPr>
            <p:ph type="title"/>
          </p:nvPr>
        </p:nvSpPr>
        <p:spPr>
          <a:xfrm>
            <a:off x="892969" y="312539"/>
            <a:ext cx="10406063" cy="1518047"/>
          </a:xfrm>
          <a:prstGeom prst="rect">
            <a:avLst/>
          </a:prstGeom>
        </p:spPr>
        <p:txBody>
          <a:bodyPr/>
          <a:lstStyle>
            <a:lvl1pPr>
              <a:defRPr sz="4922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Titeltext</a:t>
            </a:r>
          </a:p>
        </p:txBody>
      </p:sp>
      <p:grpSp>
        <p:nvGrpSpPr>
          <p:cNvPr id="122" name="Gruppieren"/>
          <p:cNvGrpSpPr/>
          <p:nvPr/>
        </p:nvGrpSpPr>
        <p:grpSpPr>
          <a:xfrm>
            <a:off x="1205092" y="-1"/>
            <a:ext cx="10992001" cy="72001"/>
            <a:chOff x="0" y="0"/>
            <a:chExt cx="11724800" cy="102399"/>
          </a:xfrm>
        </p:grpSpPr>
        <p:sp>
          <p:nvSpPr>
            <p:cNvPr id="119" name="Rechteck"/>
            <p:cNvSpPr/>
            <p:nvPr/>
          </p:nvSpPr>
          <p:spPr>
            <a:xfrm>
              <a:off x="-1" y="-1"/>
              <a:ext cx="3891201" cy="102401"/>
            </a:xfrm>
            <a:prstGeom prst="rect">
              <a:avLst/>
            </a:prstGeom>
            <a:solidFill>
              <a:srgbClr val="AA0F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321457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266"/>
            </a:p>
          </p:txBody>
        </p:sp>
        <p:sp>
          <p:nvSpPr>
            <p:cNvPr id="120" name="Rechteck"/>
            <p:cNvSpPr/>
            <p:nvPr/>
          </p:nvSpPr>
          <p:spPr>
            <a:xfrm>
              <a:off x="3891200" y="-1"/>
              <a:ext cx="3891201" cy="102401"/>
            </a:xfrm>
            <a:prstGeom prst="rect">
              <a:avLst/>
            </a:prstGeom>
            <a:solidFill>
              <a:srgbClr val="D747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321457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266"/>
            </a:p>
          </p:txBody>
        </p:sp>
        <p:sp>
          <p:nvSpPr>
            <p:cNvPr id="121" name="Rechteck"/>
            <p:cNvSpPr/>
            <p:nvPr/>
          </p:nvSpPr>
          <p:spPr>
            <a:xfrm>
              <a:off x="7782400" y="-1"/>
              <a:ext cx="3942401" cy="102401"/>
            </a:xfrm>
            <a:prstGeom prst="rect">
              <a:avLst/>
            </a:prstGeom>
            <a:solidFill>
              <a:srgbClr val="901B6E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321457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266"/>
            </a:p>
          </p:txBody>
        </p:sp>
      </p:grpSp>
      <p:pic>
        <p:nvPicPr>
          <p:cNvPr id="123" name="Logo_17pt.wmf" descr="Logo_17pt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469" y="6028328"/>
            <a:ext cx="1399118" cy="611188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917310" y="6505277"/>
            <a:ext cx="419025" cy="297389"/>
          </a:xfrm>
          <a:prstGeom prst="rect">
            <a:avLst/>
          </a:prstGeom>
        </p:spPr>
        <p:txBody>
          <a:bodyPr/>
          <a:lstStyle>
            <a:lvl1pPr>
              <a:defRPr sz="1266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311497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eltext"/>
          <p:cNvSpPr txBox="1">
            <a:spLocks noGrp="1"/>
          </p:cNvSpPr>
          <p:nvPr>
            <p:ph type="title"/>
          </p:nvPr>
        </p:nvSpPr>
        <p:spPr>
          <a:xfrm>
            <a:off x="892969" y="312539"/>
            <a:ext cx="10406063" cy="1518047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Titeltext</a:t>
            </a:r>
          </a:p>
        </p:txBody>
      </p:sp>
      <p:grpSp>
        <p:nvGrpSpPr>
          <p:cNvPr id="135" name="Gruppieren"/>
          <p:cNvGrpSpPr/>
          <p:nvPr/>
        </p:nvGrpSpPr>
        <p:grpSpPr>
          <a:xfrm>
            <a:off x="1205092" y="-1"/>
            <a:ext cx="10992001" cy="72001"/>
            <a:chOff x="0" y="0"/>
            <a:chExt cx="11724800" cy="102399"/>
          </a:xfrm>
        </p:grpSpPr>
        <p:sp>
          <p:nvSpPr>
            <p:cNvPr id="132" name="Rechteck"/>
            <p:cNvSpPr/>
            <p:nvPr/>
          </p:nvSpPr>
          <p:spPr>
            <a:xfrm>
              <a:off x="-1" y="-1"/>
              <a:ext cx="3891201" cy="102401"/>
            </a:xfrm>
            <a:prstGeom prst="rect">
              <a:avLst/>
            </a:prstGeom>
            <a:solidFill>
              <a:srgbClr val="AA0F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321457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266"/>
            </a:p>
          </p:txBody>
        </p:sp>
        <p:sp>
          <p:nvSpPr>
            <p:cNvPr id="133" name="Rechteck"/>
            <p:cNvSpPr/>
            <p:nvPr/>
          </p:nvSpPr>
          <p:spPr>
            <a:xfrm>
              <a:off x="3891200" y="-1"/>
              <a:ext cx="3891201" cy="102401"/>
            </a:xfrm>
            <a:prstGeom prst="rect">
              <a:avLst/>
            </a:prstGeom>
            <a:solidFill>
              <a:srgbClr val="D747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321457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266"/>
            </a:p>
          </p:txBody>
        </p:sp>
        <p:sp>
          <p:nvSpPr>
            <p:cNvPr id="134" name="Rechteck"/>
            <p:cNvSpPr/>
            <p:nvPr/>
          </p:nvSpPr>
          <p:spPr>
            <a:xfrm>
              <a:off x="7782400" y="-1"/>
              <a:ext cx="3942401" cy="102401"/>
            </a:xfrm>
            <a:prstGeom prst="rect">
              <a:avLst/>
            </a:prstGeom>
            <a:solidFill>
              <a:srgbClr val="901B6E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321457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266"/>
            </a:p>
          </p:txBody>
        </p:sp>
      </p:grpSp>
      <p:sp>
        <p:nvSpPr>
          <p:cNvPr id="13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917310" y="6505277"/>
            <a:ext cx="419025" cy="297389"/>
          </a:xfrm>
          <a:prstGeom prst="rect">
            <a:avLst/>
          </a:prstGeom>
        </p:spPr>
        <p:txBody>
          <a:bodyPr/>
          <a:lstStyle>
            <a:lvl1pPr>
              <a:defRPr sz="1266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899815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3D3D0-1C7D-8A00-83BD-E27021C1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FBE55F-7EA7-9BF8-66E4-F5C88AF0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D6219-6992-C9D9-1539-5A0B81B1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3EBC4-2CFD-6A5B-D553-B5CC80FF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978D0-D2AD-48EF-AEED-63C62A94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17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71D51-D3D4-284A-F855-A3AF2CD5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CEE3CC-490A-12E1-A599-C6F123EEB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890C9C-6447-1D25-5A5D-30AB16475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3F1CBB-4494-D1C7-28F6-41C5DF20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E73695-5B2E-3D9B-E102-288BC6DD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FF8A73-80CB-3F2B-7B1B-21BFAB05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9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FA149-6292-B3D6-6674-4B07AA66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441EAE-E4B9-8EE7-B108-B922B6FD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DAAD89-9740-7187-BF5F-AAD17D0A5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FC557B-D16C-05A3-5935-F793A1E08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B73266-06C9-4EAC-C6FC-AF4F4B6BD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0EDF4E-A0AE-4523-1CA4-4A0965C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BBB0FC-FA9E-D1B7-E062-1DD5E531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7F5579-F990-1E59-5A5E-93E661C0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69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9E8B3-4E70-A24E-E227-C9817E7F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18D03C-BE4B-72F2-E843-5783BC6A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EDBC15-8ABF-3E2F-400A-80865666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0541B2-AADF-9BF4-B649-A8B55FA9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7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CCD1F4-02AF-D718-C06B-FDECE2C5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42D8BC-0997-B2AD-3B10-56F3F2BF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DB440A-E595-1F00-3EE5-FAC57542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72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AEA4F-89F5-C970-00B1-484B7652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64E95D-9033-8902-4D47-E9FC6AED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5281BC-548B-D2F1-7E30-8F0C0795D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CEA07C-9CBB-AB63-9C52-B11F634D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864B96-DD17-B5DB-13EB-712D0306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57E925-821E-6A8C-4B2B-182CA85A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63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989BC-9D5C-9D64-CDF8-9697A9FA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A4E913-4381-86B2-E53F-DEB9BDF33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2892F6-85A5-487B-FCC2-A65283B73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A2C4DC-52CB-3E8D-44D0-454A5F99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3FB6B3-3433-4AA0-9557-8A5D0F5F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E7C27C-CE83-74D4-0C4B-AC78A5C2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8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277050-79BE-031F-EACC-71A14943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67455C-D52E-D7B4-C467-E144173EF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46F629-25C3-F1E1-6E58-03D445442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78A62-375E-4158-AD04-FE112A07EC81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0AFEF7-3022-3695-C87B-7DBC927A4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0DDEF9-04AF-0C4A-6B41-FED177655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82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892969" y="178594"/>
            <a:ext cx="10406063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892969" y="1821656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933329" y="6536531"/>
            <a:ext cx="391133" cy="27571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125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765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31252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62505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25011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562640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60729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321457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482186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642915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803643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964372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125101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285829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ttleorpheus.com/" TargetMode="External"/><Relationship Id="rId3" Type="http://schemas.openxmlformats.org/officeDocument/2006/relationships/hyperlink" Target="https://www.google.de/url?sa=i&amp;url=https%3A%2F%2Fwww.sachsen.schule%2F~physikms%2Fmaterial%2Fpruefung%2Fphprf98%2Fls6prf98.htm&amp;psig=AOvVaw01VKNEZz7Yil2AQqjYsZ7C&amp;ust=1668505179205000&amp;source=images&amp;cd=vfe&amp;ved=0CBAQjRxqFwoTCJjF-bqwrfsCFQAAAAAdAAAAABAP" TargetMode="External"/><Relationship Id="rId7" Type="http://schemas.openxmlformats.org/officeDocument/2006/relationships/hyperlink" Target="https://www.shutterstock.com/de/image-vector/background-games-mobile-applications-spaceship-interior-1163119627" TargetMode="External"/><Relationship Id="rId2" Type="http://schemas.openxmlformats.org/officeDocument/2006/relationships/hyperlink" Target="https://img.freepik.com/vektoren-premium/albert-einstein-zeichentrickfigur-hat-idee_324746-781.jpg?w=826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reepik.com/free-vector/cartoon-laboratory-room_13209801.htm" TargetMode="External"/><Relationship Id="rId5" Type="http://schemas.openxmlformats.org/officeDocument/2006/relationships/hyperlink" Target="https://www.google.de/url?sa=i&amp;url=https%3A%2F%2Fnews.illinoisstate.edu%2F2020%2F01%2Fsaving-the-world-from-killer-supernova-matt-caplan-propels-physics-into-headlines%2F&amp;psig=AOvVaw2bEhna0UQyfD9kKGWVWS8K&amp;ust=1668507709311000&amp;source=images&amp;cd=vfe&amp;ved=0CBAQjRxqFwoTCOD879-5rfsCFQAAAAAdAAAAABAI" TargetMode="External"/><Relationship Id="rId4" Type="http://schemas.openxmlformats.org/officeDocument/2006/relationships/hyperlink" Target="https://www.google.de/url?sa=i&amp;url=https%3A%2F%2Fwww.uebungskoenig.de%2Fphysik%2F7-klasse%2Fstromkreis%2F&amp;psig=AOvVaw01VKNEZz7Yil2AQqjYsZ7C&amp;ust=1668505179205000&amp;source=images&amp;cd=vfe&amp;ved=0CBAQjRxqFwoTCJjF-bqwrfsCFQAAAAAdAAAAABA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82" name="Slideguide v0.1"/>
          <p:cNvSpPr txBox="1"/>
          <p:nvPr/>
        </p:nvSpPr>
        <p:spPr>
          <a:xfrm>
            <a:off x="2063274" y="3237012"/>
            <a:ext cx="4032726" cy="183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 sz="1195" dirty="0"/>
              <a:t>Audit 1</a:t>
            </a:r>
            <a:endParaRPr sz="1195" dirty="0"/>
          </a:p>
        </p:txBody>
      </p:sp>
      <p:sp>
        <p:nvSpPr>
          <p:cNvPr id="183" name="Advanced Media Institute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/>
              <a:t>Entwicklungsprojekt WS 2022/2023</a:t>
            </a:r>
            <a:endParaRPr sz="1898" dirty="0"/>
          </a:p>
        </p:txBody>
      </p:sp>
      <p:sp>
        <p:nvSpPr>
          <p:cNvPr id="3" name="Slideguide v0.1">
            <a:extLst>
              <a:ext uri="{FF2B5EF4-FFF2-40B4-BE49-F238E27FC236}">
                <a16:creationId xmlns:a16="http://schemas.microsoft.com/office/drawing/2014/main" id="{3335284F-F78E-E982-72C3-536483962439}"/>
              </a:ext>
            </a:extLst>
          </p:cNvPr>
          <p:cNvSpPr txBox="1"/>
          <p:nvPr/>
        </p:nvSpPr>
        <p:spPr>
          <a:xfrm>
            <a:off x="2061528" y="5786437"/>
            <a:ext cx="403272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 sz="1200" dirty="0">
                <a:latin typeface="PT Sans" panose="020B0503020203020204" pitchFamily="34" charset="0"/>
              </a:rPr>
              <a:t>Jonas Niggemann</a:t>
            </a:r>
          </a:p>
          <a:p>
            <a:r>
              <a:rPr lang="de-DE" sz="1200" dirty="0">
                <a:latin typeface="PT Sans" panose="020B0503020203020204" pitchFamily="34" charset="0"/>
              </a:rPr>
              <a:t>Christian Tschitschke</a:t>
            </a:r>
          </a:p>
          <a:p>
            <a:r>
              <a:rPr lang="de-DE" sz="1200" dirty="0">
                <a:latin typeface="PT Sans" panose="020B0503020203020204" pitchFamily="34" charset="0"/>
              </a:rPr>
              <a:t>Malcolm Ipek</a:t>
            </a:r>
          </a:p>
        </p:txBody>
      </p:sp>
      <p:grpSp>
        <p:nvGrpSpPr>
          <p:cNvPr id="4" name="Gruppieren">
            <a:extLst>
              <a:ext uri="{FF2B5EF4-FFF2-40B4-BE49-F238E27FC236}">
                <a16:creationId xmlns:a16="http://schemas.microsoft.com/office/drawing/2014/main" id="{1EE5A32C-B6FC-9C87-7C17-D7F571F53FD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4EDFFAA6-FC47-34E9-DD80-B69E40917501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EAB726A0-95A2-043A-4981-191B1B5CA955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" name="Rechteck">
              <a:extLst>
                <a:ext uri="{FF2B5EF4-FFF2-40B4-BE49-F238E27FC236}">
                  <a16:creationId xmlns:a16="http://schemas.microsoft.com/office/drawing/2014/main" id="{F6C73914-B176-7571-423C-A3D426A4AE30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" name="Rechteck">
              <a:extLst>
                <a:ext uri="{FF2B5EF4-FFF2-40B4-BE49-F238E27FC236}">
                  <a16:creationId xmlns:a16="http://schemas.microsoft.com/office/drawing/2014/main" id="{98A3F096-5C88-9BF7-C9C0-231D33B67847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9" name="Rechteck">
            <a:extLst>
              <a:ext uri="{FF2B5EF4-FFF2-40B4-BE49-F238E27FC236}">
                <a16:creationId xmlns:a16="http://schemas.microsoft.com/office/drawing/2014/main" id="{6DBD35FC-65EE-432E-97C3-ADAA1557D09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" name="Rechteck">
            <a:extLst>
              <a:ext uri="{FF2B5EF4-FFF2-40B4-BE49-F238E27FC236}">
                <a16:creationId xmlns:a16="http://schemas.microsoft.com/office/drawing/2014/main" id="{7F554926-9927-ACC6-03DC-3C88861192E4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Umgang mit Bildern"/>
          <p:cNvSpPr txBox="1"/>
          <p:nvPr/>
        </p:nvSpPr>
        <p:spPr>
          <a:xfrm>
            <a:off x="2063274" y="547144"/>
            <a:ext cx="1219693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Produkt Vision</a:t>
            </a:r>
            <a:endParaRPr sz="1477" dirty="0"/>
          </a:p>
        </p:txBody>
      </p:sp>
      <p:sp>
        <p:nvSpPr>
          <p:cNvPr id="386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87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88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89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90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91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92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93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94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95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96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97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98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99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400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401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402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403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404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405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406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407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408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409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410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411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412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413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414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422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23" name="Moodbilder sollten bevorzugt angeschnitten sein und auch dem Raster folgen. Dazu hier ein paar Beispiele."/>
          <p:cNvSpPr txBox="1"/>
          <p:nvPr/>
        </p:nvSpPr>
        <p:spPr>
          <a:xfrm>
            <a:off x="2064247" y="3237012"/>
            <a:ext cx="3937992" cy="1838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de-DE" sz="1195" b="1" dirty="0"/>
              <a:t>Story Idee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Experiment in der Vergangenheit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Protagonist hat dabei sein Gedächtnis verloren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Er befindet sich in einem verlassenen Labor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Er muss sein Wissen wieder erlangen, um aus dem Labor zu entkommen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Durch das Lösen von den Rätseln kann er sich den Weg zum Ausgang erarbeiten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Möglicher Protagonist ist Albert Einstein (</a:t>
            </a:r>
            <a:r>
              <a:rPr lang="de-DE" sz="1195" dirty="0" err="1"/>
              <a:t>vlt</a:t>
            </a:r>
            <a:r>
              <a:rPr lang="de-DE" sz="1195" dirty="0"/>
              <a:t>. Mit anderem Namen)</a:t>
            </a:r>
            <a:endParaRPr sz="1195" dirty="0"/>
          </a:p>
        </p:txBody>
      </p:sp>
      <p:pic>
        <p:nvPicPr>
          <p:cNvPr id="424" name="Bil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r="7250"/>
          <a:stretch/>
        </p:blipFill>
        <p:spPr>
          <a:xfrm>
            <a:off x="6189762" y="-99064"/>
            <a:ext cx="5887346" cy="688571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uppieren">
            <a:extLst>
              <a:ext uri="{FF2B5EF4-FFF2-40B4-BE49-F238E27FC236}">
                <a16:creationId xmlns:a16="http://schemas.microsoft.com/office/drawing/2014/main" id="{EC3A21A0-E07A-66DF-C625-CC06DD1060E5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38D39186-A4C9-691E-D38F-456BF2F05DE3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085D204E-DC53-2172-2784-055F5EAF9A76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70771000-A25C-93B9-D573-6FE3976FDB5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8C79A03F-F684-931F-ADFF-F3465F4DBF10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55254414-8F40-7610-488E-36B4433C053F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83F254EC-DB96-2D23-99F6-B4A0DE022802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219693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Produkt Vision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312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195" b="1" dirty="0"/>
              <a:t>Ablauf des Spiels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Spiel startet im Hauptmenü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Buttons: Spiel Starten, (Spiel Laden), Optionen, Credits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Neues Spiel Ausgewählt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Einleitung in die Story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Spieler kommt in den ersten Raum und kann zwischen mehreren weiteren (3) wählen (Level aussuchen)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295" dirty="0"/>
              <a:t>Themen: Einfache Stromkreise, Magnetismus, Teilchenmodell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In den ersten Leveln kann sich der Spieler Basisfähigkeiten aneignen und diese in komplizierteren Leveln kombinieren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Im Laufe des Spiels erhält der Spieler immer mehr Fähigkeiten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Ende des Levels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Neu erlernte Fähigkeiten werden noch einmal erklärt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Objekte oder Formeln werden einer Formelsammlung hinzugefügt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7124E6E3-F7F3-EF2E-E417-78BFF1F19B60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D5D41F1-9B2A-E732-9D14-E2E4D60E33F4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6F8F5C0B-7B3B-2EDD-4CDA-AF99F4B59A19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104D2A61-6ADA-639D-6B62-1B52185C0FBD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656F935D-3772-039F-5802-EDD36FDFA5DA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DB00C0C7-E59A-34D3-5823-D8E099C38E9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56DF830A-085F-B82A-A276-21E90A794B63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02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Bil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2006" y="2985239"/>
            <a:ext cx="5144218" cy="3620005"/>
          </a:xfrm>
          <a:prstGeom prst="rect">
            <a:avLst/>
          </a:prstGeom>
        </p:spPr>
      </p:pic>
      <p:sp>
        <p:nvSpPr>
          <p:cNvPr id="509" name="Umgang mit Bildern"/>
          <p:cNvSpPr txBox="1"/>
          <p:nvPr/>
        </p:nvSpPr>
        <p:spPr>
          <a:xfrm>
            <a:off x="2063274" y="547144"/>
            <a:ext cx="1219693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Produkt Vision</a:t>
            </a:r>
            <a:endParaRPr sz="1477" dirty="0"/>
          </a:p>
        </p:txBody>
      </p:sp>
      <p:sp>
        <p:nvSpPr>
          <p:cNvPr id="510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11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12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13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14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15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16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17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18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19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20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21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522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23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24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25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26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27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28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29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30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31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32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33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34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35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36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37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38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46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547" name="Moodbilder sollten bevorzugt angeschnitten sein und auch dem Raster folgen. Dazu hier ein paar Beispiele."/>
          <p:cNvSpPr txBox="1"/>
          <p:nvPr/>
        </p:nvSpPr>
        <p:spPr>
          <a:xfrm>
            <a:off x="5502176" y="1821656"/>
            <a:ext cx="5313164" cy="25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b="1" dirty="0"/>
              <a:t>Fähigkeiten / Tools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Basieren auf physikalischen Gesetzen und Formeln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Spieler kann sich z.B. einen Elektromagneten zusammenbauen und einsetzen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Spieler bekommt einen Schaltplan und muss die Objekte den Symbolen zuordnen und richtig anordnen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Spieler muss ein bestimmtes Element im Teilchenmodell erstellen und kann das Material dann verwenden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Tools, die zusammengebaut werden können (z.B. Elektromagnet), müssen in jedem Level zusammengebaut werden (Dafür muss man die Teile finden)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95" dirty="0"/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sz="1195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FB2BCB26-E7B9-E3E2-EBD8-EB198DC946D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DCD03136-6A13-8303-E51A-61AE4063D2E4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4AC0020F-6311-206B-E21D-34D058DC1591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3C7BA941-34CD-5924-BA86-538B248807A6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A6D1804C-2090-CE2B-C238-A2164C74ACC0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9D5F38E2-0F79-7F25-71B6-1CD46212B859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E720E358-D65C-DC1B-8507-84EC4721D8BF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219693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Produkt Vision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1" y="1364761"/>
            <a:ext cx="6980703" cy="2241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195" b="1" dirty="0"/>
              <a:t>Zusätzliche Ideen und Konzepte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Spielmodus Ideen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Story Modus (Normaler Spielmodus, Thema des Projekts)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Levelauswahl nach Themenbereich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Leveleditor (Community-Chambers ähnlich wie in Portal 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Wie hält man die Spielmotivation hoch?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Belohnungssystem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Level darf nicht zu schwer sein aber auch nicht zu einfach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Zeit stoppen und am Ende vom Level Sterne vergeben (Score)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Story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E4BCB4CE-F3BE-83E9-96A5-6AC4F13A16CC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CC20A901-2DE3-4034-2071-7AC76A136824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E9761A82-C749-775C-188B-8CF93F2C59D6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B29450A5-B16B-B057-7F0B-3E5996D48587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49C2426D-B112-5E0B-5F90-FDCC95C484C0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2D73FA00-50EE-6748-E845-8E57CEE5D29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030FDA02-7CC2-B377-3222-4A5EEA39249D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03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219693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Produkt Vision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1" y="1364761"/>
            <a:ext cx="6980703" cy="3038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195" b="1" dirty="0"/>
              <a:t>Zusätzliche Ideen und Konzepte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Grafikstil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2D-Spiel in der Seitenansicht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Man sieht immer einen Querschnitt von einem Raum / einer Umgebung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Der Raum kann auch größer sein als der Bildausschnitt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295" dirty="0"/>
              <a:t>Das Level scrollt dann mit dem Spieler mit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Comicstil (Inspiration vielleicht „Little Orpheus“ (Spiel auf Steam))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Für wen wird das Spiel entwickelt?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5. bis 7. Klasse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295" dirty="0"/>
              <a:t>Grafikstil und Spielstil bieten sich ideal für jüngere Kinder an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295" dirty="0"/>
              <a:t>Jüngere Kinder kann man mit so einem Spiel eher erreichen als Schüler aus der Oberstufe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295" dirty="0"/>
              <a:t>Das Spiel soll vor allem jüngere Schüler motivieren Physik weiter zu wählen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295" dirty="0"/>
              <a:t>Die Angst vor dem Fach nehmen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3FFA4A30-F488-5E50-40C2-30381C7BEB29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03BEDD87-CDD9-73E8-5CC0-8F32E53AF7D8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73BEEE2B-B7FC-3ED1-FF72-9D586E1DC80D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C0C5D606-95AA-DB9E-68E6-75CB00815CD8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A20F65C6-D06A-06AE-0984-018AA9493AE5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7BAADC2A-5D54-4432-093C-AE9718EEBAE9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086A1859-53FC-FEAE-B39D-1FFC45EC762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42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52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" name="Bil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1" r="25341"/>
          <a:stretch/>
        </p:blipFill>
        <p:spPr>
          <a:xfrm>
            <a:off x="6304653" y="-4465"/>
            <a:ext cx="5887347" cy="6885718"/>
          </a:xfrm>
          <a:prstGeom prst="rect">
            <a:avLst/>
          </a:prstGeom>
          <a:ln w="12700">
            <a:miter lim="400000"/>
          </a:ln>
        </p:spPr>
      </p:pic>
      <p:sp>
        <p:nvSpPr>
          <p:cNvPr id="882" name="Rechteck"/>
          <p:cNvSpPr/>
          <p:nvPr/>
        </p:nvSpPr>
        <p:spPr>
          <a:xfrm>
            <a:off x="6096000" y="-13859"/>
            <a:ext cx="2460781" cy="6916508"/>
          </a:xfrm>
          <a:prstGeom prst="rect">
            <a:avLst/>
          </a:prstGeom>
          <a:gradFill>
            <a:gsLst>
              <a:gs pos="19090">
                <a:srgbClr val="4952E1"/>
              </a:gs>
              <a:gs pos="100000">
                <a:srgbClr val="4952E1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200" b="0">
                <a:solidFill>
                  <a:srgbClr val="CB3067">
                    <a:alpha val="0"/>
                  </a:srgb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kern="0">
              <a:solidFill>
                <a:srgbClr val="CB3067">
                  <a:alpha val="0"/>
                </a:srgbClr>
              </a:solidFill>
              <a:latin typeface="Helvetica Neue Medium"/>
              <a:sym typeface="Helvetica Neue Medium"/>
            </a:endParaRPr>
          </a:p>
        </p:txBody>
      </p:sp>
      <p:sp>
        <p:nvSpPr>
          <p:cNvPr id="883" name="Bilder auf Zwischenfolien…"/>
          <p:cNvSpPr txBox="1"/>
          <p:nvPr/>
        </p:nvSpPr>
        <p:spPr>
          <a:xfrm>
            <a:off x="2064246" y="2736606"/>
            <a:ext cx="5313165" cy="204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defTabSz="410751" hangingPunct="0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sz="1477" kern="0" dirty="0">
                <a:solidFill>
                  <a:srgbClr val="FFFFFF"/>
                </a:solidFill>
                <a:latin typeface="Roboto Slab Bold"/>
                <a:sym typeface="Roboto Slab Bold"/>
              </a:rPr>
              <a:t>Art Vision</a:t>
            </a:r>
            <a:endParaRPr sz="1477" kern="0" dirty="0">
              <a:solidFill>
                <a:srgbClr val="FFFFFF"/>
              </a:solidFill>
              <a:latin typeface="Roboto Slab Bold"/>
              <a:sym typeface="Roboto Slab Bold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Bil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3274" y="2391991"/>
            <a:ext cx="3939820" cy="2626546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Umgang mit Bildern"/>
          <p:cNvSpPr txBox="1"/>
          <p:nvPr/>
        </p:nvSpPr>
        <p:spPr>
          <a:xfrm>
            <a:off x="2063274" y="547144"/>
            <a:ext cx="807722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Art Vision</a:t>
            </a:r>
            <a:endParaRPr sz="1477" dirty="0"/>
          </a:p>
        </p:txBody>
      </p:sp>
      <p:sp>
        <p:nvSpPr>
          <p:cNvPr id="551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52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53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54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55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56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57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58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59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60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61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62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563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64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65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66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67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68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69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70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71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72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73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74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75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76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77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78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79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87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588" name="Inhaltliche Bilder folgen dem Raster und werden nicht angeschnitten, sondern bevorzugt links platziert."/>
          <p:cNvSpPr txBox="1"/>
          <p:nvPr/>
        </p:nvSpPr>
        <p:spPr>
          <a:xfrm>
            <a:off x="6189762" y="1726236"/>
            <a:ext cx="3937992" cy="36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195" dirty="0"/>
              <a:t>Die Szene soll im Cartoon- / Comicstil realisiert werden</a:t>
            </a:r>
            <a:endParaRPr sz="1195" dirty="0"/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sz="1195" dirty="0"/>
          </a:p>
        </p:txBody>
      </p:sp>
      <p:grpSp>
        <p:nvGrpSpPr>
          <p:cNvPr id="591" name="Gruppieren"/>
          <p:cNvGrpSpPr/>
          <p:nvPr/>
        </p:nvGrpSpPr>
        <p:grpSpPr>
          <a:xfrm>
            <a:off x="2051734" y="5131642"/>
            <a:ext cx="2544260" cy="370105"/>
            <a:chOff x="-11445" y="-310470"/>
            <a:chExt cx="3618503" cy="526370"/>
          </a:xfrm>
        </p:grpSpPr>
        <p:sp>
          <p:nvSpPr>
            <p:cNvPr id="589" name="Bildunterschriften nutzen die PT Sans, Regular in 14pt mit einem Zeilenabstand von 1 oder 100%, werden auf 60% Transparenz reduziert."/>
            <p:cNvSpPr/>
            <p:nvPr/>
          </p:nvSpPr>
          <p:spPr>
            <a:xfrm>
              <a:off x="-11445" y="-310470"/>
              <a:ext cx="3618503" cy="215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defRPr sz="1400" b="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rPr lang="de-DE" sz="984" dirty="0"/>
                <a:t>Quelle: www.freepik.com</a:t>
              </a:r>
              <a:endParaRPr sz="984" dirty="0"/>
            </a:p>
          </p:txBody>
        </p:sp>
        <p:sp>
          <p:nvSpPr>
            <p:cNvPr id="590" name="17"/>
            <p:cNvSpPr/>
            <p:nvPr/>
          </p:nvSpPr>
          <p:spPr>
            <a:xfrm>
              <a:off x="0" y="0"/>
              <a:ext cx="215900" cy="215900"/>
            </a:xfrm>
            <a:prstGeom prst="rect">
              <a:avLst/>
            </a:prstGeom>
            <a:solidFill>
              <a:srgbClr val="000000">
                <a:alpha val="3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800" b="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rPr sz="562"/>
                <a:t>17</a:t>
              </a:r>
            </a:p>
          </p:txBody>
        </p:sp>
      </p:grp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B6AB4C7-C3AE-F58E-83F9-C756CFDD2B00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B08C5332-E323-4504-D670-A7246BCD7425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F987CB56-0EFC-90FA-5942-069ACFDF2DA9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59123E73-3E50-7539-A403-83A9694A7EA0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0F7A7DC6-22C3-A623-CF0F-6E96531CDDF5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D4FB56E-6D4E-7745-23FD-ABDEB1BD51FE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B904D6A0-E594-837C-CE37-CD16EDE79995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Bil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9781" y="2152224"/>
            <a:ext cx="3083218" cy="3634213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Umgang mit Bildern"/>
          <p:cNvSpPr txBox="1"/>
          <p:nvPr/>
        </p:nvSpPr>
        <p:spPr>
          <a:xfrm>
            <a:off x="2063274" y="547144"/>
            <a:ext cx="807722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Art Vision</a:t>
            </a:r>
            <a:endParaRPr sz="1477" dirty="0"/>
          </a:p>
        </p:txBody>
      </p:sp>
      <p:sp>
        <p:nvSpPr>
          <p:cNvPr id="551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52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53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54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55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56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57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58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59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60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61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62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563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64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65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66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67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68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69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70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71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72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73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74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75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76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77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78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79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87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588" name="Inhaltliche Bilder folgen dem Raster und werden nicht angeschnitten, sondern bevorzugt links platziert."/>
          <p:cNvSpPr txBox="1"/>
          <p:nvPr/>
        </p:nvSpPr>
        <p:spPr>
          <a:xfrm>
            <a:off x="6189762" y="1726236"/>
            <a:ext cx="3937992" cy="551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195" dirty="0"/>
              <a:t>Der Grafikstil soll relativ minimalistisch sein, aber trotzdem genug Details haben.</a:t>
            </a:r>
            <a:endParaRPr sz="1195" dirty="0"/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sz="1195" dirty="0"/>
          </a:p>
        </p:txBody>
      </p:sp>
      <p:grpSp>
        <p:nvGrpSpPr>
          <p:cNvPr id="591" name="Gruppieren"/>
          <p:cNvGrpSpPr/>
          <p:nvPr/>
        </p:nvGrpSpPr>
        <p:grpSpPr>
          <a:xfrm>
            <a:off x="2059781" y="5847457"/>
            <a:ext cx="2544260" cy="370105"/>
            <a:chOff x="-11445" y="-310470"/>
            <a:chExt cx="3618503" cy="526370"/>
          </a:xfrm>
        </p:grpSpPr>
        <p:sp>
          <p:nvSpPr>
            <p:cNvPr id="589" name="Bildunterschriften nutzen die PT Sans, Regular in 14pt mit einem Zeilenabstand von 1 oder 100%, werden auf 60% Transparenz reduziert."/>
            <p:cNvSpPr/>
            <p:nvPr/>
          </p:nvSpPr>
          <p:spPr>
            <a:xfrm>
              <a:off x="-11445" y="-310470"/>
              <a:ext cx="3618503" cy="215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defRPr sz="1400" b="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rPr lang="de-DE" sz="984" dirty="0"/>
                <a:t>Quelle: www.shutterstock.com</a:t>
              </a:r>
              <a:endParaRPr sz="984" dirty="0"/>
            </a:p>
          </p:txBody>
        </p:sp>
        <p:sp>
          <p:nvSpPr>
            <p:cNvPr id="590" name="17"/>
            <p:cNvSpPr/>
            <p:nvPr/>
          </p:nvSpPr>
          <p:spPr>
            <a:xfrm>
              <a:off x="0" y="0"/>
              <a:ext cx="215900" cy="215900"/>
            </a:xfrm>
            <a:prstGeom prst="rect">
              <a:avLst/>
            </a:prstGeom>
            <a:solidFill>
              <a:srgbClr val="000000">
                <a:alpha val="3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800" b="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rPr sz="562"/>
                <a:t>17</a:t>
              </a:r>
            </a:p>
          </p:txBody>
        </p:sp>
      </p:grp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BBC9583F-B7B5-FDA0-0D9B-D19309FA61D3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F1159DD7-D507-741A-FA39-102844F1BB4A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29B2CEE-B2C2-5D8A-3A11-E0A078271535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53F2A29C-8E74-295E-FB62-D11329395CC0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72510EFC-8D54-A902-BB7D-585790A26C02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67F325F8-9540-3D75-EFEB-01DBCEE2FA2C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5C677F0C-9B4B-5081-0FC3-2FC3384C99D9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303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Bil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1734" y="1711906"/>
            <a:ext cx="3083218" cy="3083218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Umgang mit Bildern"/>
          <p:cNvSpPr txBox="1"/>
          <p:nvPr/>
        </p:nvSpPr>
        <p:spPr>
          <a:xfrm>
            <a:off x="2063274" y="547144"/>
            <a:ext cx="807722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Art Vision</a:t>
            </a:r>
            <a:endParaRPr sz="1477" dirty="0"/>
          </a:p>
        </p:txBody>
      </p:sp>
      <p:sp>
        <p:nvSpPr>
          <p:cNvPr id="551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52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53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54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55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56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57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58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59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60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61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62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563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64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65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66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67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68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69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70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71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72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73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74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75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76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77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78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79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87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588" name="Inhaltliche Bilder folgen dem Raster und werden nicht angeschnitten, sondern bevorzugt links platziert."/>
          <p:cNvSpPr txBox="1"/>
          <p:nvPr/>
        </p:nvSpPr>
        <p:spPr>
          <a:xfrm>
            <a:off x="6189762" y="1726236"/>
            <a:ext cx="3937992" cy="551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195" dirty="0"/>
              <a:t>Der Grafikstil muss für uns realisierbar sein und darf deshalb nicht zu aufwendig sein.</a:t>
            </a:r>
            <a:endParaRPr sz="1195" dirty="0"/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sz="1195" dirty="0"/>
          </a:p>
        </p:txBody>
      </p:sp>
      <p:grpSp>
        <p:nvGrpSpPr>
          <p:cNvPr id="591" name="Gruppieren"/>
          <p:cNvGrpSpPr/>
          <p:nvPr/>
        </p:nvGrpSpPr>
        <p:grpSpPr>
          <a:xfrm>
            <a:off x="2051734" y="5131642"/>
            <a:ext cx="2544260" cy="370105"/>
            <a:chOff x="-11445" y="-310470"/>
            <a:chExt cx="3618503" cy="526370"/>
          </a:xfrm>
        </p:grpSpPr>
        <p:sp>
          <p:nvSpPr>
            <p:cNvPr id="589" name="Bildunterschriften nutzen die PT Sans, Regular in 14pt mit einem Zeilenabstand von 1 oder 100%, werden auf 60% Transparenz reduziert."/>
            <p:cNvSpPr/>
            <p:nvPr/>
          </p:nvSpPr>
          <p:spPr>
            <a:xfrm>
              <a:off x="-11445" y="-310470"/>
              <a:ext cx="3618503" cy="215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defRPr sz="1400" b="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rPr lang="de-DE" sz="984" dirty="0"/>
                <a:t>Quelle: www.freepik.com</a:t>
              </a:r>
            </a:p>
          </p:txBody>
        </p:sp>
        <p:sp>
          <p:nvSpPr>
            <p:cNvPr id="590" name="17"/>
            <p:cNvSpPr/>
            <p:nvPr/>
          </p:nvSpPr>
          <p:spPr>
            <a:xfrm>
              <a:off x="0" y="0"/>
              <a:ext cx="215900" cy="215900"/>
            </a:xfrm>
            <a:prstGeom prst="rect">
              <a:avLst/>
            </a:prstGeom>
            <a:solidFill>
              <a:srgbClr val="000000">
                <a:alpha val="3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800" b="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rPr sz="562"/>
                <a:t>17</a:t>
              </a:r>
            </a:p>
          </p:txBody>
        </p:sp>
      </p:grp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642BBE26-F500-E9E6-E9B2-90B5BF022B45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9BE5BEC1-09A1-4A42-E05C-A1316262B39D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C011D36E-6667-63D4-D3FE-76AF03D5AB18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AAA0CE6A-8C7C-EC0A-04B6-4D586F64FEA9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EC80BB2E-8AD0-A335-C5FD-277976C9A99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6C766C86-289E-5909-3630-0A3A7CC8DD97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1EF6B0ED-1466-8596-A74A-136261C79546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49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Bil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7829" y="2272854"/>
            <a:ext cx="3934409" cy="2322536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Umgang mit Bildern"/>
          <p:cNvSpPr txBox="1"/>
          <p:nvPr/>
        </p:nvSpPr>
        <p:spPr>
          <a:xfrm>
            <a:off x="2063274" y="547144"/>
            <a:ext cx="807722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Art Vision</a:t>
            </a:r>
            <a:endParaRPr sz="1477" dirty="0"/>
          </a:p>
        </p:txBody>
      </p:sp>
      <p:sp>
        <p:nvSpPr>
          <p:cNvPr id="551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52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53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54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55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56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57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58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59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60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61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62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563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64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65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66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67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68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69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70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71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72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73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74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75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76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77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78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79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587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588" name="Inhaltliche Bilder folgen dem Raster und werden nicht angeschnitten, sondern bevorzugt links platziert."/>
          <p:cNvSpPr txBox="1"/>
          <p:nvPr/>
        </p:nvSpPr>
        <p:spPr>
          <a:xfrm>
            <a:off x="6235016" y="1876209"/>
            <a:ext cx="3937992" cy="551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195" dirty="0"/>
              <a:t>Der Stil von „Little Orpheus“ wäre denkbar für das Spiel, ist für uns aber wahrscheinlich zu aufwendig</a:t>
            </a:r>
            <a:endParaRPr sz="1195" dirty="0"/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sz="1195" dirty="0"/>
          </a:p>
        </p:txBody>
      </p:sp>
      <p:grpSp>
        <p:nvGrpSpPr>
          <p:cNvPr id="591" name="Gruppieren"/>
          <p:cNvGrpSpPr/>
          <p:nvPr/>
        </p:nvGrpSpPr>
        <p:grpSpPr>
          <a:xfrm>
            <a:off x="2067451" y="4719516"/>
            <a:ext cx="2425100" cy="503699"/>
            <a:chOff x="-1" y="-500470"/>
            <a:chExt cx="3618503" cy="716370"/>
          </a:xfrm>
        </p:grpSpPr>
        <p:sp>
          <p:nvSpPr>
            <p:cNvPr id="589" name="Bildunterschriften nutzen die PT Sans, Regular in 14pt mit einem Zeilenabstand von 1 oder 100%, werden auf 60% Transparenz reduziert."/>
            <p:cNvSpPr/>
            <p:nvPr/>
          </p:nvSpPr>
          <p:spPr>
            <a:xfrm>
              <a:off x="-1" y="-500470"/>
              <a:ext cx="3618503" cy="215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defRPr sz="1400" b="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rPr lang="de-DE" sz="984" dirty="0"/>
                <a:t>Quelle: www.littleorpheus.com</a:t>
              </a:r>
            </a:p>
          </p:txBody>
        </p:sp>
        <p:sp>
          <p:nvSpPr>
            <p:cNvPr id="590" name="17"/>
            <p:cNvSpPr/>
            <p:nvPr/>
          </p:nvSpPr>
          <p:spPr>
            <a:xfrm>
              <a:off x="0" y="0"/>
              <a:ext cx="215900" cy="215900"/>
            </a:xfrm>
            <a:prstGeom prst="rect">
              <a:avLst/>
            </a:prstGeom>
            <a:solidFill>
              <a:srgbClr val="000000">
                <a:alpha val="3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800" b="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rPr sz="562"/>
                <a:t>17</a:t>
              </a:r>
            </a:p>
          </p:txBody>
        </p:sp>
      </p:grp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0938A2F-B1CC-1823-A5B4-1DDA5BDDFF6F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A62E2E1B-7E60-D88B-2444-369B5A0F64A4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E1B65417-A02B-9384-B34F-C2424811D4B0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A28A7C58-0EB9-6740-ECCB-91F020373E52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30993772-9AC7-2C22-7B83-FDB9DFA8F013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4D12E138-E9C3-8E0F-5882-F18A5871C986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F674BB29-2BBE-B5BB-37E9-B315AC370ADC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74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506823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Inhaltsverzeichnis</a:t>
            </a:r>
            <a:endParaRPr sz="1477" dirty="0"/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dirty="0"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2062301" y="1254621"/>
            <a:ext cx="5317054" cy="294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195" dirty="0"/>
              <a:t>Domänenmodell</a:t>
            </a:r>
          </a:p>
          <a:p>
            <a:pPr marL="171450" indent="-171450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195" dirty="0"/>
              <a:t>Kernfragen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195" dirty="0"/>
              <a:t>Nutzungsproblem und Entwicklungsziele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195" dirty="0"/>
              <a:t>Anwendungsdomäne und Konzepte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195" dirty="0"/>
              <a:t>Prototypen und Anwendungslogik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195" dirty="0"/>
              <a:t>Entwicklungsumgebung</a:t>
            </a:r>
          </a:p>
          <a:p>
            <a:pPr marL="171450" indent="-171450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195" dirty="0"/>
              <a:t>Produkt Vision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195" dirty="0"/>
              <a:t>Story Idee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195" dirty="0"/>
              <a:t>Grober Ablauf des Spiels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195" dirty="0"/>
              <a:t>Fähigkeiten und Tools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195" dirty="0"/>
              <a:t>Weitere Ideen und Konzepte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195" dirty="0"/>
              <a:t>Spielmodi und Motivation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195" dirty="0"/>
              <a:t>Grafik und Zielgruppe</a:t>
            </a:r>
          </a:p>
          <a:p>
            <a:pPr marL="171450" indent="-1714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195" dirty="0"/>
              <a:t>Art Vision</a:t>
            </a:r>
          </a:p>
          <a:p>
            <a:pPr marL="171450" indent="-1714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195" dirty="0" err="1"/>
              <a:t>Deliverables</a:t>
            </a:r>
            <a:r>
              <a:rPr lang="de-DE" sz="1195" dirty="0"/>
              <a:t> Audit 2</a:t>
            </a:r>
          </a:p>
          <a:p>
            <a:pPr marL="171450" indent="-171450" algn="l"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195" dirty="0"/>
              <a:t>Quellen und Abbildungen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FC4EFD8-2F77-CEF3-6DEC-A33B030052D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70E0EBCB-0AE7-BFF8-B636-E9C65215614C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9859E4F5-A376-0B47-DF1E-DDF552DC2807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7694021C-C162-8008-C428-5D340C5BA4E1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95D310A6-3ACA-5105-AE8D-824AECC318DD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BC051B9B-7E5D-2F3A-1DF9-3C624F710905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B8510BDC-1069-EC13-266D-5E275310293A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675908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 err="1"/>
              <a:t>Deliverables</a:t>
            </a:r>
            <a:r>
              <a:rPr lang="de-DE" sz="1477" dirty="0"/>
              <a:t> Audit 2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197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Art Proof </a:t>
            </a:r>
            <a:r>
              <a:rPr lang="de-DE" sz="1195" dirty="0" err="1"/>
              <a:t>of</a:t>
            </a:r>
            <a:r>
              <a:rPr lang="de-DE" sz="1195" dirty="0"/>
              <a:t> Concept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Test Design eines Levels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Puzzle Proof </a:t>
            </a:r>
            <a:r>
              <a:rPr lang="de-DE" sz="1195" dirty="0" err="1"/>
              <a:t>of</a:t>
            </a:r>
            <a:r>
              <a:rPr lang="de-DE" sz="1195" dirty="0"/>
              <a:t> Concept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Entwicklung eines einfachen Rätsels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Physics Proof </a:t>
            </a:r>
            <a:r>
              <a:rPr lang="de-DE" sz="1195" dirty="0" err="1"/>
              <a:t>of</a:t>
            </a:r>
            <a:r>
              <a:rPr lang="de-DE" sz="1195" dirty="0"/>
              <a:t> Concept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Implementation des ersten Rätsels (Code)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Gameplay Proof </a:t>
            </a:r>
            <a:r>
              <a:rPr lang="de-DE" sz="1195" dirty="0" err="1"/>
              <a:t>of</a:t>
            </a:r>
            <a:r>
              <a:rPr lang="de-DE" sz="1195" dirty="0"/>
              <a:t> Concept (Code)</a:t>
            </a:r>
          </a:p>
          <a:p>
            <a:r>
              <a:rPr lang="de-DE" sz="1195" dirty="0">
                <a:sym typeface="Wingdings" panose="05000000000000000000" pitchFamily="2" charset="2"/>
              </a:rPr>
              <a:t> Schaltkreise als Einstieg</a:t>
            </a:r>
            <a:endParaRPr lang="de-DE" sz="1195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595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654025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Quellen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2221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195" b="1" dirty="0"/>
              <a:t>Bildlinks</a:t>
            </a:r>
            <a:endParaRPr lang="de-DE" sz="1195" b="1" dirty="0">
              <a:hlinkClick r:id="rId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>
                <a:hlinkClick r:id="rId2"/>
              </a:rPr>
              <a:t>Albert Einstein Zeichentrick Figur</a:t>
            </a:r>
            <a:endParaRPr lang="de-DE" sz="1195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>
                <a:hlinkClick r:id="rId3"/>
              </a:rPr>
              <a:t>Schaltkreise Beispiel</a:t>
            </a:r>
            <a:endParaRPr lang="de-DE" sz="1195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>
                <a:hlinkClick r:id="rId4"/>
              </a:rPr>
              <a:t>Legende Schaltkreise</a:t>
            </a:r>
            <a:endParaRPr lang="de-DE" sz="1195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>
                <a:hlinkClick r:id="rId5"/>
              </a:rPr>
              <a:t>Kurz Gesagt Weltraum Bild</a:t>
            </a:r>
            <a:endParaRPr lang="de-DE" sz="1195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>
                <a:hlinkClick r:id="rId6"/>
              </a:rPr>
              <a:t>Labor 1</a:t>
            </a:r>
            <a:endParaRPr lang="de-DE" sz="1195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>
                <a:hlinkClick r:id="rId7"/>
              </a:rPr>
              <a:t>Labor 2</a:t>
            </a:r>
            <a:endParaRPr lang="de-DE" sz="1195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>
                <a:hlinkClick r:id="rId8"/>
              </a:rPr>
              <a:t>Little Orpheus Szene</a:t>
            </a:r>
            <a:endParaRPr lang="de-DE" sz="1195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72F79DBD-08A7-BA37-03A2-F96FAECF6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AC1D0929-CF26-ED20-86D6-F6F558F3CCF4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001742B4-D598-95E8-358C-933CFB3FFFA1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4730B3D6-D5E8-33E1-7A89-7623CE2F9863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4A5081CB-4E3A-0A47-2512-431FAACE6F16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87C9405-7B84-969B-B1FE-D811E6730B6E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80FA512-8B1E-3368-D9DA-18BD90CD292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1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380186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Domänenmodell</a:t>
            </a:r>
            <a:endParaRPr sz="1477" dirty="0"/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408600-DF8B-D038-A219-CDC071698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403" y="947879"/>
            <a:ext cx="8556718" cy="572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">
            <a:extLst>
              <a:ext uri="{FF2B5EF4-FFF2-40B4-BE49-F238E27FC236}">
                <a16:creationId xmlns:a16="http://schemas.microsoft.com/office/drawing/2014/main" id="{0B578FC3-667D-CF3C-946B-EB821596C618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490E30C7-0044-FC21-7D49-72BEFB78F813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22BEBF01-15A2-DB12-162C-78A395A35759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551EABB9-C8DD-B7A3-C6F0-C2645991A3E9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731CE423-4DC4-6F7C-E6D3-44BB6B558FEF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D1B2785-A1E4-507D-4A72-127B60F7CDD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9F7F1395-A3F8-95C9-0F55-D032CF70C004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04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/>
              <a:t>Kernfragen</a:t>
            </a:r>
            <a:endParaRPr sz="1898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562569D-1FEB-25FA-D2BC-B96067AD0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B35B8D43-4D5B-5EC7-CCAB-2A3769A34F83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4A6DEA7D-C87A-A492-6894-AB09205F634F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9E7413AE-57E8-C7F1-2A19-2353B81C05CA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8BF1388E-56AD-8609-22E0-BC745A6BFB65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C55B575F-775B-716C-FFE4-8B147A000CA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AD5E9B72-8689-54C7-4EE7-76B8D913E7B5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939360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Kernfragen</a:t>
            </a:r>
            <a:endParaRPr sz="1477" dirty="0"/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1" y="1491257"/>
            <a:ext cx="5816136" cy="1609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195" b="1" dirty="0"/>
              <a:t>Was ist das Nutzungsproblem, welches mit dem Projekt adressiert werden soll?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Naturwissenschaften gelten in Schulen oft als kompliziert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Fächer wie Physik oder Chemie werden oft abgewählt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Im Onlineunterricht oft schwer Inhalte anschaulich zu präsentieren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Das Projekt befasst sich mit dem Fach Physik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Viele komplizierte Formeln und Gesetze</a:t>
            </a:r>
            <a:endParaRPr sz="1295" dirty="0"/>
          </a:p>
        </p:txBody>
      </p:sp>
      <p:sp>
        <p:nvSpPr>
          <p:cNvPr id="2" name="Wie lange sollten Texte laufen?">
            <a:extLst>
              <a:ext uri="{FF2B5EF4-FFF2-40B4-BE49-F238E27FC236}">
                <a16:creationId xmlns:a16="http://schemas.microsoft.com/office/drawing/2014/main" id="{2919A323-7953-41BA-BE7F-075015D33E44}"/>
              </a:ext>
            </a:extLst>
          </p:cNvPr>
          <p:cNvSpPr txBox="1"/>
          <p:nvPr/>
        </p:nvSpPr>
        <p:spPr>
          <a:xfrm>
            <a:off x="2059781" y="4134445"/>
            <a:ext cx="5816136" cy="193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195" b="1" dirty="0"/>
              <a:t>Welche Entwicklungsziele werden angestrebt?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Physikalische Grundsätze und Formeln spielerisch vermitteln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Physik greifbar machen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Physik anschaulich darstellen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Themenbereiche miteinander kombinieren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Das Spiel soll trotz des Themas im Hintergrund Spaß machen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195" dirty="0"/>
          </a:p>
        </p:txBody>
      </p:sp>
      <p:grpSp>
        <p:nvGrpSpPr>
          <p:cNvPr id="3" name="Gruppieren">
            <a:extLst>
              <a:ext uri="{FF2B5EF4-FFF2-40B4-BE49-F238E27FC236}">
                <a16:creationId xmlns:a16="http://schemas.microsoft.com/office/drawing/2014/main" id="{BA10B493-DF11-B300-9181-A635AE3698C3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BBD80BBF-DF3A-6F03-5AA3-3DB169A4F551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116DC262-A35E-8F6C-CF03-213AFE067EFD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66F22D4F-3255-0B83-ABFD-58E913E42ECA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" name="Rechteck">
              <a:extLst>
                <a:ext uri="{FF2B5EF4-FFF2-40B4-BE49-F238E27FC236}">
                  <a16:creationId xmlns:a16="http://schemas.microsoft.com/office/drawing/2014/main" id="{27BFCA8A-DA7E-A439-0533-063532C8072D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8" name="Rechteck">
            <a:extLst>
              <a:ext uri="{FF2B5EF4-FFF2-40B4-BE49-F238E27FC236}">
                <a16:creationId xmlns:a16="http://schemas.microsoft.com/office/drawing/2014/main" id="{38BDC217-4E57-6EEF-AD96-C8800B5C653C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" name="Rechteck">
            <a:extLst>
              <a:ext uri="{FF2B5EF4-FFF2-40B4-BE49-F238E27FC236}">
                <a16:creationId xmlns:a16="http://schemas.microsoft.com/office/drawing/2014/main" id="{E6B043D4-C48A-22B0-593C-CFEFBB4048F8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939360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Kernfragen</a:t>
            </a:r>
            <a:endParaRPr sz="1477" dirty="0"/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1" y="1491257"/>
            <a:ext cx="5816136" cy="1574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195" b="1" dirty="0"/>
              <a:t>Was charakterisiert die Anwendungsdomäne?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Formeln werden selten gerne gelernt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Bloßes auswendig lernen hat keinen großen Lernerfolg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Bei der Anwendung der Formeln und Gesetze kommt es zu Problemen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Experimente können oft nur in der Schule gemacht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Durch das Spiel kann man langweiligen Stoff veranschaulichen</a:t>
            </a:r>
          </a:p>
        </p:txBody>
      </p:sp>
      <p:sp>
        <p:nvSpPr>
          <p:cNvPr id="2" name="Wie lange sollten Texte laufen?">
            <a:extLst>
              <a:ext uri="{FF2B5EF4-FFF2-40B4-BE49-F238E27FC236}">
                <a16:creationId xmlns:a16="http://schemas.microsoft.com/office/drawing/2014/main" id="{2919A323-7953-41BA-BE7F-075015D33E44}"/>
              </a:ext>
            </a:extLst>
          </p:cNvPr>
          <p:cNvSpPr txBox="1"/>
          <p:nvPr/>
        </p:nvSpPr>
        <p:spPr>
          <a:xfrm>
            <a:off x="2059781" y="4134445"/>
            <a:ext cx="5816136" cy="1657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195" b="1" dirty="0"/>
              <a:t>Was sind zentrale Konzepte?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Formeln und Gesetze in spielerischer Form präsentieren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Wissen hinter Rätseln verstecken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Spiel bietet Hilfe an, wenn man nicht weiter kommt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Spätere Level kombinieren Grundkonzepte aus vorherigen Leveln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Sammelobjekte und eine Story sorgen für die Motivation das Spiel weiter zu spielen</a:t>
            </a:r>
          </a:p>
        </p:txBody>
      </p:sp>
      <p:grpSp>
        <p:nvGrpSpPr>
          <p:cNvPr id="3" name="Gruppieren">
            <a:extLst>
              <a:ext uri="{FF2B5EF4-FFF2-40B4-BE49-F238E27FC236}">
                <a16:creationId xmlns:a16="http://schemas.microsoft.com/office/drawing/2014/main" id="{A0F3535E-1E0A-8234-BD81-FE71EDCAC68F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99F8D42E-447D-B284-89FF-B80A8AACD78B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0BB3FF41-A9E7-4F9A-053F-06C9BF0B32A6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B62FD2E5-3405-C51C-F291-AC0A5817E953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" name="Rechteck">
              <a:extLst>
                <a:ext uri="{FF2B5EF4-FFF2-40B4-BE49-F238E27FC236}">
                  <a16:creationId xmlns:a16="http://schemas.microsoft.com/office/drawing/2014/main" id="{2256B1F1-7AA4-7FFB-CFCF-53FE03BBF68A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8" name="Rechteck">
            <a:extLst>
              <a:ext uri="{FF2B5EF4-FFF2-40B4-BE49-F238E27FC236}">
                <a16:creationId xmlns:a16="http://schemas.microsoft.com/office/drawing/2014/main" id="{5AD58292-8B97-6E37-A64F-E7BCC795AE81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" name="Rechteck">
            <a:extLst>
              <a:ext uri="{FF2B5EF4-FFF2-40B4-BE49-F238E27FC236}">
                <a16:creationId xmlns:a16="http://schemas.microsoft.com/office/drawing/2014/main" id="{07F8E335-8CCD-B27B-A374-A4D8599760F2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56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939360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Kernfragen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1" y="1491257"/>
            <a:ext cx="5816136" cy="268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195" b="1" dirty="0"/>
              <a:t>Wie sollen die Prototypen aussehen?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Rapid Prototype: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Ein simples Level mit einfacher Physik (z.B. Schaltkreise)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Grafisches Grundkonzept (muss noch nicht final sein)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Keine Story oder andere Elemente, die nichts mit Physik zu tun haben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Prototype: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Mindestens drei Level die verschiedene Gesetze implementieren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Hilfetexte (Tipps)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Fertiges Grafikkonzept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Sammelobjekte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Story (Zusatz)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195" dirty="0"/>
          </a:p>
        </p:txBody>
      </p:sp>
      <p:sp>
        <p:nvSpPr>
          <p:cNvPr id="2" name="Wie lange sollten Texte laufen?">
            <a:extLst>
              <a:ext uri="{FF2B5EF4-FFF2-40B4-BE49-F238E27FC236}">
                <a16:creationId xmlns:a16="http://schemas.microsoft.com/office/drawing/2014/main" id="{2919A323-7953-41BA-BE7F-075015D33E44}"/>
              </a:ext>
            </a:extLst>
          </p:cNvPr>
          <p:cNvSpPr txBox="1"/>
          <p:nvPr/>
        </p:nvSpPr>
        <p:spPr>
          <a:xfrm>
            <a:off x="2059781" y="4134445"/>
            <a:ext cx="5816136" cy="137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195" b="1" dirty="0"/>
              <a:t>Welche Anwendungslogik ist zu implementieren?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Je nach Level muss die zugehörige Physik implementiert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 err="1"/>
              <a:t>Charachtercontroller</a:t>
            </a:r>
            <a:endParaRPr lang="de-DE" sz="1195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Menü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Sammelobjekte / </a:t>
            </a:r>
            <a:r>
              <a:rPr lang="de-DE" sz="1195" dirty="0" err="1"/>
              <a:t>Achivements</a:t>
            </a:r>
            <a:endParaRPr lang="de-DE" sz="1195" dirty="0"/>
          </a:p>
        </p:txBody>
      </p:sp>
      <p:grpSp>
        <p:nvGrpSpPr>
          <p:cNvPr id="3" name="Gruppieren">
            <a:extLst>
              <a:ext uri="{FF2B5EF4-FFF2-40B4-BE49-F238E27FC236}">
                <a16:creationId xmlns:a16="http://schemas.microsoft.com/office/drawing/2014/main" id="{24F5F3A7-7A0A-7CE9-EEAA-00A9507B0C9F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EFFA81EE-3E20-98F0-1BC2-ED637B75D95A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ED57272B-CBC9-DD64-239C-EC0111D56EF8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812CDCE3-63E9-4F36-E744-C8C9B5336313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" name="Rechteck">
              <a:extLst>
                <a:ext uri="{FF2B5EF4-FFF2-40B4-BE49-F238E27FC236}">
                  <a16:creationId xmlns:a16="http://schemas.microsoft.com/office/drawing/2014/main" id="{CB68E937-A7A3-E0EA-243B-B772BEFD08B7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8" name="Rechteck">
            <a:extLst>
              <a:ext uri="{FF2B5EF4-FFF2-40B4-BE49-F238E27FC236}">
                <a16:creationId xmlns:a16="http://schemas.microsoft.com/office/drawing/2014/main" id="{61E26658-5BC2-808B-7F13-81F6D00B693F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" name="Rechteck">
            <a:extLst>
              <a:ext uri="{FF2B5EF4-FFF2-40B4-BE49-F238E27FC236}">
                <a16:creationId xmlns:a16="http://schemas.microsoft.com/office/drawing/2014/main" id="{4AFE5839-BBCD-77C3-53E3-A869D8DD3E3F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08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939360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Kernfragen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136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195" b="1" dirty="0"/>
              <a:t>Welche Entwicklungsumgebung ist geeignet?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Unity mit C# als Programmiersprache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Die Engine stellt viele Möglichkeiten zur Verfügung eine realistische Physik zu implementieren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Vorerfahrungen mit der Engine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C# sehr ähnlich zu Java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Sehr einsteigerfreundlich im Gegensatz zu </a:t>
            </a:r>
            <a:r>
              <a:rPr lang="de-DE" sz="1295" dirty="0" err="1"/>
              <a:t>UnrealEngine</a:t>
            </a:r>
            <a:endParaRPr lang="de-DE" sz="1295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39BB8C0A-B3BD-B5F6-EC3F-9862EF3EEBA1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859BF319-FAE4-DCA5-ADAB-F0DAB24FBCA5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D7428253-F5E3-0F27-4102-A082B94FE792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B32A525B-9A40-1293-B061-C2A6FDEBF388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7E1A7DDF-ABAC-2CB0-12C6-7A31AF1D9048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02760524-D745-9A79-EA52-947A9400D547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B76DCD69-D272-61D5-DD65-379CA9BF7F0E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98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/>
              <a:t>Produkt Vision</a:t>
            </a:r>
            <a:endParaRPr sz="1898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562569D-1FEB-25FA-D2BC-B96067AD0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B35B8D43-4D5B-5EC7-CCAB-2A3769A34F83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4A6DEA7D-C87A-A492-6894-AB09205F634F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9E7413AE-57E8-C7F1-2A19-2353B81C05CA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8BF1388E-56AD-8609-22E0-BC745A6BFB65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C55B575F-775B-716C-FFE4-8B147A000CA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AD5E9B72-8689-54C7-4EE7-76B8D913E7B5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97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1501</Words>
  <Application>Microsoft Office PowerPoint</Application>
  <PresentationFormat>Breitbild</PresentationFormat>
  <Paragraphs>553</Paragraphs>
  <Slides>21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34" baseType="lpstr">
      <vt:lpstr>Arial</vt:lpstr>
      <vt:lpstr>Calibri</vt:lpstr>
      <vt:lpstr>Calibri Light</vt:lpstr>
      <vt:lpstr>Gill Sans</vt:lpstr>
      <vt:lpstr>Helvetica Light</vt:lpstr>
      <vt:lpstr>Helvetica Neue</vt:lpstr>
      <vt:lpstr>Helvetica Neue Light</vt:lpstr>
      <vt:lpstr>Helvetica Neue Medium</vt:lpstr>
      <vt:lpstr>Helvetica Neue Thin</vt:lpstr>
      <vt:lpstr>PT Sans</vt:lpstr>
      <vt:lpstr>Roboto Slab Bold</vt:lpstr>
      <vt:lpstr>Office</vt:lpstr>
      <vt:lpstr>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Niggemann</dc:creator>
  <cp:lastModifiedBy>Jonas Niggemann</cp:lastModifiedBy>
  <cp:revision>2</cp:revision>
  <cp:lastPrinted>2022-11-14T12:38:59Z</cp:lastPrinted>
  <dcterms:created xsi:type="dcterms:W3CDTF">2022-11-14T08:31:53Z</dcterms:created>
  <dcterms:modified xsi:type="dcterms:W3CDTF">2022-11-14T12:41:44Z</dcterms:modified>
</cp:coreProperties>
</file>