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8" r:id="rId11"/>
    <p:sldId id="270" r:id="rId12"/>
    <p:sldId id="269" r:id="rId13"/>
    <p:sldId id="266" r:id="rId14"/>
    <p:sldId id="271" r:id="rId15"/>
    <p:sldId id="267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ECCF-EACD-DC4E-A8B6-280150274E59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E69F2-682E-8B4A-B25D-9E446D48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E69F2-682E-8B4A-B25D-9E446D4848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E69F2-682E-8B4A-B25D-9E446D4848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E69F2-682E-8B4A-B25D-9E446D4848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58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5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C989-4860-164E-B0B6-98B5C1BB00D2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5A75-C02D-0E4C-8580-B0A7DC7F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2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4B6B-6CFD-C840-BA44-DD75E64A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739" y="364418"/>
            <a:ext cx="5914767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Autonomous Portfolio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FAD2F-2DB9-C346-97ED-16A8DB063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229" y="6044395"/>
            <a:ext cx="8791575" cy="1655762"/>
          </a:xfrm>
        </p:spPr>
        <p:txBody>
          <a:bodyPr/>
          <a:lstStyle/>
          <a:p>
            <a:r>
              <a:rPr lang="en-US" dirty="0"/>
              <a:t>Malcolm Mashig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24C41-B62D-9B4B-8758-3D522FC5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48" y="2972387"/>
            <a:ext cx="5461348" cy="3072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2C720-9251-EF48-8452-B7D5735E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820" y="5026673"/>
            <a:ext cx="1238091" cy="123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06B2F-7C27-744B-B50D-A17B9E98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097" y="2972387"/>
            <a:ext cx="5470699" cy="30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8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1CC8-0F91-6146-9B9F-03295592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86072"/>
            <a:ext cx="9906000" cy="285273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1067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509C-F852-E248-93A6-A9EB8975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7071-643D-E241-AAA7-6934D50A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18" y="2097088"/>
            <a:ext cx="4487492" cy="4169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Hyper-parameters:</a:t>
            </a:r>
          </a:p>
          <a:p>
            <a:r>
              <a:rPr lang="en-US" dirty="0"/>
              <a:t>Growth Rate: 0.0005%</a:t>
            </a:r>
          </a:p>
          <a:p>
            <a:r>
              <a:rPr lang="en-US" dirty="0"/>
              <a:t>Initial Epsilon: 0.4</a:t>
            </a:r>
          </a:p>
          <a:p>
            <a:r>
              <a:rPr lang="en-US" dirty="0"/>
              <a:t>Epsilon Decay: 0.998</a:t>
            </a:r>
          </a:p>
          <a:p>
            <a:r>
              <a:rPr lang="en-US" dirty="0"/>
              <a:t>Random-Sampling Entry: TRUE</a:t>
            </a:r>
          </a:p>
          <a:p>
            <a:r>
              <a:rPr lang="en-US" dirty="0"/>
              <a:t>Epochs: 4</a:t>
            </a:r>
          </a:p>
          <a:p>
            <a:pPr lvl="1"/>
            <a:r>
              <a:rPr lang="en-US" dirty="0"/>
              <a:t>1,224 total simulations/iterations</a:t>
            </a:r>
          </a:p>
          <a:p>
            <a:r>
              <a:rPr lang="en-US" dirty="0"/>
              <a:t>Collapse Rate: 0.5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2C321F-6793-024D-9FDB-CD41C73FAF04}"/>
              </a:ext>
            </a:extLst>
          </p:cNvPr>
          <p:cNvSpPr txBox="1">
            <a:spLocks/>
          </p:cNvSpPr>
          <p:nvPr/>
        </p:nvSpPr>
        <p:spPr>
          <a:xfrm>
            <a:off x="6189414" y="2097088"/>
            <a:ext cx="4487492" cy="4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Parameters Tested:</a:t>
            </a:r>
          </a:p>
          <a:p>
            <a:pPr marL="0" indent="0">
              <a:buNone/>
            </a:pPr>
            <a:r>
              <a:rPr lang="en-US" sz="1800" i="1" dirty="0"/>
              <a:t>*32 Total Strategies (2</a:t>
            </a:r>
            <a:r>
              <a:rPr lang="en-US" sz="1800" i="1" baseline="30000" dirty="0"/>
              <a:t>5</a:t>
            </a:r>
            <a:r>
              <a:rPr lang="en-US" sz="1800" i="1" dirty="0"/>
              <a:t>)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Relative Price Window Size</a:t>
            </a:r>
          </a:p>
          <a:p>
            <a:r>
              <a:rPr lang="en-US" dirty="0"/>
              <a:t>Max Long Trades</a:t>
            </a:r>
          </a:p>
          <a:p>
            <a:r>
              <a:rPr lang="en-US" dirty="0"/>
              <a:t>Max Short Trades</a:t>
            </a:r>
          </a:p>
          <a:p>
            <a:r>
              <a:rPr lang="en-US" dirty="0"/>
              <a:t>Max Short Proportion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5F00F-FCA7-C149-B80B-C0D23860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63" y="5777344"/>
            <a:ext cx="7274144" cy="670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ACF0C-4C6B-384F-B516-66B4B302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8" y="550730"/>
            <a:ext cx="7277069" cy="4490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FE027454-8BA0-7C4F-B293-06548FD8AE0D}"/>
              </a:ext>
            </a:extLst>
          </p:cNvPr>
          <p:cNvSpPr/>
          <p:nvPr/>
        </p:nvSpPr>
        <p:spPr>
          <a:xfrm>
            <a:off x="4751377" y="5237018"/>
            <a:ext cx="166255" cy="344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CAA98-6DF9-A14C-97FE-F5FB5C5EAD1C}"/>
              </a:ext>
            </a:extLst>
          </p:cNvPr>
          <p:cNvSpPr txBox="1"/>
          <p:nvPr/>
        </p:nvSpPr>
        <p:spPr>
          <a:xfrm>
            <a:off x="1457738" y="116084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Reward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A6BE4-00CB-384C-B91B-826B7C1D4280}"/>
              </a:ext>
            </a:extLst>
          </p:cNvPr>
          <p:cNvSpPr txBox="1"/>
          <p:nvPr/>
        </p:nvSpPr>
        <p:spPr>
          <a:xfrm>
            <a:off x="1457738" y="5310041"/>
            <a:ext cx="199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Reward Table: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56D5F-0BD4-0E40-A8D5-120CA4AD787D}"/>
              </a:ext>
            </a:extLst>
          </p:cNvPr>
          <p:cNvSpPr txBox="1"/>
          <p:nvPr/>
        </p:nvSpPr>
        <p:spPr>
          <a:xfrm>
            <a:off x="5096272" y="5224544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42405-9DB7-334A-B95E-DF43ECC644EB}"/>
              </a:ext>
            </a:extLst>
          </p:cNvPr>
          <p:cNvSpPr txBox="1"/>
          <p:nvPr/>
        </p:nvSpPr>
        <p:spPr>
          <a:xfrm>
            <a:off x="8989620" y="3009751"/>
            <a:ext cx="3075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Optimal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Philosophy: Reversion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Window Size: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Max Long Trades: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Max Short Trades: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Max Short Proportion: 0.15</a:t>
            </a:r>
          </a:p>
          <a:p>
            <a:endParaRPr lang="en-US" dirty="0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C3E959F-F738-1143-A842-8D00C81DF012}"/>
              </a:ext>
            </a:extLst>
          </p:cNvPr>
          <p:cNvSpPr/>
          <p:nvPr/>
        </p:nvSpPr>
        <p:spPr>
          <a:xfrm>
            <a:off x="8734807" y="4892635"/>
            <a:ext cx="1952985" cy="1104404"/>
          </a:xfrm>
          <a:prstGeom prst="bentUpArrow">
            <a:avLst>
              <a:gd name="adj1" fmla="val 2174"/>
              <a:gd name="adj2" fmla="val 13043"/>
              <a:gd name="adj3" fmla="val 27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AC9576-DC3F-0048-BAF4-47B66DA9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25" y="3291862"/>
            <a:ext cx="4433974" cy="284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157125-D5E4-0947-8D4E-11A1A451CB05}"/>
              </a:ext>
            </a:extLst>
          </p:cNvPr>
          <p:cNvSpPr txBox="1"/>
          <p:nvPr/>
        </p:nvSpPr>
        <p:spPr>
          <a:xfrm>
            <a:off x="2220687" y="4531036"/>
            <a:ext cx="112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Epsilon (𝜀)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E3E36-4C36-6E41-8F66-D7044BD80DAA}"/>
              </a:ext>
            </a:extLst>
          </p:cNvPr>
          <p:cNvSpPr txBox="1"/>
          <p:nvPr/>
        </p:nvSpPr>
        <p:spPr>
          <a:xfrm>
            <a:off x="2068999" y="1534959"/>
            <a:ext cx="143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4AD4D-C9A5-8542-9F90-9F9BAD20A2EC}"/>
              </a:ext>
            </a:extLst>
          </p:cNvPr>
          <p:cNvSpPr txBox="1"/>
          <p:nvPr/>
        </p:nvSpPr>
        <p:spPr>
          <a:xfrm>
            <a:off x="5217828" y="6317672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3C063-5197-8C41-A962-E3CFE5E583F7}"/>
              </a:ext>
            </a:extLst>
          </p:cNvPr>
          <p:cNvSpPr txBox="1"/>
          <p:nvPr/>
        </p:nvSpPr>
        <p:spPr>
          <a:xfrm>
            <a:off x="8195195" y="4254037"/>
            <a:ext cx="2280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exploration decreases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exploitation increases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2F4E0B-4087-1A49-8E7B-273361108774}"/>
              </a:ext>
            </a:extLst>
          </p:cNvPr>
          <p:cNvSpPr txBox="1"/>
          <p:nvPr/>
        </p:nvSpPr>
        <p:spPr>
          <a:xfrm>
            <a:off x="8171534" y="1534958"/>
            <a:ext cx="232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performance improves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as agent learns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10A4F14-C52D-384B-BACA-1E76716F1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98825" y="426051"/>
            <a:ext cx="4433974" cy="2864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60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554E-CACF-B049-B797-FC0221FC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FD8BD-384A-FE41-B9B9-488C3E717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5931" y="2097088"/>
            <a:ext cx="5467072" cy="354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EF376-771E-7E46-BF5A-961F4EBDFDF1}"/>
              </a:ext>
            </a:extLst>
          </p:cNvPr>
          <p:cNvSpPr txBox="1"/>
          <p:nvPr/>
        </p:nvSpPr>
        <p:spPr>
          <a:xfrm>
            <a:off x="1141413" y="2097088"/>
            <a:ext cx="37764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Studies Simulated: 89</a:t>
            </a:r>
          </a:p>
          <a:p>
            <a:r>
              <a:rPr lang="en-US" dirty="0"/>
              <a:t>Average Performance = 2.04</a:t>
            </a:r>
          </a:p>
          <a:p>
            <a:r>
              <a:rPr lang="en-US" dirty="0"/>
              <a:t>Median Performance = 0.28</a:t>
            </a:r>
          </a:p>
          <a:p>
            <a:endParaRPr lang="en-US" dirty="0"/>
          </a:p>
          <a:p>
            <a:r>
              <a:rPr lang="en-US" b="1" dirty="0"/>
              <a:t>Familiar Time Periods (trained on):</a:t>
            </a:r>
          </a:p>
          <a:p>
            <a:r>
              <a:rPr lang="en-US" dirty="0"/>
              <a:t>Studies Simulated: 48</a:t>
            </a:r>
          </a:p>
          <a:p>
            <a:r>
              <a:rPr lang="en-US" dirty="0"/>
              <a:t>Average Performance = 2.14</a:t>
            </a:r>
          </a:p>
          <a:p>
            <a:r>
              <a:rPr lang="en-US" dirty="0"/>
              <a:t>Median Performance = 1.17</a:t>
            </a:r>
          </a:p>
          <a:p>
            <a:endParaRPr lang="en-US" dirty="0"/>
          </a:p>
          <a:p>
            <a:r>
              <a:rPr lang="en-US" b="1" dirty="0"/>
              <a:t>Unseen Time Periods (not trained on):</a:t>
            </a:r>
          </a:p>
          <a:p>
            <a:r>
              <a:rPr lang="en-US" dirty="0"/>
              <a:t>Studies Simulated: 41</a:t>
            </a:r>
          </a:p>
          <a:p>
            <a:r>
              <a:rPr lang="en-US" dirty="0"/>
              <a:t>Average Performance = 1.93</a:t>
            </a:r>
          </a:p>
          <a:p>
            <a:r>
              <a:rPr lang="en-US" dirty="0"/>
              <a:t>Median Performance = </a:t>
            </a:r>
            <a:r>
              <a:rPr lang="en-US" dirty="0">
                <a:solidFill>
                  <a:schemeClr val="accent4"/>
                </a:solidFill>
              </a:rPr>
              <a:t>-0.56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A9F8E-5764-974B-9E63-5AB0CEA06080}"/>
              </a:ext>
            </a:extLst>
          </p:cNvPr>
          <p:cNvSpPr txBox="1"/>
          <p:nvPr/>
        </p:nvSpPr>
        <p:spPr>
          <a:xfrm>
            <a:off x="1704620" y="6005851"/>
            <a:ext cx="877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*While some time periods were ”seen” in training, the cohort of available stocks makes each study unique</a:t>
            </a:r>
          </a:p>
        </p:txBody>
      </p:sp>
    </p:spTree>
    <p:extLst>
      <p:ext uri="{BB962C8B-B14F-4D97-AF65-F5344CB8AC3E}">
        <p14:creationId xmlns:p14="http://schemas.microsoft.com/office/powerpoint/2010/main" val="17075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E8D1-666B-574E-ADAB-4A6F7497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6" y="618518"/>
            <a:ext cx="9905998" cy="1478570"/>
          </a:xfrm>
        </p:spPr>
        <p:txBody>
          <a:bodyPr/>
          <a:lstStyle/>
          <a:p>
            <a:r>
              <a:rPr lang="en-US" dirty="0"/>
              <a:t>Next Steps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73D5-5DDE-5D43-9226-63288AAE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16" y="2097088"/>
            <a:ext cx="9905999" cy="438683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Continue simulations with new parameter options and hyper-parameter specifications</a:t>
            </a:r>
          </a:p>
          <a:p>
            <a:pPr lvl="1"/>
            <a:r>
              <a:rPr lang="en-US" dirty="0"/>
              <a:t>Implement stop-loss &amp; timed-exit parameters</a:t>
            </a:r>
            <a:endParaRPr lang="en-US" b="1" dirty="0"/>
          </a:p>
          <a:p>
            <a:pPr lvl="1"/>
            <a:r>
              <a:rPr lang="en-US" dirty="0"/>
              <a:t>Implement continuous parameter testing</a:t>
            </a:r>
          </a:p>
          <a:p>
            <a:pPr lvl="1"/>
            <a:r>
              <a:rPr lang="en-US" dirty="0"/>
              <a:t>Speed-up simulation function</a:t>
            </a:r>
          </a:p>
          <a:p>
            <a:r>
              <a:rPr lang="en-US" dirty="0"/>
              <a:t>Simulate optimal strategy on studies reserved for testing as final evaluation</a:t>
            </a:r>
          </a:p>
          <a:p>
            <a:r>
              <a:rPr lang="en-US" dirty="0"/>
              <a:t>Incorporate dividends</a:t>
            </a:r>
          </a:p>
          <a:p>
            <a:pPr lvl="1"/>
            <a:r>
              <a:rPr lang="en-US" dirty="0"/>
              <a:t>You earn dividends when they are paid out by stocks invested in (longed)</a:t>
            </a:r>
          </a:p>
          <a:p>
            <a:pPr lvl="1"/>
            <a:r>
              <a:rPr lang="en-US" dirty="0"/>
              <a:t>You owe dividends when they are paid out by stocks invested against (shorted/borrowed)</a:t>
            </a:r>
          </a:p>
          <a:p>
            <a:r>
              <a:rPr lang="en-US" dirty="0"/>
              <a:t>Incorporate other nuances of short trades</a:t>
            </a:r>
          </a:p>
          <a:p>
            <a:pPr lvl="1"/>
            <a:r>
              <a:rPr lang="en-US" dirty="0"/>
              <a:t>Maintenance requirements, hard-to-borrow fees, etc.</a:t>
            </a:r>
          </a:p>
          <a:p>
            <a:r>
              <a:rPr lang="en-US" dirty="0"/>
              <a:t>Incorporate taxes (on investment profits)</a:t>
            </a:r>
          </a:p>
          <a:p>
            <a:r>
              <a:rPr lang="en-US" dirty="0"/>
              <a:t>Incorporate stock splits (currently removed from data)</a:t>
            </a:r>
          </a:p>
          <a:p>
            <a:r>
              <a:rPr lang="en-US" dirty="0"/>
              <a:t>Improve data collection &amp; validation process</a:t>
            </a:r>
          </a:p>
          <a:p>
            <a:r>
              <a:rPr lang="en-US" dirty="0"/>
              <a:t>Test strategy in the real-time market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F4EAD4BA-653F-6E4C-A407-719DB9A505B6}"/>
              </a:ext>
            </a:extLst>
          </p:cNvPr>
          <p:cNvSpPr/>
          <p:nvPr/>
        </p:nvSpPr>
        <p:spPr>
          <a:xfrm rot="10800000" flipH="1">
            <a:off x="4476995" y="6312180"/>
            <a:ext cx="629393" cy="343494"/>
          </a:xfrm>
          <a:prstGeom prst="bentUpArrow">
            <a:avLst>
              <a:gd name="adj1" fmla="val 9943"/>
              <a:gd name="adj2" fmla="val 23745"/>
              <a:gd name="adj3" fmla="val 40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AAE-5710-3747-8BAF-A17F9F48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8007-4BF0-4A4D-BAEF-7CD58F0B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an optimal strategy, we can test our agent in the </a:t>
            </a:r>
            <a:r>
              <a:rPr lang="en-US" i="1" dirty="0"/>
              <a:t>real-time market</a:t>
            </a:r>
          </a:p>
          <a:p>
            <a:pPr marL="0" indent="0">
              <a:buNone/>
            </a:pPr>
            <a:r>
              <a:rPr lang="en-US" sz="1600" i="1" dirty="0"/>
              <a:t>*Rather than in historical market environments</a:t>
            </a:r>
          </a:p>
          <a:p>
            <a:r>
              <a:rPr lang="en-US" dirty="0"/>
              <a:t>Pull stock prices at the end of each trading day</a:t>
            </a:r>
          </a:p>
          <a:p>
            <a:r>
              <a:rPr lang="en-US" dirty="0"/>
              <a:t>Feed the agent this new data</a:t>
            </a:r>
          </a:p>
          <a:p>
            <a:r>
              <a:rPr lang="en-US" dirty="0"/>
              <a:t>Manually schedule and execute trades decided by the agent</a:t>
            </a:r>
          </a:p>
          <a:p>
            <a:r>
              <a:rPr lang="en-US" dirty="0"/>
              <a:t>Manually fix any inconsistencies (erroneous prices, failed trades, etc.)</a:t>
            </a:r>
          </a:p>
          <a:p>
            <a:r>
              <a:rPr lang="en-US" dirty="0"/>
              <a:t>Continue to simulate different strategies on new data (online RL)</a:t>
            </a:r>
          </a:p>
        </p:txBody>
      </p:sp>
    </p:spTree>
    <p:extLst>
      <p:ext uri="{BB962C8B-B14F-4D97-AF65-F5344CB8AC3E}">
        <p14:creationId xmlns:p14="http://schemas.microsoft.com/office/powerpoint/2010/main" val="211809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ACC70-8D83-EF42-86F3-7A9AC75D5DE4}"/>
              </a:ext>
            </a:extLst>
          </p:cNvPr>
          <p:cNvSpPr txBox="1"/>
          <p:nvPr/>
        </p:nvSpPr>
        <p:spPr>
          <a:xfrm>
            <a:off x="4547489" y="2474700"/>
            <a:ext cx="24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FDB8F-8C3A-8B4B-B040-19FC8773AAB3}"/>
              </a:ext>
            </a:extLst>
          </p:cNvPr>
          <p:cNvSpPr txBox="1"/>
          <p:nvPr/>
        </p:nvSpPr>
        <p:spPr>
          <a:xfrm>
            <a:off x="4049484" y="3182586"/>
            <a:ext cx="3406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74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8518-864B-E547-A859-DC874611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2E4E-502A-754B-8A39-CC60BECA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9089708" cy="4080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an autonomous agent that decides stock market trades</a:t>
            </a:r>
          </a:p>
          <a:p>
            <a:r>
              <a:rPr lang="en-US" dirty="0"/>
              <a:t>Utilize </a:t>
            </a:r>
            <a:r>
              <a:rPr lang="en-US" i="1" u="sng" dirty="0"/>
              <a:t>Reinforcement Learning</a:t>
            </a:r>
          </a:p>
          <a:p>
            <a:pPr lvl="1"/>
            <a:r>
              <a:rPr lang="en-US" dirty="0"/>
              <a:t>Agent attempts various strategies and converges to strategy with highest reward</a:t>
            </a:r>
          </a:p>
          <a:p>
            <a:r>
              <a:rPr lang="en-US" dirty="0"/>
              <a:t>Reward:</a:t>
            </a:r>
          </a:p>
          <a:p>
            <a:pPr lvl="1"/>
            <a:r>
              <a:rPr lang="en-US" dirty="0"/>
              <a:t>Performance compared to benchmark (percent difference)</a:t>
            </a:r>
          </a:p>
          <a:p>
            <a:pPr lvl="1"/>
            <a:r>
              <a:rPr lang="en-US" dirty="0"/>
              <a:t>Benchmark: maximum of </a:t>
            </a:r>
            <a:r>
              <a:rPr lang="en-US" dirty="0">
                <a:solidFill>
                  <a:schemeClr val="accent1"/>
                </a:solidFill>
              </a:rPr>
              <a:t>wealth based on investing equally in all available stocks </a:t>
            </a:r>
            <a:r>
              <a:rPr lang="en-US" dirty="0"/>
              <a:t>OR… </a:t>
            </a:r>
            <a:r>
              <a:rPr lang="en-US" dirty="0">
                <a:solidFill>
                  <a:schemeClr val="accent2"/>
                </a:solidFill>
              </a:rPr>
              <a:t>initial capital * growth rate</a:t>
            </a:r>
          </a:p>
          <a:p>
            <a:r>
              <a:rPr lang="en-US" dirty="0"/>
              <a:t>Identify investment strategy that is: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useful </a:t>
            </a:r>
            <a:r>
              <a:rPr lang="en-US" dirty="0">
                <a:solidFill>
                  <a:schemeClr val="accent1"/>
                </a:solidFill>
              </a:rPr>
              <a:t>(outperforms arbitrary strategy / market) </a:t>
            </a:r>
            <a:r>
              <a:rPr lang="en-US" dirty="0"/>
              <a:t>AND…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risk-averse</a:t>
            </a:r>
            <a:r>
              <a:rPr lang="en-US" dirty="0">
                <a:solidFill>
                  <a:schemeClr val="accent2"/>
                </a:solidFill>
              </a:rPr>
              <a:t> (wealth does not decrease)</a:t>
            </a:r>
          </a:p>
        </p:txBody>
      </p:sp>
    </p:spTree>
    <p:extLst>
      <p:ext uri="{BB962C8B-B14F-4D97-AF65-F5344CB8AC3E}">
        <p14:creationId xmlns:p14="http://schemas.microsoft.com/office/powerpoint/2010/main" val="10749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6FAE-FF74-504A-9AB1-1492E308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7DB8-0DFC-3841-9B0B-D3EE5098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19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Pull daily opening and closing stock prices</a:t>
            </a:r>
          </a:p>
          <a:p>
            <a:pPr lvl="1"/>
            <a:r>
              <a:rPr lang="en-US" dirty="0"/>
              <a:t>5,000+ symbols (NYSE + NASDAQ)</a:t>
            </a:r>
          </a:p>
          <a:p>
            <a:pPr lvl="1"/>
            <a:r>
              <a:rPr lang="en-US" dirty="0"/>
              <a:t>From 2000 through 2019</a:t>
            </a:r>
          </a:p>
          <a:p>
            <a:pPr lvl="1"/>
            <a:r>
              <a:rPr lang="en-US" dirty="0"/>
              <a:t>From two different sources (to identify and filter out erroneous data)</a:t>
            </a:r>
          </a:p>
          <a:p>
            <a:r>
              <a:rPr lang="en-US" dirty="0"/>
              <a:t>Split data into training, validation, and testing sets of studies</a:t>
            </a:r>
          </a:p>
          <a:p>
            <a:pPr lvl="1"/>
            <a:r>
              <a:rPr lang="en-US" dirty="0"/>
              <a:t>Study: 50 trading day period with ~500 stock symbols </a:t>
            </a:r>
          </a:p>
          <a:p>
            <a:pPr lvl="1"/>
            <a:r>
              <a:rPr lang="en-US" dirty="0"/>
              <a:t>500+ total studies</a:t>
            </a:r>
          </a:p>
          <a:p>
            <a:pPr lvl="1"/>
            <a:r>
              <a:rPr lang="en-US" dirty="0"/>
              <a:t>Some time periods reserved solely for validation or testing so that the agent is robust in unseen market environments</a:t>
            </a:r>
          </a:p>
          <a:p>
            <a:r>
              <a:rPr lang="en-US" dirty="0"/>
              <a:t>Iterate through each training study in random order with newly-selected strategy each time</a:t>
            </a:r>
          </a:p>
          <a:p>
            <a:r>
              <a:rPr lang="en-US" dirty="0"/>
              <a:t>Iterate sequentially through each trading day in the study</a:t>
            </a:r>
          </a:p>
          <a:p>
            <a:r>
              <a:rPr lang="en-US" dirty="0"/>
              <a:t>Execute entries and exits + update wealth (cash + value of holdings) each day</a:t>
            </a:r>
          </a:p>
        </p:txBody>
      </p:sp>
    </p:spTree>
    <p:extLst>
      <p:ext uri="{BB962C8B-B14F-4D97-AF65-F5344CB8AC3E}">
        <p14:creationId xmlns:p14="http://schemas.microsoft.com/office/powerpoint/2010/main" val="27484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21F5-EF0A-2D42-8732-1D0E0D4E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E499-432C-C34F-93AC-2D10676F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53902" cy="3545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After simulating portfolio management for a study…</a:t>
            </a:r>
          </a:p>
          <a:p>
            <a:pPr lvl="1"/>
            <a:r>
              <a:rPr lang="en-US" dirty="0"/>
              <a:t>Evaluate daily performance (compared to benchmark)</a:t>
            </a:r>
          </a:p>
          <a:p>
            <a:pPr lvl="1"/>
            <a:r>
              <a:rPr lang="en-US" dirty="0"/>
              <a:t>Update reward table with strategy attempted and performance / reward</a:t>
            </a:r>
          </a:p>
          <a:p>
            <a:pPr lvl="1"/>
            <a:r>
              <a:rPr lang="en-US" dirty="0"/>
              <a:t>Update probability of selecting/using each strategy</a:t>
            </a:r>
          </a:p>
          <a:p>
            <a:pPr lvl="1"/>
            <a:r>
              <a:rPr lang="en-US" dirty="0"/>
              <a:t>Best average performance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highest probability (promote exploitation)</a:t>
            </a:r>
          </a:p>
          <a:p>
            <a:r>
              <a:rPr lang="en-US" dirty="0"/>
              <a:t>Strategy for next study is determined based on these probabilities</a:t>
            </a:r>
          </a:p>
          <a:p>
            <a:pPr lvl="1"/>
            <a:r>
              <a:rPr lang="en-US" dirty="0"/>
              <a:t>Each time, there is a (</a:t>
            </a:r>
            <a:r>
              <a:rPr lang="el-GR" dirty="0"/>
              <a:t>ε</a:t>
            </a:r>
            <a:r>
              <a:rPr lang="en-US" dirty="0"/>
              <a:t>) chance of choosing random strategy (promote exploration)</a:t>
            </a:r>
          </a:p>
          <a:p>
            <a:pPr lvl="1"/>
            <a:r>
              <a:rPr lang="el-GR" dirty="0"/>
              <a:t>ε</a:t>
            </a:r>
            <a:r>
              <a:rPr lang="en-US" dirty="0"/>
              <a:t> decays over time so that agent converges to the selection/use of </a:t>
            </a:r>
            <a:r>
              <a:rPr lang="en-US" b="1" i="1" dirty="0"/>
              <a:t>optimal strategy</a:t>
            </a:r>
          </a:p>
          <a:p>
            <a:pPr lvl="1"/>
            <a:r>
              <a:rPr lang="en-US" dirty="0"/>
              <a:t>To promote convergence, worst strategies are removed (collapse) each training epoch (run-through)</a:t>
            </a:r>
          </a:p>
        </p:txBody>
      </p:sp>
    </p:spTree>
    <p:extLst>
      <p:ext uri="{BB962C8B-B14F-4D97-AF65-F5344CB8AC3E}">
        <p14:creationId xmlns:p14="http://schemas.microsoft.com/office/powerpoint/2010/main" val="27593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ED3A-40CE-654A-9208-0FC01022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5EB0-5D91-914A-A1DD-DC762F9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1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At end of each trading day…</a:t>
            </a:r>
          </a:p>
          <a:p>
            <a:r>
              <a:rPr lang="en-US" dirty="0"/>
              <a:t>Agent uses </a:t>
            </a:r>
            <a:r>
              <a:rPr lang="en-US" b="1" i="1" dirty="0"/>
              <a:t>closing</a:t>
            </a:r>
            <a:r>
              <a:rPr lang="en-US" dirty="0"/>
              <a:t> prices to:</a:t>
            </a:r>
          </a:p>
          <a:p>
            <a:pPr lvl="1"/>
            <a:r>
              <a:rPr lang="en-US" dirty="0"/>
              <a:t>Evaluate wealth </a:t>
            </a:r>
            <a:r>
              <a:rPr lang="en-US" dirty="0">
                <a:sym typeface="Wingdings" pitchFamily="2" charset="2"/>
              </a:rPr>
              <a:t> later compared to benchmark</a:t>
            </a:r>
            <a:endParaRPr lang="en-US" dirty="0"/>
          </a:p>
          <a:p>
            <a:pPr lvl="1"/>
            <a:r>
              <a:rPr lang="en-US" dirty="0"/>
              <a:t>Decides actions/trades based on relative prices in a trailing window</a:t>
            </a:r>
          </a:p>
          <a:p>
            <a:r>
              <a:rPr lang="en-US" dirty="0"/>
              <a:t>Agent uses next trading day’s </a:t>
            </a:r>
            <a:r>
              <a:rPr lang="en-US" b="1" i="1" dirty="0"/>
              <a:t>opening</a:t>
            </a:r>
            <a:r>
              <a:rPr lang="en-US" dirty="0"/>
              <a:t> prices to:</a:t>
            </a:r>
          </a:p>
          <a:p>
            <a:pPr lvl="1"/>
            <a:r>
              <a:rPr lang="en-US" dirty="0"/>
              <a:t>Execute exits then entries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i="1" dirty="0"/>
              <a:t>*Closing prices are highly correlated with next trading day’s opening prices</a:t>
            </a:r>
          </a:p>
          <a:p>
            <a:pPr marL="0" indent="0">
              <a:buNone/>
            </a:pPr>
            <a:r>
              <a:rPr lang="en-US" sz="1800" i="1" dirty="0"/>
              <a:t>*All exits involve exiting all shares of a stock</a:t>
            </a:r>
          </a:p>
        </p:txBody>
      </p:sp>
    </p:spTree>
    <p:extLst>
      <p:ext uri="{BB962C8B-B14F-4D97-AF65-F5344CB8AC3E}">
        <p14:creationId xmlns:p14="http://schemas.microsoft.com/office/powerpoint/2010/main" val="180037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39B-DB95-6A46-A3AF-EED7B04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Process – Timeline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A7B87C-E024-164A-8407-8F5145CFFDE7}"/>
              </a:ext>
            </a:extLst>
          </p:cNvPr>
          <p:cNvCxnSpPr/>
          <p:nvPr/>
        </p:nvCxnSpPr>
        <p:spPr>
          <a:xfrm>
            <a:off x="760021" y="3788229"/>
            <a:ext cx="10592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074C7-3458-7C4E-A1B0-599FFBB55A7A}"/>
              </a:ext>
            </a:extLst>
          </p:cNvPr>
          <p:cNvCxnSpPr/>
          <p:nvPr/>
        </p:nvCxnSpPr>
        <p:spPr>
          <a:xfrm>
            <a:off x="1923803" y="3473532"/>
            <a:ext cx="0" cy="62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0F4AF0-9137-1F43-A246-3C710635825F}"/>
              </a:ext>
            </a:extLst>
          </p:cNvPr>
          <p:cNvCxnSpPr/>
          <p:nvPr/>
        </p:nvCxnSpPr>
        <p:spPr>
          <a:xfrm>
            <a:off x="7574477" y="3473531"/>
            <a:ext cx="0" cy="62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E531FE-8927-7B4A-8409-0DBC2CA94FB8}"/>
              </a:ext>
            </a:extLst>
          </p:cNvPr>
          <p:cNvSpPr txBox="1"/>
          <p:nvPr/>
        </p:nvSpPr>
        <p:spPr>
          <a:xfrm>
            <a:off x="837211" y="4334493"/>
            <a:ext cx="217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of Trading Day</a:t>
            </a:r>
          </a:p>
          <a:p>
            <a:pPr algn="ctr"/>
            <a:r>
              <a:rPr lang="en-US" dirty="0"/>
              <a:t>4pm</a:t>
            </a:r>
          </a:p>
          <a:p>
            <a:pPr algn="ctr"/>
            <a:r>
              <a:rPr lang="en-US" dirty="0"/>
              <a:t>(pull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EFD6-531C-5340-9555-AEEA1833DD61}"/>
              </a:ext>
            </a:extLst>
          </p:cNvPr>
          <p:cNvSpPr txBox="1"/>
          <p:nvPr/>
        </p:nvSpPr>
        <p:spPr>
          <a:xfrm>
            <a:off x="6534396" y="4334493"/>
            <a:ext cx="208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of Trading Day</a:t>
            </a:r>
          </a:p>
          <a:p>
            <a:pPr algn="ctr"/>
            <a:r>
              <a:rPr lang="en-US" dirty="0"/>
              <a:t>9:30am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E3696-2879-7848-B13E-86777DF1E97A}"/>
              </a:ext>
            </a:extLst>
          </p:cNvPr>
          <p:cNvSpPr txBox="1"/>
          <p:nvPr/>
        </p:nvSpPr>
        <p:spPr>
          <a:xfrm>
            <a:off x="2112686" y="3012492"/>
            <a:ext cx="146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Evaluate Wealth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D7B4B-7A82-E341-8513-A3BD3FC8B823}"/>
              </a:ext>
            </a:extLst>
          </p:cNvPr>
          <p:cNvSpPr txBox="1"/>
          <p:nvPr/>
        </p:nvSpPr>
        <p:spPr>
          <a:xfrm>
            <a:off x="3511805" y="3026551"/>
            <a:ext cx="10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Schedule Exits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ECAF-2357-A94E-A445-0CE251887727}"/>
              </a:ext>
            </a:extLst>
          </p:cNvPr>
          <p:cNvSpPr txBox="1"/>
          <p:nvPr/>
        </p:nvSpPr>
        <p:spPr>
          <a:xfrm>
            <a:off x="6067205" y="3012492"/>
            <a:ext cx="10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Schedule Enters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6DE08-F231-894B-B2DC-B11AC1B58D98}"/>
              </a:ext>
            </a:extLst>
          </p:cNvPr>
          <p:cNvSpPr txBox="1"/>
          <p:nvPr/>
        </p:nvSpPr>
        <p:spPr>
          <a:xfrm>
            <a:off x="8035916" y="3014677"/>
            <a:ext cx="10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Exits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F56A6-15FB-DD48-BCDE-AC7DC65C2B80}"/>
              </a:ext>
            </a:extLst>
          </p:cNvPr>
          <p:cNvSpPr txBox="1"/>
          <p:nvPr/>
        </p:nvSpPr>
        <p:spPr>
          <a:xfrm>
            <a:off x="9272649" y="3026552"/>
            <a:ext cx="10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Enters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BD703-33D1-A041-B39C-DF6536779401}"/>
              </a:ext>
            </a:extLst>
          </p:cNvPr>
          <p:cNvSpPr txBox="1"/>
          <p:nvPr/>
        </p:nvSpPr>
        <p:spPr>
          <a:xfrm>
            <a:off x="1421379" y="2077182"/>
            <a:ext cx="10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Closing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FF804A-E92D-F642-AD67-F7673C4BA162}"/>
              </a:ext>
            </a:extLst>
          </p:cNvPr>
          <p:cNvSpPr txBox="1"/>
          <p:nvPr/>
        </p:nvSpPr>
        <p:spPr>
          <a:xfrm>
            <a:off x="7072052" y="2077181"/>
            <a:ext cx="100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Prices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94C9B0-7DEF-0B45-AC5C-5003EE39DB81}"/>
              </a:ext>
            </a:extLst>
          </p:cNvPr>
          <p:cNvSpPr txBox="1"/>
          <p:nvPr/>
        </p:nvSpPr>
        <p:spPr>
          <a:xfrm>
            <a:off x="4417658" y="2749552"/>
            <a:ext cx="174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Estimated Wealth </a:t>
            </a:r>
          </a:p>
        </p:txBody>
      </p:sp>
    </p:spTree>
    <p:extLst>
      <p:ext uri="{BB962C8B-B14F-4D97-AF65-F5344CB8AC3E}">
        <p14:creationId xmlns:p14="http://schemas.microsoft.com/office/powerpoint/2010/main" val="24072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658393-576C-6F4F-85AD-43FEEFF4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515" y="2194560"/>
            <a:ext cx="5908298" cy="3850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90DC7-432A-7E49-8501-169D8D12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A1443-A507-2F44-AAF1-3832ABB081F9}"/>
              </a:ext>
            </a:extLst>
          </p:cNvPr>
          <p:cNvSpPr txBox="1"/>
          <p:nvPr/>
        </p:nvSpPr>
        <p:spPr>
          <a:xfrm>
            <a:off x="5821680" y="3007360"/>
            <a:ext cx="135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relative high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6D77C-991B-A84E-8E2A-73677BA96554}"/>
              </a:ext>
            </a:extLst>
          </p:cNvPr>
          <p:cNvSpPr/>
          <p:nvPr/>
        </p:nvSpPr>
        <p:spPr>
          <a:xfrm>
            <a:off x="7020560" y="5002014"/>
            <a:ext cx="1076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relative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AC333-32FA-FC48-B20A-3C63D099DB02}"/>
              </a:ext>
            </a:extLst>
          </p:cNvPr>
          <p:cNvSpPr txBox="1"/>
          <p:nvPr/>
        </p:nvSpPr>
        <p:spPr>
          <a:xfrm>
            <a:off x="3854496" y="3549749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 day trailing average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ED15FD-10C2-C74F-A1DD-E8D3B31E74E3}"/>
              </a:ext>
            </a:extLst>
          </p:cNvPr>
          <p:cNvCxnSpPr>
            <a:cxnSpLocks/>
          </p:cNvCxnSpPr>
          <p:nvPr/>
        </p:nvCxnSpPr>
        <p:spPr>
          <a:xfrm>
            <a:off x="6380480" y="3423920"/>
            <a:ext cx="0" cy="955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E044F0-25C9-A544-8BCF-01D27C7232A6}"/>
              </a:ext>
            </a:extLst>
          </p:cNvPr>
          <p:cNvCxnSpPr>
            <a:cxnSpLocks/>
          </p:cNvCxnSpPr>
          <p:nvPr/>
        </p:nvCxnSpPr>
        <p:spPr>
          <a:xfrm>
            <a:off x="7530828" y="4196080"/>
            <a:ext cx="0" cy="701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22D-A885-674E-A80B-867992BE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B677-0F4F-7343-A2A7-B86AD5AD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99056"/>
            <a:ext cx="4588827" cy="38525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Reversion (buy low, sell high) vs…</a:t>
            </a:r>
          </a:p>
          <a:p>
            <a:pPr lvl="1"/>
            <a:r>
              <a:rPr lang="en-US" dirty="0"/>
              <a:t>Momentum (buy high, sell low)</a:t>
            </a:r>
          </a:p>
          <a:p>
            <a:r>
              <a:rPr lang="en-US" dirty="0"/>
              <a:t>Relative price trailing window size + cutoffs</a:t>
            </a:r>
          </a:p>
          <a:p>
            <a:pPr lvl="1"/>
            <a:r>
              <a:rPr lang="en-US" dirty="0"/>
              <a:t>The window size and cutoffs for determining high and low relative prices</a:t>
            </a:r>
          </a:p>
          <a:p>
            <a:r>
              <a:rPr lang="en-US" dirty="0"/>
              <a:t>Max long proportion</a:t>
            </a:r>
          </a:p>
          <a:p>
            <a:pPr lvl="1"/>
            <a:r>
              <a:rPr lang="en-US" dirty="0"/>
              <a:t>Maximum proportion of wealth invested </a:t>
            </a:r>
            <a:r>
              <a:rPr lang="en-US" b="1" i="1" dirty="0"/>
              <a:t>in</a:t>
            </a:r>
            <a:r>
              <a:rPr lang="en-US" dirty="0"/>
              <a:t> stocks</a:t>
            </a:r>
          </a:p>
          <a:p>
            <a:r>
              <a:rPr lang="en-US" dirty="0"/>
              <a:t>Max short proportion</a:t>
            </a:r>
          </a:p>
          <a:p>
            <a:pPr lvl="1"/>
            <a:r>
              <a:rPr lang="en-US" dirty="0"/>
              <a:t>Maximum proportion of wealth invested </a:t>
            </a:r>
            <a:r>
              <a:rPr lang="en-US" b="1" i="1" dirty="0"/>
              <a:t>against</a:t>
            </a:r>
            <a:r>
              <a:rPr lang="en-US" dirty="0"/>
              <a:t> stocks (borrow, sell now, buy later)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595D0A-62E0-974A-8BCB-CB0B1869F377}"/>
              </a:ext>
            </a:extLst>
          </p:cNvPr>
          <p:cNvSpPr txBox="1">
            <a:spLocks/>
          </p:cNvSpPr>
          <p:nvPr/>
        </p:nvSpPr>
        <p:spPr>
          <a:xfrm>
            <a:off x="6021702" y="2599056"/>
            <a:ext cx="5123817" cy="3547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 proportion range</a:t>
            </a:r>
          </a:p>
          <a:p>
            <a:pPr lvl="1"/>
            <a:r>
              <a:rPr lang="en-US" dirty="0"/>
              <a:t>Maximum and minimum proportion of wealth invested on one trade</a:t>
            </a:r>
          </a:p>
          <a:p>
            <a:r>
              <a:rPr lang="en-US" dirty="0"/>
              <a:t>Max trades</a:t>
            </a:r>
          </a:p>
          <a:p>
            <a:pPr lvl="1"/>
            <a:r>
              <a:rPr lang="en-US" dirty="0"/>
              <a:t>Maximum number of stocks to long (invest in) and short (invest against)</a:t>
            </a:r>
          </a:p>
          <a:p>
            <a:r>
              <a:rPr lang="en-US" dirty="0"/>
              <a:t>Stop losses / wins + respective cutoffs</a:t>
            </a:r>
          </a:p>
          <a:p>
            <a:pPr lvl="1"/>
            <a:r>
              <a:rPr lang="en-US" dirty="0"/>
              <a:t>Whether or not to exit poorly or strongly performing holdings</a:t>
            </a:r>
          </a:p>
          <a:p>
            <a:r>
              <a:rPr lang="en-US" dirty="0"/>
              <a:t>Timed exits + max holding period</a:t>
            </a:r>
          </a:p>
          <a:p>
            <a:pPr lvl="1"/>
            <a:r>
              <a:rPr lang="en-US" dirty="0"/>
              <a:t>Whether or not to exit holdings after certain period of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38DBF-EE2A-7349-91BD-8B99F3949901}"/>
              </a:ext>
            </a:extLst>
          </p:cNvPr>
          <p:cNvSpPr txBox="1"/>
          <p:nvPr/>
        </p:nvSpPr>
        <p:spPr>
          <a:xfrm>
            <a:off x="3738880" y="1978740"/>
            <a:ext cx="357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Strategy: combination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55749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C95C-53E5-CE40-B5C5-BEFEAF3C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16" y="630393"/>
            <a:ext cx="9905998" cy="1478570"/>
          </a:xfrm>
        </p:spPr>
        <p:txBody>
          <a:bodyPr/>
          <a:lstStyle/>
          <a:p>
            <a:r>
              <a:rPr lang="en-US" dirty="0"/>
              <a:t>Hyper-Parameters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DDE62-ABE4-CD45-BF86-379E11C27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915" y="1883332"/>
                <a:ext cx="9905999" cy="460851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Parameters that may influence the training process / convergence</a:t>
                </a:r>
              </a:p>
              <a:p>
                <a:r>
                  <a:rPr lang="en-US" dirty="0"/>
                  <a:t>Benchmark + growth rate of capital (reward function)</a:t>
                </a:r>
              </a:p>
              <a:p>
                <a:pPr lvl="1"/>
                <a:r>
                  <a:rPr lang="en-US" dirty="0"/>
                  <a:t>Determines reward calculation and thus strongly influences what the agent will consider </a:t>
                </a:r>
                <a:r>
                  <a:rPr lang="en-US" b="1" i="1" dirty="0"/>
                  <a:t>optimal</a:t>
                </a:r>
              </a:p>
              <a:p>
                <a:r>
                  <a:rPr lang="en-US" dirty="0"/>
                  <a:t>Random-selection probability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Initial probability of randomly selecting/using a strategy</a:t>
                </a:r>
              </a:p>
              <a:p>
                <a:r>
                  <a:rPr lang="en-US" dirty="0"/>
                  <a:t>Epsilon decay</a:t>
                </a:r>
              </a:p>
              <a:p>
                <a:pPr lvl="1"/>
                <a:r>
                  <a:rPr lang="en-US" dirty="0"/>
                  <a:t>Factor by which to decrease </a:t>
                </a:r>
                <a:r>
                  <a:rPr lang="el-GR" dirty="0"/>
                  <a:t>ε</a:t>
                </a:r>
                <a:r>
                  <a:rPr lang="en-US" dirty="0"/>
                  <a:t> each training iteration / study simulation</a:t>
                </a:r>
              </a:p>
              <a:p>
                <a:r>
                  <a:rPr lang="en-US" dirty="0"/>
                  <a:t>Random-sampling entry</a:t>
                </a:r>
              </a:p>
              <a:p>
                <a:pPr lvl="1"/>
                <a:r>
                  <a:rPr lang="en-US" dirty="0"/>
                  <a:t>Whether or not to randomly choose trades that satisfy requirements for entry</a:t>
                </a:r>
              </a:p>
              <a:p>
                <a:pPr lvl="1"/>
                <a:r>
                  <a:rPr lang="en-US" dirty="0"/>
                  <a:t>If not, most extreme entries (farthest above/below cutoffs) are chosen</a:t>
                </a:r>
              </a:p>
              <a:p>
                <a:r>
                  <a:rPr lang="en-US" dirty="0"/>
                  <a:t>Epochs</a:t>
                </a:r>
              </a:p>
              <a:p>
                <a:pPr lvl="1"/>
                <a:r>
                  <a:rPr lang="en-US" dirty="0"/>
                  <a:t>Number of times to iterate through set of training studies</a:t>
                </a:r>
              </a:p>
              <a:p>
                <a:r>
                  <a:rPr lang="en-US" dirty="0"/>
                  <a:t>Collapse Rate</a:t>
                </a:r>
              </a:p>
              <a:p>
                <a:pPr lvl="1"/>
                <a:r>
                  <a:rPr lang="en-US" dirty="0"/>
                  <a:t>Factor by which to decrease pool of possible strategies after each epoch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DDE62-ABE4-CD45-BF86-379E11C27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915" y="1883332"/>
                <a:ext cx="9905999" cy="4608514"/>
              </a:xfrm>
              <a:blipFill>
                <a:blip r:embed="rId3"/>
                <a:stretch>
                  <a:fillRect l="-512" t="-275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{948C65A3-6C43-A74F-8625-20E3B6B07FFC}tf10001122</Template>
  <TotalTime>1332</TotalTime>
  <Words>1056</Words>
  <Application>Microsoft Macintosh PowerPoint</Application>
  <PresentationFormat>Widescreen</PresentationFormat>
  <Paragraphs>173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Autonomous Portfolio Manager</vt:lpstr>
      <vt:lpstr>Goal</vt:lpstr>
      <vt:lpstr>Design – Setup</vt:lpstr>
      <vt:lpstr>Design – Reinforcement Learning</vt:lpstr>
      <vt:lpstr>Simulation Process</vt:lpstr>
      <vt:lpstr>Simulation Process – Timeline</vt:lpstr>
      <vt:lpstr>Relative Price</vt:lpstr>
      <vt:lpstr>Training Parameters</vt:lpstr>
      <vt:lpstr>Hyper-Parameters</vt:lpstr>
      <vt:lpstr>Demonstration</vt:lpstr>
      <vt:lpstr>Training Specifications</vt:lpstr>
      <vt:lpstr>PowerPoint Presentation</vt:lpstr>
      <vt:lpstr>PowerPoint Presentation</vt:lpstr>
      <vt:lpstr>Validation Performance</vt:lpstr>
      <vt:lpstr>Next Steps / Improvements</vt:lpstr>
      <vt:lpstr>Practicality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Portfolio Manager</dc:title>
  <dc:creator>Malcolm Mashig</dc:creator>
  <cp:lastModifiedBy>Malcolm Mashig</cp:lastModifiedBy>
  <cp:revision>171</cp:revision>
  <dcterms:created xsi:type="dcterms:W3CDTF">2020-11-16T17:03:41Z</dcterms:created>
  <dcterms:modified xsi:type="dcterms:W3CDTF">2021-01-06T19:13:38Z</dcterms:modified>
</cp:coreProperties>
</file>