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handoutMasterIdLst>
    <p:handoutMasterId r:id="rId2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36"/>
    <p:restoredTop sz="94658"/>
  </p:normalViewPr>
  <p:slideViewPr>
    <p:cSldViewPr snapToGrid="0">
      <p:cViewPr>
        <p:scale>
          <a:sx n="120" d="100"/>
          <a:sy n="120" d="100"/>
        </p:scale>
        <p:origin x="20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6" d="100"/>
          <a:sy n="136" d="100"/>
        </p:scale>
        <p:origin x="21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3E1C7D-FE31-7543-B4FE-92B3469C5614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F4CFD45-3035-5E45-B7C6-23AAF295CAA2}">
      <dgm:prSet phldrT="[Texte]" custT="1"/>
      <dgm:spPr/>
      <dgm:t>
        <a:bodyPr/>
        <a:lstStyle/>
        <a:p>
          <a:pPr>
            <a:buNone/>
          </a:pPr>
          <a:r>
            <a:rPr lang="fr-FR" sz="2000" b="1" dirty="0"/>
            <a:t>WordPress + App </a:t>
          </a:r>
          <a:r>
            <a:rPr lang="fr-FR" sz="2000" b="1" dirty="0" err="1"/>
            <a:t>Wrapper</a:t>
          </a:r>
          <a:endParaRPr lang="fr-FR" sz="2000" dirty="0"/>
        </a:p>
      </dgm:t>
    </dgm:pt>
    <dgm:pt modelId="{B31DF3DB-AD77-9F41-A52A-975DDC55C507}" type="parTrans" cxnId="{9D079790-81C7-284F-89A7-B8B25F9D5007}">
      <dgm:prSet/>
      <dgm:spPr/>
      <dgm:t>
        <a:bodyPr/>
        <a:lstStyle/>
        <a:p>
          <a:endParaRPr lang="fr-FR"/>
        </a:p>
      </dgm:t>
    </dgm:pt>
    <dgm:pt modelId="{A9E1BAA6-C2BA-BC41-A719-397B08D8C9F4}" type="sibTrans" cxnId="{9D079790-81C7-284F-89A7-B8B25F9D5007}">
      <dgm:prSet/>
      <dgm:spPr/>
      <dgm:t>
        <a:bodyPr/>
        <a:lstStyle/>
        <a:p>
          <a:endParaRPr lang="fr-FR"/>
        </a:p>
      </dgm:t>
    </dgm:pt>
    <dgm:pt modelId="{6D5CB3C0-217E-6745-B368-58F5D9D1E07D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Mise en place rapide (≈ 1 mois)</a:t>
          </a:r>
        </a:p>
      </dgm:t>
    </dgm:pt>
    <dgm:pt modelId="{E3E75EA5-668D-9144-9F96-06F9F09FC442}" type="parTrans" cxnId="{B47EF50C-1D1F-9E43-B558-E857F9428289}">
      <dgm:prSet/>
      <dgm:spPr/>
      <dgm:t>
        <a:bodyPr/>
        <a:lstStyle/>
        <a:p>
          <a:endParaRPr lang="fr-FR"/>
        </a:p>
      </dgm:t>
    </dgm:pt>
    <dgm:pt modelId="{5DE5C83C-5473-9345-817C-E6A133524FB9}" type="sibTrans" cxnId="{B47EF50C-1D1F-9E43-B558-E857F9428289}">
      <dgm:prSet/>
      <dgm:spPr/>
      <dgm:t>
        <a:bodyPr/>
        <a:lstStyle/>
        <a:p>
          <a:endParaRPr lang="fr-FR"/>
        </a:p>
      </dgm:t>
    </dgm:pt>
    <dgm:pt modelId="{86D9B44C-87DB-2341-B6C7-8ABCE2BE710B}">
      <dgm:prSet phldrT="[Texte]" custT="1"/>
      <dgm:spPr/>
      <dgm:t>
        <a:bodyPr/>
        <a:lstStyle/>
        <a:p>
          <a:r>
            <a:rPr lang="fr-FR" sz="1600" dirty="0"/>
            <a:t>Coût initial plus abordable</a:t>
          </a:r>
        </a:p>
      </dgm:t>
    </dgm:pt>
    <dgm:pt modelId="{5AA52C4B-A2E0-8A42-B13B-2CE5C147A2D7}" type="parTrans" cxnId="{5E468A65-2153-CD44-BB0C-A6EF5ED57021}">
      <dgm:prSet/>
      <dgm:spPr/>
      <dgm:t>
        <a:bodyPr/>
        <a:lstStyle/>
        <a:p>
          <a:endParaRPr lang="fr-FR"/>
        </a:p>
      </dgm:t>
    </dgm:pt>
    <dgm:pt modelId="{877BB20D-5944-924F-9211-33E4F6B54EC3}" type="sibTrans" cxnId="{5E468A65-2153-CD44-BB0C-A6EF5ED57021}">
      <dgm:prSet/>
      <dgm:spPr/>
      <dgm:t>
        <a:bodyPr/>
        <a:lstStyle/>
        <a:p>
          <a:endParaRPr lang="fr-FR"/>
        </a:p>
      </dgm:t>
    </dgm:pt>
    <dgm:pt modelId="{9EE74B10-51F8-6741-9D04-ABA7E0A4B3CC}">
      <dgm:prSet phldrT="[Texte]" custT="1"/>
      <dgm:spPr/>
      <dgm:t>
        <a:bodyPr/>
        <a:lstStyle/>
        <a:p>
          <a:r>
            <a:rPr lang="fr-FR" sz="2000" dirty="0"/>
            <a:t>Full Développement + App native</a:t>
          </a:r>
        </a:p>
      </dgm:t>
    </dgm:pt>
    <dgm:pt modelId="{48A76C2B-39DC-4E48-96DA-395F485EDDC7}" type="parTrans" cxnId="{F506187D-A5C2-A840-A2D9-A69FC63D809D}">
      <dgm:prSet/>
      <dgm:spPr/>
      <dgm:t>
        <a:bodyPr/>
        <a:lstStyle/>
        <a:p>
          <a:endParaRPr lang="fr-FR"/>
        </a:p>
      </dgm:t>
    </dgm:pt>
    <dgm:pt modelId="{0F5E1E81-FF30-0B43-A466-0DAAD387E95F}" type="sibTrans" cxnId="{F506187D-A5C2-A840-A2D9-A69FC63D809D}">
      <dgm:prSet/>
      <dgm:spPr/>
      <dgm:t>
        <a:bodyPr/>
        <a:lstStyle/>
        <a:p>
          <a:endParaRPr lang="fr-FR"/>
        </a:p>
      </dgm:t>
    </dgm:pt>
    <dgm:pt modelId="{8A79F76D-E5B0-B84F-8EDB-BB09F7520A2C}">
      <dgm:prSet phldrT="[Texte]" custT="1"/>
      <dgm:spPr/>
      <dgm:t>
        <a:bodyPr/>
        <a:lstStyle/>
        <a:p>
          <a:r>
            <a:rPr lang="fr-FR" sz="1600" dirty="0"/>
            <a:t>Développement complet sur mesure (≈ 2,5 mois)</a:t>
          </a:r>
        </a:p>
      </dgm:t>
    </dgm:pt>
    <dgm:pt modelId="{110B55E4-15F4-4E48-8026-DF401259DE99}" type="parTrans" cxnId="{C79474FE-23D0-B947-A80A-7E8DA691698F}">
      <dgm:prSet/>
      <dgm:spPr/>
      <dgm:t>
        <a:bodyPr/>
        <a:lstStyle/>
        <a:p>
          <a:endParaRPr lang="fr-FR"/>
        </a:p>
      </dgm:t>
    </dgm:pt>
    <dgm:pt modelId="{7E37349B-EDF9-2C40-9936-6183C73FF2F7}" type="sibTrans" cxnId="{C79474FE-23D0-B947-A80A-7E8DA691698F}">
      <dgm:prSet/>
      <dgm:spPr/>
      <dgm:t>
        <a:bodyPr/>
        <a:lstStyle/>
        <a:p>
          <a:endParaRPr lang="fr-FR"/>
        </a:p>
      </dgm:t>
    </dgm:pt>
    <dgm:pt modelId="{F390C4BB-B8BE-1D4C-B58B-734ADD372E4C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Budget maîtrisé</a:t>
          </a:r>
        </a:p>
      </dgm:t>
    </dgm:pt>
    <dgm:pt modelId="{8B5C3761-1227-A34B-A82B-70E91AB90F9C}" type="parTrans" cxnId="{842CE691-ADC0-9141-BFBB-D2DDAED70153}">
      <dgm:prSet/>
      <dgm:spPr/>
      <dgm:t>
        <a:bodyPr/>
        <a:lstStyle/>
        <a:p>
          <a:endParaRPr lang="fr-FR"/>
        </a:p>
      </dgm:t>
    </dgm:pt>
    <dgm:pt modelId="{3287A62D-52B9-0C48-9A6B-F598D62FE831}" type="sibTrans" cxnId="{842CE691-ADC0-9141-BFBB-D2DDAED70153}">
      <dgm:prSet/>
      <dgm:spPr/>
      <dgm:t>
        <a:bodyPr/>
        <a:lstStyle/>
        <a:p>
          <a:endParaRPr lang="fr-FR"/>
        </a:p>
      </dgm:t>
    </dgm:pt>
    <dgm:pt modelId="{A10BB3C6-71A6-D942-8DC1-9E914020525C}">
      <dgm:prSet phldrT="[Texte]" custT="1"/>
      <dgm:spPr/>
      <dgm:t>
        <a:bodyPr/>
        <a:lstStyle/>
        <a:p>
          <a:r>
            <a:rPr lang="fr-FR" sz="2000" dirty="0"/>
            <a:t>SaaS en abonnement</a:t>
          </a:r>
        </a:p>
      </dgm:t>
    </dgm:pt>
    <dgm:pt modelId="{24E0FBB8-4BB7-9D46-AE49-13D20C3A8BF1}" type="parTrans" cxnId="{7AA04132-6173-A54D-ACB9-E20C89B6B116}">
      <dgm:prSet/>
      <dgm:spPr/>
      <dgm:t>
        <a:bodyPr/>
        <a:lstStyle/>
        <a:p>
          <a:endParaRPr lang="fr-FR"/>
        </a:p>
      </dgm:t>
    </dgm:pt>
    <dgm:pt modelId="{417C9103-44E2-D74B-94F1-D53BE7A196C1}" type="sibTrans" cxnId="{7AA04132-6173-A54D-ACB9-E20C89B6B116}">
      <dgm:prSet/>
      <dgm:spPr/>
      <dgm:t>
        <a:bodyPr/>
        <a:lstStyle/>
        <a:p>
          <a:endParaRPr lang="fr-FR"/>
        </a:p>
      </dgm:t>
    </dgm:pt>
    <dgm:pt modelId="{7484F83B-150D-234B-B5CF-B088ABBDDF06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Frais initiaux réduits</a:t>
          </a:r>
        </a:p>
      </dgm:t>
    </dgm:pt>
    <dgm:pt modelId="{7ED64EF9-558F-664B-85B9-6D9F8DED0272}" type="parTrans" cxnId="{47CD1608-8722-E049-8909-2D87A7753BDB}">
      <dgm:prSet/>
      <dgm:spPr/>
      <dgm:t>
        <a:bodyPr/>
        <a:lstStyle/>
        <a:p>
          <a:endParaRPr lang="fr-FR"/>
        </a:p>
      </dgm:t>
    </dgm:pt>
    <dgm:pt modelId="{74609733-8F97-9149-8B8D-3CFBDD1B508B}" type="sibTrans" cxnId="{47CD1608-8722-E049-8909-2D87A7753BDB}">
      <dgm:prSet/>
      <dgm:spPr/>
      <dgm:t>
        <a:bodyPr/>
        <a:lstStyle/>
        <a:p>
          <a:endParaRPr lang="fr-FR"/>
        </a:p>
      </dgm:t>
    </dgm:pt>
    <dgm:pt modelId="{E7183886-AC4F-3942-B4B1-DD831DEE4C06}">
      <dgm:prSet phldrT="[Texte]" custT="1"/>
      <dgm:spPr/>
      <dgm:t>
        <a:bodyPr/>
        <a:lstStyle/>
        <a:p>
          <a:r>
            <a:rPr lang="fr-FR" sz="1600" dirty="0"/>
            <a:t>Abonnement mensuel </a:t>
          </a:r>
        </a:p>
      </dgm:t>
    </dgm:pt>
    <dgm:pt modelId="{0BD0E3D9-E484-074B-BC79-699773B675B2}" type="parTrans" cxnId="{BEAF4BC8-A117-D742-BDBF-D6CD5543562E}">
      <dgm:prSet/>
      <dgm:spPr/>
      <dgm:t>
        <a:bodyPr/>
        <a:lstStyle/>
        <a:p>
          <a:endParaRPr lang="fr-FR"/>
        </a:p>
      </dgm:t>
    </dgm:pt>
    <dgm:pt modelId="{BCE9FA65-9BC6-9542-A59D-2D9FB09036B0}" type="sibTrans" cxnId="{BEAF4BC8-A117-D742-BDBF-D6CD5543562E}">
      <dgm:prSet/>
      <dgm:spPr/>
      <dgm:t>
        <a:bodyPr/>
        <a:lstStyle/>
        <a:p>
          <a:endParaRPr lang="fr-FR"/>
        </a:p>
      </dgm:t>
    </dgm:pt>
    <dgm:pt modelId="{FAAC83BE-CD2C-CE4F-86C5-EB1DCCF98182}">
      <dgm:prSet phldrT="[Texte]" custT="1"/>
      <dgm:spPr/>
      <dgm:t>
        <a:bodyPr/>
        <a:lstStyle/>
        <a:p>
          <a:r>
            <a:rPr lang="fr-FR" sz="1600" dirty="0"/>
            <a:t>Intégration des modules essentiels</a:t>
          </a:r>
        </a:p>
      </dgm:t>
    </dgm:pt>
    <dgm:pt modelId="{D6D32F41-431A-EE44-830C-AF4B523F83C9}" type="parTrans" cxnId="{3E95A777-EAE7-C744-B0AC-768242BA2726}">
      <dgm:prSet/>
      <dgm:spPr/>
      <dgm:t>
        <a:bodyPr/>
        <a:lstStyle/>
        <a:p>
          <a:endParaRPr lang="fr-FR"/>
        </a:p>
      </dgm:t>
    </dgm:pt>
    <dgm:pt modelId="{4E217252-205F-E142-82CB-F4857DF009BF}" type="sibTrans" cxnId="{3E95A777-EAE7-C744-B0AC-768242BA2726}">
      <dgm:prSet/>
      <dgm:spPr/>
      <dgm:t>
        <a:bodyPr/>
        <a:lstStyle/>
        <a:p>
          <a:endParaRPr lang="fr-FR"/>
        </a:p>
      </dgm:t>
    </dgm:pt>
    <dgm:pt modelId="{802A6FB6-3FF1-5540-8080-BDC8E292BBAF}">
      <dgm:prSet phldrT="[Texte]" custT="1"/>
      <dgm:spPr/>
      <dgm:t>
        <a:bodyPr/>
        <a:lstStyle/>
        <a:p>
          <a:r>
            <a:rPr lang="fr-FR" sz="1600" dirty="0"/>
            <a:t>Limite : dépendance aux plugins WordPress</a:t>
          </a:r>
        </a:p>
      </dgm:t>
    </dgm:pt>
    <dgm:pt modelId="{B6B4FAFA-9E52-B042-9397-5E2AE42134AC}" type="parTrans" cxnId="{6BBF6B42-D9CB-AE40-8267-EC9738A63B2F}">
      <dgm:prSet/>
      <dgm:spPr/>
      <dgm:t>
        <a:bodyPr/>
        <a:lstStyle/>
        <a:p>
          <a:endParaRPr lang="fr-FR"/>
        </a:p>
      </dgm:t>
    </dgm:pt>
    <dgm:pt modelId="{E37E4D94-8CAD-C741-BA64-E8EAE4F3F0B3}" type="sibTrans" cxnId="{6BBF6B42-D9CB-AE40-8267-EC9738A63B2F}">
      <dgm:prSet/>
      <dgm:spPr/>
      <dgm:t>
        <a:bodyPr/>
        <a:lstStyle/>
        <a:p>
          <a:endParaRPr lang="fr-FR"/>
        </a:p>
      </dgm:t>
    </dgm:pt>
    <dgm:pt modelId="{C07977FC-3E39-464F-A5DF-39DD4940DF37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Évolutif et extensible à long terme</a:t>
          </a:r>
        </a:p>
      </dgm:t>
    </dgm:pt>
    <dgm:pt modelId="{B7D0DF78-60E0-6440-8CD3-91E96EB3BD84}" type="parTrans" cxnId="{4BC9B25F-D6FC-4548-AE0F-9AEC7937755E}">
      <dgm:prSet/>
      <dgm:spPr/>
      <dgm:t>
        <a:bodyPr/>
        <a:lstStyle/>
        <a:p>
          <a:endParaRPr lang="fr-FR"/>
        </a:p>
      </dgm:t>
    </dgm:pt>
    <dgm:pt modelId="{FF36B6C0-4EA6-7F45-85BA-CD1B0C397CB1}" type="sibTrans" cxnId="{4BC9B25F-D6FC-4548-AE0F-9AEC7937755E}">
      <dgm:prSet/>
      <dgm:spPr/>
      <dgm:t>
        <a:bodyPr/>
        <a:lstStyle/>
        <a:p>
          <a:endParaRPr lang="fr-FR"/>
        </a:p>
      </dgm:t>
    </dgm:pt>
    <dgm:pt modelId="{56295BFC-CEF7-DE46-B649-EBCBB8CA859D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Liberté totale de design et d’architecture</a:t>
          </a:r>
        </a:p>
      </dgm:t>
    </dgm:pt>
    <dgm:pt modelId="{B18AA78E-8E6D-8943-9A93-9D37B6CB074B}" type="parTrans" cxnId="{94A2F0E3-77DE-214E-BA5C-955F1869FD82}">
      <dgm:prSet/>
      <dgm:spPr/>
      <dgm:t>
        <a:bodyPr/>
        <a:lstStyle/>
        <a:p>
          <a:endParaRPr lang="fr-FR"/>
        </a:p>
      </dgm:t>
    </dgm:pt>
    <dgm:pt modelId="{500C34C8-9AD4-A642-84ED-C2F3A567599A}" type="sibTrans" cxnId="{94A2F0E3-77DE-214E-BA5C-955F1869FD82}">
      <dgm:prSet/>
      <dgm:spPr/>
      <dgm:t>
        <a:bodyPr/>
        <a:lstStyle/>
        <a:p>
          <a:endParaRPr lang="fr-FR"/>
        </a:p>
      </dgm:t>
    </dgm:pt>
    <dgm:pt modelId="{0FB9DEA0-A1F1-B040-B38D-5964D81A7790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Maintenance, hébergement et mises à jour incluses</a:t>
          </a:r>
        </a:p>
      </dgm:t>
    </dgm:pt>
    <dgm:pt modelId="{FFB1D6BF-3AA7-5F45-A5E9-9936F6D48148}" type="parTrans" cxnId="{2B183EAD-220F-2E4B-AC1C-5CB180B15F2B}">
      <dgm:prSet/>
      <dgm:spPr/>
      <dgm:t>
        <a:bodyPr/>
        <a:lstStyle/>
        <a:p>
          <a:endParaRPr lang="fr-FR"/>
        </a:p>
      </dgm:t>
    </dgm:pt>
    <dgm:pt modelId="{84D00962-D0B9-1747-8DB2-E0E7FCD70663}" type="sibTrans" cxnId="{2B183EAD-220F-2E4B-AC1C-5CB180B15F2B}">
      <dgm:prSet/>
      <dgm:spPr/>
      <dgm:t>
        <a:bodyPr/>
        <a:lstStyle/>
        <a:p>
          <a:endParaRPr lang="fr-FR"/>
        </a:p>
      </dgm:t>
    </dgm:pt>
    <dgm:pt modelId="{A8866C72-F484-9740-A7A4-F5661227AECE}">
      <dgm:prSet phldrT="[Texte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600" dirty="0"/>
            <a:t>Accès illimité aux modules (contrats, paie, </a:t>
          </a:r>
          <a:r>
            <a:rPr lang="fr-FR" sz="1600" dirty="0" err="1"/>
            <a:t>reporting</a:t>
          </a:r>
          <a:r>
            <a:rPr lang="fr-FR" sz="1600" dirty="0"/>
            <a:t>, mobile)</a:t>
          </a:r>
        </a:p>
      </dgm:t>
    </dgm:pt>
    <dgm:pt modelId="{BC7B287E-1E3A-1547-A9E5-3399057EAED5}" type="parTrans" cxnId="{564DE22C-61B0-F840-B2BA-748A1B0E9670}">
      <dgm:prSet/>
      <dgm:spPr/>
      <dgm:t>
        <a:bodyPr/>
        <a:lstStyle/>
        <a:p>
          <a:endParaRPr lang="fr-FR"/>
        </a:p>
      </dgm:t>
    </dgm:pt>
    <dgm:pt modelId="{77B8CA20-D766-7E4E-9328-DF92474F5170}" type="sibTrans" cxnId="{564DE22C-61B0-F840-B2BA-748A1B0E9670}">
      <dgm:prSet/>
      <dgm:spPr/>
      <dgm:t>
        <a:bodyPr/>
        <a:lstStyle/>
        <a:p>
          <a:endParaRPr lang="fr-FR"/>
        </a:p>
      </dgm:t>
    </dgm:pt>
    <dgm:pt modelId="{47882B4F-E4DE-D94B-9310-DA0C892169D7}" type="pres">
      <dgm:prSet presAssocID="{F13E1C7D-FE31-7543-B4FE-92B3469C5614}" presName="Name0" presStyleCnt="0">
        <dgm:presLayoutVars>
          <dgm:dir/>
          <dgm:animLvl val="lvl"/>
          <dgm:resizeHandles val="exact"/>
        </dgm:presLayoutVars>
      </dgm:prSet>
      <dgm:spPr/>
    </dgm:pt>
    <dgm:pt modelId="{61992EEE-55C8-7044-A60C-277D4B98625A}" type="pres">
      <dgm:prSet presAssocID="{8F4CFD45-3035-5E45-B7C6-23AAF295CAA2}" presName="composite" presStyleCnt="0"/>
      <dgm:spPr/>
    </dgm:pt>
    <dgm:pt modelId="{A76C8C45-10B4-0341-8A71-35AEEA57382D}" type="pres">
      <dgm:prSet presAssocID="{8F4CFD45-3035-5E45-B7C6-23AAF295CA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BA0674C-10B3-984E-A829-FD2A1BD7CD90}" type="pres">
      <dgm:prSet presAssocID="{8F4CFD45-3035-5E45-B7C6-23AAF295CAA2}" presName="desTx" presStyleLbl="alignAccFollowNode1" presStyleIdx="0" presStyleCnt="3">
        <dgm:presLayoutVars>
          <dgm:bulletEnabled val="1"/>
        </dgm:presLayoutVars>
      </dgm:prSet>
      <dgm:spPr/>
    </dgm:pt>
    <dgm:pt modelId="{28AA42DC-8C03-5C4A-BE1D-D46D892836CF}" type="pres">
      <dgm:prSet presAssocID="{A9E1BAA6-C2BA-BC41-A719-397B08D8C9F4}" presName="space" presStyleCnt="0"/>
      <dgm:spPr/>
    </dgm:pt>
    <dgm:pt modelId="{BC4D946B-C404-284F-946C-031903534C58}" type="pres">
      <dgm:prSet presAssocID="{9EE74B10-51F8-6741-9D04-ABA7E0A4B3CC}" presName="composite" presStyleCnt="0"/>
      <dgm:spPr/>
    </dgm:pt>
    <dgm:pt modelId="{14424A20-379D-B949-BECB-6229CDF1EF92}" type="pres">
      <dgm:prSet presAssocID="{9EE74B10-51F8-6741-9D04-ABA7E0A4B3C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117E3EA-D5ED-4743-9D47-16D20C4E39D1}" type="pres">
      <dgm:prSet presAssocID="{9EE74B10-51F8-6741-9D04-ABA7E0A4B3CC}" presName="desTx" presStyleLbl="alignAccFollowNode1" presStyleIdx="1" presStyleCnt="3">
        <dgm:presLayoutVars>
          <dgm:bulletEnabled val="1"/>
        </dgm:presLayoutVars>
      </dgm:prSet>
      <dgm:spPr/>
    </dgm:pt>
    <dgm:pt modelId="{0239A4EB-8D67-244A-907C-9ADC3A06254E}" type="pres">
      <dgm:prSet presAssocID="{0F5E1E81-FF30-0B43-A466-0DAAD387E95F}" presName="space" presStyleCnt="0"/>
      <dgm:spPr/>
    </dgm:pt>
    <dgm:pt modelId="{025C2D60-7120-064F-9F6E-86AD7B265941}" type="pres">
      <dgm:prSet presAssocID="{A10BB3C6-71A6-D942-8DC1-9E914020525C}" presName="composite" presStyleCnt="0"/>
      <dgm:spPr/>
    </dgm:pt>
    <dgm:pt modelId="{458F6BA3-FEA7-664D-9A11-D0B140C41782}" type="pres">
      <dgm:prSet presAssocID="{A10BB3C6-71A6-D942-8DC1-9E91402052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9A22749-C8BA-A84A-8A53-FF5A72AB426E}" type="pres">
      <dgm:prSet presAssocID="{A10BB3C6-71A6-D942-8DC1-9E91402052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7CD1608-8722-E049-8909-2D87A7753BDB}" srcId="{A10BB3C6-71A6-D942-8DC1-9E914020525C}" destId="{7484F83B-150D-234B-B5CF-B088ABBDDF06}" srcOrd="0" destOrd="0" parTransId="{7ED64EF9-558F-664B-85B9-6D9F8DED0272}" sibTransId="{74609733-8F97-9149-8B8D-3CFBDD1B508B}"/>
    <dgm:cxn modelId="{B47EF50C-1D1F-9E43-B558-E857F9428289}" srcId="{8F4CFD45-3035-5E45-B7C6-23AAF295CAA2}" destId="{6D5CB3C0-217E-6745-B368-58F5D9D1E07D}" srcOrd="0" destOrd="0" parTransId="{E3E75EA5-668D-9144-9F96-06F9F09FC442}" sibTransId="{5DE5C83C-5473-9345-817C-E6A133524FB9}"/>
    <dgm:cxn modelId="{42A19214-9445-104B-B096-70F3DE52CF15}" type="presOf" srcId="{7484F83B-150D-234B-B5CF-B088ABBDDF06}" destId="{99A22749-C8BA-A84A-8A53-FF5A72AB426E}" srcOrd="0" destOrd="0" presId="urn:microsoft.com/office/officeart/2005/8/layout/hList1"/>
    <dgm:cxn modelId="{564DE22C-61B0-F840-B2BA-748A1B0E9670}" srcId="{A10BB3C6-71A6-D942-8DC1-9E914020525C}" destId="{A8866C72-F484-9740-A7A4-F5661227AECE}" srcOrd="3" destOrd="0" parTransId="{BC7B287E-1E3A-1547-A9E5-3399057EAED5}" sibTransId="{77B8CA20-D766-7E4E-9328-DF92474F5170}"/>
    <dgm:cxn modelId="{7AA04132-6173-A54D-ACB9-E20C89B6B116}" srcId="{F13E1C7D-FE31-7543-B4FE-92B3469C5614}" destId="{A10BB3C6-71A6-D942-8DC1-9E914020525C}" srcOrd="2" destOrd="0" parTransId="{24E0FBB8-4BB7-9D46-AE49-13D20C3A8BF1}" sibTransId="{417C9103-44E2-D74B-94F1-D53BE7A196C1}"/>
    <dgm:cxn modelId="{30605B40-679A-FE44-9A25-EB2E92B2DD8B}" type="presOf" srcId="{F13E1C7D-FE31-7543-B4FE-92B3469C5614}" destId="{47882B4F-E4DE-D94B-9310-DA0C892169D7}" srcOrd="0" destOrd="0" presId="urn:microsoft.com/office/officeart/2005/8/layout/hList1"/>
    <dgm:cxn modelId="{6BBF6B42-D9CB-AE40-8267-EC9738A63B2F}" srcId="{8F4CFD45-3035-5E45-B7C6-23AAF295CAA2}" destId="{802A6FB6-3FF1-5540-8080-BDC8E292BBAF}" srcOrd="3" destOrd="0" parTransId="{B6B4FAFA-9E52-B042-9397-5E2AE42134AC}" sibTransId="{E37E4D94-8CAD-C741-BA64-E8EAE4F3F0B3}"/>
    <dgm:cxn modelId="{96C2AE48-25C9-374D-B525-6D50A3A6B63F}" type="presOf" srcId="{8A79F76D-E5B0-B84F-8EDB-BB09F7520A2C}" destId="{B117E3EA-D5ED-4743-9D47-16D20C4E39D1}" srcOrd="0" destOrd="0" presId="urn:microsoft.com/office/officeart/2005/8/layout/hList1"/>
    <dgm:cxn modelId="{8C098352-A05C-9E49-94A5-43CFC8500A35}" type="presOf" srcId="{A8866C72-F484-9740-A7A4-F5661227AECE}" destId="{99A22749-C8BA-A84A-8A53-FF5A72AB426E}" srcOrd="0" destOrd="3" presId="urn:microsoft.com/office/officeart/2005/8/layout/hList1"/>
    <dgm:cxn modelId="{EE47505F-7FB6-834B-8FE4-4BE7EAD7CFF0}" type="presOf" srcId="{A10BB3C6-71A6-D942-8DC1-9E914020525C}" destId="{458F6BA3-FEA7-664D-9A11-D0B140C41782}" srcOrd="0" destOrd="0" presId="urn:microsoft.com/office/officeart/2005/8/layout/hList1"/>
    <dgm:cxn modelId="{4BC9B25F-D6FC-4548-AE0F-9AEC7937755E}" srcId="{9EE74B10-51F8-6741-9D04-ABA7E0A4B3CC}" destId="{C07977FC-3E39-464F-A5DF-39DD4940DF37}" srcOrd="2" destOrd="0" parTransId="{B7D0DF78-60E0-6440-8CD3-91E96EB3BD84}" sibTransId="{FF36B6C0-4EA6-7F45-85BA-CD1B0C397CB1}"/>
    <dgm:cxn modelId="{5E468A65-2153-CD44-BB0C-A6EF5ED57021}" srcId="{8F4CFD45-3035-5E45-B7C6-23AAF295CAA2}" destId="{86D9B44C-87DB-2341-B6C7-8ABCE2BE710B}" srcOrd="1" destOrd="0" parTransId="{5AA52C4B-A2E0-8A42-B13B-2CE5C147A2D7}" sibTransId="{877BB20D-5944-924F-9211-33E4F6B54EC3}"/>
    <dgm:cxn modelId="{1EE78F74-635F-2F4D-88CB-27226C977D70}" type="presOf" srcId="{F390C4BB-B8BE-1D4C-B58B-734ADD372E4C}" destId="{B117E3EA-D5ED-4743-9D47-16D20C4E39D1}" srcOrd="0" destOrd="1" presId="urn:microsoft.com/office/officeart/2005/8/layout/hList1"/>
    <dgm:cxn modelId="{3E95A777-EAE7-C744-B0AC-768242BA2726}" srcId="{8F4CFD45-3035-5E45-B7C6-23AAF295CAA2}" destId="{FAAC83BE-CD2C-CE4F-86C5-EB1DCCF98182}" srcOrd="2" destOrd="0" parTransId="{D6D32F41-431A-EE44-830C-AF4B523F83C9}" sibTransId="{4E217252-205F-E142-82CB-F4857DF009BF}"/>
    <dgm:cxn modelId="{FD599C7B-A8AA-FF42-B1D3-29B9623F02F9}" type="presOf" srcId="{86D9B44C-87DB-2341-B6C7-8ABCE2BE710B}" destId="{0BA0674C-10B3-984E-A829-FD2A1BD7CD90}" srcOrd="0" destOrd="1" presId="urn:microsoft.com/office/officeart/2005/8/layout/hList1"/>
    <dgm:cxn modelId="{F506187D-A5C2-A840-A2D9-A69FC63D809D}" srcId="{F13E1C7D-FE31-7543-B4FE-92B3469C5614}" destId="{9EE74B10-51F8-6741-9D04-ABA7E0A4B3CC}" srcOrd="1" destOrd="0" parTransId="{48A76C2B-39DC-4E48-96DA-395F485EDDC7}" sibTransId="{0F5E1E81-FF30-0B43-A466-0DAAD387E95F}"/>
    <dgm:cxn modelId="{9D079790-81C7-284F-89A7-B8B25F9D5007}" srcId="{F13E1C7D-FE31-7543-B4FE-92B3469C5614}" destId="{8F4CFD45-3035-5E45-B7C6-23AAF295CAA2}" srcOrd="0" destOrd="0" parTransId="{B31DF3DB-AD77-9F41-A52A-975DDC55C507}" sibTransId="{A9E1BAA6-C2BA-BC41-A719-397B08D8C9F4}"/>
    <dgm:cxn modelId="{842CE691-ADC0-9141-BFBB-D2DDAED70153}" srcId="{9EE74B10-51F8-6741-9D04-ABA7E0A4B3CC}" destId="{F390C4BB-B8BE-1D4C-B58B-734ADD372E4C}" srcOrd="1" destOrd="0" parTransId="{8B5C3761-1227-A34B-A82B-70E91AB90F9C}" sibTransId="{3287A62D-52B9-0C48-9A6B-F598D62FE831}"/>
    <dgm:cxn modelId="{5C576B9A-CD41-D148-9A0C-E70C65C72889}" type="presOf" srcId="{8F4CFD45-3035-5E45-B7C6-23AAF295CAA2}" destId="{A76C8C45-10B4-0341-8A71-35AEEA57382D}" srcOrd="0" destOrd="0" presId="urn:microsoft.com/office/officeart/2005/8/layout/hList1"/>
    <dgm:cxn modelId="{F8B602A7-CFD9-7744-AE43-BDD99943C96B}" type="presOf" srcId="{FAAC83BE-CD2C-CE4F-86C5-EB1DCCF98182}" destId="{0BA0674C-10B3-984E-A829-FD2A1BD7CD90}" srcOrd="0" destOrd="2" presId="urn:microsoft.com/office/officeart/2005/8/layout/hList1"/>
    <dgm:cxn modelId="{2B183EAD-220F-2E4B-AC1C-5CB180B15F2B}" srcId="{A10BB3C6-71A6-D942-8DC1-9E914020525C}" destId="{0FB9DEA0-A1F1-B040-B38D-5964D81A7790}" srcOrd="2" destOrd="0" parTransId="{FFB1D6BF-3AA7-5F45-A5E9-9936F6D48148}" sibTransId="{84D00962-D0B9-1747-8DB2-E0E7FCD70663}"/>
    <dgm:cxn modelId="{C93F7EAD-D0EC-4244-BC72-673799A77007}" type="presOf" srcId="{E7183886-AC4F-3942-B4B1-DD831DEE4C06}" destId="{99A22749-C8BA-A84A-8A53-FF5A72AB426E}" srcOrd="0" destOrd="1" presId="urn:microsoft.com/office/officeart/2005/8/layout/hList1"/>
    <dgm:cxn modelId="{B11F38C0-DBCC-D942-A14C-8E3C69DDCA5E}" type="presOf" srcId="{9EE74B10-51F8-6741-9D04-ABA7E0A4B3CC}" destId="{14424A20-379D-B949-BECB-6229CDF1EF92}" srcOrd="0" destOrd="0" presId="urn:microsoft.com/office/officeart/2005/8/layout/hList1"/>
    <dgm:cxn modelId="{7DF90FC6-C0D3-4341-9147-0FADB3CC7EB4}" type="presOf" srcId="{56295BFC-CEF7-DE46-B649-EBCBB8CA859D}" destId="{B117E3EA-D5ED-4743-9D47-16D20C4E39D1}" srcOrd="0" destOrd="3" presId="urn:microsoft.com/office/officeart/2005/8/layout/hList1"/>
    <dgm:cxn modelId="{BEAF4BC8-A117-D742-BDBF-D6CD5543562E}" srcId="{A10BB3C6-71A6-D942-8DC1-9E914020525C}" destId="{E7183886-AC4F-3942-B4B1-DD831DEE4C06}" srcOrd="1" destOrd="0" parTransId="{0BD0E3D9-E484-074B-BC79-699773B675B2}" sibTransId="{BCE9FA65-9BC6-9542-A59D-2D9FB09036B0}"/>
    <dgm:cxn modelId="{10C6A2DC-4B09-4444-B692-8353E109CC7C}" type="presOf" srcId="{0FB9DEA0-A1F1-B040-B38D-5964D81A7790}" destId="{99A22749-C8BA-A84A-8A53-FF5A72AB426E}" srcOrd="0" destOrd="2" presId="urn:microsoft.com/office/officeart/2005/8/layout/hList1"/>
    <dgm:cxn modelId="{94A2F0E3-77DE-214E-BA5C-955F1869FD82}" srcId="{9EE74B10-51F8-6741-9D04-ABA7E0A4B3CC}" destId="{56295BFC-CEF7-DE46-B649-EBCBB8CA859D}" srcOrd="3" destOrd="0" parTransId="{B18AA78E-8E6D-8943-9A93-9D37B6CB074B}" sibTransId="{500C34C8-9AD4-A642-84ED-C2F3A567599A}"/>
    <dgm:cxn modelId="{F178D8ED-FF84-1D4D-8627-71B6724976C5}" type="presOf" srcId="{6D5CB3C0-217E-6745-B368-58F5D9D1E07D}" destId="{0BA0674C-10B3-984E-A829-FD2A1BD7CD90}" srcOrd="0" destOrd="0" presId="urn:microsoft.com/office/officeart/2005/8/layout/hList1"/>
    <dgm:cxn modelId="{2D597EF7-9713-0C45-ABD3-429F72B7E139}" type="presOf" srcId="{C07977FC-3E39-464F-A5DF-39DD4940DF37}" destId="{B117E3EA-D5ED-4743-9D47-16D20C4E39D1}" srcOrd="0" destOrd="2" presId="urn:microsoft.com/office/officeart/2005/8/layout/hList1"/>
    <dgm:cxn modelId="{3A755CFE-5AD9-D64E-92B1-DE420588023E}" type="presOf" srcId="{802A6FB6-3FF1-5540-8080-BDC8E292BBAF}" destId="{0BA0674C-10B3-984E-A829-FD2A1BD7CD90}" srcOrd="0" destOrd="3" presId="urn:microsoft.com/office/officeart/2005/8/layout/hList1"/>
    <dgm:cxn modelId="{C79474FE-23D0-B947-A80A-7E8DA691698F}" srcId="{9EE74B10-51F8-6741-9D04-ABA7E0A4B3CC}" destId="{8A79F76D-E5B0-B84F-8EDB-BB09F7520A2C}" srcOrd="0" destOrd="0" parTransId="{110B55E4-15F4-4E48-8026-DF401259DE99}" sibTransId="{7E37349B-EDF9-2C40-9936-6183C73FF2F7}"/>
    <dgm:cxn modelId="{1620A70E-A989-BD4B-9EF0-F8B88F777641}" type="presParOf" srcId="{47882B4F-E4DE-D94B-9310-DA0C892169D7}" destId="{61992EEE-55C8-7044-A60C-277D4B98625A}" srcOrd="0" destOrd="0" presId="urn:microsoft.com/office/officeart/2005/8/layout/hList1"/>
    <dgm:cxn modelId="{7DEB2E9F-B9AF-C44C-B3CC-1E29F0D79C27}" type="presParOf" srcId="{61992EEE-55C8-7044-A60C-277D4B98625A}" destId="{A76C8C45-10B4-0341-8A71-35AEEA57382D}" srcOrd="0" destOrd="0" presId="urn:microsoft.com/office/officeart/2005/8/layout/hList1"/>
    <dgm:cxn modelId="{729AD75D-18AB-B747-949C-A2E13ACC21AA}" type="presParOf" srcId="{61992EEE-55C8-7044-A60C-277D4B98625A}" destId="{0BA0674C-10B3-984E-A829-FD2A1BD7CD90}" srcOrd="1" destOrd="0" presId="urn:microsoft.com/office/officeart/2005/8/layout/hList1"/>
    <dgm:cxn modelId="{5B906837-614C-B04B-A888-8130C8239712}" type="presParOf" srcId="{47882B4F-E4DE-D94B-9310-DA0C892169D7}" destId="{28AA42DC-8C03-5C4A-BE1D-D46D892836CF}" srcOrd="1" destOrd="0" presId="urn:microsoft.com/office/officeart/2005/8/layout/hList1"/>
    <dgm:cxn modelId="{20A9B894-A036-D743-8E9C-2E7F9FC77C69}" type="presParOf" srcId="{47882B4F-E4DE-D94B-9310-DA0C892169D7}" destId="{BC4D946B-C404-284F-946C-031903534C58}" srcOrd="2" destOrd="0" presId="urn:microsoft.com/office/officeart/2005/8/layout/hList1"/>
    <dgm:cxn modelId="{F12E6B22-9CD1-644F-AFD6-350A5862F0A7}" type="presParOf" srcId="{BC4D946B-C404-284F-946C-031903534C58}" destId="{14424A20-379D-B949-BECB-6229CDF1EF92}" srcOrd="0" destOrd="0" presId="urn:microsoft.com/office/officeart/2005/8/layout/hList1"/>
    <dgm:cxn modelId="{DD64E2F1-3B2B-5244-8392-9443AEC4560F}" type="presParOf" srcId="{BC4D946B-C404-284F-946C-031903534C58}" destId="{B117E3EA-D5ED-4743-9D47-16D20C4E39D1}" srcOrd="1" destOrd="0" presId="urn:microsoft.com/office/officeart/2005/8/layout/hList1"/>
    <dgm:cxn modelId="{5A7ABFE2-AC02-9F47-9524-2CB84D0C0302}" type="presParOf" srcId="{47882B4F-E4DE-D94B-9310-DA0C892169D7}" destId="{0239A4EB-8D67-244A-907C-9ADC3A06254E}" srcOrd="3" destOrd="0" presId="urn:microsoft.com/office/officeart/2005/8/layout/hList1"/>
    <dgm:cxn modelId="{750AF2EC-1E52-6A41-89D2-F99EAB1D194A}" type="presParOf" srcId="{47882B4F-E4DE-D94B-9310-DA0C892169D7}" destId="{025C2D60-7120-064F-9F6E-86AD7B265941}" srcOrd="4" destOrd="0" presId="urn:microsoft.com/office/officeart/2005/8/layout/hList1"/>
    <dgm:cxn modelId="{5EFDFAE2-7D39-8542-B886-3FDB9ED96728}" type="presParOf" srcId="{025C2D60-7120-064F-9F6E-86AD7B265941}" destId="{458F6BA3-FEA7-664D-9A11-D0B140C41782}" srcOrd="0" destOrd="0" presId="urn:microsoft.com/office/officeart/2005/8/layout/hList1"/>
    <dgm:cxn modelId="{F9C42E50-DC01-E440-8B7A-DC4617E1B69E}" type="presParOf" srcId="{025C2D60-7120-064F-9F6E-86AD7B265941}" destId="{99A22749-C8BA-A84A-8A53-FF5A72AB42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B57197-37DA-784B-BBE3-B65801596962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40F9AFD-3771-434B-A626-3DEAE0F5091C}">
      <dgm:prSet phldrT="[Texte]" custT="1"/>
      <dgm:spPr/>
      <dgm:t>
        <a:bodyPr/>
        <a:lstStyle/>
        <a:p>
          <a:pPr>
            <a:buNone/>
          </a:pPr>
          <a:r>
            <a:rPr lang="fr-FR" sz="1600" b="1"/>
            <a:t>WordPress + App Wrapper</a:t>
          </a:r>
          <a:endParaRPr lang="fr-FR" sz="1600" dirty="0"/>
        </a:p>
      </dgm:t>
    </dgm:pt>
    <dgm:pt modelId="{94EA4FE0-BEF4-B348-AF72-897533D976DE}" type="parTrans" cxnId="{9CC48306-0271-B54C-934D-56D70FB185EC}">
      <dgm:prSet/>
      <dgm:spPr/>
      <dgm:t>
        <a:bodyPr/>
        <a:lstStyle/>
        <a:p>
          <a:endParaRPr lang="fr-FR"/>
        </a:p>
      </dgm:t>
    </dgm:pt>
    <dgm:pt modelId="{2CA5AC23-96CF-5F45-B01A-56DA51C696AF}" type="sibTrans" cxnId="{9CC48306-0271-B54C-934D-56D70FB185EC}">
      <dgm:prSet/>
      <dgm:spPr/>
      <dgm:t>
        <a:bodyPr/>
        <a:lstStyle/>
        <a:p>
          <a:endParaRPr lang="fr-FR"/>
        </a:p>
      </dgm:t>
    </dgm:pt>
    <dgm:pt modelId="{D5D6283A-246D-CE45-974F-F425ED4BD265}">
      <dgm:prSet phldrT="[Texte]" custT="1"/>
      <dgm:spPr/>
      <dgm:t>
        <a:bodyPr/>
        <a:lstStyle/>
        <a:p>
          <a:pPr algn="ctr"/>
          <a:r>
            <a:rPr lang="fr-FR" sz="1200" b="1" dirty="0"/>
            <a:t>5 120 000 FCFA</a:t>
          </a:r>
        </a:p>
      </dgm:t>
    </dgm:pt>
    <dgm:pt modelId="{E1534FFC-BB8F-3445-8CD6-98DD1226071E}" type="parTrans" cxnId="{830994EC-D9FC-A348-A468-7F54225190AB}">
      <dgm:prSet/>
      <dgm:spPr/>
      <dgm:t>
        <a:bodyPr/>
        <a:lstStyle/>
        <a:p>
          <a:endParaRPr lang="fr-FR"/>
        </a:p>
      </dgm:t>
    </dgm:pt>
    <dgm:pt modelId="{09A359A4-471C-4547-8FEA-E73140EFDC27}" type="sibTrans" cxnId="{830994EC-D9FC-A348-A468-7F54225190AB}">
      <dgm:prSet/>
      <dgm:spPr/>
      <dgm:t>
        <a:bodyPr/>
        <a:lstStyle/>
        <a:p>
          <a:endParaRPr lang="fr-FR"/>
        </a:p>
      </dgm:t>
    </dgm:pt>
    <dgm:pt modelId="{12551B77-8345-2E4A-8CE0-9FEB483D5001}">
      <dgm:prSet phldrT="[Texte]" custT="1"/>
      <dgm:spPr/>
      <dgm:t>
        <a:bodyPr/>
        <a:lstStyle/>
        <a:p>
          <a:r>
            <a:rPr lang="fr-FR" sz="1600" dirty="0"/>
            <a:t>Full Développement + App native</a:t>
          </a:r>
        </a:p>
      </dgm:t>
    </dgm:pt>
    <dgm:pt modelId="{C00A1627-4133-E340-BC0E-59C4740422E9}" type="parTrans" cxnId="{71A50D82-254D-CA46-8041-EE71D604E77B}">
      <dgm:prSet/>
      <dgm:spPr/>
      <dgm:t>
        <a:bodyPr/>
        <a:lstStyle/>
        <a:p>
          <a:endParaRPr lang="fr-FR"/>
        </a:p>
      </dgm:t>
    </dgm:pt>
    <dgm:pt modelId="{BA6B3C61-6747-1B4C-ABEA-796BF0B838BF}" type="sibTrans" cxnId="{71A50D82-254D-CA46-8041-EE71D604E77B}">
      <dgm:prSet/>
      <dgm:spPr/>
      <dgm:t>
        <a:bodyPr/>
        <a:lstStyle/>
        <a:p>
          <a:endParaRPr lang="fr-FR"/>
        </a:p>
      </dgm:t>
    </dgm:pt>
    <dgm:pt modelId="{2FD47A63-80A9-A140-9FB4-8379132CC2F6}">
      <dgm:prSet phldrT="[Texte]" custT="1"/>
      <dgm:spPr/>
      <dgm:t>
        <a:bodyPr/>
        <a:lstStyle/>
        <a:p>
          <a:pPr algn="ctr"/>
          <a:r>
            <a:rPr lang="fr-FR" sz="1200" b="1" dirty="0"/>
            <a:t>7 215 000 FCFA</a:t>
          </a:r>
        </a:p>
      </dgm:t>
    </dgm:pt>
    <dgm:pt modelId="{4E37C403-5C88-614F-8C86-C077FD9924BA}" type="parTrans" cxnId="{210FF9F1-E10F-A840-AD30-96BF01D545CE}">
      <dgm:prSet/>
      <dgm:spPr/>
      <dgm:t>
        <a:bodyPr/>
        <a:lstStyle/>
        <a:p>
          <a:endParaRPr lang="fr-FR"/>
        </a:p>
      </dgm:t>
    </dgm:pt>
    <dgm:pt modelId="{EFD65D4A-BA8C-A24E-8F33-4B5F931B65C4}" type="sibTrans" cxnId="{210FF9F1-E10F-A840-AD30-96BF01D545CE}">
      <dgm:prSet/>
      <dgm:spPr/>
      <dgm:t>
        <a:bodyPr/>
        <a:lstStyle/>
        <a:p>
          <a:endParaRPr lang="fr-FR"/>
        </a:p>
      </dgm:t>
    </dgm:pt>
    <dgm:pt modelId="{F59DE3FB-2155-D74C-A71A-435DD9642C1D}">
      <dgm:prSet phldrT="[Texte]" custT="1"/>
      <dgm:spPr/>
      <dgm:t>
        <a:bodyPr/>
        <a:lstStyle/>
        <a:p>
          <a:r>
            <a:rPr lang="fr-FR" sz="1600" dirty="0"/>
            <a:t>SaaS en abonnement</a:t>
          </a:r>
        </a:p>
      </dgm:t>
    </dgm:pt>
    <dgm:pt modelId="{B75F6ECD-1609-AD4C-9552-13657DD60566}" type="parTrans" cxnId="{C0B31DDC-0607-7745-B74A-3A46B7862B08}">
      <dgm:prSet/>
      <dgm:spPr/>
      <dgm:t>
        <a:bodyPr/>
        <a:lstStyle/>
        <a:p>
          <a:endParaRPr lang="fr-FR"/>
        </a:p>
      </dgm:t>
    </dgm:pt>
    <dgm:pt modelId="{F259D157-2347-1B44-9322-537CF9FE348E}" type="sibTrans" cxnId="{C0B31DDC-0607-7745-B74A-3A46B7862B08}">
      <dgm:prSet/>
      <dgm:spPr/>
      <dgm:t>
        <a:bodyPr/>
        <a:lstStyle/>
        <a:p>
          <a:endParaRPr lang="fr-FR"/>
        </a:p>
      </dgm:t>
    </dgm:pt>
    <dgm:pt modelId="{D2FD9AE9-96E4-C14A-96D9-A4FA085910EF}">
      <dgm:prSet phldrT="[Texte]" custT="1"/>
      <dgm:spPr/>
      <dgm:t>
        <a:bodyPr/>
        <a:lstStyle/>
        <a:p>
          <a:r>
            <a:rPr lang="fr-FR" sz="1200" b="1" dirty="0"/>
            <a:t>328 000 FCFA/mois </a:t>
          </a:r>
          <a:r>
            <a:rPr lang="fr-FR" sz="1200" b="0" dirty="0"/>
            <a:t>(hors installation et formation)</a:t>
          </a:r>
        </a:p>
      </dgm:t>
    </dgm:pt>
    <dgm:pt modelId="{7FDB7714-224C-0C43-B34D-6CA2BC5399C9}" type="parTrans" cxnId="{DD427453-0638-B343-880B-243908BCF238}">
      <dgm:prSet/>
      <dgm:spPr/>
      <dgm:t>
        <a:bodyPr/>
        <a:lstStyle/>
        <a:p>
          <a:endParaRPr lang="fr-FR"/>
        </a:p>
      </dgm:t>
    </dgm:pt>
    <dgm:pt modelId="{DF2C5C64-3709-F644-9907-820B46525671}" type="sibTrans" cxnId="{DD427453-0638-B343-880B-243908BCF238}">
      <dgm:prSet/>
      <dgm:spPr/>
      <dgm:t>
        <a:bodyPr/>
        <a:lstStyle/>
        <a:p>
          <a:endParaRPr lang="fr-FR"/>
        </a:p>
      </dgm:t>
    </dgm:pt>
    <dgm:pt modelId="{315D5392-36E1-8F46-8336-077D85C56742}" type="pres">
      <dgm:prSet presAssocID="{06B57197-37DA-784B-BBE3-B65801596962}" presName="Name0" presStyleCnt="0">
        <dgm:presLayoutVars>
          <dgm:dir/>
          <dgm:animLvl val="lvl"/>
          <dgm:resizeHandles val="exact"/>
        </dgm:presLayoutVars>
      </dgm:prSet>
      <dgm:spPr/>
    </dgm:pt>
    <dgm:pt modelId="{9B1AAE06-8210-8B45-B629-3379BC41705C}" type="pres">
      <dgm:prSet presAssocID="{F40F9AFD-3771-434B-A626-3DEAE0F5091C}" presName="composite" presStyleCnt="0"/>
      <dgm:spPr/>
    </dgm:pt>
    <dgm:pt modelId="{9934A7E8-7304-A646-9B60-DF0D2FF44E33}" type="pres">
      <dgm:prSet presAssocID="{F40F9AFD-3771-434B-A626-3DEAE0F5091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FD3C5B-8F30-264F-A776-534C1AFA830D}" type="pres">
      <dgm:prSet presAssocID="{F40F9AFD-3771-434B-A626-3DEAE0F5091C}" presName="desTx" presStyleLbl="alignAccFollowNode1" presStyleIdx="0" presStyleCnt="3" custScaleY="100000">
        <dgm:presLayoutVars>
          <dgm:bulletEnabled val="1"/>
        </dgm:presLayoutVars>
      </dgm:prSet>
      <dgm:spPr/>
    </dgm:pt>
    <dgm:pt modelId="{D2ECEE8F-D2BC-5D44-8516-BC32637F5D32}" type="pres">
      <dgm:prSet presAssocID="{2CA5AC23-96CF-5F45-B01A-56DA51C696AF}" presName="space" presStyleCnt="0"/>
      <dgm:spPr/>
    </dgm:pt>
    <dgm:pt modelId="{A2A12ACF-9929-B445-A32E-10DAAE1CDCF7}" type="pres">
      <dgm:prSet presAssocID="{12551B77-8345-2E4A-8CE0-9FEB483D5001}" presName="composite" presStyleCnt="0"/>
      <dgm:spPr/>
    </dgm:pt>
    <dgm:pt modelId="{1E917181-F751-3F4F-A0F3-5BD2E49EED5A}" type="pres">
      <dgm:prSet presAssocID="{12551B77-8345-2E4A-8CE0-9FEB483D50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F3B6F57-5E16-FE44-AEFA-EF57E25DBD28}" type="pres">
      <dgm:prSet presAssocID="{12551B77-8345-2E4A-8CE0-9FEB483D5001}" presName="desTx" presStyleLbl="alignAccFollowNode1" presStyleIdx="1" presStyleCnt="3">
        <dgm:presLayoutVars>
          <dgm:bulletEnabled val="1"/>
        </dgm:presLayoutVars>
      </dgm:prSet>
      <dgm:spPr/>
    </dgm:pt>
    <dgm:pt modelId="{2ABD0657-CCD3-9540-8047-B3E1C61AFBBD}" type="pres">
      <dgm:prSet presAssocID="{BA6B3C61-6747-1B4C-ABEA-796BF0B838BF}" presName="space" presStyleCnt="0"/>
      <dgm:spPr/>
    </dgm:pt>
    <dgm:pt modelId="{0E13C62A-D0BC-0E4B-A8DE-5BD0DB5BEB09}" type="pres">
      <dgm:prSet presAssocID="{F59DE3FB-2155-D74C-A71A-435DD9642C1D}" presName="composite" presStyleCnt="0"/>
      <dgm:spPr/>
    </dgm:pt>
    <dgm:pt modelId="{12297C1A-59C6-0841-A384-4B4B6E8EC081}" type="pres">
      <dgm:prSet presAssocID="{F59DE3FB-2155-D74C-A71A-435DD9642C1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B688E37-56D2-DD47-95F0-5129E04C0498}" type="pres">
      <dgm:prSet presAssocID="{F59DE3FB-2155-D74C-A71A-435DD9642C1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C48306-0271-B54C-934D-56D70FB185EC}" srcId="{06B57197-37DA-784B-BBE3-B65801596962}" destId="{F40F9AFD-3771-434B-A626-3DEAE0F5091C}" srcOrd="0" destOrd="0" parTransId="{94EA4FE0-BEF4-B348-AF72-897533D976DE}" sibTransId="{2CA5AC23-96CF-5F45-B01A-56DA51C696AF}"/>
    <dgm:cxn modelId="{3071062C-A46B-864D-B420-6B7BDEF8211C}" type="presOf" srcId="{12551B77-8345-2E4A-8CE0-9FEB483D5001}" destId="{1E917181-F751-3F4F-A0F3-5BD2E49EED5A}" srcOrd="0" destOrd="0" presId="urn:microsoft.com/office/officeart/2005/8/layout/hList1"/>
    <dgm:cxn modelId="{DD427453-0638-B343-880B-243908BCF238}" srcId="{F59DE3FB-2155-D74C-A71A-435DD9642C1D}" destId="{D2FD9AE9-96E4-C14A-96D9-A4FA085910EF}" srcOrd="0" destOrd="0" parTransId="{7FDB7714-224C-0C43-B34D-6CA2BC5399C9}" sibTransId="{DF2C5C64-3709-F644-9907-820B46525671}"/>
    <dgm:cxn modelId="{0EC5AF5B-CE8B-D14A-837A-84B25AD37A06}" type="presOf" srcId="{D2FD9AE9-96E4-C14A-96D9-A4FA085910EF}" destId="{3B688E37-56D2-DD47-95F0-5129E04C0498}" srcOrd="0" destOrd="0" presId="urn:microsoft.com/office/officeart/2005/8/layout/hList1"/>
    <dgm:cxn modelId="{F06FA35F-BA8C-7940-A3DA-E364E4A12812}" type="presOf" srcId="{06B57197-37DA-784B-BBE3-B65801596962}" destId="{315D5392-36E1-8F46-8336-077D85C56742}" srcOrd="0" destOrd="0" presId="urn:microsoft.com/office/officeart/2005/8/layout/hList1"/>
    <dgm:cxn modelId="{841FBC70-958A-F34B-9D4A-E9FB88AD77F8}" type="presOf" srcId="{F40F9AFD-3771-434B-A626-3DEAE0F5091C}" destId="{9934A7E8-7304-A646-9B60-DF0D2FF44E33}" srcOrd="0" destOrd="0" presId="urn:microsoft.com/office/officeart/2005/8/layout/hList1"/>
    <dgm:cxn modelId="{71A50D82-254D-CA46-8041-EE71D604E77B}" srcId="{06B57197-37DA-784B-BBE3-B65801596962}" destId="{12551B77-8345-2E4A-8CE0-9FEB483D5001}" srcOrd="1" destOrd="0" parTransId="{C00A1627-4133-E340-BC0E-59C4740422E9}" sibTransId="{BA6B3C61-6747-1B4C-ABEA-796BF0B838BF}"/>
    <dgm:cxn modelId="{A6384D92-AC45-5A44-9E87-10E997A827B4}" type="presOf" srcId="{F59DE3FB-2155-D74C-A71A-435DD9642C1D}" destId="{12297C1A-59C6-0841-A384-4B4B6E8EC081}" srcOrd="0" destOrd="0" presId="urn:microsoft.com/office/officeart/2005/8/layout/hList1"/>
    <dgm:cxn modelId="{76E183A6-07C6-2043-88D0-EF54D80C5649}" type="presOf" srcId="{D5D6283A-246D-CE45-974F-F425ED4BD265}" destId="{83FD3C5B-8F30-264F-A776-534C1AFA830D}" srcOrd="0" destOrd="0" presId="urn:microsoft.com/office/officeart/2005/8/layout/hList1"/>
    <dgm:cxn modelId="{10169DD5-02D3-B14C-B092-3EAD38FD4FE7}" type="presOf" srcId="{2FD47A63-80A9-A140-9FB4-8379132CC2F6}" destId="{EF3B6F57-5E16-FE44-AEFA-EF57E25DBD28}" srcOrd="0" destOrd="0" presId="urn:microsoft.com/office/officeart/2005/8/layout/hList1"/>
    <dgm:cxn modelId="{C0B31DDC-0607-7745-B74A-3A46B7862B08}" srcId="{06B57197-37DA-784B-BBE3-B65801596962}" destId="{F59DE3FB-2155-D74C-A71A-435DD9642C1D}" srcOrd="2" destOrd="0" parTransId="{B75F6ECD-1609-AD4C-9552-13657DD60566}" sibTransId="{F259D157-2347-1B44-9322-537CF9FE348E}"/>
    <dgm:cxn modelId="{830994EC-D9FC-A348-A468-7F54225190AB}" srcId="{F40F9AFD-3771-434B-A626-3DEAE0F5091C}" destId="{D5D6283A-246D-CE45-974F-F425ED4BD265}" srcOrd="0" destOrd="0" parTransId="{E1534FFC-BB8F-3445-8CD6-98DD1226071E}" sibTransId="{09A359A4-471C-4547-8FEA-E73140EFDC27}"/>
    <dgm:cxn modelId="{210FF9F1-E10F-A840-AD30-96BF01D545CE}" srcId="{12551B77-8345-2E4A-8CE0-9FEB483D5001}" destId="{2FD47A63-80A9-A140-9FB4-8379132CC2F6}" srcOrd="0" destOrd="0" parTransId="{4E37C403-5C88-614F-8C86-C077FD9924BA}" sibTransId="{EFD65D4A-BA8C-A24E-8F33-4B5F931B65C4}"/>
    <dgm:cxn modelId="{1C5FDADE-FBDE-3449-8B13-C6305F83EDF9}" type="presParOf" srcId="{315D5392-36E1-8F46-8336-077D85C56742}" destId="{9B1AAE06-8210-8B45-B629-3379BC41705C}" srcOrd="0" destOrd="0" presId="urn:microsoft.com/office/officeart/2005/8/layout/hList1"/>
    <dgm:cxn modelId="{EE376B55-EBE5-A744-968B-665B957DF38B}" type="presParOf" srcId="{9B1AAE06-8210-8B45-B629-3379BC41705C}" destId="{9934A7E8-7304-A646-9B60-DF0D2FF44E33}" srcOrd="0" destOrd="0" presId="urn:microsoft.com/office/officeart/2005/8/layout/hList1"/>
    <dgm:cxn modelId="{3794E19F-404D-5C4A-9A54-819F9525C7DD}" type="presParOf" srcId="{9B1AAE06-8210-8B45-B629-3379BC41705C}" destId="{83FD3C5B-8F30-264F-A776-534C1AFA830D}" srcOrd="1" destOrd="0" presId="urn:microsoft.com/office/officeart/2005/8/layout/hList1"/>
    <dgm:cxn modelId="{DF142F3E-3293-4140-ADF6-4804A62ADB50}" type="presParOf" srcId="{315D5392-36E1-8F46-8336-077D85C56742}" destId="{D2ECEE8F-D2BC-5D44-8516-BC32637F5D32}" srcOrd="1" destOrd="0" presId="urn:microsoft.com/office/officeart/2005/8/layout/hList1"/>
    <dgm:cxn modelId="{739598BD-4899-3547-91F3-4E1AC50CE4A4}" type="presParOf" srcId="{315D5392-36E1-8F46-8336-077D85C56742}" destId="{A2A12ACF-9929-B445-A32E-10DAAE1CDCF7}" srcOrd="2" destOrd="0" presId="urn:microsoft.com/office/officeart/2005/8/layout/hList1"/>
    <dgm:cxn modelId="{7BC63349-02AE-A949-9D52-F13F56D359FD}" type="presParOf" srcId="{A2A12ACF-9929-B445-A32E-10DAAE1CDCF7}" destId="{1E917181-F751-3F4F-A0F3-5BD2E49EED5A}" srcOrd="0" destOrd="0" presId="urn:microsoft.com/office/officeart/2005/8/layout/hList1"/>
    <dgm:cxn modelId="{CD0652BE-9D9F-F54F-A2E8-EA980446AD5C}" type="presParOf" srcId="{A2A12ACF-9929-B445-A32E-10DAAE1CDCF7}" destId="{EF3B6F57-5E16-FE44-AEFA-EF57E25DBD28}" srcOrd="1" destOrd="0" presId="urn:microsoft.com/office/officeart/2005/8/layout/hList1"/>
    <dgm:cxn modelId="{93006221-D3A2-2848-A9C9-4F536FA50F61}" type="presParOf" srcId="{315D5392-36E1-8F46-8336-077D85C56742}" destId="{2ABD0657-CCD3-9540-8047-B3E1C61AFBBD}" srcOrd="3" destOrd="0" presId="urn:microsoft.com/office/officeart/2005/8/layout/hList1"/>
    <dgm:cxn modelId="{882EF79F-5CEE-D045-8812-1E63718191C5}" type="presParOf" srcId="{315D5392-36E1-8F46-8336-077D85C56742}" destId="{0E13C62A-D0BC-0E4B-A8DE-5BD0DB5BEB09}" srcOrd="4" destOrd="0" presId="urn:microsoft.com/office/officeart/2005/8/layout/hList1"/>
    <dgm:cxn modelId="{089E474C-1BEF-F447-9F61-26C45E5E4F66}" type="presParOf" srcId="{0E13C62A-D0BC-0E4B-A8DE-5BD0DB5BEB09}" destId="{12297C1A-59C6-0841-A384-4B4B6E8EC081}" srcOrd="0" destOrd="0" presId="urn:microsoft.com/office/officeart/2005/8/layout/hList1"/>
    <dgm:cxn modelId="{2E0EC3DF-9283-9B43-869A-AD95E400A543}" type="presParOf" srcId="{0E13C62A-D0BC-0E4B-A8DE-5BD0DB5BEB09}" destId="{3B688E37-56D2-DD47-95F0-5129E04C04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C8C45-10B4-0341-8A71-35AEEA57382D}">
      <dsp:nvSpPr>
        <dsp:cNvPr id="0" name=""/>
        <dsp:cNvSpPr/>
      </dsp:nvSpPr>
      <dsp:spPr>
        <a:xfrm>
          <a:off x="2410" y="713408"/>
          <a:ext cx="2349942" cy="939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WordPress + App </a:t>
          </a:r>
          <a:r>
            <a:rPr lang="fr-FR" sz="2000" b="1" kern="1200" dirty="0" err="1"/>
            <a:t>Wrapper</a:t>
          </a:r>
          <a:endParaRPr lang="fr-FR" sz="2000" kern="1200" dirty="0"/>
        </a:p>
      </dsp:txBody>
      <dsp:txXfrm>
        <a:off x="2410" y="713408"/>
        <a:ext cx="2349942" cy="939977"/>
      </dsp:txXfrm>
    </dsp:sp>
    <dsp:sp modelId="{0BA0674C-10B3-984E-A829-FD2A1BD7CD90}">
      <dsp:nvSpPr>
        <dsp:cNvPr id="0" name=""/>
        <dsp:cNvSpPr/>
      </dsp:nvSpPr>
      <dsp:spPr>
        <a:xfrm>
          <a:off x="2410" y="1653386"/>
          <a:ext cx="234994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Mise en place rapide (≈ 1 mois)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Coût initial plus abordable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Intégration des modules essentiels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Limite : dépendance aux plugins WordPress</a:t>
          </a:r>
        </a:p>
      </dsp:txBody>
      <dsp:txXfrm>
        <a:off x="2410" y="1653386"/>
        <a:ext cx="2349942" cy="2810880"/>
      </dsp:txXfrm>
    </dsp:sp>
    <dsp:sp modelId="{14424A20-379D-B949-BECB-6229CDF1EF92}">
      <dsp:nvSpPr>
        <dsp:cNvPr id="0" name=""/>
        <dsp:cNvSpPr/>
      </dsp:nvSpPr>
      <dsp:spPr>
        <a:xfrm>
          <a:off x="2681344" y="713408"/>
          <a:ext cx="2349942" cy="939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Full Développement + App native</a:t>
          </a:r>
        </a:p>
      </dsp:txBody>
      <dsp:txXfrm>
        <a:off x="2681344" y="713408"/>
        <a:ext cx="2349942" cy="939977"/>
      </dsp:txXfrm>
    </dsp:sp>
    <dsp:sp modelId="{B117E3EA-D5ED-4743-9D47-16D20C4E39D1}">
      <dsp:nvSpPr>
        <dsp:cNvPr id="0" name=""/>
        <dsp:cNvSpPr/>
      </dsp:nvSpPr>
      <dsp:spPr>
        <a:xfrm>
          <a:off x="2681344" y="1653386"/>
          <a:ext cx="234994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Développement complet sur mesure (≈ 2,5 mois)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Budget maîtrisé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Évolutif et extensible à long terme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Liberté totale de design et d’architecture</a:t>
          </a:r>
        </a:p>
      </dsp:txBody>
      <dsp:txXfrm>
        <a:off x="2681344" y="1653386"/>
        <a:ext cx="2349942" cy="2810880"/>
      </dsp:txXfrm>
    </dsp:sp>
    <dsp:sp modelId="{458F6BA3-FEA7-664D-9A11-D0B140C41782}">
      <dsp:nvSpPr>
        <dsp:cNvPr id="0" name=""/>
        <dsp:cNvSpPr/>
      </dsp:nvSpPr>
      <dsp:spPr>
        <a:xfrm>
          <a:off x="5360279" y="713408"/>
          <a:ext cx="2349942" cy="9399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SaaS en abonnement</a:t>
          </a:r>
        </a:p>
      </dsp:txBody>
      <dsp:txXfrm>
        <a:off x="5360279" y="713408"/>
        <a:ext cx="2349942" cy="939977"/>
      </dsp:txXfrm>
    </dsp:sp>
    <dsp:sp modelId="{99A22749-C8BA-A84A-8A53-FF5A72AB426E}">
      <dsp:nvSpPr>
        <dsp:cNvPr id="0" name=""/>
        <dsp:cNvSpPr/>
      </dsp:nvSpPr>
      <dsp:spPr>
        <a:xfrm>
          <a:off x="5360279" y="1653386"/>
          <a:ext cx="234994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Frais initiaux réduits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Abonnement mensuel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Maintenance, hébergement et mises à jour incluses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600" kern="1200" dirty="0"/>
            <a:t>Accès illimité aux modules (contrats, paie, </a:t>
          </a:r>
          <a:r>
            <a:rPr lang="fr-FR" sz="1600" kern="1200" dirty="0" err="1"/>
            <a:t>reporting</a:t>
          </a:r>
          <a:r>
            <a:rPr lang="fr-FR" sz="1600" kern="1200" dirty="0"/>
            <a:t>, mobile)</a:t>
          </a:r>
        </a:p>
      </dsp:txBody>
      <dsp:txXfrm>
        <a:off x="5360279" y="1653386"/>
        <a:ext cx="2349942" cy="281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4A7E8-7304-A646-9B60-DF0D2FF44E33}">
      <dsp:nvSpPr>
        <dsp:cNvPr id="0" name=""/>
        <dsp:cNvSpPr/>
      </dsp:nvSpPr>
      <dsp:spPr>
        <a:xfrm>
          <a:off x="2540" y="27484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/>
            <a:t>WordPress + App Wrapper</a:t>
          </a:r>
          <a:endParaRPr lang="fr-FR" sz="1600" kern="1200" dirty="0"/>
        </a:p>
      </dsp:txBody>
      <dsp:txXfrm>
        <a:off x="2540" y="27484"/>
        <a:ext cx="2476500" cy="691200"/>
      </dsp:txXfrm>
    </dsp:sp>
    <dsp:sp modelId="{83FD3C5B-8F30-264F-A776-534C1AFA830D}">
      <dsp:nvSpPr>
        <dsp:cNvPr id="0" name=""/>
        <dsp:cNvSpPr/>
      </dsp:nvSpPr>
      <dsp:spPr>
        <a:xfrm>
          <a:off x="2540" y="718684"/>
          <a:ext cx="247650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5 120 000 FCFA</a:t>
          </a:r>
        </a:p>
      </dsp:txBody>
      <dsp:txXfrm>
        <a:off x="2540" y="718684"/>
        <a:ext cx="2476500" cy="1054080"/>
      </dsp:txXfrm>
    </dsp:sp>
    <dsp:sp modelId="{1E917181-F751-3F4F-A0F3-5BD2E49EED5A}">
      <dsp:nvSpPr>
        <dsp:cNvPr id="0" name=""/>
        <dsp:cNvSpPr/>
      </dsp:nvSpPr>
      <dsp:spPr>
        <a:xfrm>
          <a:off x="2825750" y="27484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Full Développement + App native</a:t>
          </a:r>
        </a:p>
      </dsp:txBody>
      <dsp:txXfrm>
        <a:off x="2825750" y="27484"/>
        <a:ext cx="2476500" cy="691200"/>
      </dsp:txXfrm>
    </dsp:sp>
    <dsp:sp modelId="{EF3B6F57-5E16-FE44-AEFA-EF57E25DBD28}">
      <dsp:nvSpPr>
        <dsp:cNvPr id="0" name=""/>
        <dsp:cNvSpPr/>
      </dsp:nvSpPr>
      <dsp:spPr>
        <a:xfrm>
          <a:off x="2825750" y="718684"/>
          <a:ext cx="247650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7 215 000 FCFA</a:t>
          </a:r>
        </a:p>
      </dsp:txBody>
      <dsp:txXfrm>
        <a:off x="2825750" y="718684"/>
        <a:ext cx="2476500" cy="1054080"/>
      </dsp:txXfrm>
    </dsp:sp>
    <dsp:sp modelId="{12297C1A-59C6-0841-A384-4B4B6E8EC081}">
      <dsp:nvSpPr>
        <dsp:cNvPr id="0" name=""/>
        <dsp:cNvSpPr/>
      </dsp:nvSpPr>
      <dsp:spPr>
        <a:xfrm>
          <a:off x="5648960" y="27484"/>
          <a:ext cx="247650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SaaS en abonnement</a:t>
          </a:r>
        </a:p>
      </dsp:txBody>
      <dsp:txXfrm>
        <a:off x="5648960" y="27484"/>
        <a:ext cx="2476500" cy="691200"/>
      </dsp:txXfrm>
    </dsp:sp>
    <dsp:sp modelId="{3B688E37-56D2-DD47-95F0-5129E04C0498}">
      <dsp:nvSpPr>
        <dsp:cNvPr id="0" name=""/>
        <dsp:cNvSpPr/>
      </dsp:nvSpPr>
      <dsp:spPr>
        <a:xfrm>
          <a:off x="5648960" y="718684"/>
          <a:ext cx="2476500" cy="10540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1" kern="1200" dirty="0"/>
            <a:t>328 000 FCFA/mois </a:t>
          </a:r>
          <a:r>
            <a:rPr lang="fr-FR" sz="1200" b="0" kern="1200" dirty="0"/>
            <a:t>(hors installation et formation)</a:t>
          </a:r>
        </a:p>
      </dsp:txBody>
      <dsp:txXfrm>
        <a:off x="5648960" y="718684"/>
        <a:ext cx="2476500" cy="10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216AB0A-E90F-376B-53FE-4D46814E16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858497-A722-B043-E7AC-5A40AD50E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79F88-9295-4143-BB5F-5F6E208B367F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9901B4-4146-E2EC-5859-B0849EEEF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6E986E-5F50-F47C-98B3-60D026043C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04B56-0CA6-2B44-B2DB-D493E897B7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7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6963" y="609600"/>
            <a:ext cx="5345112" cy="30067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08000" y="3808890"/>
            <a:ext cx="8063520" cy="360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4374240" cy="40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6"/>
          </p:nvPr>
        </p:nvSpPr>
        <p:spPr>
          <a:xfrm>
            <a:off x="5705280" y="0"/>
            <a:ext cx="4374240" cy="40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7"/>
          </p:nvPr>
        </p:nvSpPr>
        <p:spPr>
          <a:xfrm>
            <a:off x="0" y="7618050"/>
            <a:ext cx="4374240" cy="40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8"/>
          </p:nvPr>
        </p:nvSpPr>
        <p:spPr>
          <a:xfrm>
            <a:off x="5705280" y="7618050"/>
            <a:ext cx="4374240" cy="40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C08ED37-C9E9-4A5A-BF9E-1E338220A6F4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2C08ED37-C9E9-4A5A-BF9E-1E338220A6F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30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22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8FCA65-DF40-4DE1-80D3-F9F40080D2E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23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93041B-E431-44BF-8FA3-25F9552898C2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24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AA36B5-26C5-4A92-AB29-0D4F5AA8CE0B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18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3D16D2-87FE-4C6D-9C30-81545A0A7909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366963" y="609600"/>
            <a:ext cx="5346700" cy="3006725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2C08ED37-C9E9-4A5A-BF9E-1E338220A6F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2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19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FDD930-EEB8-4FC1-AF16-29DD234EA82B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2C08ED37-C9E9-4A5A-BF9E-1E338220A6F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267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20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849058-1F27-48BB-8F68-E7239A615772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2C08ED37-C9E9-4A5A-BF9E-1E338220A6F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105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2C08ED37-C9E9-4A5A-BF9E-1E338220A6F4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12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72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21"/>
          </p:nvPr>
        </p:nvSpPr>
        <p:spPr>
          <a:xfrm>
            <a:off x="5179680" y="6514020"/>
            <a:ext cx="3961920" cy="34371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6B659C-C0F3-47D8-8CC3-DFAF73C0EA2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0F4EA31-DDCF-4AB9-BA94-E7B57C71249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BBB3019-20BF-468D-A312-508761EAACE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520A0B1-FD9F-4D92-9434-AA8216305045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CF9B1E1-2BEF-496A-A94A-B6F83EA94FCC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DA198A-EE3E-4EC9-BE71-1BB6FE711DE4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27E95B-EEBA-42AD-B236-BE10BB8634A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326C2D-7625-4777-BA35-0C8E709C46BA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F5040B-5DB4-40D9-81E6-ED51733B3738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0CCAC5-5FAA-4FAF-BC86-8A50B4DC41F3}" type="slidenum">
              <a:t>‹N°›</a:t>
            </a:fld>
            <a:endParaRPr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5A87009-BF0B-AFE2-632C-858AE721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pic>
        <p:nvPicPr>
          <p:cNvPr id="7" name="Image 6" descr="Une image contenant Police, logo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95819063-5228-3C39-E1D7-5082021432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0" y="6031722"/>
            <a:ext cx="826278" cy="8262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837440" y="0"/>
            <a:ext cx="8516520" cy="45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4698F-F391-415F-AE4B-7AD7F798C727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6DCD50-2FBB-4050-8973-A3D6891F046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6B6F3BD-9211-490C-8F7C-9DE7A5255A32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737D22-3A21-4CC1-8ECD-2E92A309C8C3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55E01E-66F1-4318-BD0F-7F19A6E1251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9A8784-0823-4797-BADA-10D1E0A94A90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4BDEF2-1992-4043-9FE9-4D2A9B779A5C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6B4F25-362A-41D6-83DB-AD36BADA9991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CF8AB1-918D-4FBC-BB9D-368FB6AF9D2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0E905BD-19FE-497A-B5F4-BDC95766E46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78C209-97F6-43CE-88D9-ADA8FF9625B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F99C96-F24A-476B-8E96-DC0A2B27AAF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B78ABA-1297-4EC6-A8A8-893BAAAC4EB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9362750-723C-48BF-A416-A85EAF6DCC0E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837440" y="0"/>
            <a:ext cx="8516520" cy="45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800B93-002A-44AB-AF13-0EF84C643EBE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A3855E-B6DE-4182-9265-B3D658AB1FE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AA1869-1EF0-4655-A660-0BD3A445BB7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F47DDF-385F-4EAE-AD0D-376E3768834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785543-1507-4409-96FB-C734EC04CEB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9023C30-07A2-4DC5-BDDD-2B0FDB34E9A8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933595-A8C4-4418-A6E3-9B1C505C6393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13FD93E-E240-4645-8FA9-03AA0668F5B6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C77D98-8065-4BE6-A22B-1F0ED337BF10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837440" y="0"/>
            <a:ext cx="8516520" cy="45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8B12A40-705A-4755-BA02-8BB18CE6840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34119EA-783D-4FD5-8E95-67D356274AEF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079D5C3-4374-4F7E-AB07-E560FE8CDC39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12F2EE-4F4F-41AE-8575-964A56194F82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CFCFC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6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6235830-7554-4847-86CE-5E61F79D0F2D}" type="slidenum">
              <a:rPr lang="en-GB" sz="1600" b="0" strike="noStrike" spc="-1">
                <a:solidFill>
                  <a:srgbClr val="BEBEBE"/>
                </a:solidFill>
                <a:latin typeface="Calibri"/>
              </a:rPr>
              <a:t>‹N°›</a:t>
            </a:fld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lowchart: Off-page Connector 2"/>
          <p:cNvSpPr/>
          <p:nvPr/>
        </p:nvSpPr>
        <p:spPr>
          <a:xfrm>
            <a:off x="11579760" y="6400800"/>
            <a:ext cx="380160" cy="380160"/>
          </a:xfrm>
          <a:prstGeom prst="flowChartOffpageConnector">
            <a:avLst/>
          </a:prstGeom>
          <a:noFill/>
          <a:ln>
            <a:solidFill>
              <a:srgbClr val="3F3F3F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5C5C5C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CFCFC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000" b="0" strike="noStrike" spc="-1">
                <a:solidFill>
                  <a:srgbClr val="5C5C5C"/>
                </a:solidFill>
                <a:latin typeface="Lato"/>
              </a:rPr>
              <a:t>Click to edit Master title style</a:t>
            </a:r>
            <a:endParaRPr lang="en-US" sz="40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6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9B452DD-E70A-4CF3-97EC-E8F59EB95310}" type="slidenum">
              <a:rPr lang="en-GB" sz="1600" b="0" strike="noStrike" spc="-1">
                <a:solidFill>
                  <a:srgbClr val="BEBEBE"/>
                </a:solidFill>
                <a:latin typeface="Calibri"/>
              </a:rPr>
              <a:t>‹N°›</a:t>
            </a:fld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Flowchart: Off-page Connector 11"/>
          <p:cNvSpPr/>
          <p:nvPr/>
        </p:nvSpPr>
        <p:spPr>
          <a:xfrm>
            <a:off x="11579760" y="6400800"/>
            <a:ext cx="380160" cy="380160"/>
          </a:xfrm>
          <a:prstGeom prst="flowChartOffpageConnector">
            <a:avLst/>
          </a:prstGeom>
          <a:noFill/>
          <a:ln>
            <a:solidFill>
              <a:srgbClr val="3F3F3F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3" name="Image 3"/>
          <p:cNvPicPr/>
          <p:nvPr/>
        </p:nvPicPr>
        <p:blipFill>
          <a:blip r:embed="rId14"/>
          <a:stretch/>
        </p:blipFill>
        <p:spPr>
          <a:xfrm>
            <a:off x="266760" y="6379920"/>
            <a:ext cx="610920" cy="3866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5C5C5C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C5C5C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5C5C5C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CFCFC"/>
            </a:gs>
          </a:gsLst>
          <a:lin ang="162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5C5C5C"/>
                </a:solidFill>
                <a:latin typeface="Lato"/>
              </a:rPr>
              <a:t>Click to edit Master title style</a:t>
            </a:r>
            <a:endParaRPr lang="en-US" sz="60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9B9B9B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200" b="0" strike="noStrike" spc="-1">
                <a:solidFill>
                  <a:srgbClr val="9B9B9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9B9B9B"/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sldNum" idx="5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6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85D0B0F-F4F5-466C-A1FD-C5A74956AA8C}" type="slidenum">
              <a:rPr lang="en-GB" sz="1600" b="0" strike="noStrike" spc="-1">
                <a:solidFill>
                  <a:srgbClr val="BEBEBE"/>
                </a:solidFill>
                <a:latin typeface="Calibri"/>
              </a:rPr>
              <a:t>‹N°›</a:t>
            </a:fld>
            <a:endParaRPr lang="en-US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Flowchart: Off-page Connector 7"/>
          <p:cNvSpPr/>
          <p:nvPr/>
        </p:nvSpPr>
        <p:spPr>
          <a:xfrm>
            <a:off x="11579760" y="6400800"/>
            <a:ext cx="380160" cy="380160"/>
          </a:xfrm>
          <a:prstGeom prst="flowChartOffpageConnector">
            <a:avLst/>
          </a:prstGeom>
          <a:noFill/>
          <a:ln>
            <a:solidFill>
              <a:srgbClr val="3F3F3F">
                <a:lumMod val="60000"/>
                <a:lumOff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lcgroup.org/fr/public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1000">
              <a:srgbClr val="7A112B"/>
            </a:gs>
            <a:gs pos="100000">
              <a:srgbClr val="ED7D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4"/>
          <p:cNvSpPr/>
          <p:nvPr/>
        </p:nvSpPr>
        <p:spPr>
          <a:xfrm>
            <a:off x="2254680" y="1095480"/>
            <a:ext cx="768240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Lato"/>
              </a:rPr>
              <a:t>COMPREHENSION DU BESOIN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5"/>
          <p:cNvSpPr/>
          <p:nvPr/>
        </p:nvSpPr>
        <p:spPr>
          <a:xfrm>
            <a:off x="2051283" y="3718800"/>
            <a:ext cx="808943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FCFCFC"/>
                </a:solidFill>
                <a:latin typeface="Calibri"/>
              </a:rPr>
              <a:t>Proposition JCL Workforce Suite – </a:t>
            </a:r>
            <a:r>
              <a:rPr lang="en-US" sz="2400" spc="-1" dirty="0" err="1">
                <a:solidFill>
                  <a:srgbClr val="FCFCFC"/>
                </a:solidFill>
                <a:latin typeface="Calibri"/>
              </a:rPr>
              <a:t>Plateforme</a:t>
            </a:r>
            <a:r>
              <a:rPr lang="en-US" sz="2400" spc="-1" dirty="0">
                <a:solidFill>
                  <a:srgbClr val="FCFCFC"/>
                </a:solidFill>
                <a:latin typeface="Calibri"/>
              </a:rPr>
              <a:t> </a:t>
            </a:r>
            <a:r>
              <a:rPr lang="en-US" sz="2400" spc="-1" dirty="0" err="1">
                <a:solidFill>
                  <a:srgbClr val="FCFCFC"/>
                </a:solidFill>
                <a:latin typeface="Calibri"/>
              </a:rPr>
              <a:t>Intérim</a:t>
            </a:r>
            <a:r>
              <a:rPr lang="en-US" sz="2400" spc="-1" dirty="0">
                <a:solidFill>
                  <a:srgbClr val="FCFCFC"/>
                </a:solidFill>
                <a:latin typeface="Calibri"/>
              </a:rPr>
              <a:t> &amp; Staffing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8"/>
          <p:cNvSpPr/>
          <p:nvPr/>
        </p:nvSpPr>
        <p:spPr>
          <a:xfrm>
            <a:off x="3440160" y="5145480"/>
            <a:ext cx="53114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FCFCFC"/>
                </a:solidFill>
                <a:latin typeface="Calibri"/>
              </a:rPr>
              <a:t>V1.0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FCFCFC"/>
                </a:solidFill>
                <a:latin typeface="Calibri"/>
              </a:rPr>
              <a:t>Par </a:t>
            </a:r>
            <a:r>
              <a:rPr lang="en-GB" sz="1600" spc="-1" dirty="0" err="1">
                <a:solidFill>
                  <a:srgbClr val="FCFCFC"/>
                </a:solidFill>
                <a:latin typeface="Calibri"/>
              </a:rPr>
              <a:t>BaoProd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3"/>
          <p:cNvGrpSpPr/>
          <p:nvPr/>
        </p:nvGrpSpPr>
        <p:grpSpPr>
          <a:xfrm>
            <a:off x="3440160" y="4647600"/>
            <a:ext cx="5311440" cy="379080"/>
            <a:chOff x="3440160" y="4647600"/>
            <a:chExt cx="5311440" cy="379080"/>
          </a:xfrm>
        </p:grpSpPr>
        <p:sp>
          <p:nvSpPr>
            <p:cNvPr id="133" name="Rectangle 10"/>
            <p:cNvSpPr/>
            <p:nvPr/>
          </p:nvSpPr>
          <p:spPr>
            <a:xfrm>
              <a:off x="3440160" y="4823640"/>
              <a:ext cx="2053800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4" name="Diamond 11"/>
            <p:cNvSpPr/>
            <p:nvPr/>
          </p:nvSpPr>
          <p:spPr>
            <a:xfrm>
              <a:off x="5905440" y="4647600"/>
              <a:ext cx="380520" cy="3790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5" name="Rectangle 12"/>
            <p:cNvSpPr/>
            <p:nvPr/>
          </p:nvSpPr>
          <p:spPr>
            <a:xfrm>
              <a:off x="6697800" y="4823640"/>
              <a:ext cx="2053800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36" name="Group 3"/>
          <p:cNvGrpSpPr/>
          <p:nvPr/>
        </p:nvGrpSpPr>
        <p:grpSpPr>
          <a:xfrm>
            <a:off x="3440160" y="5779440"/>
            <a:ext cx="5311440" cy="379080"/>
            <a:chOff x="3440160" y="5779440"/>
            <a:chExt cx="5311440" cy="379080"/>
          </a:xfrm>
        </p:grpSpPr>
        <p:sp>
          <p:nvSpPr>
            <p:cNvPr id="137" name="Rectangle 14"/>
            <p:cNvSpPr/>
            <p:nvPr/>
          </p:nvSpPr>
          <p:spPr>
            <a:xfrm>
              <a:off x="3440160" y="5955840"/>
              <a:ext cx="2053800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8" name="Diamond 15"/>
            <p:cNvSpPr/>
            <p:nvPr/>
          </p:nvSpPr>
          <p:spPr>
            <a:xfrm>
              <a:off x="5905440" y="5779440"/>
              <a:ext cx="380520" cy="37908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9" name="Rectangle 16"/>
            <p:cNvSpPr/>
            <p:nvPr/>
          </p:nvSpPr>
          <p:spPr>
            <a:xfrm>
              <a:off x="6697800" y="5955840"/>
              <a:ext cx="2053800" cy="4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40" name="Imag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6560" y="1904040"/>
            <a:ext cx="2618640" cy="1657440"/>
          </a:xfrm>
          <a:prstGeom prst="roundRect">
            <a:avLst>
              <a:gd name="adj" fmla="val 4167"/>
            </a:avLst>
          </a:prstGeom>
          <a:noFill/>
          <a:ln w="76200" cap="sq">
            <a:noFill/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 dirty="0">
                <a:solidFill>
                  <a:srgbClr val="5C5C5C"/>
                </a:solidFill>
                <a:latin typeface="Lato"/>
              </a:rPr>
              <a:t>Architecture du site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578" name="TextBox 39"/>
          <p:cNvSpPr/>
          <p:nvPr/>
        </p:nvSpPr>
        <p:spPr>
          <a:xfrm>
            <a:off x="1866600" y="717120"/>
            <a:ext cx="84578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L'intuition n'a rien à voir avec la routine, elle relève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 d'un état d'esprit qui est au-delà de la technique.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9" name="Straight Connector 40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D5F0BA-718B-4FE2-8224-6006FE130092}" type="slidenum">
              <a:rPr/>
              <a:t>10</a:t>
            </a:fld>
            <a:endParaRPr/>
          </a:p>
        </p:txBody>
      </p:sp>
      <p:grpSp>
        <p:nvGrpSpPr>
          <p:cNvPr id="6" name="그룹 570">
            <a:extLst>
              <a:ext uri="{FF2B5EF4-FFF2-40B4-BE49-F238E27FC236}">
                <a16:creationId xmlns:a16="http://schemas.microsoft.com/office/drawing/2014/main" id="{95CDC166-0F0A-E69E-A40D-FCA94417FE05}"/>
              </a:ext>
            </a:extLst>
          </p:cNvPr>
          <p:cNvGrpSpPr/>
          <p:nvPr/>
        </p:nvGrpSpPr>
        <p:grpSpPr>
          <a:xfrm>
            <a:off x="800101" y="1952625"/>
            <a:ext cx="2695574" cy="4133850"/>
            <a:chOff x="800101" y="1952625"/>
            <a:chExt cx="2695574" cy="4133850"/>
          </a:xfrm>
        </p:grpSpPr>
        <p:sp>
          <p:nvSpPr>
            <p:cNvPr id="7" name="사각형: 둥근 모서리 571">
              <a:extLst>
                <a:ext uri="{FF2B5EF4-FFF2-40B4-BE49-F238E27FC236}">
                  <a16:creationId xmlns:a16="http://schemas.microsoft.com/office/drawing/2014/main" id="{B7F7413A-09E6-7908-C32F-8499C46A4E21}"/>
                </a:ext>
              </a:extLst>
            </p:cNvPr>
            <p:cNvSpPr/>
            <p:nvPr/>
          </p:nvSpPr>
          <p:spPr>
            <a:xfrm>
              <a:off x="800101" y="1952625"/>
              <a:ext cx="2695574" cy="4133850"/>
            </a:xfrm>
            <a:prstGeom prst="roundRect">
              <a:avLst>
                <a:gd name="adj" fmla="val 69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572">
              <a:extLst>
                <a:ext uri="{FF2B5EF4-FFF2-40B4-BE49-F238E27FC236}">
                  <a16:creationId xmlns:a16="http://schemas.microsoft.com/office/drawing/2014/main" id="{A2A5C5C6-305E-FD82-640E-31612F8538FF}"/>
                </a:ext>
              </a:extLst>
            </p:cNvPr>
            <p:cNvSpPr/>
            <p:nvPr/>
          </p:nvSpPr>
          <p:spPr>
            <a:xfrm>
              <a:off x="963640" y="2095500"/>
              <a:ext cx="2368496" cy="3848100"/>
            </a:xfrm>
            <a:prstGeom prst="roundRect">
              <a:avLst>
                <a:gd name="adj" fmla="val 6962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10800000" scaled="0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" name="TextBox 573">
              <a:extLst>
                <a:ext uri="{FF2B5EF4-FFF2-40B4-BE49-F238E27FC236}">
                  <a16:creationId xmlns:a16="http://schemas.microsoft.com/office/drawing/2014/main" id="{4A223013-C3EC-081D-A1B4-3667F5BE736B}"/>
                </a:ext>
              </a:extLst>
            </p:cNvPr>
            <p:cNvSpPr txBox="1"/>
            <p:nvPr/>
          </p:nvSpPr>
          <p:spPr>
            <a:xfrm flipH="1">
              <a:off x="1587150" y="2283749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1"/>
                  </a:solidFill>
                  <a:cs typeface="Arial" pitchFamily="34" charset="0"/>
                </a:rPr>
                <a:t>WordPress + App Wrapper</a:t>
              </a:r>
            </a:p>
          </p:txBody>
        </p:sp>
        <p:grpSp>
          <p:nvGrpSpPr>
            <p:cNvPr id="10" name="그룹 574">
              <a:extLst>
                <a:ext uri="{FF2B5EF4-FFF2-40B4-BE49-F238E27FC236}">
                  <a16:creationId xmlns:a16="http://schemas.microsoft.com/office/drawing/2014/main" id="{753D9AD5-647C-7F7B-2A2F-EA2D79672DD3}"/>
                </a:ext>
              </a:extLst>
            </p:cNvPr>
            <p:cNvGrpSpPr/>
            <p:nvPr/>
          </p:nvGrpSpPr>
          <p:grpSpPr>
            <a:xfrm>
              <a:off x="1190175" y="3971599"/>
              <a:ext cx="1915426" cy="731342"/>
              <a:chOff x="3782329" y="3580647"/>
              <a:chExt cx="1563024" cy="731342"/>
            </a:xfrm>
          </p:grpSpPr>
          <p:sp>
            <p:nvSpPr>
              <p:cNvPr id="19" name="TextBox 583">
                <a:extLst>
                  <a:ext uri="{FF2B5EF4-FFF2-40B4-BE49-F238E27FC236}">
                    <a16:creationId xmlns:a16="http://schemas.microsoft.com/office/drawing/2014/main" id="{65E35601-FEEB-1259-6234-D6C87C975172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Communication entre site et app mobile.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584">
                <a:extLst>
                  <a:ext uri="{FF2B5EF4-FFF2-40B4-BE49-F238E27FC236}">
                    <a16:creationId xmlns:a16="http://schemas.microsoft.com/office/drawing/2014/main" id="{780B70BE-5FDD-A916-F061-D70DB6A29152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API </a:t>
                </a:r>
                <a:r>
                  <a:rPr lang="en-US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connectée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1" name="그룹 575">
              <a:extLst>
                <a:ext uri="{FF2B5EF4-FFF2-40B4-BE49-F238E27FC236}">
                  <a16:creationId xmlns:a16="http://schemas.microsoft.com/office/drawing/2014/main" id="{63EB78A7-E37A-0A6F-BAED-74D4E2160B28}"/>
                </a:ext>
              </a:extLst>
            </p:cNvPr>
            <p:cNvGrpSpPr/>
            <p:nvPr/>
          </p:nvGrpSpPr>
          <p:grpSpPr>
            <a:xfrm>
              <a:off x="1190175" y="2891821"/>
              <a:ext cx="1915426" cy="731342"/>
              <a:chOff x="3782329" y="3580647"/>
              <a:chExt cx="1563024" cy="731342"/>
            </a:xfrm>
          </p:grpSpPr>
          <p:sp>
            <p:nvSpPr>
              <p:cNvPr id="17" name="TextBox 581">
                <a:extLst>
                  <a:ext uri="{FF2B5EF4-FFF2-40B4-BE49-F238E27FC236}">
                    <a16:creationId xmlns:a16="http://schemas.microsoft.com/office/drawing/2014/main" id="{ECB944A5-BACA-6338-6D26-E45D803C8E52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Mise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en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place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rapide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avec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thèmes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et plugins.       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8" name="TextBox 582">
                <a:extLst>
                  <a:ext uri="{FF2B5EF4-FFF2-40B4-BE49-F238E27FC236}">
                    <a16:creationId xmlns:a16="http://schemas.microsoft.com/office/drawing/2014/main" id="{973AC438-FA8D-6653-AEF5-9F823C981DA8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Socle WordPress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" name="그룹 576">
              <a:extLst>
                <a:ext uri="{FF2B5EF4-FFF2-40B4-BE49-F238E27FC236}">
                  <a16:creationId xmlns:a16="http://schemas.microsoft.com/office/drawing/2014/main" id="{BC69B86A-5AE3-6619-8888-E59AA9400FD1}"/>
                </a:ext>
              </a:extLst>
            </p:cNvPr>
            <p:cNvGrpSpPr/>
            <p:nvPr/>
          </p:nvGrpSpPr>
          <p:grpSpPr>
            <a:xfrm>
              <a:off x="1190175" y="5051375"/>
              <a:ext cx="1915426" cy="916008"/>
              <a:chOff x="3782329" y="3628272"/>
              <a:chExt cx="1563024" cy="916008"/>
            </a:xfrm>
          </p:grpSpPr>
          <p:sp>
            <p:nvSpPr>
              <p:cNvPr id="15" name="TextBox 579">
                <a:extLst>
                  <a:ext uri="{FF2B5EF4-FFF2-40B4-BE49-F238E27FC236}">
                    <a16:creationId xmlns:a16="http://schemas.microsoft.com/office/drawing/2014/main" id="{D9330F62-5331-FF84-B4DE-8CAF70595FE5}"/>
                  </a:ext>
                </a:extLst>
              </p:cNvPr>
              <p:cNvSpPr txBox="1"/>
              <p:nvPr/>
            </p:nvSpPr>
            <p:spPr>
              <a:xfrm>
                <a:off x="3782329" y="3897949"/>
                <a:ext cx="15630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Version mobile Android/iOS simple et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légère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.         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580">
                <a:extLst>
                  <a:ext uri="{FF2B5EF4-FFF2-40B4-BE49-F238E27FC236}">
                    <a16:creationId xmlns:a16="http://schemas.microsoft.com/office/drawing/2014/main" id="{9EE03900-A9D8-8787-FDCF-1EF2593CD457}"/>
                  </a:ext>
                </a:extLst>
              </p:cNvPr>
              <p:cNvSpPr txBox="1"/>
              <p:nvPr/>
            </p:nvSpPr>
            <p:spPr>
              <a:xfrm>
                <a:off x="3782329" y="3628272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App Wrapper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3" name="화살표: 갈매기형 수장 577">
              <a:extLst>
                <a:ext uri="{FF2B5EF4-FFF2-40B4-BE49-F238E27FC236}">
                  <a16:creationId xmlns:a16="http://schemas.microsoft.com/office/drawing/2014/main" id="{A69BE98C-D94B-53B4-3A97-CC1470CE48D3}"/>
                </a:ext>
              </a:extLst>
            </p:cNvPr>
            <p:cNvSpPr/>
            <p:nvPr/>
          </p:nvSpPr>
          <p:spPr>
            <a:xfrm rot="5400000">
              <a:off x="2040182" y="3627299"/>
              <a:ext cx="215412" cy="340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화살표: 갈매기형 수장 578">
              <a:extLst>
                <a:ext uri="{FF2B5EF4-FFF2-40B4-BE49-F238E27FC236}">
                  <a16:creationId xmlns:a16="http://schemas.microsoft.com/office/drawing/2014/main" id="{80256CBE-CD47-5791-1392-F03CDF01C701}"/>
                </a:ext>
              </a:extLst>
            </p:cNvPr>
            <p:cNvSpPr/>
            <p:nvPr/>
          </p:nvSpPr>
          <p:spPr>
            <a:xfrm rot="5400000">
              <a:off x="2040182" y="4707076"/>
              <a:ext cx="215412" cy="34016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그룹 585">
            <a:extLst>
              <a:ext uri="{FF2B5EF4-FFF2-40B4-BE49-F238E27FC236}">
                <a16:creationId xmlns:a16="http://schemas.microsoft.com/office/drawing/2014/main" id="{E2FE5108-F9F3-334C-B7FC-ED614C437DE2}"/>
              </a:ext>
            </a:extLst>
          </p:cNvPr>
          <p:cNvGrpSpPr/>
          <p:nvPr/>
        </p:nvGrpSpPr>
        <p:grpSpPr>
          <a:xfrm>
            <a:off x="4748213" y="1952625"/>
            <a:ext cx="2695574" cy="4133850"/>
            <a:chOff x="800101" y="1952625"/>
            <a:chExt cx="2695574" cy="4133850"/>
          </a:xfrm>
        </p:grpSpPr>
        <p:sp>
          <p:nvSpPr>
            <p:cNvPr id="22" name="사각형: 둥근 모서리 586">
              <a:extLst>
                <a:ext uri="{FF2B5EF4-FFF2-40B4-BE49-F238E27FC236}">
                  <a16:creationId xmlns:a16="http://schemas.microsoft.com/office/drawing/2014/main" id="{7655F575-ED54-BD6D-123F-E7B1105A529A}"/>
                </a:ext>
              </a:extLst>
            </p:cNvPr>
            <p:cNvSpPr/>
            <p:nvPr/>
          </p:nvSpPr>
          <p:spPr>
            <a:xfrm>
              <a:off x="800101" y="1952625"/>
              <a:ext cx="2695574" cy="4133850"/>
            </a:xfrm>
            <a:prstGeom prst="roundRect">
              <a:avLst>
                <a:gd name="adj" fmla="val 69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587">
              <a:extLst>
                <a:ext uri="{FF2B5EF4-FFF2-40B4-BE49-F238E27FC236}">
                  <a16:creationId xmlns:a16="http://schemas.microsoft.com/office/drawing/2014/main" id="{F852BD4C-C821-2038-2C21-F68DED36FF1D}"/>
                </a:ext>
              </a:extLst>
            </p:cNvPr>
            <p:cNvSpPr/>
            <p:nvPr/>
          </p:nvSpPr>
          <p:spPr>
            <a:xfrm>
              <a:off x="963640" y="2095500"/>
              <a:ext cx="2368496" cy="3848100"/>
            </a:xfrm>
            <a:prstGeom prst="roundRect">
              <a:avLst>
                <a:gd name="adj" fmla="val 6962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10800000" scaled="0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4" name="TextBox 588">
              <a:extLst>
                <a:ext uri="{FF2B5EF4-FFF2-40B4-BE49-F238E27FC236}">
                  <a16:creationId xmlns:a16="http://schemas.microsoft.com/office/drawing/2014/main" id="{33535B94-090E-579D-B442-DDAF72154970}"/>
                </a:ext>
              </a:extLst>
            </p:cNvPr>
            <p:cNvSpPr txBox="1"/>
            <p:nvPr/>
          </p:nvSpPr>
          <p:spPr>
            <a:xfrm flipH="1">
              <a:off x="1587150" y="2283749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2"/>
                  </a:solidFill>
                  <a:cs typeface="Arial" pitchFamily="34" charset="0"/>
                </a:rPr>
                <a:t>Full Dev + App native</a:t>
              </a:r>
            </a:p>
          </p:txBody>
        </p:sp>
        <p:grpSp>
          <p:nvGrpSpPr>
            <p:cNvPr id="25" name="그룹 589">
              <a:extLst>
                <a:ext uri="{FF2B5EF4-FFF2-40B4-BE49-F238E27FC236}">
                  <a16:creationId xmlns:a16="http://schemas.microsoft.com/office/drawing/2014/main" id="{EFD8F1CB-29A6-D9D2-02F3-8A47913A9033}"/>
                </a:ext>
              </a:extLst>
            </p:cNvPr>
            <p:cNvGrpSpPr/>
            <p:nvPr/>
          </p:nvGrpSpPr>
          <p:grpSpPr>
            <a:xfrm>
              <a:off x="1190175" y="3971599"/>
              <a:ext cx="1915426" cy="731342"/>
              <a:chOff x="3782329" y="3580647"/>
              <a:chExt cx="1563024" cy="731342"/>
            </a:xfrm>
          </p:grpSpPr>
          <p:sp>
            <p:nvSpPr>
              <p:cNvPr id="34" name="TextBox 598">
                <a:extLst>
                  <a:ext uri="{FF2B5EF4-FFF2-40B4-BE49-F238E27FC236}">
                    <a16:creationId xmlns:a16="http://schemas.microsoft.com/office/drawing/2014/main" id="{6065DD5A-E5D8-5072-8F28-C801B9298CDC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Contrats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paie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, temps, reporting.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599">
                <a:extLst>
                  <a:ext uri="{FF2B5EF4-FFF2-40B4-BE49-F238E27FC236}">
                    <a16:creationId xmlns:a16="http://schemas.microsoft.com/office/drawing/2014/main" id="{0C8FCC48-207F-2A06-8FBD-D8C66E12F12E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Modules </a:t>
                </a:r>
                <a:r>
                  <a:rPr lang="en-US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intégrés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6" name="그룹 590">
              <a:extLst>
                <a:ext uri="{FF2B5EF4-FFF2-40B4-BE49-F238E27FC236}">
                  <a16:creationId xmlns:a16="http://schemas.microsoft.com/office/drawing/2014/main" id="{58D3C4DF-F5FD-59DA-6EDD-9140B2B17360}"/>
                </a:ext>
              </a:extLst>
            </p:cNvPr>
            <p:cNvGrpSpPr/>
            <p:nvPr/>
          </p:nvGrpSpPr>
          <p:grpSpPr>
            <a:xfrm>
              <a:off x="1190175" y="2891821"/>
              <a:ext cx="1915426" cy="731342"/>
              <a:chOff x="3782329" y="3580647"/>
              <a:chExt cx="1563024" cy="731342"/>
            </a:xfrm>
          </p:grpSpPr>
          <p:sp>
            <p:nvSpPr>
              <p:cNvPr id="32" name="TextBox 596">
                <a:extLst>
                  <a:ext uri="{FF2B5EF4-FFF2-40B4-BE49-F238E27FC236}">
                    <a16:creationId xmlns:a16="http://schemas.microsoft.com/office/drawing/2014/main" id="{22E930F2-C23B-51C2-5D7A-0E4F33AE5D6B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Backend et web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dédiés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à JCL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597">
                <a:extLst>
                  <a:ext uri="{FF2B5EF4-FFF2-40B4-BE49-F238E27FC236}">
                    <a16:creationId xmlns:a16="http://schemas.microsoft.com/office/drawing/2014/main" id="{F7352A71-698C-0AD9-7BBA-E13804A55FFF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App sur </a:t>
                </a:r>
                <a:r>
                  <a:rPr lang="en-US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mesure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그룹 591">
              <a:extLst>
                <a:ext uri="{FF2B5EF4-FFF2-40B4-BE49-F238E27FC236}">
                  <a16:creationId xmlns:a16="http://schemas.microsoft.com/office/drawing/2014/main" id="{3770D45F-C22A-3EF9-7952-AE2E70F9E5F2}"/>
                </a:ext>
              </a:extLst>
            </p:cNvPr>
            <p:cNvGrpSpPr/>
            <p:nvPr/>
          </p:nvGrpSpPr>
          <p:grpSpPr>
            <a:xfrm>
              <a:off x="1190175" y="5051375"/>
              <a:ext cx="1915426" cy="731342"/>
              <a:chOff x="3782329" y="3628272"/>
              <a:chExt cx="1563024" cy="731342"/>
            </a:xfrm>
          </p:grpSpPr>
          <p:sp>
            <p:nvSpPr>
              <p:cNvPr id="30" name="TextBox 594">
                <a:extLst>
                  <a:ext uri="{FF2B5EF4-FFF2-40B4-BE49-F238E27FC236}">
                    <a16:creationId xmlns:a16="http://schemas.microsoft.com/office/drawing/2014/main" id="{88545119-09A4-80DF-D762-195615895186}"/>
                  </a:ext>
                </a:extLst>
              </p:cNvPr>
              <p:cNvSpPr txBox="1"/>
              <p:nvPr/>
            </p:nvSpPr>
            <p:spPr>
              <a:xfrm>
                <a:off x="3782329" y="3897949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Expérience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mobile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optimisée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et evolutive.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595">
                <a:extLst>
                  <a:ext uri="{FF2B5EF4-FFF2-40B4-BE49-F238E27FC236}">
                    <a16:creationId xmlns:a16="http://schemas.microsoft.com/office/drawing/2014/main" id="{2F634AAC-5401-A1A1-6E7E-2804C66901AC}"/>
                  </a:ext>
                </a:extLst>
              </p:cNvPr>
              <p:cNvSpPr txBox="1"/>
              <p:nvPr/>
            </p:nvSpPr>
            <p:spPr>
              <a:xfrm>
                <a:off x="3782329" y="3628272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App native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8" name="화살표: 갈매기형 수장 592">
              <a:extLst>
                <a:ext uri="{FF2B5EF4-FFF2-40B4-BE49-F238E27FC236}">
                  <a16:creationId xmlns:a16="http://schemas.microsoft.com/office/drawing/2014/main" id="{D7D7C7B6-224B-AB39-CE8E-59E4ACC899D4}"/>
                </a:ext>
              </a:extLst>
            </p:cNvPr>
            <p:cNvSpPr/>
            <p:nvPr/>
          </p:nvSpPr>
          <p:spPr>
            <a:xfrm rot="5400000">
              <a:off x="2040182" y="3627299"/>
              <a:ext cx="215412" cy="340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화살표: 갈매기형 수장 593">
              <a:extLst>
                <a:ext uri="{FF2B5EF4-FFF2-40B4-BE49-F238E27FC236}">
                  <a16:creationId xmlns:a16="http://schemas.microsoft.com/office/drawing/2014/main" id="{AF0688E0-DCD3-11C4-8A6F-84082A27C5AF}"/>
                </a:ext>
              </a:extLst>
            </p:cNvPr>
            <p:cNvSpPr/>
            <p:nvPr/>
          </p:nvSpPr>
          <p:spPr>
            <a:xfrm rot="5400000">
              <a:off x="2040182" y="4707076"/>
              <a:ext cx="215412" cy="340163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600">
            <a:extLst>
              <a:ext uri="{FF2B5EF4-FFF2-40B4-BE49-F238E27FC236}">
                <a16:creationId xmlns:a16="http://schemas.microsoft.com/office/drawing/2014/main" id="{F7222EB5-D79E-3877-F988-9DB5774DEAB9}"/>
              </a:ext>
            </a:extLst>
          </p:cNvPr>
          <p:cNvGrpSpPr/>
          <p:nvPr/>
        </p:nvGrpSpPr>
        <p:grpSpPr>
          <a:xfrm>
            <a:off x="8696325" y="1952625"/>
            <a:ext cx="2695574" cy="4133850"/>
            <a:chOff x="800101" y="1952625"/>
            <a:chExt cx="2695574" cy="4133850"/>
          </a:xfrm>
        </p:grpSpPr>
        <p:sp>
          <p:nvSpPr>
            <p:cNvPr id="37" name="사각형: 둥근 모서리 601">
              <a:extLst>
                <a:ext uri="{FF2B5EF4-FFF2-40B4-BE49-F238E27FC236}">
                  <a16:creationId xmlns:a16="http://schemas.microsoft.com/office/drawing/2014/main" id="{47B30F21-F3D5-28DA-342A-60699EBA5D9E}"/>
                </a:ext>
              </a:extLst>
            </p:cNvPr>
            <p:cNvSpPr/>
            <p:nvPr/>
          </p:nvSpPr>
          <p:spPr>
            <a:xfrm>
              <a:off x="800101" y="1952625"/>
              <a:ext cx="2695574" cy="4133850"/>
            </a:xfrm>
            <a:prstGeom prst="roundRect">
              <a:avLst>
                <a:gd name="adj" fmla="val 696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사각형: 둥근 모서리 602">
              <a:extLst>
                <a:ext uri="{FF2B5EF4-FFF2-40B4-BE49-F238E27FC236}">
                  <a16:creationId xmlns:a16="http://schemas.microsoft.com/office/drawing/2014/main" id="{CE9EA8B2-62DB-361C-F360-46F9FD8B10C2}"/>
                </a:ext>
              </a:extLst>
            </p:cNvPr>
            <p:cNvSpPr/>
            <p:nvPr/>
          </p:nvSpPr>
          <p:spPr>
            <a:xfrm>
              <a:off x="963640" y="2095500"/>
              <a:ext cx="2368496" cy="3848100"/>
            </a:xfrm>
            <a:prstGeom prst="roundRect">
              <a:avLst>
                <a:gd name="adj" fmla="val 6962"/>
              </a:avLst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10800000" scaled="0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TextBox 603">
              <a:extLst>
                <a:ext uri="{FF2B5EF4-FFF2-40B4-BE49-F238E27FC236}">
                  <a16:creationId xmlns:a16="http://schemas.microsoft.com/office/drawing/2014/main" id="{45A7529D-4A9C-A68A-F7BE-AB559051B1DC}"/>
                </a:ext>
              </a:extLst>
            </p:cNvPr>
            <p:cNvSpPr txBox="1"/>
            <p:nvPr/>
          </p:nvSpPr>
          <p:spPr>
            <a:xfrm flipH="1">
              <a:off x="1587150" y="2283749"/>
              <a:ext cx="1664463" cy="48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ko-KR" sz="1600" dirty="0">
                  <a:solidFill>
                    <a:schemeClr val="accent3"/>
                  </a:solidFill>
                  <a:cs typeface="Arial" pitchFamily="34" charset="0"/>
                </a:rPr>
                <a:t>SaaS Multi-tenant</a:t>
              </a:r>
            </a:p>
          </p:txBody>
        </p:sp>
        <p:grpSp>
          <p:nvGrpSpPr>
            <p:cNvPr id="40" name="그룹 604">
              <a:extLst>
                <a:ext uri="{FF2B5EF4-FFF2-40B4-BE49-F238E27FC236}">
                  <a16:creationId xmlns:a16="http://schemas.microsoft.com/office/drawing/2014/main" id="{068EC3F0-D3D8-9CE5-C8C1-679F3BECADE3}"/>
                </a:ext>
              </a:extLst>
            </p:cNvPr>
            <p:cNvGrpSpPr/>
            <p:nvPr/>
          </p:nvGrpSpPr>
          <p:grpSpPr>
            <a:xfrm>
              <a:off x="1190175" y="3971599"/>
              <a:ext cx="1915426" cy="916008"/>
              <a:chOff x="3782329" y="3580647"/>
              <a:chExt cx="1563024" cy="916008"/>
            </a:xfrm>
          </p:grpSpPr>
          <p:sp>
            <p:nvSpPr>
              <p:cNvPr id="49" name="TextBox 613">
                <a:extLst>
                  <a:ext uri="{FF2B5EF4-FFF2-40B4-BE49-F238E27FC236}">
                    <a16:creationId xmlns:a16="http://schemas.microsoft.com/office/drawing/2014/main" id="{5DCD97EC-DE62-25CF-065B-BD239D5DEA3A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Contrats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paie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, temps, reporting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accessibles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dès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le depart.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0" name="TextBox 614">
                <a:extLst>
                  <a:ext uri="{FF2B5EF4-FFF2-40B4-BE49-F238E27FC236}">
                    <a16:creationId xmlns:a16="http://schemas.microsoft.com/office/drawing/2014/main" id="{92681F17-8FD5-00FC-529E-FD89D1BF0DCF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Modules </a:t>
                </a:r>
                <a:r>
                  <a:rPr lang="en-US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activés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1" name="그룹 605">
              <a:extLst>
                <a:ext uri="{FF2B5EF4-FFF2-40B4-BE49-F238E27FC236}">
                  <a16:creationId xmlns:a16="http://schemas.microsoft.com/office/drawing/2014/main" id="{6579C68C-D3C7-7F6D-DE40-449C57A6DE26}"/>
                </a:ext>
              </a:extLst>
            </p:cNvPr>
            <p:cNvGrpSpPr/>
            <p:nvPr/>
          </p:nvGrpSpPr>
          <p:grpSpPr>
            <a:xfrm>
              <a:off x="1190175" y="2891821"/>
              <a:ext cx="1915426" cy="731342"/>
              <a:chOff x="3782329" y="3580647"/>
              <a:chExt cx="1563024" cy="731342"/>
            </a:xfrm>
          </p:grpSpPr>
          <p:sp>
            <p:nvSpPr>
              <p:cNvPr id="47" name="TextBox 611">
                <a:extLst>
                  <a:ext uri="{FF2B5EF4-FFF2-40B4-BE49-F238E27FC236}">
                    <a16:creationId xmlns:a16="http://schemas.microsoft.com/office/drawing/2014/main" id="{5FCC97D2-8045-164C-985D-43ED25209DC1}"/>
                  </a:ext>
                </a:extLst>
              </p:cNvPr>
              <p:cNvSpPr txBox="1"/>
              <p:nvPr/>
            </p:nvSpPr>
            <p:spPr>
              <a:xfrm>
                <a:off x="3782329" y="3850324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Hébergement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 et maintenance </a:t>
                </a:r>
                <a:r>
                  <a:rPr lang="en-US" altLang="ko-KR" sz="12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inclus</a:t>
                </a:r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8" name="TextBox 612">
                <a:extLst>
                  <a:ext uri="{FF2B5EF4-FFF2-40B4-BE49-F238E27FC236}">
                    <a16:creationId xmlns:a16="http://schemas.microsoft.com/office/drawing/2014/main" id="{16C02F8F-5B88-DB33-347A-913F19692102}"/>
                  </a:ext>
                </a:extLst>
              </p:cNvPr>
              <p:cNvSpPr txBox="1"/>
              <p:nvPr/>
            </p:nvSpPr>
            <p:spPr>
              <a:xfrm>
                <a:off x="3782329" y="3580647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All in One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2" name="그룹 606">
              <a:extLst>
                <a:ext uri="{FF2B5EF4-FFF2-40B4-BE49-F238E27FC236}">
                  <a16:creationId xmlns:a16="http://schemas.microsoft.com/office/drawing/2014/main" id="{41A39D18-7166-07CA-6F9F-C14AAC0ABEE0}"/>
                </a:ext>
              </a:extLst>
            </p:cNvPr>
            <p:cNvGrpSpPr/>
            <p:nvPr/>
          </p:nvGrpSpPr>
          <p:grpSpPr>
            <a:xfrm>
              <a:off x="1190175" y="5051375"/>
              <a:ext cx="1915426" cy="731342"/>
              <a:chOff x="3782329" y="3628272"/>
              <a:chExt cx="1563024" cy="731342"/>
            </a:xfrm>
          </p:grpSpPr>
          <p:sp>
            <p:nvSpPr>
              <p:cNvPr id="45" name="TextBox 609">
                <a:extLst>
                  <a:ext uri="{FF2B5EF4-FFF2-40B4-BE49-F238E27FC236}">
                    <a16:creationId xmlns:a16="http://schemas.microsoft.com/office/drawing/2014/main" id="{B83CD8AB-3608-D4D5-587A-1D2B5C8E7057}"/>
                  </a:ext>
                </a:extLst>
              </p:cNvPr>
              <p:cNvSpPr txBox="1"/>
              <p:nvPr/>
            </p:nvSpPr>
            <p:spPr>
              <a:xfrm>
                <a:off x="3782329" y="3897949"/>
                <a:ext cx="15630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Connectée en continu, toujours à jour »</a:t>
                </a:r>
              </a:p>
            </p:txBody>
          </p:sp>
          <p:sp>
            <p:nvSpPr>
              <p:cNvPr id="46" name="TextBox 610">
                <a:extLst>
                  <a:ext uri="{FF2B5EF4-FFF2-40B4-BE49-F238E27FC236}">
                    <a16:creationId xmlns:a16="http://schemas.microsoft.com/office/drawing/2014/main" id="{2A2B9758-C3DD-2089-12AC-83742ACF4AD3}"/>
                  </a:ext>
                </a:extLst>
              </p:cNvPr>
              <p:cNvSpPr txBox="1"/>
              <p:nvPr/>
            </p:nvSpPr>
            <p:spPr>
              <a:xfrm>
                <a:off x="3782329" y="3628272"/>
                <a:ext cx="156302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App mobile </a:t>
                </a:r>
                <a:r>
                  <a:rPr lang="en-US" altLang="ko-KR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incluse</a:t>
                </a:r>
                <a:endParaRPr lang="ko-KR" alt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3" name="화살표: 갈매기형 수장 607">
              <a:extLst>
                <a:ext uri="{FF2B5EF4-FFF2-40B4-BE49-F238E27FC236}">
                  <a16:creationId xmlns:a16="http://schemas.microsoft.com/office/drawing/2014/main" id="{EB133F72-6B20-D117-DA8A-68AD6DF40845}"/>
                </a:ext>
              </a:extLst>
            </p:cNvPr>
            <p:cNvSpPr/>
            <p:nvPr/>
          </p:nvSpPr>
          <p:spPr>
            <a:xfrm rot="5400000">
              <a:off x="2040182" y="3627299"/>
              <a:ext cx="215412" cy="340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화살표: 갈매기형 수장 608">
              <a:extLst>
                <a:ext uri="{FF2B5EF4-FFF2-40B4-BE49-F238E27FC236}">
                  <a16:creationId xmlns:a16="http://schemas.microsoft.com/office/drawing/2014/main" id="{2BF717B9-FC0F-8F26-2F60-72F35E3D90E3}"/>
                </a:ext>
              </a:extLst>
            </p:cNvPr>
            <p:cNvSpPr/>
            <p:nvPr/>
          </p:nvSpPr>
          <p:spPr>
            <a:xfrm rot="5400000">
              <a:off x="2040182" y="4707076"/>
              <a:ext cx="215412" cy="340163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화살표: 갈매기형 수장 615">
            <a:extLst>
              <a:ext uri="{FF2B5EF4-FFF2-40B4-BE49-F238E27FC236}">
                <a16:creationId xmlns:a16="http://schemas.microsoft.com/office/drawing/2014/main" id="{1A7472CB-8B7A-4651-4A0E-D7EFBB45A0EB}"/>
              </a:ext>
            </a:extLst>
          </p:cNvPr>
          <p:cNvSpPr/>
          <p:nvPr/>
        </p:nvSpPr>
        <p:spPr>
          <a:xfrm>
            <a:off x="3731419" y="3614738"/>
            <a:ext cx="781050" cy="781050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Rectangle 130">
            <a:extLst>
              <a:ext uri="{FF2B5EF4-FFF2-40B4-BE49-F238E27FC236}">
                <a16:creationId xmlns:a16="http://schemas.microsoft.com/office/drawing/2014/main" id="{63A97E4E-3892-010E-2C83-95ED435C6AC1}"/>
              </a:ext>
            </a:extLst>
          </p:cNvPr>
          <p:cNvSpPr/>
          <p:nvPr/>
        </p:nvSpPr>
        <p:spPr>
          <a:xfrm>
            <a:off x="1133864" y="2299221"/>
            <a:ext cx="453286" cy="45534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화살표: 갈매기형 수장 619">
            <a:extLst>
              <a:ext uri="{FF2B5EF4-FFF2-40B4-BE49-F238E27FC236}">
                <a16:creationId xmlns:a16="http://schemas.microsoft.com/office/drawing/2014/main" id="{4F5DED5F-C870-4A1F-AF72-6083FA7D8EF0}"/>
              </a:ext>
            </a:extLst>
          </p:cNvPr>
          <p:cNvSpPr/>
          <p:nvPr/>
        </p:nvSpPr>
        <p:spPr>
          <a:xfrm>
            <a:off x="7679531" y="3629025"/>
            <a:ext cx="781050" cy="78105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7" name="Graphique 56" descr="Tête avec engrenages avec un remplissage uni">
            <a:extLst>
              <a:ext uri="{FF2B5EF4-FFF2-40B4-BE49-F238E27FC236}">
                <a16:creationId xmlns:a16="http://schemas.microsoft.com/office/drawing/2014/main" id="{F39EAE0F-11DA-F5CE-E608-B98C36785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6894" y="2158055"/>
            <a:ext cx="672873" cy="672873"/>
          </a:xfrm>
          <a:prstGeom prst="rect">
            <a:avLst/>
          </a:prstGeom>
        </p:spPr>
      </p:pic>
      <p:pic>
        <p:nvPicPr>
          <p:cNvPr id="59" name="Graphique 58" descr="Pièces avec un remplissage uni">
            <a:extLst>
              <a:ext uri="{FF2B5EF4-FFF2-40B4-BE49-F238E27FC236}">
                <a16:creationId xmlns:a16="http://schemas.microsoft.com/office/drawing/2014/main" id="{55AF88E8-C2B4-3AA3-FEE5-A3AF7CD9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9808" y="2112260"/>
            <a:ext cx="685187" cy="685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4000" b="0" strike="noStrike" spc="-1" dirty="0" err="1">
                <a:solidFill>
                  <a:srgbClr val="5C5C5C"/>
                </a:solidFill>
                <a:latin typeface="Lato"/>
              </a:rPr>
              <a:t>Fonctionnalités</a:t>
            </a:r>
            <a:r>
              <a:rPr lang="en-US" sz="4000" b="0" strike="noStrike" spc="-1" dirty="0">
                <a:solidFill>
                  <a:srgbClr val="5C5C5C"/>
                </a:solidFill>
                <a:latin typeface="Lato"/>
              </a:rPr>
              <a:t> phares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grpSp>
        <p:nvGrpSpPr>
          <p:cNvPr id="624" name="Group 18"/>
          <p:cNvGrpSpPr/>
          <p:nvPr/>
        </p:nvGrpSpPr>
        <p:grpSpPr>
          <a:xfrm>
            <a:off x="5078880" y="1486080"/>
            <a:ext cx="2126520" cy="5413680"/>
            <a:chOff x="5078880" y="1486080"/>
            <a:chExt cx="2126520" cy="5413680"/>
          </a:xfrm>
        </p:grpSpPr>
        <p:sp>
          <p:nvSpPr>
            <p:cNvPr id="625" name="Freeform 6"/>
            <p:cNvSpPr/>
            <p:nvPr/>
          </p:nvSpPr>
          <p:spPr>
            <a:xfrm>
              <a:off x="6095880" y="504792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453" y="0"/>
                  </a:moveTo>
                  <a:lnTo>
                    <a:pt x="0" y="197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26" name="Freeform 7"/>
            <p:cNvSpPr/>
            <p:nvPr/>
          </p:nvSpPr>
          <p:spPr>
            <a:xfrm>
              <a:off x="5220000" y="504792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27" name="Freeform 8"/>
            <p:cNvSpPr/>
            <p:nvPr/>
          </p:nvSpPr>
          <p:spPr>
            <a:xfrm>
              <a:off x="5220000" y="504792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28" name="Freeform 9"/>
            <p:cNvSpPr/>
            <p:nvPr/>
          </p:nvSpPr>
          <p:spPr>
            <a:xfrm>
              <a:off x="5220000" y="4672800"/>
              <a:ext cx="1751760" cy="755640"/>
            </a:xfrm>
            <a:custGeom>
              <a:avLst/>
              <a:gdLst>
                <a:gd name="textAreaLeft" fmla="*/ 0 w 1751760"/>
                <a:gd name="textAreaRight" fmla="*/ 1752120 w 1751760"/>
                <a:gd name="textAreaTop" fmla="*/ 0 h 755640"/>
                <a:gd name="textAreaBottom" fmla="*/ 756000 h 755640"/>
              </a:gdLst>
              <a:ahLst/>
              <a:cxnLst/>
              <a:rect l="textAreaLeft" t="textAreaTop" r="textAreaRight" b="textAreaBottom"/>
              <a:pathLst>
                <a:path w="906" h="391">
                  <a:moveTo>
                    <a:pt x="453" y="0"/>
                  </a:moveTo>
                  <a:lnTo>
                    <a:pt x="0" y="194"/>
                  </a:lnTo>
                  <a:lnTo>
                    <a:pt x="453" y="391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29" name="Freeform 10"/>
            <p:cNvSpPr/>
            <p:nvPr/>
          </p:nvSpPr>
          <p:spPr>
            <a:xfrm>
              <a:off x="6095880" y="3986280"/>
              <a:ext cx="875520" cy="9144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4400"/>
                <a:gd name="textAreaBottom" fmla="*/ 914760 h 914400"/>
              </a:gdLst>
              <a:ahLst/>
              <a:cxnLst/>
              <a:rect l="textAreaLeft" t="textAreaTop" r="textAreaRight" b="textAreaBottom"/>
              <a:pathLst>
                <a:path w="453" h="473">
                  <a:moveTo>
                    <a:pt x="453" y="0"/>
                  </a:moveTo>
                  <a:lnTo>
                    <a:pt x="0" y="194"/>
                  </a:lnTo>
                  <a:lnTo>
                    <a:pt x="0" y="473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0" name="Freeform 11"/>
            <p:cNvSpPr/>
            <p:nvPr/>
          </p:nvSpPr>
          <p:spPr>
            <a:xfrm>
              <a:off x="5220000" y="3986280"/>
              <a:ext cx="875520" cy="9144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4400"/>
                <a:gd name="textAreaBottom" fmla="*/ 914760 h 914400"/>
              </a:gdLst>
              <a:ahLst/>
              <a:cxnLst/>
              <a:rect l="textAreaLeft" t="textAreaTop" r="textAreaRight" b="textAreaBottom"/>
              <a:pathLst>
                <a:path w="453" h="473">
                  <a:moveTo>
                    <a:pt x="0" y="0"/>
                  </a:moveTo>
                  <a:lnTo>
                    <a:pt x="453" y="194"/>
                  </a:lnTo>
                  <a:lnTo>
                    <a:pt x="453" y="473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1" name="Freeform 12"/>
            <p:cNvSpPr/>
            <p:nvPr/>
          </p:nvSpPr>
          <p:spPr>
            <a:xfrm>
              <a:off x="5220000" y="3611160"/>
              <a:ext cx="1751760" cy="749880"/>
            </a:xfrm>
            <a:custGeom>
              <a:avLst/>
              <a:gdLst>
                <a:gd name="textAreaLeft" fmla="*/ 0 w 1751760"/>
                <a:gd name="textAreaRight" fmla="*/ 1752120 w 1751760"/>
                <a:gd name="textAreaTop" fmla="*/ 0 h 749880"/>
                <a:gd name="textAreaBottom" fmla="*/ 750240 h 749880"/>
              </a:gdLst>
              <a:ahLst/>
              <a:cxnLst/>
              <a:rect l="textAreaLeft" t="textAreaTop" r="textAreaRight" b="textAreaBottom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2" name="Freeform 13"/>
            <p:cNvSpPr/>
            <p:nvPr/>
          </p:nvSpPr>
          <p:spPr>
            <a:xfrm>
              <a:off x="6095880" y="292284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3" name="Freeform 14"/>
            <p:cNvSpPr/>
            <p:nvPr/>
          </p:nvSpPr>
          <p:spPr>
            <a:xfrm>
              <a:off x="5220000" y="292284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4" name="Freeform 15"/>
            <p:cNvSpPr/>
            <p:nvPr/>
          </p:nvSpPr>
          <p:spPr>
            <a:xfrm>
              <a:off x="5220000" y="292284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5" name="Freeform 16"/>
            <p:cNvSpPr/>
            <p:nvPr/>
          </p:nvSpPr>
          <p:spPr>
            <a:xfrm>
              <a:off x="5220000" y="2547720"/>
              <a:ext cx="1751760" cy="749880"/>
            </a:xfrm>
            <a:custGeom>
              <a:avLst/>
              <a:gdLst>
                <a:gd name="textAreaLeft" fmla="*/ 0 w 1751760"/>
                <a:gd name="textAreaRight" fmla="*/ 1752120 w 1751760"/>
                <a:gd name="textAreaTop" fmla="*/ 0 h 749880"/>
                <a:gd name="textAreaBottom" fmla="*/ 750240 h 749880"/>
              </a:gdLst>
              <a:ahLst/>
              <a:cxnLst/>
              <a:rect l="textAreaLeft" t="textAreaTop" r="textAreaRight" b="textAreaBottom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6" name="Freeform 17"/>
            <p:cNvSpPr/>
            <p:nvPr/>
          </p:nvSpPr>
          <p:spPr>
            <a:xfrm>
              <a:off x="6095880" y="186120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7" name="Freeform 18"/>
            <p:cNvSpPr/>
            <p:nvPr/>
          </p:nvSpPr>
          <p:spPr>
            <a:xfrm>
              <a:off x="5220000" y="186120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8" name="Freeform 19"/>
            <p:cNvSpPr/>
            <p:nvPr/>
          </p:nvSpPr>
          <p:spPr>
            <a:xfrm>
              <a:off x="5220000" y="1861200"/>
              <a:ext cx="875520" cy="916200"/>
            </a:xfrm>
            <a:custGeom>
              <a:avLst/>
              <a:gdLst>
                <a:gd name="textAreaLeft" fmla="*/ 0 w 875520"/>
                <a:gd name="textAreaRight" fmla="*/ 875880 w 875520"/>
                <a:gd name="textAreaTop" fmla="*/ 0 h 916200"/>
                <a:gd name="textAreaBottom" fmla="*/ 916560 h 916200"/>
              </a:gdLst>
              <a:ahLst/>
              <a:cxnLst/>
              <a:rect l="textAreaLeft" t="textAreaTop" r="textAreaRight" b="textAreaBottom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39" name="Freeform 20"/>
            <p:cNvSpPr/>
            <p:nvPr/>
          </p:nvSpPr>
          <p:spPr>
            <a:xfrm>
              <a:off x="5220000" y="1486080"/>
              <a:ext cx="1751760" cy="749880"/>
            </a:xfrm>
            <a:custGeom>
              <a:avLst/>
              <a:gdLst>
                <a:gd name="textAreaLeft" fmla="*/ 0 w 1751760"/>
                <a:gd name="textAreaRight" fmla="*/ 1752120 w 1751760"/>
                <a:gd name="textAreaTop" fmla="*/ 0 h 749880"/>
                <a:gd name="textAreaBottom" fmla="*/ 750240 h 749880"/>
              </a:gdLst>
              <a:ahLst/>
              <a:cxnLst/>
              <a:rect l="textAreaLeft" t="textAreaTop" r="textAreaRight" b="textAreaBottom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40" name="Freeform 41"/>
            <p:cNvSpPr/>
            <p:nvPr/>
          </p:nvSpPr>
          <p:spPr>
            <a:xfrm>
              <a:off x="5440320" y="5281920"/>
              <a:ext cx="353520" cy="444240"/>
            </a:xfrm>
            <a:custGeom>
              <a:avLst/>
              <a:gdLst>
                <a:gd name="textAreaLeft" fmla="*/ 0 w 353520"/>
                <a:gd name="textAreaRight" fmla="*/ 353880 w 353520"/>
                <a:gd name="textAreaTop" fmla="*/ 0 h 444240"/>
                <a:gd name="textAreaBottom" fmla="*/ 444600 h 444240"/>
              </a:gdLst>
              <a:ahLst/>
              <a:cxnLst/>
              <a:rect l="textAreaLeft" t="textAreaTop" r="textAreaRight" b="textAreaBottom"/>
              <a:pathLst>
                <a:path w="77" h="97">
                  <a:moveTo>
                    <a:pt x="29" y="81"/>
                  </a:moveTo>
                  <a:cubicBezTo>
                    <a:pt x="28" y="81"/>
                    <a:pt x="26" y="81"/>
                    <a:pt x="25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6" y="76"/>
                    <a:pt x="9" y="61"/>
                    <a:pt x="9" y="46"/>
                  </a:cubicBezTo>
                  <a:cubicBezTo>
                    <a:pt x="10" y="34"/>
                    <a:pt x="15" y="26"/>
                    <a:pt x="22" y="26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4" y="30"/>
                    <a:pt x="41" y="46"/>
                    <a:pt x="41" y="60"/>
                  </a:cubicBezTo>
                  <a:cubicBezTo>
                    <a:pt x="41" y="73"/>
                    <a:pt x="36" y="81"/>
                    <a:pt x="29" y="81"/>
                  </a:cubicBezTo>
                  <a:moveTo>
                    <a:pt x="22" y="9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18" y="17"/>
                    <a:pt x="16" y="18"/>
                    <a:pt x="14" y="1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9"/>
                    <a:pt x="6" y="33"/>
                    <a:pt x="5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6"/>
                    <a:pt x="6" y="61"/>
                    <a:pt x="8" y="65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6" y="81"/>
                    <a:pt x="18" y="84"/>
                    <a:pt x="21" y="8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90"/>
                    <a:pt x="30" y="90"/>
                    <a:pt x="30" y="90"/>
                  </a:cubicBezTo>
                  <a:cubicBezTo>
                    <a:pt x="32" y="90"/>
                    <a:pt x="34" y="89"/>
                    <a:pt x="36" y="8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4" y="77"/>
                    <a:pt x="45" y="73"/>
                    <a:pt x="45" y="69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1"/>
                    <a:pt x="44" y="46"/>
                    <a:pt x="42" y="41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6"/>
                    <a:pt x="32" y="23"/>
                    <a:pt x="30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62" y="49"/>
                  </a:move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4" y="46"/>
                    <a:pt x="49" y="35"/>
                    <a:pt x="49" y="25"/>
                  </a:cubicBezTo>
                  <a:cubicBezTo>
                    <a:pt x="49" y="17"/>
                    <a:pt x="53" y="11"/>
                    <a:pt x="57" y="11"/>
                  </a:cubicBezTo>
                  <a:cubicBezTo>
                    <a:pt x="58" y="11"/>
                    <a:pt x="59" y="11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6" y="14"/>
                    <a:pt x="71" y="25"/>
                    <a:pt x="70" y="35"/>
                  </a:cubicBezTo>
                  <a:cubicBezTo>
                    <a:pt x="70" y="43"/>
                    <a:pt x="67" y="49"/>
                    <a:pt x="62" y="49"/>
                  </a:cubicBezTo>
                  <a:moveTo>
                    <a:pt x="58" y="0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2" y="7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4"/>
                    <a:pt x="47" y="16"/>
                    <a:pt x="46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2"/>
                    <a:pt x="47" y="35"/>
                    <a:pt x="48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9"/>
                    <a:pt x="55" y="51"/>
                    <a:pt x="57" y="52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3" y="55"/>
                    <a:pt x="63" y="55"/>
                  </a:cubicBezTo>
                  <a:cubicBezTo>
                    <a:pt x="65" y="55"/>
                    <a:pt x="66" y="54"/>
                    <a:pt x="67" y="5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6"/>
                    <a:pt x="73" y="44"/>
                    <a:pt x="73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28"/>
                    <a:pt x="73" y="25"/>
                    <a:pt x="72" y="22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1"/>
                    <a:pt x="65" y="9"/>
                    <a:pt x="63" y="8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41" name="Freeform 42"/>
            <p:cNvSpPr/>
            <p:nvPr/>
          </p:nvSpPr>
          <p:spPr>
            <a:xfrm>
              <a:off x="5523480" y="3106440"/>
              <a:ext cx="260640" cy="535320"/>
            </a:xfrm>
            <a:custGeom>
              <a:avLst/>
              <a:gdLst>
                <a:gd name="textAreaLeft" fmla="*/ 0 w 260640"/>
                <a:gd name="textAreaRight" fmla="*/ 261000 w 260640"/>
                <a:gd name="textAreaTop" fmla="*/ 0 h 535320"/>
                <a:gd name="textAreaBottom" fmla="*/ 535680 h 535320"/>
              </a:gdLst>
              <a:ahLst/>
              <a:cxnLst/>
              <a:rect l="textAreaLeft" t="textAreaTop" r="textAreaRight" b="textAreaBottom"/>
              <a:pathLst>
                <a:path w="57" h="117">
                  <a:moveTo>
                    <a:pt x="44" y="59"/>
                  </a:moveTo>
                  <a:cubicBezTo>
                    <a:pt x="43" y="59"/>
                    <a:pt x="42" y="61"/>
                    <a:pt x="42" y="64"/>
                  </a:cubicBezTo>
                  <a:cubicBezTo>
                    <a:pt x="42" y="65"/>
                    <a:pt x="42" y="66"/>
                    <a:pt x="42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3" y="85"/>
                    <a:pt x="32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31" y="84"/>
                    <a:pt x="31" y="84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29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6" y="81"/>
                    <a:pt x="25" y="83"/>
                    <a:pt x="25" y="85"/>
                  </a:cubicBezTo>
                  <a:cubicBezTo>
                    <a:pt x="25" y="88"/>
                    <a:pt x="27" y="92"/>
                    <a:pt x="29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1"/>
                    <a:pt x="31" y="91"/>
                    <a:pt x="32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3" y="92"/>
                    <a:pt x="33" y="93"/>
                    <a:pt x="33" y="94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2" y="117"/>
                    <a:pt x="52" y="117"/>
                    <a:pt x="53" y="117"/>
                  </a:cubicBezTo>
                  <a:cubicBezTo>
                    <a:pt x="55" y="117"/>
                    <a:pt x="57" y="114"/>
                    <a:pt x="57" y="109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3"/>
                    <a:pt x="46" y="72"/>
                    <a:pt x="47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8" y="69"/>
                    <a:pt x="48" y="68"/>
                    <a:pt x="48" y="67"/>
                  </a:cubicBezTo>
                  <a:cubicBezTo>
                    <a:pt x="48" y="64"/>
                    <a:pt x="47" y="60"/>
                    <a:pt x="45" y="60"/>
                  </a:cubicBezTo>
                  <a:cubicBezTo>
                    <a:pt x="45" y="60"/>
                    <a:pt x="45" y="59"/>
                    <a:pt x="44" y="59"/>
                  </a:cubicBezTo>
                  <a:moveTo>
                    <a:pt x="11" y="46"/>
                  </a:moveTo>
                  <a:cubicBezTo>
                    <a:pt x="10" y="46"/>
                    <a:pt x="9" y="48"/>
                    <a:pt x="9" y="50"/>
                  </a:cubicBezTo>
                  <a:cubicBezTo>
                    <a:pt x="9" y="52"/>
                    <a:pt x="9" y="53"/>
                    <a:pt x="9" y="5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69"/>
                    <a:pt x="3" y="69"/>
                  </a:cubicBezTo>
                  <a:cubicBezTo>
                    <a:pt x="3" y="69"/>
                    <a:pt x="4" y="69"/>
                    <a:pt x="4" y="70"/>
                  </a:cubicBezTo>
                  <a:cubicBezTo>
                    <a:pt x="6" y="70"/>
                    <a:pt x="8" y="74"/>
                    <a:pt x="8" y="78"/>
                  </a:cubicBezTo>
                  <a:cubicBezTo>
                    <a:pt x="8" y="82"/>
                    <a:pt x="7" y="84"/>
                    <a:pt x="5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2" y="82"/>
                    <a:pt x="1" y="81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2" y="97"/>
                    <a:pt x="6" y="98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1" y="90"/>
                    <a:pt x="2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8" y="89"/>
                    <a:pt x="16" y="85"/>
                    <a:pt x="16" y="81"/>
                  </a:cubicBezTo>
                  <a:cubicBezTo>
                    <a:pt x="16" y="78"/>
                    <a:pt x="17" y="76"/>
                    <a:pt x="19" y="76"/>
                  </a:cubicBezTo>
                  <a:cubicBezTo>
                    <a:pt x="19" y="76"/>
                    <a:pt x="20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0"/>
                    <a:pt x="13" y="59"/>
                    <a:pt x="14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5"/>
                    <a:pt x="15" y="54"/>
                    <a:pt x="15" y="53"/>
                  </a:cubicBezTo>
                  <a:cubicBezTo>
                    <a:pt x="15" y="50"/>
                    <a:pt x="14" y="47"/>
                    <a:pt x="12" y="46"/>
                  </a:cubicBezTo>
                  <a:cubicBezTo>
                    <a:pt x="12" y="46"/>
                    <a:pt x="11" y="46"/>
                    <a:pt x="11" y="46"/>
                  </a:cubicBezTo>
                  <a:moveTo>
                    <a:pt x="4" y="0"/>
                  </a:moveTo>
                  <a:cubicBezTo>
                    <a:pt x="2" y="0"/>
                    <a:pt x="0" y="3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1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38"/>
                    <a:pt x="8" y="37"/>
                    <a:pt x="8" y="35"/>
                  </a:cubicBezTo>
                  <a:cubicBezTo>
                    <a:pt x="8" y="32"/>
                    <a:pt x="9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4" y="31"/>
                    <a:pt x="16" y="35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4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21" y="34"/>
                    <a:pt x="20" y="34"/>
                    <a:pt x="20" y="34"/>
                  </a:cubicBezTo>
                  <a:cubicBezTo>
                    <a:pt x="18" y="33"/>
                    <a:pt x="16" y="29"/>
                    <a:pt x="16" y="25"/>
                  </a:cubicBezTo>
                  <a:cubicBezTo>
                    <a:pt x="16" y="22"/>
                    <a:pt x="17" y="19"/>
                    <a:pt x="19" y="19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0"/>
                    <a:pt x="22" y="21"/>
                    <a:pt x="22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42" name="Freeform 43"/>
            <p:cNvSpPr/>
            <p:nvPr/>
          </p:nvSpPr>
          <p:spPr>
            <a:xfrm>
              <a:off x="5500440" y="4191480"/>
              <a:ext cx="320760" cy="484920"/>
            </a:xfrm>
            <a:custGeom>
              <a:avLst/>
              <a:gdLst>
                <a:gd name="textAreaLeft" fmla="*/ 0 w 320760"/>
                <a:gd name="textAreaRight" fmla="*/ 321120 w 320760"/>
                <a:gd name="textAreaTop" fmla="*/ 0 h 484920"/>
                <a:gd name="textAreaBottom" fmla="*/ 485280 h 484920"/>
              </a:gdLst>
              <a:ahLst/>
              <a:cxnLst/>
              <a:rect l="textAreaLeft" t="textAreaTop" r="textAreaRight" b="textAreaBottom"/>
              <a:pathLst>
                <a:path w="70" h="106">
                  <a:moveTo>
                    <a:pt x="63" y="23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64" y="26"/>
                    <a:pt x="64" y="26"/>
                    <a:pt x="64" y="26"/>
                  </a:cubicBezTo>
                  <a:lnTo>
                    <a:pt x="63" y="23"/>
                  </a:lnTo>
                  <a:close/>
                  <a:moveTo>
                    <a:pt x="18" y="13"/>
                  </a:moveTo>
                  <a:cubicBezTo>
                    <a:pt x="13" y="10"/>
                    <a:pt x="8" y="16"/>
                    <a:pt x="8" y="26"/>
                  </a:cubicBezTo>
                  <a:cubicBezTo>
                    <a:pt x="8" y="33"/>
                    <a:pt x="10" y="39"/>
                    <a:pt x="13" y="43"/>
                  </a:cubicBezTo>
                  <a:cubicBezTo>
                    <a:pt x="10" y="45"/>
                    <a:pt x="7" y="48"/>
                    <a:pt x="5" y="5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9" y="76"/>
                    <a:pt x="48" y="72"/>
                    <a:pt x="47" y="68"/>
                  </a:cubicBezTo>
                  <a:cubicBezTo>
                    <a:pt x="46" y="67"/>
                    <a:pt x="45" y="66"/>
                    <a:pt x="44" y="66"/>
                  </a:cubicBezTo>
                  <a:cubicBezTo>
                    <a:pt x="43" y="65"/>
                    <a:pt x="42" y="65"/>
                    <a:pt x="41" y="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2" y="65"/>
                    <a:pt x="29" y="56"/>
                    <a:pt x="24" y="48"/>
                  </a:cubicBezTo>
                  <a:cubicBezTo>
                    <a:pt x="27" y="46"/>
                    <a:pt x="29" y="41"/>
                    <a:pt x="29" y="35"/>
                  </a:cubicBezTo>
                  <a:cubicBezTo>
                    <a:pt x="29" y="25"/>
                    <a:pt x="24" y="15"/>
                    <a:pt x="18" y="13"/>
                  </a:cubicBezTo>
                  <a:close/>
                  <a:moveTo>
                    <a:pt x="28" y="64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28" y="64"/>
                  </a:lnTo>
                  <a:close/>
                  <a:moveTo>
                    <a:pt x="70" y="17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8"/>
                    <a:pt x="29" y="21"/>
                    <a:pt x="30" y="2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2"/>
                    <a:pt x="31" y="4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70" y="60"/>
                    <a:pt x="70" y="60"/>
                    <a:pt x="70" y="60"/>
                  </a:cubicBezTo>
                  <a:lnTo>
                    <a:pt x="70" y="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43" name="Freeform 44"/>
            <p:cNvSpPr/>
            <p:nvPr/>
          </p:nvSpPr>
          <p:spPr>
            <a:xfrm>
              <a:off x="5463720" y="2085480"/>
              <a:ext cx="421200" cy="471600"/>
            </a:xfrm>
            <a:custGeom>
              <a:avLst/>
              <a:gdLst>
                <a:gd name="textAreaLeft" fmla="*/ 0 w 421200"/>
                <a:gd name="textAreaRight" fmla="*/ 421560 w 421200"/>
                <a:gd name="textAreaTop" fmla="*/ 0 h 471600"/>
                <a:gd name="textAreaBottom" fmla="*/ 471960 h 471600"/>
              </a:gdLst>
              <a:ahLst/>
              <a:cxnLst/>
              <a:rect l="textAreaLeft" t="textAreaTop" r="textAreaRight" b="textAreaBottom"/>
              <a:pathLst>
                <a:path w="92" h="103">
                  <a:moveTo>
                    <a:pt x="62" y="36"/>
                  </a:moveTo>
                  <a:cubicBezTo>
                    <a:pt x="52" y="48"/>
                    <a:pt x="52" y="48"/>
                    <a:pt x="52" y="48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62" y="77"/>
                    <a:pt x="62" y="77"/>
                    <a:pt x="62" y="77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92" y="74"/>
                    <a:pt x="92" y="74"/>
                    <a:pt x="92" y="74"/>
                  </a:cubicBezTo>
                  <a:cubicBezTo>
                    <a:pt x="92" y="63"/>
                    <a:pt x="92" y="63"/>
                    <a:pt x="92" y="63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2" y="36"/>
                    <a:pt x="62" y="36"/>
                    <a:pt x="62" y="36"/>
                  </a:cubicBezTo>
                  <a:moveTo>
                    <a:pt x="35" y="0"/>
                  </a:moveTo>
                  <a:cubicBezTo>
                    <a:pt x="28" y="0"/>
                    <a:pt x="22" y="8"/>
                    <a:pt x="22" y="21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74"/>
                    <a:pt x="29" y="89"/>
                    <a:pt x="38" y="93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2" y="103"/>
                    <a:pt x="64" y="103"/>
                    <a:pt x="65" y="103"/>
                  </a:cubicBezTo>
                  <a:cubicBezTo>
                    <a:pt x="72" y="103"/>
                    <a:pt x="77" y="95"/>
                    <a:pt x="77" y="82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71" y="74"/>
                    <a:pt x="71" y="74"/>
                    <a:pt x="71" y="74"/>
                  </a:cubicBezTo>
                  <a:cubicBezTo>
                    <a:pt x="71" y="79"/>
                    <a:pt x="71" y="79"/>
                    <a:pt x="71" y="79"/>
                  </a:cubicBezTo>
                  <a:cubicBezTo>
                    <a:pt x="71" y="87"/>
                    <a:pt x="68" y="92"/>
                    <a:pt x="63" y="92"/>
                  </a:cubicBezTo>
                  <a:cubicBezTo>
                    <a:pt x="63" y="92"/>
                    <a:pt x="62" y="92"/>
                    <a:pt x="61" y="9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33" y="80"/>
                    <a:pt x="29" y="71"/>
                    <a:pt x="29" y="62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16"/>
                    <a:pt x="32" y="11"/>
                    <a:pt x="36" y="11"/>
                  </a:cubicBezTo>
                  <a:cubicBezTo>
                    <a:pt x="37" y="11"/>
                    <a:pt x="38" y="11"/>
                    <a:pt x="38" y="11"/>
                  </a:cubicBezTo>
                  <a:cubicBezTo>
                    <a:pt x="61" y="21"/>
                    <a:pt x="61" y="21"/>
                    <a:pt x="61" y="21"/>
                  </a:cubicBezTo>
                  <a:cubicBezTo>
                    <a:pt x="67" y="23"/>
                    <a:pt x="71" y="32"/>
                    <a:pt x="71" y="41"/>
                  </a:cubicBezTo>
                  <a:cubicBezTo>
                    <a:pt x="71" y="46"/>
                    <a:pt x="71" y="46"/>
                    <a:pt x="71" y="4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29"/>
                    <a:pt x="70" y="13"/>
                    <a:pt x="61" y="1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0"/>
                    <a:pt x="36" y="0"/>
                    <a:pt x="35" y="0"/>
                  </a:cubicBezTo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644" name="椭圆 106"/>
            <p:cNvSpPr/>
            <p:nvPr/>
          </p:nvSpPr>
          <p:spPr>
            <a:xfrm>
              <a:off x="5078880" y="5960520"/>
              <a:ext cx="2126520" cy="9392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7936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645" name="TextBox 51"/>
          <p:cNvSpPr/>
          <p:nvPr/>
        </p:nvSpPr>
        <p:spPr>
          <a:xfrm>
            <a:off x="3276360" y="686160"/>
            <a:ext cx="56782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Le génie est le hasard de la technique 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et la technique de ce hasard.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6" name="Straight Connector 52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grpSp>
        <p:nvGrpSpPr>
          <p:cNvPr id="647" name="Group 53"/>
          <p:cNvGrpSpPr/>
          <p:nvPr/>
        </p:nvGrpSpPr>
        <p:grpSpPr>
          <a:xfrm>
            <a:off x="1328609" y="2777760"/>
            <a:ext cx="3587191" cy="864846"/>
            <a:chOff x="1328609" y="2777760"/>
            <a:chExt cx="3587191" cy="864846"/>
          </a:xfrm>
        </p:grpSpPr>
        <p:sp>
          <p:nvSpPr>
            <p:cNvPr id="648" name="TextBox 54"/>
            <p:cNvSpPr/>
            <p:nvPr/>
          </p:nvSpPr>
          <p:spPr>
            <a:xfrm>
              <a:off x="1328609" y="2777760"/>
              <a:ext cx="3572431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2"/>
                  </a:solidFill>
                  <a:latin typeface="Calibri"/>
                </a:rPr>
                <a:t>Gestion des </a:t>
              </a: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heures</a:t>
              </a:r>
              <a:r>
                <a:rPr lang="en-US" sz="2000" b="1" strike="noStrike" spc="-1" dirty="0">
                  <a:solidFill>
                    <a:schemeClr val="accent2"/>
                  </a:solidFill>
                  <a:latin typeface="Calibri"/>
                </a:rPr>
                <a:t> &amp; </a:t>
              </a: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présences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9" name="Rectangle 55"/>
            <p:cNvSpPr/>
            <p:nvPr/>
          </p:nvSpPr>
          <p:spPr>
            <a:xfrm>
              <a:off x="1681920" y="312084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Suivez les temps de travail,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heures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sup et absences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directement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depuis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l’app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0" name="Group 59"/>
          <p:cNvGrpSpPr/>
          <p:nvPr/>
        </p:nvGrpSpPr>
        <p:grpSpPr>
          <a:xfrm>
            <a:off x="1681920" y="3806640"/>
            <a:ext cx="3233880" cy="864846"/>
            <a:chOff x="1681920" y="3806640"/>
            <a:chExt cx="3233880" cy="864846"/>
          </a:xfrm>
        </p:grpSpPr>
        <p:sp>
          <p:nvSpPr>
            <p:cNvPr id="651" name="TextBox 60"/>
            <p:cNvSpPr/>
            <p:nvPr/>
          </p:nvSpPr>
          <p:spPr>
            <a:xfrm>
              <a:off x="3154535" y="3806640"/>
              <a:ext cx="1737505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4"/>
                  </a:solidFill>
                  <a:latin typeface="Calibri"/>
                </a:rPr>
                <a:t>Reporting &amp; BI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2" name="Rectangle 61"/>
            <p:cNvSpPr/>
            <p:nvPr/>
          </p:nvSpPr>
          <p:spPr>
            <a:xfrm>
              <a:off x="1681920" y="414972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Accédez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à des tableaux de bord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clairs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pour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piloter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effectifs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coûts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3" name="Group 62"/>
          <p:cNvGrpSpPr/>
          <p:nvPr/>
        </p:nvGrpSpPr>
        <p:grpSpPr>
          <a:xfrm>
            <a:off x="1682640" y="4860720"/>
            <a:ext cx="3233880" cy="1079930"/>
            <a:chOff x="1682640" y="4860720"/>
            <a:chExt cx="3233880" cy="1079930"/>
          </a:xfrm>
        </p:grpSpPr>
        <p:sp>
          <p:nvSpPr>
            <p:cNvPr id="654" name="TextBox 63"/>
            <p:cNvSpPr/>
            <p:nvPr/>
          </p:nvSpPr>
          <p:spPr>
            <a:xfrm>
              <a:off x="1866631" y="4860720"/>
              <a:ext cx="3035489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5"/>
                  </a:solidFill>
                  <a:latin typeface="Calibri"/>
                </a:rPr>
                <a:t>Multi-pays &amp; multi-devises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5" name="Rectangle 64"/>
            <p:cNvSpPr/>
            <p:nvPr/>
          </p:nvSpPr>
          <p:spPr>
            <a:xfrm>
              <a:off x="1682640" y="5203440"/>
              <a:ext cx="3233880" cy="73721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Respectez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spécificités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légales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chaque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pays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gérez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opérations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FCFA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€€.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6" name="Group 65"/>
          <p:cNvGrpSpPr/>
          <p:nvPr/>
        </p:nvGrpSpPr>
        <p:grpSpPr>
          <a:xfrm>
            <a:off x="1681920" y="1748880"/>
            <a:ext cx="3233880" cy="864846"/>
            <a:chOff x="1681920" y="1748880"/>
            <a:chExt cx="3233880" cy="864846"/>
          </a:xfrm>
        </p:grpSpPr>
        <p:sp>
          <p:nvSpPr>
            <p:cNvPr id="657" name="TextBox 66"/>
            <p:cNvSpPr/>
            <p:nvPr/>
          </p:nvSpPr>
          <p:spPr>
            <a:xfrm>
              <a:off x="2378282" y="1748880"/>
              <a:ext cx="2513038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1"/>
                  </a:solidFill>
                  <a:latin typeface="Calibri"/>
                </a:rPr>
                <a:t>Offres</a:t>
              </a:r>
              <a:r>
                <a:rPr lang="en-US" sz="2000" b="1" strike="noStrike" spc="-1" dirty="0">
                  <a:solidFill>
                    <a:schemeClr val="accent1"/>
                  </a:solidFill>
                  <a:latin typeface="Calibri"/>
                </a:rPr>
                <a:t> &amp; candidatures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8" name="Rectangle 67"/>
            <p:cNvSpPr/>
            <p:nvPr/>
          </p:nvSpPr>
          <p:spPr>
            <a:xfrm>
              <a:off x="1681920" y="209196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Publiez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missions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ligne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recevez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les candidatures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temps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réel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59" name="Group 53"/>
          <p:cNvGrpSpPr/>
          <p:nvPr/>
        </p:nvGrpSpPr>
        <p:grpSpPr>
          <a:xfrm>
            <a:off x="7275240" y="2876400"/>
            <a:ext cx="3346686" cy="832086"/>
            <a:chOff x="7275240" y="2876400"/>
            <a:chExt cx="3346686" cy="832086"/>
          </a:xfrm>
        </p:grpSpPr>
        <p:sp>
          <p:nvSpPr>
            <p:cNvPr id="660" name="TextBox 54"/>
            <p:cNvSpPr/>
            <p:nvPr/>
          </p:nvSpPr>
          <p:spPr>
            <a:xfrm>
              <a:off x="7290360" y="2876400"/>
              <a:ext cx="210036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2"/>
                  </a:solidFill>
                  <a:latin typeface="Calibri"/>
                </a:rPr>
                <a:t>Paie &amp; </a:t>
              </a: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facturation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1" name="Rectangle 45"/>
            <p:cNvSpPr/>
            <p:nvPr/>
          </p:nvSpPr>
          <p:spPr>
            <a:xfrm>
              <a:off x="7275240" y="3186720"/>
              <a:ext cx="3346686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Éditez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les fiches de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paie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conformes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aux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règles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locales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automatisez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la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facturation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2" name="Group 59"/>
          <p:cNvGrpSpPr/>
          <p:nvPr/>
        </p:nvGrpSpPr>
        <p:grpSpPr>
          <a:xfrm>
            <a:off x="7275240" y="3866760"/>
            <a:ext cx="3233880" cy="870606"/>
            <a:chOff x="7275240" y="3866760"/>
            <a:chExt cx="3233880" cy="870606"/>
          </a:xfrm>
        </p:grpSpPr>
        <p:sp>
          <p:nvSpPr>
            <p:cNvPr id="663" name="TextBox 60"/>
            <p:cNvSpPr/>
            <p:nvPr/>
          </p:nvSpPr>
          <p:spPr>
            <a:xfrm>
              <a:off x="7309080" y="3866760"/>
              <a:ext cx="2188974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4"/>
                  </a:solidFill>
                  <a:latin typeface="Calibri"/>
                </a:rPr>
                <a:t>Application mobile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4" name="Rectangle 48"/>
            <p:cNvSpPr/>
            <p:nvPr/>
          </p:nvSpPr>
          <p:spPr>
            <a:xfrm>
              <a:off x="7275240" y="421560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Une app intuitive pour les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intérimaires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recruteurs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toujours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connectée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5" name="Group 62"/>
          <p:cNvGrpSpPr/>
          <p:nvPr/>
        </p:nvGrpSpPr>
        <p:grpSpPr>
          <a:xfrm>
            <a:off x="7275600" y="4951080"/>
            <a:ext cx="3233880" cy="1055450"/>
            <a:chOff x="7275600" y="4951080"/>
            <a:chExt cx="3233880" cy="1055450"/>
          </a:xfrm>
        </p:grpSpPr>
        <p:sp>
          <p:nvSpPr>
            <p:cNvPr id="666" name="TextBox 63"/>
            <p:cNvSpPr/>
            <p:nvPr/>
          </p:nvSpPr>
          <p:spPr>
            <a:xfrm>
              <a:off x="7290360" y="4951080"/>
              <a:ext cx="2514641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5"/>
                  </a:solidFill>
                  <a:latin typeface="Calibri"/>
                </a:rPr>
                <a:t>Sécurité</a:t>
              </a:r>
              <a:r>
                <a:rPr lang="en-US" sz="2000" b="1" strike="noStrike" spc="-1" dirty="0">
                  <a:solidFill>
                    <a:schemeClr val="accent5"/>
                  </a:solidFill>
                  <a:latin typeface="Calibri"/>
                </a:rPr>
                <a:t> &amp; </a:t>
              </a:r>
              <a:r>
                <a:rPr lang="en-US" sz="2000" b="1" strike="noStrike" spc="-1" dirty="0" err="1">
                  <a:solidFill>
                    <a:schemeClr val="accent5"/>
                  </a:solidFill>
                  <a:latin typeface="Calibri"/>
                </a:rPr>
                <a:t>conformité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7" name="Rectangle 56"/>
            <p:cNvSpPr/>
            <p:nvPr/>
          </p:nvSpPr>
          <p:spPr>
            <a:xfrm>
              <a:off x="7275600" y="5269320"/>
              <a:ext cx="3233880" cy="73721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Données protégées,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accès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sécurisés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conformité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RGPD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adaptée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au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contexte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CEMAC.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68" name="Group 65"/>
          <p:cNvGrpSpPr/>
          <p:nvPr/>
        </p:nvGrpSpPr>
        <p:grpSpPr>
          <a:xfrm>
            <a:off x="7275240" y="1762560"/>
            <a:ext cx="3233880" cy="917046"/>
            <a:chOff x="7275240" y="1762560"/>
            <a:chExt cx="3233880" cy="917046"/>
          </a:xfrm>
        </p:grpSpPr>
        <p:sp>
          <p:nvSpPr>
            <p:cNvPr id="669" name="TextBox 66"/>
            <p:cNvSpPr/>
            <p:nvPr/>
          </p:nvSpPr>
          <p:spPr>
            <a:xfrm>
              <a:off x="7300440" y="1762560"/>
              <a:ext cx="2575811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1"/>
                  </a:solidFill>
                  <a:latin typeface="Calibri"/>
                </a:rPr>
                <a:t>Contrats</a:t>
              </a:r>
              <a:r>
                <a:rPr lang="en-US" sz="2000" b="1" strike="noStrike" spc="-1" dirty="0">
                  <a:solidFill>
                    <a:schemeClr val="accent1"/>
                  </a:solidFill>
                  <a:latin typeface="Calibri"/>
                </a:rPr>
                <a:t> &amp; e-signature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0" name="Rectangle 73"/>
            <p:cNvSpPr/>
            <p:nvPr/>
          </p:nvSpPr>
          <p:spPr>
            <a:xfrm>
              <a:off x="7275240" y="215784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Générez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signez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contrats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de travail de manière 100%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digitale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sécurisée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D2AE5C-B85D-4140-A707-0AC9B88B2E46}" type="slidenum">
              <a:rPr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26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31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36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41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4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51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56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" dur="5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61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roup 32"/>
          <p:cNvGrpSpPr/>
          <p:nvPr/>
        </p:nvGrpSpPr>
        <p:grpSpPr>
          <a:xfrm>
            <a:off x="9362160" y="0"/>
            <a:ext cx="1902240" cy="6268680"/>
            <a:chOff x="9362160" y="0"/>
            <a:chExt cx="1902240" cy="6268680"/>
          </a:xfrm>
        </p:grpSpPr>
        <p:sp>
          <p:nvSpPr>
            <p:cNvPr id="672" name="椭圆 36"/>
            <p:cNvSpPr/>
            <p:nvPr/>
          </p:nvSpPr>
          <p:spPr>
            <a:xfrm>
              <a:off x="9362160" y="4366440"/>
              <a:ext cx="1902240" cy="1902240"/>
            </a:xfrm>
            <a:prstGeom prst="ellipse">
              <a:avLst/>
            </a:prstGeom>
            <a:gradFill rotWithShape="0">
              <a:gsLst>
                <a:gs pos="0">
                  <a:srgbClr val="5B0D20"/>
                </a:gs>
                <a:gs pos="100000">
                  <a:srgbClr val="7A112B"/>
                </a:gs>
              </a:gsLst>
              <a:lin ang="16200000"/>
            </a:gradFill>
            <a:ln w="25400">
              <a:noFill/>
            </a:ln>
            <a:effectLst>
              <a:outerShdw blurRad="4428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127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grpSp>
          <p:nvGrpSpPr>
            <p:cNvPr id="673" name="组合 38"/>
            <p:cNvGrpSpPr/>
            <p:nvPr/>
          </p:nvGrpSpPr>
          <p:grpSpPr>
            <a:xfrm>
              <a:off x="10257120" y="0"/>
              <a:ext cx="141480" cy="4406400"/>
              <a:chOff x="10257120" y="0"/>
              <a:chExt cx="141480" cy="4406400"/>
            </a:xfrm>
          </p:grpSpPr>
          <p:sp>
            <p:nvSpPr>
              <p:cNvPr id="674" name="圆角矩形 1"/>
              <p:cNvSpPr/>
              <p:nvPr/>
            </p:nvSpPr>
            <p:spPr>
              <a:xfrm rot="5400000">
                <a:off x="10095120" y="88560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5" name="圆角矩形 1"/>
              <p:cNvSpPr/>
              <p:nvPr/>
            </p:nvSpPr>
            <p:spPr>
              <a:xfrm rot="5400000">
                <a:off x="10099800" y="134424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6" name="圆角矩形 1"/>
              <p:cNvSpPr/>
              <p:nvPr/>
            </p:nvSpPr>
            <p:spPr>
              <a:xfrm rot="5400000">
                <a:off x="10095120" y="180324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7" name="圆角矩形 1"/>
              <p:cNvSpPr/>
              <p:nvPr/>
            </p:nvSpPr>
            <p:spPr>
              <a:xfrm rot="5400000">
                <a:off x="10095120" y="226224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8" name="圆角矩形 1"/>
              <p:cNvSpPr/>
              <p:nvPr/>
            </p:nvSpPr>
            <p:spPr>
              <a:xfrm rot="5400000">
                <a:off x="10095120" y="272088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79" name="圆角矩形 44"/>
              <p:cNvSpPr/>
              <p:nvPr/>
            </p:nvSpPr>
            <p:spPr>
              <a:xfrm>
                <a:off x="10313640" y="0"/>
                <a:ext cx="32400" cy="725400"/>
              </a:xfrm>
              <a:prstGeom prst="roundRect">
                <a:avLst>
                  <a:gd name="adj" fmla="val 16667"/>
                </a:avLst>
              </a:pr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0" name="圆角矩形 1"/>
              <p:cNvSpPr/>
              <p:nvPr/>
            </p:nvSpPr>
            <p:spPr>
              <a:xfrm rot="5400000">
                <a:off x="10095120" y="317628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1" name="圆角矩形 1"/>
              <p:cNvSpPr/>
              <p:nvPr/>
            </p:nvSpPr>
            <p:spPr>
              <a:xfrm rot="5400000">
                <a:off x="10095120" y="364680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82" name="圆角矩形 1"/>
              <p:cNvSpPr/>
              <p:nvPr/>
            </p:nvSpPr>
            <p:spPr>
              <a:xfrm rot="5400000">
                <a:off x="10095120" y="4107600"/>
                <a:ext cx="460440" cy="136800"/>
              </a:xfrm>
              <a:custGeom>
                <a:avLst/>
                <a:gdLst>
                  <a:gd name="textAreaLeft" fmla="*/ 0 w 460440"/>
                  <a:gd name="textAreaRight" fmla="*/ 460800 w 460440"/>
                  <a:gd name="textAreaTop" fmla="*/ 0 h 136800"/>
                  <a:gd name="textAreaBottom" fmla="*/ 137160 h 136800"/>
                </a:gdLst>
                <a:ahLst/>
                <a:cxnLst/>
                <a:rect l="textAreaLeft" t="textAreaTop" r="textAreaRight" b="textAreaBottom"/>
                <a:pathLst>
                  <a:path w="1008112" h="300033">
                    <a:moveTo>
                      <a:pt x="74675" y="151350"/>
                    </a:moveTo>
                    <a:cubicBezTo>
                      <a:pt x="74675" y="201798"/>
                      <a:pt x="115572" y="242694"/>
                      <a:pt x="166020" y="242694"/>
                    </a:cubicBezTo>
                    <a:lnTo>
                      <a:pt x="558960" y="242694"/>
                    </a:lnTo>
                    <a:cubicBezTo>
                      <a:pt x="609408" y="242694"/>
                      <a:pt x="650304" y="201798"/>
                      <a:pt x="650304" y="151350"/>
                    </a:cubicBezTo>
                    <a:cubicBezTo>
                      <a:pt x="650304" y="100903"/>
                      <a:pt x="609408" y="60006"/>
                      <a:pt x="558960" y="60006"/>
                    </a:cubicBezTo>
                    <a:lnTo>
                      <a:pt x="166020" y="60006"/>
                    </a:lnTo>
                    <a:cubicBezTo>
                      <a:pt x="115572" y="60006"/>
                      <a:pt x="74675" y="100903"/>
                      <a:pt x="74675" y="151350"/>
                    </a:cubicBezTo>
                    <a:close/>
                    <a:moveTo>
                      <a:pt x="0" y="150017"/>
                    </a:moveTo>
                    <a:cubicBezTo>
                      <a:pt x="0" y="67165"/>
                      <a:pt x="67165" y="0"/>
                      <a:pt x="150017" y="0"/>
                    </a:cubicBezTo>
                    <a:lnTo>
                      <a:pt x="570063" y="0"/>
                    </a:lnTo>
                    <a:cubicBezTo>
                      <a:pt x="639957" y="0"/>
                      <a:pt x="698687" y="47798"/>
                      <a:pt x="712645" y="113187"/>
                    </a:cubicBezTo>
                    <a:lnTo>
                      <a:pt x="996112" y="113187"/>
                    </a:lnTo>
                    <a:cubicBezTo>
                      <a:pt x="1002739" y="113187"/>
                      <a:pt x="1008112" y="118560"/>
                      <a:pt x="1008112" y="125187"/>
                    </a:cubicBezTo>
                    <a:lnTo>
                      <a:pt x="1008112" y="173187"/>
                    </a:lnTo>
                    <a:cubicBezTo>
                      <a:pt x="1008112" y="179814"/>
                      <a:pt x="1002739" y="185187"/>
                      <a:pt x="996112" y="185187"/>
                    </a:cubicBezTo>
                    <a:lnTo>
                      <a:pt x="712980" y="185187"/>
                    </a:lnTo>
                    <a:cubicBezTo>
                      <a:pt x="699696" y="251409"/>
                      <a:pt x="640558" y="300033"/>
                      <a:pt x="570063" y="300033"/>
                    </a:cubicBezTo>
                    <a:lnTo>
                      <a:pt x="150017" y="300033"/>
                    </a:lnTo>
                    <a:cubicBezTo>
                      <a:pt x="67165" y="300033"/>
                      <a:pt x="0" y="232869"/>
                      <a:pt x="0" y="150017"/>
                    </a:cubicBezTo>
                    <a:close/>
                  </a:path>
                </a:pathLst>
              </a:custGeom>
              <a:solidFill>
                <a:srgbClr val="808080"/>
              </a:solidFill>
              <a:ln w="25400">
                <a:solidFill>
                  <a:srgbClr val="7A112B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83" name="TextBox 35"/>
            <p:cNvSpPr/>
            <p:nvPr/>
          </p:nvSpPr>
          <p:spPr>
            <a:xfrm>
              <a:off x="9844864" y="5169262"/>
              <a:ext cx="1006663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FCFCFC"/>
                  </a:solidFill>
                  <a:latin typeface="Lato"/>
                </a:rPr>
                <a:t>TO DO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387000" y="21240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000" b="0" strike="noStrike" spc="-1">
                <a:solidFill>
                  <a:srgbClr val="5C5C5C"/>
                </a:solidFill>
                <a:latin typeface="Lato"/>
              </a:rPr>
              <a:t>Fonctions supplémentaires</a:t>
            </a:r>
            <a:endParaRPr lang="en-US" sz="40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685" name="椭圆 37"/>
          <p:cNvSpPr/>
          <p:nvPr/>
        </p:nvSpPr>
        <p:spPr>
          <a:xfrm>
            <a:off x="10284840" y="4415040"/>
            <a:ext cx="57240" cy="87840"/>
          </a:xfrm>
          <a:prstGeom prst="ellipse">
            <a:avLst/>
          </a:prstGeom>
          <a:gradFill rotWithShape="0">
            <a:gsLst>
              <a:gs pos="0">
                <a:srgbClr val="A6A6A6"/>
              </a:gs>
              <a:gs pos="100000">
                <a:srgbClr val="262626"/>
              </a:gs>
            </a:gsLst>
            <a:path path="circle">
              <a:fillToRect l="50000" t="50000" r="50000" b="50000"/>
            </a:path>
          </a:gra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86" name="椭圆 48"/>
          <p:cNvSpPr/>
          <p:nvPr/>
        </p:nvSpPr>
        <p:spPr>
          <a:xfrm>
            <a:off x="10256760" y="4415040"/>
            <a:ext cx="136800" cy="1368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2376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687" name="Oval 65"/>
          <p:cNvSpPr/>
          <p:nvPr/>
        </p:nvSpPr>
        <p:spPr>
          <a:xfrm>
            <a:off x="9228960" y="6318360"/>
            <a:ext cx="2323800" cy="471240"/>
          </a:xfrm>
          <a:prstGeom prst="ellipse">
            <a:avLst/>
          </a:prstGeom>
          <a:gradFill rotWithShape="0">
            <a:gsLst>
              <a:gs pos="0">
                <a:srgbClr val="404040"/>
              </a:gs>
              <a:gs pos="100000">
                <a:srgbClr val="EEECE1">
                  <a:alpha val="0"/>
                </a:srgbClr>
              </a:gs>
            </a:gsLst>
            <a:path path="rect">
              <a:fillToRect l="50000" t="50000" r="50000" b="50000"/>
            </a:path>
          </a:gra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  <a:ea typeface="宋体"/>
            </a:endParaRPr>
          </a:p>
        </p:txBody>
      </p:sp>
      <p:sp>
        <p:nvSpPr>
          <p:cNvPr id="688" name="TextBox 33"/>
          <p:cNvSpPr/>
          <p:nvPr/>
        </p:nvSpPr>
        <p:spPr>
          <a:xfrm>
            <a:off x="484920" y="943920"/>
            <a:ext cx="47912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Le musicien n'a pas besoin de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 technique pour émouvoir.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9" name="Straight Connector 34"/>
          <p:cNvCxnSpPr/>
          <p:nvPr/>
        </p:nvCxnSpPr>
        <p:spPr>
          <a:xfrm>
            <a:off x="577800" y="131076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grpSp>
        <p:nvGrpSpPr>
          <p:cNvPr id="690" name="Group 48"/>
          <p:cNvGrpSpPr/>
          <p:nvPr/>
        </p:nvGrpSpPr>
        <p:grpSpPr>
          <a:xfrm>
            <a:off x="5740200" y="908640"/>
            <a:ext cx="4712040" cy="1244880"/>
            <a:chOff x="5740200" y="908640"/>
            <a:chExt cx="4712040" cy="1244880"/>
          </a:xfrm>
        </p:grpSpPr>
        <p:sp>
          <p:nvSpPr>
            <p:cNvPr id="691" name="椭圆 50"/>
            <p:cNvSpPr/>
            <p:nvPr/>
          </p:nvSpPr>
          <p:spPr>
            <a:xfrm>
              <a:off x="10203120" y="1904400"/>
              <a:ext cx="249120" cy="249120"/>
            </a:xfrm>
            <a:prstGeom prst="ellipse">
              <a:avLst/>
            </a:prstGeom>
            <a:solidFill>
              <a:srgbClr val="FFFFFF"/>
            </a:solidFill>
            <a:ln w="107950">
              <a:solidFill>
                <a:srgbClr val="B81A4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cxnSp>
          <p:nvCxnSpPr>
            <p:cNvPr id="692" name="直接连接符 53"/>
            <p:cNvCxnSpPr>
              <a:stCxn id="691" idx="2"/>
            </p:cNvCxnSpPr>
            <p:nvPr/>
          </p:nvCxnSpPr>
          <p:spPr>
            <a:xfrm flipH="1" flipV="1">
              <a:off x="8384400" y="1675800"/>
              <a:ext cx="1818720" cy="353520"/>
            </a:xfrm>
            <a:prstGeom prst="straightConnector1">
              <a:avLst/>
            </a:prstGeom>
            <a:ln w="28575">
              <a:solidFill>
                <a:srgbClr val="B81A41"/>
              </a:solidFill>
              <a:prstDash val="sysDash"/>
              <a:round/>
            </a:ln>
          </p:spPr>
        </p:cxnSp>
        <p:grpSp>
          <p:nvGrpSpPr>
            <p:cNvPr id="693" name="组合 56"/>
            <p:cNvGrpSpPr/>
            <p:nvPr/>
          </p:nvGrpSpPr>
          <p:grpSpPr>
            <a:xfrm>
              <a:off x="5740200" y="908640"/>
              <a:ext cx="2736000" cy="1174680"/>
              <a:chOff x="5740200" y="908640"/>
              <a:chExt cx="2736000" cy="1174680"/>
            </a:xfrm>
          </p:grpSpPr>
          <p:sp>
            <p:nvSpPr>
              <p:cNvPr id="694" name="矩形 57"/>
              <p:cNvSpPr/>
              <p:nvPr/>
            </p:nvSpPr>
            <p:spPr>
              <a:xfrm>
                <a:off x="5740200" y="908640"/>
                <a:ext cx="2736000" cy="1174680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D9D9D9"/>
                </a:solidFill>
                <a:round/>
              </a:ln>
              <a:effectLst>
                <a:outerShdw blurRad="50760" dist="3816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95" name="矩形 58"/>
              <p:cNvSpPr/>
              <p:nvPr/>
            </p:nvSpPr>
            <p:spPr>
              <a:xfrm>
                <a:off x="5884200" y="1022400"/>
                <a:ext cx="2448000" cy="93600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696" name="Rectangle 36"/>
            <p:cNvSpPr/>
            <p:nvPr/>
          </p:nvSpPr>
          <p:spPr>
            <a:xfrm>
              <a:off x="5837970" y="1063003"/>
              <a:ext cx="2448000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Assurer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l’engagement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des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recruteurs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, clients et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intérimaires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dès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le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lancement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pour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une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adoption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rapide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7" name="Group 58"/>
          <p:cNvGrpSpPr/>
          <p:nvPr/>
        </p:nvGrpSpPr>
        <p:grpSpPr>
          <a:xfrm>
            <a:off x="5740200" y="2379240"/>
            <a:ext cx="4712040" cy="1174680"/>
            <a:chOff x="5740200" y="2379240"/>
            <a:chExt cx="4712040" cy="1174680"/>
          </a:xfrm>
        </p:grpSpPr>
        <p:sp>
          <p:nvSpPr>
            <p:cNvPr id="698" name="椭圆 51"/>
            <p:cNvSpPr/>
            <p:nvPr/>
          </p:nvSpPr>
          <p:spPr>
            <a:xfrm>
              <a:off x="10203120" y="2824560"/>
              <a:ext cx="249120" cy="249120"/>
            </a:xfrm>
            <a:prstGeom prst="ellipse">
              <a:avLst/>
            </a:prstGeom>
            <a:solidFill>
              <a:srgbClr val="FFFFFF"/>
            </a:solidFill>
            <a:ln w="107950">
              <a:solidFill>
                <a:srgbClr val="ED86A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cxnSp>
          <p:nvCxnSpPr>
            <p:cNvPr id="699" name="直接连接符 54"/>
            <p:cNvCxnSpPr>
              <a:stCxn id="698" idx="2"/>
            </p:cNvCxnSpPr>
            <p:nvPr/>
          </p:nvCxnSpPr>
          <p:spPr>
            <a:xfrm flipH="1">
              <a:off x="8384400" y="2949120"/>
              <a:ext cx="1818720" cy="360"/>
            </a:xfrm>
            <a:prstGeom prst="straightConnector1">
              <a:avLst/>
            </a:prstGeom>
            <a:ln w="28575">
              <a:solidFill>
                <a:srgbClr val="ED86A0"/>
              </a:solidFill>
              <a:prstDash val="sysDash"/>
              <a:round/>
            </a:ln>
          </p:spPr>
        </p:cxnSp>
        <p:grpSp>
          <p:nvGrpSpPr>
            <p:cNvPr id="700" name="组合 59"/>
            <p:cNvGrpSpPr/>
            <p:nvPr/>
          </p:nvGrpSpPr>
          <p:grpSpPr>
            <a:xfrm>
              <a:off x="5740200" y="2379240"/>
              <a:ext cx="2736000" cy="1174680"/>
              <a:chOff x="5740200" y="2379240"/>
              <a:chExt cx="2736000" cy="1174680"/>
            </a:xfrm>
          </p:grpSpPr>
          <p:sp>
            <p:nvSpPr>
              <p:cNvPr id="701" name="矩形 60"/>
              <p:cNvSpPr/>
              <p:nvPr/>
            </p:nvSpPr>
            <p:spPr>
              <a:xfrm>
                <a:off x="5740200" y="2379240"/>
                <a:ext cx="2736000" cy="1174680"/>
              </a:xfrm>
              <a:prstGeom prst="rect">
                <a:avLst/>
              </a:prstGeom>
              <a:solidFill>
                <a:schemeClr val="accent4"/>
              </a:solidFill>
              <a:ln w="12700">
                <a:solidFill>
                  <a:srgbClr val="D9D9D9"/>
                </a:solidFill>
                <a:round/>
              </a:ln>
              <a:effectLst>
                <a:outerShdw blurRad="50760" dist="3816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2" name="矩形 61"/>
              <p:cNvSpPr/>
              <p:nvPr/>
            </p:nvSpPr>
            <p:spPr>
              <a:xfrm>
                <a:off x="5884200" y="2493000"/>
                <a:ext cx="2448000" cy="93600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03" name="Rectangle 37"/>
            <p:cNvSpPr/>
            <p:nvPr/>
          </p:nvSpPr>
          <p:spPr>
            <a:xfrm>
              <a:off x="5856120" y="2592000"/>
              <a:ext cx="250812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Sensibiliser les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utilisateurs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pour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garantir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une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utilisation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optimale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de la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plateforme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04" name="Group 70"/>
          <p:cNvGrpSpPr/>
          <p:nvPr/>
        </p:nvGrpSpPr>
        <p:grpSpPr>
          <a:xfrm>
            <a:off x="5740200" y="3744720"/>
            <a:ext cx="4712040" cy="1279440"/>
            <a:chOff x="5740200" y="3744720"/>
            <a:chExt cx="4712040" cy="1279440"/>
          </a:xfrm>
        </p:grpSpPr>
        <p:sp>
          <p:nvSpPr>
            <p:cNvPr id="705" name="椭圆 52"/>
            <p:cNvSpPr/>
            <p:nvPr/>
          </p:nvSpPr>
          <p:spPr>
            <a:xfrm>
              <a:off x="10203120" y="3744720"/>
              <a:ext cx="249120" cy="249120"/>
            </a:xfrm>
            <a:prstGeom prst="ellipse">
              <a:avLst/>
            </a:prstGeom>
            <a:solidFill>
              <a:srgbClr val="FFFFFF"/>
            </a:solidFill>
            <a:ln w="107950">
              <a:solidFill>
                <a:srgbClr val="F3A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  <p:cxnSp>
          <p:nvCxnSpPr>
            <p:cNvPr id="706" name="直接连接符 55"/>
            <p:cNvCxnSpPr>
              <a:stCxn id="705" idx="2"/>
            </p:cNvCxnSpPr>
            <p:nvPr/>
          </p:nvCxnSpPr>
          <p:spPr>
            <a:xfrm flipH="1">
              <a:off x="8384400" y="3869280"/>
              <a:ext cx="1818720" cy="568080"/>
            </a:xfrm>
            <a:prstGeom prst="straightConnector1">
              <a:avLst/>
            </a:prstGeom>
            <a:ln w="28575">
              <a:solidFill>
                <a:srgbClr val="F3AFBF"/>
              </a:solidFill>
              <a:prstDash val="sysDash"/>
              <a:round/>
            </a:ln>
          </p:spPr>
        </p:cxnSp>
        <p:grpSp>
          <p:nvGrpSpPr>
            <p:cNvPr id="707" name="组合 62"/>
            <p:cNvGrpSpPr/>
            <p:nvPr/>
          </p:nvGrpSpPr>
          <p:grpSpPr>
            <a:xfrm>
              <a:off x="5740200" y="3849480"/>
              <a:ext cx="2736000" cy="1174680"/>
              <a:chOff x="5740200" y="3849480"/>
              <a:chExt cx="2736000" cy="1174680"/>
            </a:xfrm>
          </p:grpSpPr>
          <p:sp>
            <p:nvSpPr>
              <p:cNvPr id="708" name="矩形 63"/>
              <p:cNvSpPr/>
              <p:nvPr/>
            </p:nvSpPr>
            <p:spPr>
              <a:xfrm>
                <a:off x="5740200" y="3849480"/>
                <a:ext cx="2736000" cy="1174680"/>
              </a:xfrm>
              <a:prstGeom prst="rect">
                <a:avLst/>
              </a:prstGeom>
              <a:solidFill>
                <a:schemeClr val="accent5"/>
              </a:solidFill>
              <a:ln w="12700">
                <a:solidFill>
                  <a:srgbClr val="D9D9D9"/>
                </a:solidFill>
                <a:round/>
              </a:ln>
              <a:effectLst>
                <a:outerShdw blurRad="50760" dist="38160" dir="5400000" algn="t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09" name="矩形 64"/>
              <p:cNvSpPr/>
              <p:nvPr/>
            </p:nvSpPr>
            <p:spPr>
              <a:xfrm>
                <a:off x="5884200" y="3963600"/>
                <a:ext cx="2448000" cy="936000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Calibri"/>
                  <a:ea typeface="宋体"/>
                </a:endParaRPr>
              </a:p>
            </p:txBody>
          </p:sp>
        </p:grpSp>
        <p:sp>
          <p:nvSpPr>
            <p:cNvPr id="710" name="Rectangle 38"/>
            <p:cNvSpPr/>
            <p:nvPr/>
          </p:nvSpPr>
          <p:spPr>
            <a:xfrm>
              <a:off x="5856120" y="4062240"/>
              <a:ext cx="2508120" cy="6448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Mesurer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l’usage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et adapter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régulièrement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les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fonctionnalités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aux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besoins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200" b="0" strike="noStrike" spc="-1" dirty="0" err="1">
                  <a:solidFill>
                    <a:srgbClr val="5C5C5C"/>
                  </a:solidFill>
                  <a:latin typeface="Calibri"/>
                </a:rPr>
                <a:t>réels</a:t>
              </a:r>
              <a:r>
                <a:rPr lang="en-GB" sz="12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2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1" name="Group 73"/>
          <p:cNvGrpSpPr/>
          <p:nvPr/>
        </p:nvGrpSpPr>
        <p:grpSpPr>
          <a:xfrm>
            <a:off x="578160" y="4054680"/>
            <a:ext cx="624240" cy="624240"/>
            <a:chOff x="578160" y="4054680"/>
            <a:chExt cx="624240" cy="624240"/>
          </a:xfrm>
        </p:grpSpPr>
        <p:sp>
          <p:nvSpPr>
            <p:cNvPr id="712" name="Rectangle 50"/>
            <p:cNvSpPr/>
            <p:nvPr/>
          </p:nvSpPr>
          <p:spPr>
            <a:xfrm>
              <a:off x="578160" y="4054680"/>
              <a:ext cx="624240" cy="6242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3" name="AutoShape 117"/>
            <p:cNvSpPr/>
            <p:nvPr/>
          </p:nvSpPr>
          <p:spPr>
            <a:xfrm>
              <a:off x="679320" y="4202640"/>
              <a:ext cx="421920" cy="316440"/>
            </a:xfrm>
            <a:custGeom>
              <a:avLst/>
              <a:gdLst>
                <a:gd name="textAreaLeft" fmla="*/ 0 w 421920"/>
                <a:gd name="textAreaRight" fmla="*/ 422280 w 421920"/>
                <a:gd name="textAreaTop" fmla="*/ 0 h 316440"/>
                <a:gd name="textAreaBottom" fmla="*/ 316800 h 316440"/>
              </a:gdLst>
              <a:ahLst/>
              <a:cxnLst/>
              <a:rect l="textAreaLeft" t="textAreaTop" r="textAreaRight" b="textAreaBottom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080" tIns="19080" rIns="19080" bIns="19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500" b="0" strike="noStrike" spc="-1">
                <a:solidFill>
                  <a:srgbClr val="FFFFFF"/>
                </a:solidFill>
                <a:latin typeface="Gill Sans"/>
              </a:endParaRPr>
            </a:p>
          </p:txBody>
        </p:sp>
      </p:grpSp>
      <p:grpSp>
        <p:nvGrpSpPr>
          <p:cNvPr id="714" name="Group 72"/>
          <p:cNvGrpSpPr/>
          <p:nvPr/>
        </p:nvGrpSpPr>
        <p:grpSpPr>
          <a:xfrm>
            <a:off x="578160" y="3047400"/>
            <a:ext cx="624240" cy="624240"/>
            <a:chOff x="578160" y="3047400"/>
            <a:chExt cx="624240" cy="624240"/>
          </a:xfrm>
        </p:grpSpPr>
        <p:sp>
          <p:nvSpPr>
            <p:cNvPr id="715" name="Rectangle 49"/>
            <p:cNvSpPr/>
            <p:nvPr/>
          </p:nvSpPr>
          <p:spPr>
            <a:xfrm>
              <a:off x="578160" y="3047400"/>
              <a:ext cx="624240" cy="624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16" name="Group 41"/>
            <p:cNvGrpSpPr/>
            <p:nvPr/>
          </p:nvGrpSpPr>
          <p:grpSpPr>
            <a:xfrm>
              <a:off x="698400" y="3192480"/>
              <a:ext cx="384120" cy="322920"/>
              <a:chOff x="698400" y="3192480"/>
              <a:chExt cx="384120" cy="322920"/>
            </a:xfrm>
          </p:grpSpPr>
          <p:sp>
            <p:nvSpPr>
              <p:cNvPr id="717" name="AutoShape 120"/>
              <p:cNvSpPr/>
              <p:nvPr/>
            </p:nvSpPr>
            <p:spPr>
              <a:xfrm>
                <a:off x="794880" y="3276360"/>
                <a:ext cx="191160" cy="191160"/>
              </a:xfrm>
              <a:custGeom>
                <a:avLst/>
                <a:gdLst>
                  <a:gd name="textAreaLeft" fmla="*/ 0 w 191160"/>
                  <a:gd name="textAreaRight" fmla="*/ 191520 w 191160"/>
                  <a:gd name="textAreaTop" fmla="*/ 0 h 191160"/>
                  <a:gd name="textAreaBottom" fmla="*/ 191520 h 191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18" name="AutoShape 121"/>
              <p:cNvSpPr/>
              <p:nvPr/>
            </p:nvSpPr>
            <p:spPr>
              <a:xfrm>
                <a:off x="842760" y="3324240"/>
                <a:ext cx="53280" cy="53280"/>
              </a:xfrm>
              <a:custGeom>
                <a:avLst/>
                <a:gdLst>
                  <a:gd name="textAreaLeft" fmla="*/ 0 w 53280"/>
                  <a:gd name="textAreaRight" fmla="*/ 53640 w 53280"/>
                  <a:gd name="textAreaTop" fmla="*/ 0 h 53280"/>
                  <a:gd name="textAreaBottom" fmla="*/ 53640 h 532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19" name="AutoShape 122"/>
              <p:cNvSpPr/>
              <p:nvPr/>
            </p:nvSpPr>
            <p:spPr>
              <a:xfrm>
                <a:off x="698400" y="3192480"/>
                <a:ext cx="384120" cy="322920"/>
              </a:xfrm>
              <a:custGeom>
                <a:avLst/>
                <a:gdLst>
                  <a:gd name="textAreaLeft" fmla="*/ 0 w 384120"/>
                  <a:gd name="textAreaRight" fmla="*/ 384480 w 384120"/>
                  <a:gd name="textAreaTop" fmla="*/ 0 h 322920"/>
                  <a:gd name="textAreaBottom" fmla="*/ 323280 h 3229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720" name="Group 74"/>
          <p:cNvGrpSpPr/>
          <p:nvPr/>
        </p:nvGrpSpPr>
        <p:grpSpPr>
          <a:xfrm>
            <a:off x="578160" y="5081760"/>
            <a:ext cx="624240" cy="624240"/>
            <a:chOff x="578160" y="5081760"/>
            <a:chExt cx="624240" cy="624240"/>
          </a:xfrm>
        </p:grpSpPr>
        <p:sp>
          <p:nvSpPr>
            <p:cNvPr id="721" name="Rectangle 51"/>
            <p:cNvSpPr/>
            <p:nvPr/>
          </p:nvSpPr>
          <p:spPr>
            <a:xfrm>
              <a:off x="578160" y="5081760"/>
              <a:ext cx="624240" cy="6242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22" name="Group 45"/>
            <p:cNvGrpSpPr/>
            <p:nvPr/>
          </p:nvGrpSpPr>
          <p:grpSpPr>
            <a:xfrm>
              <a:off x="698400" y="5202000"/>
              <a:ext cx="384120" cy="383400"/>
              <a:chOff x="698400" y="5202000"/>
              <a:chExt cx="384120" cy="383400"/>
            </a:xfrm>
          </p:grpSpPr>
          <p:sp>
            <p:nvSpPr>
              <p:cNvPr id="723" name="AutoShape 128"/>
              <p:cNvSpPr/>
              <p:nvPr/>
            </p:nvSpPr>
            <p:spPr>
              <a:xfrm>
                <a:off x="698400" y="5202000"/>
                <a:ext cx="384120" cy="383400"/>
              </a:xfrm>
              <a:custGeom>
                <a:avLst/>
                <a:gdLst>
                  <a:gd name="textAreaLeft" fmla="*/ 0 w 384120"/>
                  <a:gd name="textAreaRight" fmla="*/ 384480 w 384120"/>
                  <a:gd name="textAreaTop" fmla="*/ 0 h 383400"/>
                  <a:gd name="textAreaBottom" fmla="*/ 383760 h 3834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24" name="AutoShape 129"/>
              <p:cNvSpPr/>
              <p:nvPr/>
            </p:nvSpPr>
            <p:spPr>
              <a:xfrm>
                <a:off x="938520" y="5249880"/>
                <a:ext cx="95400" cy="95400"/>
              </a:xfrm>
              <a:custGeom>
                <a:avLst/>
                <a:gdLst>
                  <a:gd name="textAreaLeft" fmla="*/ 0 w 95400"/>
                  <a:gd name="textAreaRight" fmla="*/ 95760 w 95400"/>
                  <a:gd name="textAreaTop" fmla="*/ 0 h 95400"/>
                  <a:gd name="textAreaBottom" fmla="*/ 95760 h 95400"/>
                </a:gdLst>
                <a:ahLst/>
                <a:cxnLst/>
                <a:rect l="textAreaLeft" t="textAreaTop" r="textAreaRight" b="textAreaBottom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725" name="Group 54"/>
          <p:cNvGrpSpPr/>
          <p:nvPr/>
        </p:nvGrpSpPr>
        <p:grpSpPr>
          <a:xfrm>
            <a:off x="1266480" y="1902600"/>
            <a:ext cx="3979080" cy="787086"/>
            <a:chOff x="1266480" y="1902600"/>
            <a:chExt cx="3979080" cy="787086"/>
          </a:xfrm>
        </p:grpSpPr>
        <p:sp>
          <p:nvSpPr>
            <p:cNvPr id="726" name="TextBox 52"/>
            <p:cNvSpPr/>
            <p:nvPr/>
          </p:nvSpPr>
          <p:spPr>
            <a:xfrm>
              <a:off x="1290960" y="1902600"/>
              <a:ext cx="256350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Notifications &amp;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alertes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7" name="Rectangle 53"/>
            <p:cNvSpPr/>
            <p:nvPr/>
          </p:nvSpPr>
          <p:spPr>
            <a:xfrm>
              <a:off x="1266480" y="2167920"/>
              <a:ext cx="39790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Recevez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temps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réel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les rappels de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contrats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paiements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missions à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valider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8" name="Group 55"/>
          <p:cNvGrpSpPr/>
          <p:nvPr/>
        </p:nvGrpSpPr>
        <p:grpSpPr>
          <a:xfrm>
            <a:off x="1266480" y="2939760"/>
            <a:ext cx="3979080" cy="787086"/>
            <a:chOff x="1266480" y="2939760"/>
            <a:chExt cx="3979080" cy="787086"/>
          </a:xfrm>
        </p:grpSpPr>
        <p:sp>
          <p:nvSpPr>
            <p:cNvPr id="729" name="TextBox 56"/>
            <p:cNvSpPr/>
            <p:nvPr/>
          </p:nvSpPr>
          <p:spPr>
            <a:xfrm>
              <a:off x="1311480" y="2939760"/>
              <a:ext cx="2747460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Multi-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profils</a:t>
              </a: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utilisateurs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0" name="Rectangle 57"/>
            <p:cNvSpPr/>
            <p:nvPr/>
          </p:nvSpPr>
          <p:spPr>
            <a:xfrm>
              <a:off x="1266480" y="3205080"/>
              <a:ext cx="39790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Un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accès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adapté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à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chaque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rôle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: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recruteur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client,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intérimaire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administrateur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1" name="Group 59"/>
          <p:cNvGrpSpPr/>
          <p:nvPr/>
        </p:nvGrpSpPr>
        <p:grpSpPr>
          <a:xfrm>
            <a:off x="1266480" y="3945240"/>
            <a:ext cx="3979080" cy="1002890"/>
            <a:chOff x="1266480" y="3945240"/>
            <a:chExt cx="3979080" cy="1002890"/>
          </a:xfrm>
        </p:grpSpPr>
        <p:sp>
          <p:nvSpPr>
            <p:cNvPr id="732" name="TextBox 60"/>
            <p:cNvSpPr/>
            <p:nvPr/>
          </p:nvSpPr>
          <p:spPr>
            <a:xfrm>
              <a:off x="1296000" y="3945240"/>
              <a:ext cx="2999709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Portail</a:t>
              </a: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 client &amp;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intérimaire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3" name="Rectangle 61"/>
            <p:cNvSpPr/>
            <p:nvPr/>
          </p:nvSpPr>
          <p:spPr>
            <a:xfrm>
              <a:off x="1266480" y="4210920"/>
              <a:ext cx="3979080" cy="73721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Un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espace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dédié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pour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chaque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partie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prenante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: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suivi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des missions,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contrats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paie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reporting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personnalisés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4" name="Group 62"/>
          <p:cNvGrpSpPr/>
          <p:nvPr/>
        </p:nvGrpSpPr>
        <p:grpSpPr>
          <a:xfrm>
            <a:off x="1266480" y="4999680"/>
            <a:ext cx="3979080" cy="787086"/>
            <a:chOff x="1266480" y="4999680"/>
            <a:chExt cx="3979080" cy="787086"/>
          </a:xfrm>
        </p:grpSpPr>
        <p:sp>
          <p:nvSpPr>
            <p:cNvPr id="735" name="TextBox 63"/>
            <p:cNvSpPr/>
            <p:nvPr/>
          </p:nvSpPr>
          <p:spPr>
            <a:xfrm>
              <a:off x="1303200" y="4999680"/>
              <a:ext cx="2411599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Formation &amp; support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6" name="Rectangle 64"/>
            <p:cNvSpPr/>
            <p:nvPr/>
          </p:nvSpPr>
          <p:spPr>
            <a:xfrm>
              <a:off x="1266480" y="5265000"/>
              <a:ext cx="39790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Accompagnement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dédié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pour la prise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main et un support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continu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37" name="Group 71"/>
          <p:cNvGrpSpPr/>
          <p:nvPr/>
        </p:nvGrpSpPr>
        <p:grpSpPr>
          <a:xfrm>
            <a:off x="578160" y="2011680"/>
            <a:ext cx="624240" cy="624240"/>
            <a:chOff x="578160" y="2011680"/>
            <a:chExt cx="624240" cy="624240"/>
          </a:xfrm>
        </p:grpSpPr>
        <p:sp>
          <p:nvSpPr>
            <p:cNvPr id="738" name="Rectangle 39"/>
            <p:cNvSpPr/>
            <p:nvPr/>
          </p:nvSpPr>
          <p:spPr>
            <a:xfrm>
              <a:off x="578160" y="2011680"/>
              <a:ext cx="624240" cy="624240"/>
            </a:xfrm>
            <a:prstGeom prst="rect">
              <a:avLst/>
            </a:prstGeom>
            <a:solidFill>
              <a:srgbClr val="7A1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39" name="Group 65"/>
            <p:cNvGrpSpPr/>
            <p:nvPr/>
          </p:nvGrpSpPr>
          <p:grpSpPr>
            <a:xfrm>
              <a:off x="702000" y="2139120"/>
              <a:ext cx="335520" cy="383400"/>
              <a:chOff x="702000" y="2139120"/>
              <a:chExt cx="335520" cy="383400"/>
            </a:xfrm>
          </p:grpSpPr>
          <p:sp>
            <p:nvSpPr>
              <p:cNvPr id="740" name="AutoShape 48"/>
              <p:cNvSpPr/>
              <p:nvPr/>
            </p:nvSpPr>
            <p:spPr>
              <a:xfrm>
                <a:off x="702000" y="2139120"/>
                <a:ext cx="335520" cy="383400"/>
              </a:xfrm>
              <a:custGeom>
                <a:avLst/>
                <a:gdLst>
                  <a:gd name="textAreaLeft" fmla="*/ 0 w 335520"/>
                  <a:gd name="textAreaRight" fmla="*/ 335880 w 335520"/>
                  <a:gd name="textAreaTop" fmla="*/ 0 h 383400"/>
                  <a:gd name="textAreaBottom" fmla="*/ 383760 h 3834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41" name="AutoShape 49"/>
              <p:cNvSpPr/>
              <p:nvPr/>
            </p:nvSpPr>
            <p:spPr>
              <a:xfrm>
                <a:off x="965520" y="2438640"/>
                <a:ext cx="23760" cy="23400"/>
              </a:xfrm>
              <a:custGeom>
                <a:avLst/>
                <a:gdLst>
                  <a:gd name="textAreaLeft" fmla="*/ 0 w 23760"/>
                  <a:gd name="textAreaRight" fmla="*/ 24120 w 23760"/>
                  <a:gd name="textAreaTop" fmla="*/ 0 h 23400"/>
                  <a:gd name="textAreaBottom" fmla="*/ 23760 h 234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1880" rIns="19080" bIns="118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42" name="AutoShape 50"/>
              <p:cNvSpPr/>
              <p:nvPr/>
            </p:nvSpPr>
            <p:spPr>
              <a:xfrm>
                <a:off x="965520" y="2366640"/>
                <a:ext cx="23760" cy="23760"/>
              </a:xfrm>
              <a:custGeom>
                <a:avLst/>
                <a:gdLst>
                  <a:gd name="textAreaLeft" fmla="*/ 0 w 23760"/>
                  <a:gd name="textAreaRight" fmla="*/ 24120 w 23760"/>
                  <a:gd name="textAreaTop" fmla="*/ 0 h 23760"/>
                  <a:gd name="textAreaBottom" fmla="*/ 24120 h 23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1880" rIns="19080" bIns="118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43" name="AutoShape 51"/>
              <p:cNvSpPr/>
              <p:nvPr/>
            </p:nvSpPr>
            <p:spPr>
              <a:xfrm>
                <a:off x="965520" y="2294280"/>
                <a:ext cx="23760" cy="23760"/>
              </a:xfrm>
              <a:custGeom>
                <a:avLst/>
                <a:gdLst>
                  <a:gd name="textAreaLeft" fmla="*/ 0 w 23760"/>
                  <a:gd name="textAreaRight" fmla="*/ 24120 w 23760"/>
                  <a:gd name="textAreaTop" fmla="*/ 0 h 23760"/>
                  <a:gd name="textAreaBottom" fmla="*/ 24120 h 23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1880" rIns="19080" bIns="118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84F18A-78D1-4C0E-BBA2-AAA11AC44779}" type="slidenum">
              <a:rPr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4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8"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2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4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65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1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76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Num" idx="14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53B455D-BCD4-4CF3-90C8-F3348DF00F0A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13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>
              <a:alphaModFix amt="91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6" name="Rectangle 6"/>
          <p:cNvSpPr/>
          <p:nvPr/>
        </p:nvSpPr>
        <p:spPr>
          <a:xfrm>
            <a:off x="174240" y="0"/>
            <a:ext cx="3584520" cy="685764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7" name="TextBox 7"/>
          <p:cNvSpPr/>
          <p:nvPr/>
        </p:nvSpPr>
        <p:spPr>
          <a:xfrm>
            <a:off x="211680" y="3136320"/>
            <a:ext cx="12250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MISE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Rectangle 3"/>
          <p:cNvSpPr/>
          <p:nvPr/>
        </p:nvSpPr>
        <p:spPr>
          <a:xfrm>
            <a:off x="174240" y="3894120"/>
            <a:ext cx="3584520" cy="91404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9" name="TextBox 8"/>
          <p:cNvSpPr/>
          <p:nvPr/>
        </p:nvSpPr>
        <p:spPr>
          <a:xfrm>
            <a:off x="206640" y="3863160"/>
            <a:ext cx="25934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EN OEUVRE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Rectangle 7"/>
          <p:cNvSpPr/>
          <p:nvPr/>
        </p:nvSpPr>
        <p:spPr>
          <a:xfrm>
            <a:off x="4527720" y="0"/>
            <a:ext cx="7664040" cy="6857640"/>
          </a:xfrm>
          <a:custGeom>
            <a:avLst/>
            <a:gdLst>
              <a:gd name="textAreaLeft" fmla="*/ 0 w 7664040"/>
              <a:gd name="textAreaRight" fmla="*/ 7664400 w 76640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rotWithShape="0">
            <a:blip r:embed="rId3">
              <a:alphaModFix amt="71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15800" y="24012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000" b="0" strike="noStrike" spc="-1" dirty="0" err="1">
                <a:solidFill>
                  <a:srgbClr val="5C5C5C"/>
                </a:solidFill>
                <a:latin typeface="Lato"/>
              </a:rPr>
              <a:t>Pré-requis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cxnSp>
        <p:nvCxnSpPr>
          <p:cNvPr id="752" name="Straight Connector 20"/>
          <p:cNvCxnSpPr/>
          <p:nvPr/>
        </p:nvCxnSpPr>
        <p:spPr>
          <a:xfrm>
            <a:off x="550080" y="1088280"/>
            <a:ext cx="147060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753" name="Pentagon 25"/>
          <p:cNvSpPr/>
          <p:nvPr/>
        </p:nvSpPr>
        <p:spPr>
          <a:xfrm>
            <a:off x="460440" y="2141342"/>
            <a:ext cx="607320" cy="363600"/>
          </a:xfrm>
          <a:prstGeom prst="homePlate">
            <a:avLst>
              <a:gd name="adj" fmla="val 50000"/>
            </a:avLst>
          </a:prstGeom>
          <a:solidFill>
            <a:srgbClr val="7A11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chemeClr val="lt1"/>
                </a:solidFill>
                <a:latin typeface="Calibri"/>
              </a:rPr>
              <a:t>01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4" name="Rectangle 26"/>
          <p:cNvSpPr/>
          <p:nvPr/>
        </p:nvSpPr>
        <p:spPr>
          <a:xfrm>
            <a:off x="1121040" y="2177342"/>
            <a:ext cx="48492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Engagement de la direction JCL</a:t>
            </a:r>
            <a:endParaRPr lang="en-GB" sz="1400" spc="-1" dirty="0">
              <a:solidFill>
                <a:srgbClr val="5C5C5C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400" b="0" strike="noStrike" spc="-1" dirty="0" err="1">
                <a:solidFill>
                  <a:srgbClr val="5C5C5C"/>
                </a:solidFill>
                <a:latin typeface="Calibri"/>
              </a:rPr>
              <a:t>Définir</a:t>
            </a:r>
            <a:r>
              <a:rPr lang="en-GB" sz="1400" b="0" strike="noStrike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b="0" strike="noStrike" spc="-1" dirty="0" err="1">
                <a:solidFill>
                  <a:srgbClr val="5C5C5C"/>
                </a:solidFill>
                <a:latin typeface="Calibri"/>
              </a:rPr>
              <a:t>l’ossature</a:t>
            </a:r>
            <a:r>
              <a:rPr lang="en-GB" sz="1400" b="0" strike="noStrike" spc="-1" dirty="0">
                <a:solidFill>
                  <a:srgbClr val="5C5C5C"/>
                </a:solidFill>
                <a:latin typeface="Calibri"/>
              </a:rPr>
              <a:t>, la disposition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entagon 33"/>
          <p:cNvSpPr/>
          <p:nvPr/>
        </p:nvSpPr>
        <p:spPr>
          <a:xfrm>
            <a:off x="460440" y="3038760"/>
            <a:ext cx="607320" cy="3636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chemeClr val="lt1"/>
                </a:solidFill>
                <a:latin typeface="Calibri"/>
              </a:rPr>
              <a:t>02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Rectangle 34"/>
          <p:cNvSpPr/>
          <p:nvPr/>
        </p:nvSpPr>
        <p:spPr>
          <a:xfrm>
            <a:off x="1121040" y="2959200"/>
            <a:ext cx="460332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 err="1">
                <a:solidFill>
                  <a:srgbClr val="5C5C5C"/>
                </a:solidFill>
                <a:latin typeface="Calibri"/>
              </a:rPr>
              <a:t>Disponibilité</a:t>
            </a: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 des données </a:t>
            </a:r>
            <a:r>
              <a:rPr lang="en-GB" sz="1400" b="1" spc="-1" dirty="0" err="1">
                <a:solidFill>
                  <a:srgbClr val="5C5C5C"/>
                </a:solidFill>
                <a:latin typeface="Calibri"/>
              </a:rPr>
              <a:t>initiales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5C5C5C"/>
              </a:buClr>
            </a:pP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Offres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contrats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profils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et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règles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RH à importer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dès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le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lancement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entagon 36"/>
          <p:cNvSpPr/>
          <p:nvPr/>
        </p:nvSpPr>
        <p:spPr>
          <a:xfrm>
            <a:off x="460440" y="4010875"/>
            <a:ext cx="607320" cy="3636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chemeClr val="lt1"/>
                </a:solidFill>
                <a:latin typeface="Calibri"/>
              </a:rPr>
              <a:t>03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Rectangle 37"/>
          <p:cNvSpPr/>
          <p:nvPr/>
        </p:nvSpPr>
        <p:spPr>
          <a:xfrm>
            <a:off x="1121040" y="3931315"/>
            <a:ext cx="419040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Infrastructure technique </a:t>
            </a:r>
            <a:r>
              <a:rPr lang="en-GB" sz="1400" b="1" spc="-1" dirty="0" err="1">
                <a:solidFill>
                  <a:srgbClr val="5C5C5C"/>
                </a:solidFill>
                <a:latin typeface="Calibri"/>
              </a:rPr>
              <a:t>dédiée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5C5C5C"/>
              </a:buClr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Nom de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domaine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VPS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sécurisé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et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accès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administratifs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configurés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en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amont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entagon 39"/>
          <p:cNvSpPr/>
          <p:nvPr/>
        </p:nvSpPr>
        <p:spPr>
          <a:xfrm>
            <a:off x="415800" y="5066013"/>
            <a:ext cx="641674" cy="3636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chemeClr val="lt1"/>
                </a:solidFill>
                <a:latin typeface="Calibri"/>
              </a:rPr>
              <a:t>04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Rectangle 40"/>
          <p:cNvSpPr/>
          <p:nvPr/>
        </p:nvSpPr>
        <p:spPr>
          <a:xfrm>
            <a:off x="1076400" y="4986453"/>
            <a:ext cx="380592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Participation des </a:t>
            </a:r>
            <a:r>
              <a:rPr lang="en-GB" sz="1400" b="1" spc="-1" dirty="0" err="1">
                <a:solidFill>
                  <a:srgbClr val="5C5C5C"/>
                </a:solidFill>
                <a:latin typeface="Calibri"/>
              </a:rPr>
              <a:t>utilisateurs</a:t>
            </a: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b="1" spc="-1" dirty="0" err="1">
                <a:solidFill>
                  <a:srgbClr val="5C5C5C"/>
                </a:solidFill>
                <a:latin typeface="Calibri"/>
              </a:rPr>
              <a:t>pilotes</a:t>
            </a:r>
            <a:endParaRPr lang="en-GB" sz="1400" b="1" spc="-1" dirty="0">
              <a:solidFill>
                <a:srgbClr val="5C5C5C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Sélection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d’un panel de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recruteurs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et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intérimaires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pour tester et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valider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les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fonctionnalités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1" name="Group 3"/>
          <p:cNvGrpSpPr/>
          <p:nvPr/>
        </p:nvGrpSpPr>
        <p:grpSpPr>
          <a:xfrm>
            <a:off x="6049440" y="2514600"/>
            <a:ext cx="2107080" cy="914040"/>
            <a:chOff x="6049440" y="2514600"/>
            <a:chExt cx="2107080" cy="914040"/>
          </a:xfrm>
        </p:grpSpPr>
        <p:sp>
          <p:nvSpPr>
            <p:cNvPr id="762" name="Parallelogram 14"/>
            <p:cNvSpPr/>
            <p:nvPr/>
          </p:nvSpPr>
          <p:spPr>
            <a:xfrm>
              <a:off x="6049440" y="2514600"/>
              <a:ext cx="2107080" cy="91404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63" name="AutoShape 59"/>
            <p:cNvSpPr/>
            <p:nvPr/>
          </p:nvSpPr>
          <p:spPr>
            <a:xfrm>
              <a:off x="6870600" y="2777400"/>
              <a:ext cx="464760" cy="464040"/>
            </a:xfrm>
            <a:custGeom>
              <a:avLst/>
              <a:gdLst>
                <a:gd name="textAreaLeft" fmla="*/ 0 w 464760"/>
                <a:gd name="textAreaRight" fmla="*/ 465120 w 464760"/>
                <a:gd name="textAreaTop" fmla="*/ 0 h 464040"/>
                <a:gd name="textAreaBottom" fmla="*/ 464400 h 464040"/>
              </a:gdLst>
              <a:ahLst/>
              <a:cxnLst/>
              <a:rect l="textAreaLeft" t="textAreaTop" r="textAreaRight" b="textAreaBottom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9080" tIns="19080" rIns="19080" bIns="19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</p:grpSp>
      <p:grpSp>
        <p:nvGrpSpPr>
          <p:cNvPr id="764" name="Group 1"/>
          <p:cNvGrpSpPr/>
          <p:nvPr/>
        </p:nvGrpSpPr>
        <p:grpSpPr>
          <a:xfrm>
            <a:off x="6590520" y="1310400"/>
            <a:ext cx="2107080" cy="914040"/>
            <a:chOff x="6590520" y="1310400"/>
            <a:chExt cx="2107080" cy="914040"/>
          </a:xfrm>
        </p:grpSpPr>
        <p:sp>
          <p:nvSpPr>
            <p:cNvPr id="765" name="Parallelogram 13"/>
            <p:cNvSpPr/>
            <p:nvPr/>
          </p:nvSpPr>
          <p:spPr>
            <a:xfrm>
              <a:off x="6590520" y="1310400"/>
              <a:ext cx="2107080" cy="914040"/>
            </a:xfrm>
            <a:prstGeom prst="parallelogram">
              <a:avLst>
                <a:gd name="adj" fmla="val 52419"/>
              </a:avLst>
            </a:prstGeom>
            <a:solidFill>
              <a:srgbClr val="7A1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66" name="Group 42"/>
            <p:cNvGrpSpPr/>
            <p:nvPr/>
          </p:nvGrpSpPr>
          <p:grpSpPr>
            <a:xfrm>
              <a:off x="7411680" y="1549800"/>
              <a:ext cx="464760" cy="435240"/>
              <a:chOff x="7411680" y="1549800"/>
              <a:chExt cx="464760" cy="435240"/>
            </a:xfrm>
          </p:grpSpPr>
          <p:sp>
            <p:nvSpPr>
              <p:cNvPr id="767" name="AutoShape 110"/>
              <p:cNvSpPr/>
              <p:nvPr/>
            </p:nvSpPr>
            <p:spPr>
              <a:xfrm>
                <a:off x="7470360" y="1607400"/>
                <a:ext cx="347400" cy="232200"/>
              </a:xfrm>
              <a:custGeom>
                <a:avLst/>
                <a:gdLst>
                  <a:gd name="textAreaLeft" fmla="*/ 0 w 347400"/>
                  <a:gd name="textAreaRight" fmla="*/ 347760 w 347400"/>
                  <a:gd name="textAreaTop" fmla="*/ 0 h 232200"/>
                  <a:gd name="textAreaBottom" fmla="*/ 232560 h 2322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68" name="AutoShape 111"/>
              <p:cNvSpPr/>
              <p:nvPr/>
            </p:nvSpPr>
            <p:spPr>
              <a:xfrm>
                <a:off x="7411680" y="1549800"/>
                <a:ext cx="464760" cy="435240"/>
              </a:xfrm>
              <a:custGeom>
                <a:avLst/>
                <a:gdLst>
                  <a:gd name="textAreaLeft" fmla="*/ 0 w 464760"/>
                  <a:gd name="textAreaRight" fmla="*/ 465120 w 464760"/>
                  <a:gd name="textAreaTop" fmla="*/ 0 h 435240"/>
                  <a:gd name="textAreaBottom" fmla="*/ 435600 h 4352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769" name="Group 5"/>
          <p:cNvGrpSpPr/>
          <p:nvPr/>
        </p:nvGrpSpPr>
        <p:grpSpPr>
          <a:xfrm>
            <a:off x="4882320" y="4923000"/>
            <a:ext cx="2107080" cy="914040"/>
            <a:chOff x="4882320" y="4923000"/>
            <a:chExt cx="2107080" cy="914040"/>
          </a:xfrm>
        </p:grpSpPr>
        <p:sp>
          <p:nvSpPr>
            <p:cNvPr id="770" name="Parallelogram 16"/>
            <p:cNvSpPr/>
            <p:nvPr/>
          </p:nvSpPr>
          <p:spPr>
            <a:xfrm>
              <a:off x="4882320" y="4923000"/>
              <a:ext cx="2107080" cy="914040"/>
            </a:xfrm>
            <a:prstGeom prst="parallelogram">
              <a:avLst>
                <a:gd name="adj" fmla="val 524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71" name="Group 45"/>
            <p:cNvGrpSpPr/>
            <p:nvPr/>
          </p:nvGrpSpPr>
          <p:grpSpPr>
            <a:xfrm>
              <a:off x="5776560" y="5147640"/>
              <a:ext cx="318600" cy="464760"/>
              <a:chOff x="5776560" y="5147640"/>
              <a:chExt cx="318600" cy="464760"/>
            </a:xfrm>
          </p:grpSpPr>
          <p:sp>
            <p:nvSpPr>
              <p:cNvPr id="772" name="AutoShape 113"/>
              <p:cNvSpPr/>
              <p:nvPr/>
            </p:nvSpPr>
            <p:spPr>
              <a:xfrm>
                <a:off x="5776560" y="5147640"/>
                <a:ext cx="318600" cy="464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464760"/>
                  <a:gd name="textAreaBottom" fmla="*/ 465120 h 464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773" name="AutoShape 114"/>
              <p:cNvSpPr/>
              <p:nvPr/>
            </p:nvSpPr>
            <p:spPr>
              <a:xfrm>
                <a:off x="5848560" y="5220720"/>
                <a:ext cx="93960" cy="93960"/>
              </a:xfrm>
              <a:custGeom>
                <a:avLst/>
                <a:gdLst>
                  <a:gd name="textAreaLeft" fmla="*/ 0 w 93960"/>
                  <a:gd name="textAreaRight" fmla="*/ 94320 w 93960"/>
                  <a:gd name="textAreaTop" fmla="*/ 0 h 93960"/>
                  <a:gd name="textAreaBottom" fmla="*/ 94320 h 939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</p:grpSp>
      <p:grpSp>
        <p:nvGrpSpPr>
          <p:cNvPr id="774" name="Group 4"/>
          <p:cNvGrpSpPr/>
          <p:nvPr/>
        </p:nvGrpSpPr>
        <p:grpSpPr>
          <a:xfrm>
            <a:off x="5470560" y="3718800"/>
            <a:ext cx="2107080" cy="914040"/>
            <a:chOff x="5470560" y="3718800"/>
            <a:chExt cx="2107080" cy="914040"/>
          </a:xfrm>
        </p:grpSpPr>
        <p:sp>
          <p:nvSpPr>
            <p:cNvPr id="775" name="Parallelogram 15"/>
            <p:cNvSpPr/>
            <p:nvPr/>
          </p:nvSpPr>
          <p:spPr>
            <a:xfrm>
              <a:off x="5470560" y="3718800"/>
              <a:ext cx="2107080" cy="91404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776" name="Group 48"/>
            <p:cNvGrpSpPr/>
            <p:nvPr/>
          </p:nvGrpSpPr>
          <p:grpSpPr>
            <a:xfrm>
              <a:off x="6291720" y="3980520"/>
              <a:ext cx="464760" cy="390960"/>
              <a:chOff x="6291720" y="3980520"/>
              <a:chExt cx="464760" cy="390960"/>
            </a:xfrm>
          </p:grpSpPr>
          <p:sp>
            <p:nvSpPr>
              <p:cNvPr id="777" name="AutoShape 120"/>
              <p:cNvSpPr/>
              <p:nvPr/>
            </p:nvSpPr>
            <p:spPr>
              <a:xfrm>
                <a:off x="6408360" y="4082040"/>
                <a:ext cx="231480" cy="231480"/>
              </a:xfrm>
              <a:custGeom>
                <a:avLst/>
                <a:gdLst>
                  <a:gd name="textAreaLeft" fmla="*/ 0 w 231480"/>
                  <a:gd name="textAreaRight" fmla="*/ 231840 w 23148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78" name="AutoShape 121"/>
              <p:cNvSpPr/>
              <p:nvPr/>
            </p:nvSpPr>
            <p:spPr>
              <a:xfrm>
                <a:off x="6466320" y="4140000"/>
                <a:ext cx="64800" cy="6480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779" name="AutoShape 122"/>
              <p:cNvSpPr/>
              <p:nvPr/>
            </p:nvSpPr>
            <p:spPr>
              <a:xfrm>
                <a:off x="6291720" y="3980520"/>
                <a:ext cx="464760" cy="390960"/>
              </a:xfrm>
              <a:custGeom>
                <a:avLst/>
                <a:gdLst>
                  <a:gd name="textAreaLeft" fmla="*/ 0 w 464760"/>
                  <a:gd name="textAreaRight" fmla="*/ 465120 w 464760"/>
                  <a:gd name="textAreaTop" fmla="*/ 0 h 390960"/>
                  <a:gd name="textAreaBottom" fmla="*/ 391320 h 3909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sp>
        <p:nvSpPr>
          <p:cNvPr id="780" name="Rectangle 53"/>
          <p:cNvSpPr/>
          <p:nvPr/>
        </p:nvSpPr>
        <p:spPr>
          <a:xfrm>
            <a:off x="415800" y="1225800"/>
            <a:ext cx="574596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Pour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garantir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le succès de la mise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en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place de la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plateforme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JCL Workforce Suite,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certains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prérequis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doivent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être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anticipés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.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Ils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assurent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un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déploiement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fluide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et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une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adoption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efficace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par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toutes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 les parties </a:t>
            </a:r>
            <a:r>
              <a:rPr lang="en-GB" sz="1400" i="1" spc="-1" dirty="0" err="1">
                <a:solidFill>
                  <a:srgbClr val="5C5C5C"/>
                </a:solidFill>
                <a:latin typeface="Calibri"/>
              </a:rPr>
              <a:t>prenantes</a:t>
            </a:r>
            <a:r>
              <a:rPr lang="en-GB" sz="1400" i="1" spc="-1" dirty="0">
                <a:solidFill>
                  <a:srgbClr val="5C5C5C"/>
                </a:solidFill>
                <a:latin typeface="Calibri"/>
              </a:rPr>
              <a:t>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F901F0-779A-4602-84D6-D87F44A41781}" type="slidenum">
              <a:rPr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5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19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6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5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>
                <a:solidFill>
                  <a:srgbClr val="5C5C5C"/>
                </a:solidFill>
                <a:latin typeface="Lato"/>
              </a:rPr>
              <a:t>Methodologie</a:t>
            </a:r>
            <a:endParaRPr lang="en-US" sz="4000" b="0" strike="noStrike" spc="-1">
              <a:solidFill>
                <a:srgbClr val="5C5C5C"/>
              </a:solidFill>
              <a:latin typeface="Calibri"/>
            </a:endParaRPr>
          </a:p>
        </p:txBody>
      </p:sp>
      <p:cxnSp>
        <p:nvCxnSpPr>
          <p:cNvPr id="782" name="Straight Connector 3"/>
          <p:cNvCxnSpPr/>
          <p:nvPr/>
        </p:nvCxnSpPr>
        <p:spPr>
          <a:xfrm>
            <a:off x="1671840" y="5400000"/>
            <a:ext cx="8848440" cy="360"/>
          </a:xfrm>
          <a:prstGeom prst="straightConnector1">
            <a:avLst/>
          </a:prstGeom>
          <a:ln w="19050">
            <a:solidFill>
              <a:srgbClr val="FCFCFC">
                <a:lumMod val="50000"/>
              </a:srgbClr>
            </a:solidFill>
          </a:ln>
        </p:spPr>
      </p:cxnSp>
      <p:sp>
        <p:nvSpPr>
          <p:cNvPr id="783" name="Rectangle 4"/>
          <p:cNvSpPr/>
          <p:nvPr/>
        </p:nvSpPr>
        <p:spPr>
          <a:xfrm>
            <a:off x="2403360" y="5608080"/>
            <a:ext cx="73846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400" b="0" strike="noStrike" spc="-1">
                <a:solidFill>
                  <a:srgbClr val="5C5C5C"/>
                </a:solidFill>
                <a:latin typeface="Calibri"/>
              </a:rPr>
              <a:t>Toute collaboration est pilotée par un standart de quatité Cortex.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4" name="Group 5"/>
          <p:cNvGrpSpPr/>
          <p:nvPr/>
        </p:nvGrpSpPr>
        <p:grpSpPr>
          <a:xfrm>
            <a:off x="-7920" y="1594440"/>
            <a:ext cx="3382920" cy="1054800"/>
            <a:chOff x="-7920" y="1594440"/>
            <a:chExt cx="3382920" cy="1054800"/>
          </a:xfrm>
        </p:grpSpPr>
        <p:sp>
          <p:nvSpPr>
            <p:cNvPr id="785" name="TextBox 6"/>
            <p:cNvSpPr/>
            <p:nvPr/>
          </p:nvSpPr>
          <p:spPr>
            <a:xfrm>
              <a:off x="784800" y="1594440"/>
              <a:ext cx="25401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>
                  <a:solidFill>
                    <a:schemeClr val="accent5"/>
                  </a:solidFill>
                  <a:latin typeface="Calibri"/>
                </a:rPr>
                <a:t>Validation des livrables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6" name="Rectangle 7"/>
            <p:cNvSpPr/>
            <p:nvPr/>
          </p:nvSpPr>
          <p:spPr>
            <a:xfrm>
              <a:off x="-7920" y="1920240"/>
              <a:ext cx="3382920" cy="72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Pré-livraison -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Retour de validation – Cycle de correction -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Livraison finale -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7" name="Group 8"/>
          <p:cNvGrpSpPr/>
          <p:nvPr/>
        </p:nvGrpSpPr>
        <p:grpSpPr>
          <a:xfrm>
            <a:off x="-7920" y="3111480"/>
            <a:ext cx="3382920" cy="1267920"/>
            <a:chOff x="-7920" y="3111480"/>
            <a:chExt cx="3382920" cy="1267920"/>
          </a:xfrm>
        </p:grpSpPr>
        <p:sp>
          <p:nvSpPr>
            <p:cNvPr id="788" name="TextBox 9"/>
            <p:cNvSpPr/>
            <p:nvPr/>
          </p:nvSpPr>
          <p:spPr>
            <a:xfrm>
              <a:off x="653040" y="3111480"/>
              <a:ext cx="267732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>
                  <a:solidFill>
                    <a:schemeClr val="accent3"/>
                  </a:solidFill>
                  <a:latin typeface="Calibri"/>
                </a:rPr>
                <a:t>Pilotage de la prestation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9" name="Rectangle 10"/>
            <p:cNvSpPr/>
            <p:nvPr/>
          </p:nvSpPr>
          <p:spPr>
            <a:xfrm>
              <a:off x="-7920" y="3437280"/>
              <a:ext cx="3382920" cy="94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Réunion avec le comité de pilotage du client.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Rédaction des comptes rendu.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0" name="Group 25"/>
          <p:cNvGrpSpPr/>
          <p:nvPr/>
        </p:nvGrpSpPr>
        <p:grpSpPr>
          <a:xfrm>
            <a:off x="9561960" y="2396520"/>
            <a:ext cx="2428200" cy="1267920"/>
            <a:chOff x="9561960" y="2396520"/>
            <a:chExt cx="2428200" cy="1267920"/>
          </a:xfrm>
        </p:grpSpPr>
        <p:sp>
          <p:nvSpPr>
            <p:cNvPr id="791" name="TextBox 26"/>
            <p:cNvSpPr/>
            <p:nvPr/>
          </p:nvSpPr>
          <p:spPr>
            <a:xfrm>
              <a:off x="9599760" y="2396520"/>
              <a:ext cx="216540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>
                  <a:solidFill>
                    <a:schemeClr val="accent4"/>
                  </a:solidFill>
                  <a:latin typeface="Calibri"/>
                </a:rPr>
                <a:t>Suivi d’avancement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2" name="Rectangle 27"/>
            <p:cNvSpPr/>
            <p:nvPr/>
          </p:nvSpPr>
          <p:spPr>
            <a:xfrm>
              <a:off x="9561960" y="2722320"/>
              <a:ext cx="2428200" cy="94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- Etat d’avancement du projet,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- Difficultés éventuelles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- Divers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3" name="Group 28"/>
          <p:cNvGrpSpPr/>
          <p:nvPr/>
        </p:nvGrpSpPr>
        <p:grpSpPr>
          <a:xfrm>
            <a:off x="9578160" y="3912480"/>
            <a:ext cx="2428200" cy="1481040"/>
            <a:chOff x="9578160" y="3912480"/>
            <a:chExt cx="2428200" cy="1481040"/>
          </a:xfrm>
        </p:grpSpPr>
        <p:sp>
          <p:nvSpPr>
            <p:cNvPr id="794" name="TextBox 29"/>
            <p:cNvSpPr/>
            <p:nvPr/>
          </p:nvSpPr>
          <p:spPr>
            <a:xfrm>
              <a:off x="9615960" y="3912480"/>
              <a:ext cx="22690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>
                  <a:solidFill>
                    <a:schemeClr val="accent2"/>
                  </a:solidFill>
                  <a:latin typeface="Calibri"/>
                </a:rPr>
                <a:t>Définition du besoin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5" name="Rectangle 30"/>
            <p:cNvSpPr/>
            <p:nvPr/>
          </p:nvSpPr>
          <p:spPr>
            <a:xfrm>
              <a:off x="9578160" y="4238280"/>
              <a:ext cx="2428200" cy="115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285840" indent="-285840">
                <a:lnSpc>
                  <a:spcPct val="100000"/>
                </a:lnSpc>
                <a:buClr>
                  <a:srgbClr val="5C5C5C"/>
                </a:buClr>
                <a:buFont typeface="StarSymbol"/>
                <a:buChar char="-"/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Analyse du cahier des charges.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285840" indent="-285840">
                <a:lnSpc>
                  <a:spcPct val="100000"/>
                </a:lnSpc>
                <a:buClr>
                  <a:srgbClr val="5C5C5C"/>
                </a:buClr>
                <a:buFont typeface="StarSymbol"/>
                <a:buChar char="-"/>
              </a:pPr>
              <a:r>
                <a:rPr lang="en-GB" sz="1400" b="0" strike="noStrike" spc="-1">
                  <a:solidFill>
                    <a:srgbClr val="5C5C5C"/>
                  </a:solidFill>
                  <a:latin typeface="Calibri"/>
                </a:rPr>
                <a:t>Validation des fonctionnalités et du design.</a:t>
              </a:r>
              <a:endParaRPr lang="en-US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96" name="Freeform 63"/>
          <p:cNvSpPr/>
          <p:nvPr/>
        </p:nvSpPr>
        <p:spPr>
          <a:xfrm>
            <a:off x="11009880" y="1423800"/>
            <a:ext cx="708120" cy="723960"/>
          </a:xfrm>
          <a:custGeom>
            <a:avLst/>
            <a:gdLst>
              <a:gd name="textAreaLeft" fmla="*/ 0 w 708120"/>
              <a:gd name="textAreaRight" fmla="*/ 708480 w 708120"/>
              <a:gd name="textAreaTop" fmla="*/ 0 h 723960"/>
              <a:gd name="textAreaBottom" fmla="*/ 724320 h 723960"/>
            </a:gdLst>
            <a:ahLst/>
            <a:cxnLst/>
            <a:rect l="textAreaLeft" t="textAreaTop" r="textAreaRight" b="textAreaBottom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797" name="TextBox 68"/>
          <p:cNvSpPr/>
          <p:nvPr/>
        </p:nvSpPr>
        <p:spPr>
          <a:xfrm>
            <a:off x="3510360" y="717120"/>
            <a:ext cx="5170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Un monde gagné pour la technique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 est perdu pour la liberté.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98" name="Straight Connector 69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grpSp>
        <p:nvGrpSpPr>
          <p:cNvPr id="799" name="Group 17"/>
          <p:cNvGrpSpPr/>
          <p:nvPr/>
        </p:nvGrpSpPr>
        <p:grpSpPr>
          <a:xfrm>
            <a:off x="0" y="1411920"/>
            <a:ext cx="10727640" cy="3764160"/>
            <a:chOff x="0" y="1411920"/>
            <a:chExt cx="10727640" cy="3764160"/>
          </a:xfrm>
        </p:grpSpPr>
        <p:sp>
          <p:nvSpPr>
            <p:cNvPr id="800" name="Right Triangle 64"/>
            <p:cNvSpPr/>
            <p:nvPr/>
          </p:nvSpPr>
          <p:spPr>
            <a:xfrm rot="8100000" flipH="1">
              <a:off x="3694680" y="2009520"/>
              <a:ext cx="320400" cy="32004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01" name="Right Triangle 65"/>
            <p:cNvSpPr/>
            <p:nvPr/>
          </p:nvSpPr>
          <p:spPr>
            <a:xfrm rot="8100000" flipH="1">
              <a:off x="3694680" y="3501360"/>
              <a:ext cx="320400" cy="32004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02" name="Right Triangle 66"/>
            <p:cNvSpPr/>
            <p:nvPr/>
          </p:nvSpPr>
          <p:spPr>
            <a:xfrm rot="13500000">
              <a:off x="9140400" y="2768760"/>
              <a:ext cx="320040" cy="32004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03" name="Right Triangle 67"/>
            <p:cNvSpPr/>
            <p:nvPr/>
          </p:nvSpPr>
          <p:spPr>
            <a:xfrm rot="13500000">
              <a:off x="9146880" y="4287600"/>
              <a:ext cx="320040" cy="32004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804" name="Group 16"/>
            <p:cNvGrpSpPr/>
            <p:nvPr/>
          </p:nvGrpSpPr>
          <p:grpSpPr>
            <a:xfrm>
              <a:off x="0" y="1411920"/>
              <a:ext cx="10727640" cy="3764160"/>
              <a:chOff x="0" y="1411920"/>
              <a:chExt cx="10727640" cy="3764160"/>
            </a:xfrm>
          </p:grpSpPr>
          <p:grpSp>
            <p:nvGrpSpPr>
              <p:cNvPr id="805" name="Group 11"/>
              <p:cNvGrpSpPr/>
              <p:nvPr/>
            </p:nvGrpSpPr>
            <p:grpSpPr>
              <a:xfrm>
                <a:off x="3996720" y="1453680"/>
                <a:ext cx="6730920" cy="1290600"/>
                <a:chOff x="3996720" y="1453680"/>
                <a:chExt cx="6730920" cy="1290600"/>
              </a:xfrm>
            </p:grpSpPr>
            <p:grpSp>
              <p:nvGrpSpPr>
                <p:cNvPr id="806" name="Group 12"/>
                <p:cNvGrpSpPr/>
                <p:nvPr/>
              </p:nvGrpSpPr>
              <p:grpSpPr>
                <a:xfrm>
                  <a:off x="3996720" y="1453680"/>
                  <a:ext cx="6730920" cy="1290600"/>
                  <a:chOff x="3996720" y="1453680"/>
                  <a:chExt cx="6730920" cy="1290600"/>
                </a:xfrm>
              </p:grpSpPr>
              <p:sp>
                <p:nvSpPr>
                  <p:cNvPr id="807" name="Rectangle 21"/>
                  <p:cNvSpPr/>
                  <p:nvPr/>
                </p:nvSpPr>
                <p:spPr>
                  <a:xfrm flipH="1">
                    <a:off x="4447800" y="2353680"/>
                    <a:ext cx="2823480" cy="3906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chemeClr val="lt1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08" name="Block Arc 22"/>
                  <p:cNvSpPr/>
                  <p:nvPr/>
                </p:nvSpPr>
                <p:spPr>
                  <a:xfrm rot="16200000" flipH="1">
                    <a:off x="3888360" y="1702800"/>
                    <a:ext cx="1149840" cy="933120"/>
                  </a:xfrm>
                  <a:prstGeom prst="blockArc">
                    <a:avLst>
                      <a:gd name="adj1" fmla="val 10800000"/>
                      <a:gd name="adj2" fmla="val 56368"/>
                      <a:gd name="adj3" fmla="val 4188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rgbClr val="5C5C5C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09" name="Rectangle 23"/>
                  <p:cNvSpPr/>
                  <p:nvPr/>
                </p:nvSpPr>
                <p:spPr>
                  <a:xfrm flipH="1">
                    <a:off x="4447800" y="1594440"/>
                    <a:ext cx="5792760" cy="3906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chemeClr val="lt1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10" name="Isosceles Triangle 24"/>
                  <p:cNvSpPr/>
                  <p:nvPr/>
                </p:nvSpPr>
                <p:spPr>
                  <a:xfrm rot="5400000">
                    <a:off x="10148760" y="1546560"/>
                    <a:ext cx="671760" cy="486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chemeClr val="lt1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811" name="TextBox 15"/>
                <p:cNvSpPr/>
                <p:nvPr/>
              </p:nvSpPr>
              <p:spPr>
                <a:xfrm>
                  <a:off x="9393120" y="1578960"/>
                  <a:ext cx="1090800" cy="394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2000" b="1" strike="noStrike" spc="-1">
                      <a:solidFill>
                        <a:srgbClr val="FFFFFF"/>
                      </a:solidFill>
                      <a:latin typeface="Calibri"/>
                    </a:rPr>
                    <a:t>Livraison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812" name="Group 34"/>
              <p:cNvGrpSpPr/>
              <p:nvPr/>
            </p:nvGrpSpPr>
            <p:grpSpPr>
              <a:xfrm>
                <a:off x="5900400" y="2212920"/>
                <a:ext cx="3277800" cy="1290600"/>
                <a:chOff x="5900400" y="2212920"/>
                <a:chExt cx="3277800" cy="1290600"/>
              </a:xfrm>
            </p:grpSpPr>
            <p:sp>
              <p:nvSpPr>
                <p:cNvPr id="813" name="Rectangle 36"/>
                <p:cNvSpPr/>
                <p:nvPr/>
              </p:nvSpPr>
              <p:spPr>
                <a:xfrm>
                  <a:off x="5900400" y="3112560"/>
                  <a:ext cx="2823480" cy="390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14" name="Block Arc 37"/>
                <p:cNvSpPr/>
                <p:nvPr/>
              </p:nvSpPr>
              <p:spPr>
                <a:xfrm rot="5400000">
                  <a:off x="8136720" y="2462040"/>
                  <a:ext cx="1149840" cy="933120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rgbClr val="5C5C5C"/>
                    </a:solidFill>
                    <a:latin typeface="Calibri"/>
                  </a:endParaRPr>
                </a:p>
              </p:txBody>
            </p:sp>
            <p:sp>
              <p:nvSpPr>
                <p:cNvPr id="815" name="Rectangle 38"/>
                <p:cNvSpPr/>
                <p:nvPr/>
              </p:nvSpPr>
              <p:spPr>
                <a:xfrm>
                  <a:off x="7284960" y="2353680"/>
                  <a:ext cx="1438560" cy="390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16" name="Isosceles Triangle 39"/>
                <p:cNvSpPr/>
                <p:nvPr/>
              </p:nvSpPr>
              <p:spPr>
                <a:xfrm rot="16200000" flipH="1">
                  <a:off x="6706080" y="2305800"/>
                  <a:ext cx="671760" cy="486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50760" dist="38160" dir="10800000" algn="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17" name="Group 43"/>
              <p:cNvGrpSpPr/>
              <p:nvPr/>
            </p:nvGrpSpPr>
            <p:grpSpPr>
              <a:xfrm>
                <a:off x="3996720" y="2972160"/>
                <a:ext cx="3274920" cy="1290240"/>
                <a:chOff x="3996720" y="2972160"/>
                <a:chExt cx="3274920" cy="1290240"/>
              </a:xfrm>
            </p:grpSpPr>
            <p:sp>
              <p:nvSpPr>
                <p:cNvPr id="818" name="Rectangle 45"/>
                <p:cNvSpPr/>
                <p:nvPr/>
              </p:nvSpPr>
              <p:spPr>
                <a:xfrm flipH="1">
                  <a:off x="4447800" y="3871800"/>
                  <a:ext cx="2823480" cy="390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19" name="Block Arc 46"/>
                <p:cNvSpPr/>
                <p:nvPr/>
              </p:nvSpPr>
              <p:spPr>
                <a:xfrm rot="16200000" flipH="1">
                  <a:off x="3888360" y="3220920"/>
                  <a:ext cx="1149840" cy="933120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rgbClr val="5C5C5C"/>
                    </a:solidFill>
                    <a:latin typeface="Calibri"/>
                  </a:endParaRPr>
                </a:p>
              </p:txBody>
            </p:sp>
            <p:sp>
              <p:nvSpPr>
                <p:cNvPr id="820" name="Rectangle 47"/>
                <p:cNvSpPr/>
                <p:nvPr/>
              </p:nvSpPr>
              <p:spPr>
                <a:xfrm flipH="1">
                  <a:off x="4448520" y="3112560"/>
                  <a:ext cx="1438560" cy="3906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21" name="Isosceles Triangle 48"/>
                <p:cNvSpPr/>
                <p:nvPr/>
              </p:nvSpPr>
              <p:spPr>
                <a:xfrm rot="5400000">
                  <a:off x="5794920" y="3065040"/>
                  <a:ext cx="671760" cy="486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50760" dist="38160" algn="l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22" name="Group 52"/>
              <p:cNvGrpSpPr/>
              <p:nvPr/>
            </p:nvGrpSpPr>
            <p:grpSpPr>
              <a:xfrm>
                <a:off x="5900400" y="3731400"/>
                <a:ext cx="3277800" cy="1290240"/>
                <a:chOff x="5900400" y="3731400"/>
                <a:chExt cx="3277800" cy="1290240"/>
              </a:xfrm>
            </p:grpSpPr>
            <p:sp>
              <p:nvSpPr>
                <p:cNvPr id="823" name="Rectangle 54"/>
                <p:cNvSpPr/>
                <p:nvPr/>
              </p:nvSpPr>
              <p:spPr>
                <a:xfrm>
                  <a:off x="5900400" y="4631040"/>
                  <a:ext cx="2823480" cy="390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24" name="Block Arc 55"/>
                <p:cNvSpPr/>
                <p:nvPr/>
              </p:nvSpPr>
              <p:spPr>
                <a:xfrm rot="5400000">
                  <a:off x="8136720" y="3980160"/>
                  <a:ext cx="1149840" cy="933120"/>
                </a:xfrm>
                <a:prstGeom prst="blockArc">
                  <a:avLst>
                    <a:gd name="adj1" fmla="val 10800000"/>
                    <a:gd name="adj2" fmla="val 56368"/>
                    <a:gd name="adj3" fmla="val 4188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rgbClr val="5C5C5C"/>
                    </a:solidFill>
                    <a:latin typeface="Calibri"/>
                  </a:endParaRPr>
                </a:p>
              </p:txBody>
            </p:sp>
            <p:sp>
              <p:nvSpPr>
                <p:cNvPr id="825" name="Rectangle 56"/>
                <p:cNvSpPr/>
                <p:nvPr/>
              </p:nvSpPr>
              <p:spPr>
                <a:xfrm>
                  <a:off x="7284960" y="3871800"/>
                  <a:ext cx="1438560" cy="390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26" name="Isosceles Triangle 57"/>
                <p:cNvSpPr/>
                <p:nvPr/>
              </p:nvSpPr>
              <p:spPr>
                <a:xfrm rot="16200000" flipH="1">
                  <a:off x="6706080" y="3824280"/>
                  <a:ext cx="671760" cy="4860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50760" dist="38160" dir="10800000" algn="r" rotWithShape="0">
                    <a:srgbClr val="000000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GB" sz="1800" b="0" strike="noStrike" spc="-1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27" name="Group 58"/>
              <p:cNvGrpSpPr/>
              <p:nvPr/>
            </p:nvGrpSpPr>
            <p:grpSpPr>
              <a:xfrm>
                <a:off x="0" y="4504320"/>
                <a:ext cx="6339240" cy="671760"/>
                <a:chOff x="0" y="4504320"/>
                <a:chExt cx="6339240" cy="671760"/>
              </a:xfrm>
            </p:grpSpPr>
            <p:grpSp>
              <p:nvGrpSpPr>
                <p:cNvPr id="828" name="Group 59"/>
                <p:cNvGrpSpPr/>
                <p:nvPr/>
              </p:nvGrpSpPr>
              <p:grpSpPr>
                <a:xfrm>
                  <a:off x="0" y="4504320"/>
                  <a:ext cx="6339240" cy="671760"/>
                  <a:chOff x="0" y="4504320"/>
                  <a:chExt cx="6339240" cy="671760"/>
                </a:xfrm>
              </p:grpSpPr>
              <p:sp>
                <p:nvSpPr>
                  <p:cNvPr id="829" name="Rectangle 61"/>
                  <p:cNvSpPr/>
                  <p:nvPr/>
                </p:nvSpPr>
                <p:spPr>
                  <a:xfrm>
                    <a:off x="0" y="4631040"/>
                    <a:ext cx="5852520" cy="3906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chemeClr val="lt1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30" name="Isosceles Triangle 62"/>
                  <p:cNvSpPr/>
                  <p:nvPr/>
                </p:nvSpPr>
                <p:spPr>
                  <a:xfrm rot="5400000">
                    <a:off x="5760360" y="4597200"/>
                    <a:ext cx="671760" cy="4860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7A112B"/>
                  </a:solidFill>
                  <a:ln>
                    <a:noFill/>
                  </a:ln>
                  <a:effectLst>
                    <a:outerShdw blurRad="50760" dist="38160" algn="l" rotWithShape="0">
                      <a:srgbClr val="000000">
                        <a:alpha val="40000"/>
                      </a:srgb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GB" sz="1800" b="0" strike="noStrike" spc="-1">
                      <a:solidFill>
                        <a:schemeClr val="lt1"/>
                      </a:solidFill>
                      <a:latin typeface="Calibri"/>
                    </a:endParaRPr>
                  </a:p>
                </p:txBody>
              </p:sp>
            </p:grpSp>
            <p:sp>
              <p:nvSpPr>
                <p:cNvPr id="831" name="TextBox 60"/>
                <p:cNvSpPr/>
                <p:nvPr/>
              </p:nvSpPr>
              <p:spPr>
                <a:xfrm>
                  <a:off x="886680" y="4640400"/>
                  <a:ext cx="1326960" cy="3945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US" sz="2000" b="1" strike="noStrike" spc="-1">
                      <a:solidFill>
                        <a:srgbClr val="FFFFFF"/>
                      </a:solidFill>
                      <a:latin typeface="Calibri"/>
                    </a:rPr>
                    <a:t>Démarrage</a:t>
                  </a:r>
                  <a:endParaRPr lang="en-US" sz="20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32" name="Oval 51"/>
              <p:cNvSpPr/>
              <p:nvPr/>
            </p:nvSpPr>
            <p:spPr>
              <a:xfrm>
                <a:off x="8617680" y="1411920"/>
                <a:ext cx="755280" cy="75528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GB" sz="18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833" name="Oval 53"/>
              <p:cNvSpPr/>
              <p:nvPr/>
            </p:nvSpPr>
            <p:spPr>
              <a:xfrm>
                <a:off x="8711640" y="1504080"/>
                <a:ext cx="567360" cy="56736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GB" sz="18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834" name="Freeform 70"/>
              <p:cNvSpPr/>
              <p:nvPr/>
            </p:nvSpPr>
            <p:spPr>
              <a:xfrm>
                <a:off x="8865720" y="1641960"/>
                <a:ext cx="277560" cy="28764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287640"/>
                  <a:gd name="textAreaBottom" fmla="*/ 288000 h 287640"/>
                </a:gdLst>
                <a:ahLst/>
                <a:cxnLst/>
                <a:rect l="textAreaLeft" t="textAreaTop" r="textAreaRight" b="textAreaBottom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835" name="Rectangle 14"/>
              <p:cNvSpPr/>
              <p:nvPr/>
            </p:nvSpPr>
            <p:spPr>
              <a:xfrm>
                <a:off x="4651920" y="1622520"/>
                <a:ext cx="283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b="1" strike="noStrike" spc="-1">
                    <a:solidFill>
                      <a:srgbClr val="FCFCFC"/>
                    </a:solidFill>
                    <a:latin typeface="Calibri"/>
                  </a:rPr>
                  <a:t>4</a:t>
                </a:r>
                <a:endParaRPr lang="en-US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6" name="Rectangle 71"/>
              <p:cNvSpPr/>
              <p:nvPr/>
            </p:nvSpPr>
            <p:spPr>
              <a:xfrm>
                <a:off x="6625800" y="4655160"/>
                <a:ext cx="283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b="1" strike="noStrike" spc="-1">
                    <a:solidFill>
                      <a:srgbClr val="FCFCFC"/>
                    </a:solidFill>
                    <a:latin typeface="Calibri"/>
                  </a:rPr>
                  <a:t>1</a:t>
                </a:r>
                <a:endParaRPr lang="en-US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7" name="Rectangle 72"/>
              <p:cNvSpPr/>
              <p:nvPr/>
            </p:nvSpPr>
            <p:spPr>
              <a:xfrm>
                <a:off x="6760080" y="3139560"/>
                <a:ext cx="283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b="1" strike="noStrike" spc="-1">
                    <a:solidFill>
                      <a:srgbClr val="FCFCFC"/>
                    </a:solidFill>
                    <a:latin typeface="Calibri"/>
                  </a:rPr>
                  <a:t>3</a:t>
                </a:r>
                <a:endParaRPr lang="en-US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8" name="Rectangle 73"/>
              <p:cNvSpPr/>
              <p:nvPr/>
            </p:nvSpPr>
            <p:spPr>
              <a:xfrm>
                <a:off x="4662360" y="3887640"/>
                <a:ext cx="283320" cy="33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1600" b="1" strike="noStrike" spc="-1">
                    <a:solidFill>
                      <a:srgbClr val="FCFCFC"/>
                    </a:solidFill>
                    <a:latin typeface="Calibri"/>
                  </a:rPr>
                  <a:t>2</a:t>
                </a:r>
                <a:endParaRPr lang="en-US" sz="16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A5DAC84-7075-4B8B-A610-35731BE26A29}" type="slidenum">
              <a:rPr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 additive="repl">
                                        <p:cTn id="19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3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35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0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49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53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Num" idx="15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A83084E-47CF-4C3A-8D6B-95A573FC90A2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16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>
              <a:alphaModFix amt="91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1" name="Rectangle 6"/>
          <p:cNvSpPr/>
          <p:nvPr/>
        </p:nvSpPr>
        <p:spPr>
          <a:xfrm>
            <a:off x="174240" y="0"/>
            <a:ext cx="3584520" cy="685764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2" name="TextBox 7"/>
          <p:cNvSpPr/>
          <p:nvPr/>
        </p:nvSpPr>
        <p:spPr>
          <a:xfrm>
            <a:off x="221400" y="3136320"/>
            <a:ext cx="27550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ESTIMATION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Rectangle 3"/>
          <p:cNvSpPr/>
          <p:nvPr/>
        </p:nvSpPr>
        <p:spPr>
          <a:xfrm>
            <a:off x="174240" y="3894120"/>
            <a:ext cx="3584520" cy="91404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4" name="TextBox 8"/>
          <p:cNvSpPr/>
          <p:nvPr/>
        </p:nvSpPr>
        <p:spPr>
          <a:xfrm>
            <a:off x="207360" y="3863160"/>
            <a:ext cx="28177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BUDGETAIRE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>
                <a:solidFill>
                  <a:srgbClr val="5C5C5C"/>
                </a:solidFill>
                <a:latin typeface="Lato"/>
              </a:rPr>
              <a:t>Offre tarifaire</a:t>
            </a:r>
            <a:endParaRPr lang="en-US" sz="4000" b="0" strike="noStrike" spc="-1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846" name="PlaceHolder 2"/>
          <p:cNvSpPr>
            <a:spLocks noGrp="1"/>
          </p:cNvSpPr>
          <p:nvPr>
            <p:ph type="sldNum" idx="16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F77BC9D-06A4-4228-800D-9F9940D36581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17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TextBox 3"/>
          <p:cNvSpPr/>
          <p:nvPr/>
        </p:nvSpPr>
        <p:spPr>
          <a:xfrm>
            <a:off x="2996640" y="717120"/>
            <a:ext cx="6198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La science a évoqué les sens de ma vie et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 la technique me fera grandiose.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8" name="Straight Connector 4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pic>
        <p:nvPicPr>
          <p:cNvPr id="849" name="CCL"/>
          <p:cNvPicPr/>
          <p:nvPr/>
        </p:nvPicPr>
        <p:blipFill>
          <a:blip r:embed="rId2"/>
          <a:stretch/>
        </p:blipFill>
        <p:spPr>
          <a:xfrm>
            <a:off x="4246920" y="9412560"/>
            <a:ext cx="2140200" cy="3254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EA1C589-14B9-3A1A-F793-BFD220B31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89464"/>
              </p:ext>
            </p:extLst>
          </p:nvPr>
        </p:nvGraphicFramePr>
        <p:xfrm>
          <a:off x="2148958" y="2112532"/>
          <a:ext cx="8128000" cy="180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Num" idx="17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B013EC2-475E-4A03-A569-D38EB2A0DB2F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18</a:t>
            </a:fld>
            <a:endParaRPr lang="en-US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2" name="TextBox 4"/>
          <p:cNvSpPr/>
          <p:nvPr/>
        </p:nvSpPr>
        <p:spPr>
          <a:xfrm>
            <a:off x="2010960" y="2598120"/>
            <a:ext cx="816984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CFCFC"/>
                </a:solidFill>
                <a:latin typeface="Lato"/>
              </a:rPr>
              <a:t>Merci pour votre attention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3" name="TextBox 5"/>
          <p:cNvSpPr/>
          <p:nvPr/>
        </p:nvSpPr>
        <p:spPr>
          <a:xfrm>
            <a:off x="4832640" y="3429000"/>
            <a:ext cx="25264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E3E3E3"/>
                </a:solidFill>
                <a:latin typeface="Calibri"/>
              </a:rPr>
              <a:t>Have A Nice Day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Isosceles Triangle 20"/>
          <p:cNvSpPr/>
          <p:nvPr/>
        </p:nvSpPr>
        <p:spPr>
          <a:xfrm flipV="1">
            <a:off x="5812200" y="4122061"/>
            <a:ext cx="567360" cy="395280"/>
          </a:xfrm>
          <a:prstGeom prst="triangle">
            <a:avLst>
              <a:gd name="adj" fmla="val 50000"/>
            </a:avLst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13"/>
          <p:cNvSpPr/>
          <p:nvPr/>
        </p:nvSpPr>
        <p:spPr>
          <a:xfrm>
            <a:off x="240" y="0"/>
            <a:ext cx="12191760" cy="4211280"/>
          </a:xfrm>
          <a:prstGeom prst="rect">
            <a:avLst/>
          </a:prstGeom>
          <a:blipFill rotWithShape="0">
            <a:blip r:embed="rId3">
              <a:alphaModFix amt="7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TextBox 14"/>
          <p:cNvSpPr/>
          <p:nvPr/>
        </p:nvSpPr>
        <p:spPr>
          <a:xfrm>
            <a:off x="4957560" y="199080"/>
            <a:ext cx="22766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latin typeface="Lato"/>
              </a:rPr>
              <a:t>BaoProd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15"/>
          <p:cNvSpPr/>
          <p:nvPr/>
        </p:nvSpPr>
        <p:spPr>
          <a:xfrm>
            <a:off x="4769280" y="856080"/>
            <a:ext cx="26528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Working anywhere </a:t>
            </a:r>
            <a:r>
              <a:rPr lang="en-US" sz="1600" b="1" strike="noStrike" spc="-1">
                <a:solidFill>
                  <a:schemeClr val="accent4"/>
                </a:solidFill>
                <a:latin typeface="Calibri"/>
              </a:rPr>
              <a:t>at anytime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5" name="Straight Connector 16"/>
          <p:cNvCxnSpPr/>
          <p:nvPr/>
        </p:nvCxnSpPr>
        <p:spPr>
          <a:xfrm>
            <a:off x="5320080" y="1292400"/>
            <a:ext cx="1646280" cy="360"/>
          </a:xfrm>
          <a:prstGeom prst="straightConnector1">
            <a:avLst/>
          </a:prstGeom>
          <a:ln w="57150">
            <a:solidFill>
              <a:srgbClr val="B81A41"/>
            </a:solidFill>
          </a:ln>
        </p:spPr>
      </p:cxnSp>
      <p:sp>
        <p:nvSpPr>
          <p:cNvPr id="146" name="TextBox 24"/>
          <p:cNvSpPr/>
          <p:nvPr/>
        </p:nvSpPr>
        <p:spPr>
          <a:xfrm>
            <a:off x="4180904" y="3347757"/>
            <a:ext cx="383019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CFCFC"/>
                </a:solidFill>
                <a:latin typeface="Calibri"/>
              </a:rPr>
              <a:t>By Jean-Michaël MANO-LINIS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Straight Connector 25"/>
          <p:cNvCxnSpPr/>
          <p:nvPr/>
        </p:nvCxnSpPr>
        <p:spPr>
          <a:xfrm>
            <a:off x="5779440" y="3835800"/>
            <a:ext cx="63324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50" name="Rectangle 28"/>
          <p:cNvSpPr/>
          <p:nvPr/>
        </p:nvSpPr>
        <p:spPr>
          <a:xfrm>
            <a:off x="956930" y="4680976"/>
            <a:ext cx="1059583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5C5C5C"/>
                </a:solidFill>
                <a:latin typeface="Calibri"/>
              </a:rPr>
              <a:t>BaoProd est une startup bordelaise, pilotée par un entrepreneur gabonais passionné de digital.</a:t>
            </a: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5C5C5C"/>
                </a:solidFill>
                <a:latin typeface="Calibri"/>
              </a:rPr>
              <a:t>Nous mettons notre expérience des petites et moyennes entreprises africaines et européennes au service de nos clients, en les accompagnant dans leur transformation numérique.</a:t>
            </a:r>
          </a:p>
          <a:p>
            <a:pPr algn="ctr">
              <a:lnSpc>
                <a:spcPct val="100000"/>
              </a:lnSpc>
            </a:pPr>
            <a:endParaRPr lang="fr-FR" sz="1400" spc="-1" dirty="0">
              <a:solidFill>
                <a:srgbClr val="5C5C5C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rgbClr val="5C5C5C"/>
                </a:solidFill>
                <a:latin typeface="Calibri"/>
              </a:rPr>
              <a:t>Avec une expertise confirmée dans le développement web, mobile et SaaS, BaoProd se distingue par :</a:t>
            </a:r>
          </a:p>
          <a:p>
            <a:pPr lvl="2"/>
            <a:r>
              <a:rPr lang="fr-FR" sz="1400" spc="-1" dirty="0">
                <a:solidFill>
                  <a:srgbClr val="5C5C5C"/>
                </a:solidFill>
                <a:latin typeface="Calibri"/>
              </a:rPr>
              <a:t>	•    Une écoute attentive des besoins métiers,</a:t>
            </a:r>
          </a:p>
          <a:p>
            <a:pPr lvl="2"/>
            <a:r>
              <a:rPr lang="fr-FR" sz="1400" spc="-1" dirty="0">
                <a:solidFill>
                  <a:srgbClr val="5C5C5C"/>
                </a:solidFill>
                <a:latin typeface="Calibri"/>
              </a:rPr>
              <a:t>	•    Une capacité à transformer une idée en solution concrète,</a:t>
            </a:r>
          </a:p>
          <a:p>
            <a:pPr lvl="2"/>
            <a:r>
              <a:rPr lang="fr-FR" sz="1400" spc="-1" dirty="0">
                <a:solidFill>
                  <a:srgbClr val="5C5C5C"/>
                </a:solidFill>
                <a:latin typeface="Calibri"/>
              </a:rPr>
              <a:t>	•    Une approche proche des réalités locales et adaptée aux contraintes réglementaires,</a:t>
            </a:r>
          </a:p>
          <a:p>
            <a:pPr lvl="2"/>
            <a:r>
              <a:rPr lang="fr-FR" sz="1400" spc="-1" dirty="0">
                <a:solidFill>
                  <a:srgbClr val="5C5C5C"/>
                </a:solidFill>
                <a:latin typeface="Calibri"/>
              </a:rPr>
              <a:t>	•    Une ambition claire : rendre la technologie simple, accessible et performante pour nos clients.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Ellipse 4"/>
          <p:cNvSpPr/>
          <p:nvPr/>
        </p:nvSpPr>
        <p:spPr>
          <a:xfrm>
            <a:off x="5076360" y="1368720"/>
            <a:ext cx="2039040" cy="198252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5A0C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2DE9BA-C488-4A51-BF21-156333EDC577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 dirty="0">
                <a:solidFill>
                  <a:srgbClr val="5C5C5C"/>
                </a:solidFill>
                <a:latin typeface="Lato"/>
              </a:rPr>
              <a:t>Services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153" name="TextBox 3"/>
          <p:cNvSpPr/>
          <p:nvPr/>
        </p:nvSpPr>
        <p:spPr>
          <a:xfrm>
            <a:off x="4376520" y="717120"/>
            <a:ext cx="34380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Les records tombent, 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la technique reste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" name="Group 12"/>
          <p:cNvGrpSpPr/>
          <p:nvPr/>
        </p:nvGrpSpPr>
        <p:grpSpPr>
          <a:xfrm>
            <a:off x="2222640" y="1808640"/>
            <a:ext cx="3872880" cy="850806"/>
            <a:chOff x="2222640" y="1808640"/>
            <a:chExt cx="3872880" cy="850806"/>
          </a:xfrm>
        </p:grpSpPr>
        <p:sp>
          <p:nvSpPr>
            <p:cNvPr id="155" name="TextBox 10"/>
            <p:cNvSpPr/>
            <p:nvPr/>
          </p:nvSpPr>
          <p:spPr>
            <a:xfrm>
              <a:off x="2239920" y="1808640"/>
              <a:ext cx="2831842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Site vitrine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professionnel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11"/>
            <p:cNvSpPr/>
            <p:nvPr/>
          </p:nvSpPr>
          <p:spPr>
            <a:xfrm>
              <a:off x="2222640" y="213768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Mettez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avant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votre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entreprise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avec un site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clair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moderne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adapté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à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votre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image.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7" name="Group 13"/>
          <p:cNvGrpSpPr/>
          <p:nvPr/>
        </p:nvGrpSpPr>
        <p:grpSpPr>
          <a:xfrm>
            <a:off x="2222640" y="3205080"/>
            <a:ext cx="3872880" cy="850806"/>
            <a:chOff x="2222640" y="3205080"/>
            <a:chExt cx="3872880" cy="850806"/>
          </a:xfrm>
        </p:grpSpPr>
        <p:sp>
          <p:nvSpPr>
            <p:cNvPr id="158" name="TextBox 14"/>
            <p:cNvSpPr/>
            <p:nvPr/>
          </p:nvSpPr>
          <p:spPr>
            <a:xfrm>
              <a:off x="2246040" y="3205080"/>
              <a:ext cx="3149686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Application web sur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mesure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Rectangle 15"/>
            <p:cNvSpPr/>
            <p:nvPr/>
          </p:nvSpPr>
          <p:spPr>
            <a:xfrm>
              <a:off x="2222640" y="353412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Des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outils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personnalisés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pour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gérer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activités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clients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équipes. Web et Mobile.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0" name="Group 16"/>
          <p:cNvGrpSpPr/>
          <p:nvPr/>
        </p:nvGrpSpPr>
        <p:grpSpPr>
          <a:xfrm>
            <a:off x="7442640" y="1808280"/>
            <a:ext cx="3872880" cy="850806"/>
            <a:chOff x="7442640" y="1808280"/>
            <a:chExt cx="3872880" cy="850806"/>
          </a:xfrm>
        </p:grpSpPr>
        <p:sp>
          <p:nvSpPr>
            <p:cNvPr id="161" name="TextBox 17"/>
            <p:cNvSpPr/>
            <p:nvPr/>
          </p:nvSpPr>
          <p:spPr>
            <a:xfrm>
              <a:off x="7463880" y="1808280"/>
              <a:ext cx="1960706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Site e-commerce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Rectangle 18"/>
            <p:cNvSpPr/>
            <p:nvPr/>
          </p:nvSpPr>
          <p:spPr>
            <a:xfrm>
              <a:off x="7442640" y="213732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Vendez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produits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services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ligne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avec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une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boutique simple,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sécurisée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performante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3" name="Group 19"/>
          <p:cNvGrpSpPr/>
          <p:nvPr/>
        </p:nvGrpSpPr>
        <p:grpSpPr>
          <a:xfrm>
            <a:off x="7442640" y="3208320"/>
            <a:ext cx="3872880" cy="850806"/>
            <a:chOff x="7442640" y="3208320"/>
            <a:chExt cx="3872880" cy="850806"/>
          </a:xfrm>
        </p:grpSpPr>
        <p:sp>
          <p:nvSpPr>
            <p:cNvPr id="164" name="TextBox 20"/>
            <p:cNvSpPr/>
            <p:nvPr/>
          </p:nvSpPr>
          <p:spPr>
            <a:xfrm>
              <a:off x="7469640" y="3208320"/>
              <a:ext cx="2694562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Refonte</a:t>
              </a: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 et </a:t>
              </a: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optimisation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5" name="Rectangle 21"/>
            <p:cNvSpPr/>
            <p:nvPr/>
          </p:nvSpPr>
          <p:spPr>
            <a:xfrm>
              <a:off x="7442640" y="353736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Modernisez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votre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site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existant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améliorez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son design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ses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performances.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6" name="Group 22"/>
          <p:cNvGrpSpPr/>
          <p:nvPr/>
        </p:nvGrpSpPr>
        <p:grpSpPr>
          <a:xfrm>
            <a:off x="7447320" y="4601880"/>
            <a:ext cx="3872880" cy="850446"/>
            <a:chOff x="7447320" y="4601880"/>
            <a:chExt cx="3872880" cy="850446"/>
          </a:xfrm>
        </p:grpSpPr>
        <p:sp>
          <p:nvSpPr>
            <p:cNvPr id="167" name="TextBox 23"/>
            <p:cNvSpPr/>
            <p:nvPr/>
          </p:nvSpPr>
          <p:spPr>
            <a:xfrm>
              <a:off x="7456320" y="4601880"/>
              <a:ext cx="3321207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rgbClr val="5C5C5C"/>
                  </a:solidFill>
                  <a:latin typeface="Calibri"/>
                </a:rPr>
                <a:t>Hébergement</a:t>
              </a: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 &amp; maintenance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Rectangle 24"/>
            <p:cNvSpPr/>
            <p:nvPr/>
          </p:nvSpPr>
          <p:spPr>
            <a:xfrm>
              <a:off x="7447320" y="493056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Un site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toujours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disponible,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sécurisé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et mis à jour, avec un support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réactif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9" name="Group 25"/>
          <p:cNvGrpSpPr/>
          <p:nvPr/>
        </p:nvGrpSpPr>
        <p:grpSpPr>
          <a:xfrm>
            <a:off x="2168280" y="4607640"/>
            <a:ext cx="3872880" cy="850806"/>
            <a:chOff x="2168280" y="4607640"/>
            <a:chExt cx="3872880" cy="850806"/>
          </a:xfrm>
        </p:grpSpPr>
        <p:sp>
          <p:nvSpPr>
            <p:cNvPr id="170" name="TextBox 26"/>
            <p:cNvSpPr/>
            <p:nvPr/>
          </p:nvSpPr>
          <p:spPr>
            <a:xfrm>
              <a:off x="2201760" y="4607640"/>
              <a:ext cx="2522399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rgbClr val="5C5C5C"/>
                  </a:solidFill>
                  <a:latin typeface="Calibri"/>
                </a:rPr>
                <a:t>Référencement &amp; SEO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Rectangle 27"/>
            <p:cNvSpPr/>
            <p:nvPr/>
          </p:nvSpPr>
          <p:spPr>
            <a:xfrm>
              <a:off x="2168280" y="4936680"/>
              <a:ext cx="3872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Soyez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visible sur Google et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attirez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plus de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visiteurs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grâce à un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référencement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optimisé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.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2" name="Group 29"/>
          <p:cNvGrpSpPr/>
          <p:nvPr/>
        </p:nvGrpSpPr>
        <p:grpSpPr>
          <a:xfrm>
            <a:off x="1253880" y="3281760"/>
            <a:ext cx="914040" cy="914040"/>
            <a:chOff x="1253880" y="3281760"/>
            <a:chExt cx="914040" cy="914040"/>
          </a:xfrm>
        </p:grpSpPr>
        <p:sp>
          <p:nvSpPr>
            <p:cNvPr id="173" name="Rounded Rectangle 5"/>
            <p:cNvSpPr/>
            <p:nvPr/>
          </p:nvSpPr>
          <p:spPr>
            <a:xfrm>
              <a:off x="1253880" y="328176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174" name="Group 59"/>
            <p:cNvGrpSpPr/>
            <p:nvPr/>
          </p:nvGrpSpPr>
          <p:grpSpPr>
            <a:xfrm>
              <a:off x="1478880" y="3521160"/>
              <a:ext cx="464040" cy="464760"/>
              <a:chOff x="1478880" y="3521160"/>
              <a:chExt cx="464040" cy="464760"/>
            </a:xfrm>
          </p:grpSpPr>
          <p:sp>
            <p:nvSpPr>
              <p:cNvPr id="175" name="AutoShape 7"/>
              <p:cNvSpPr/>
              <p:nvPr/>
            </p:nvSpPr>
            <p:spPr>
              <a:xfrm>
                <a:off x="1478880" y="3521160"/>
                <a:ext cx="464040" cy="464760"/>
              </a:xfrm>
              <a:custGeom>
                <a:avLst/>
                <a:gdLst>
                  <a:gd name="textAreaLeft" fmla="*/ 0 w 464040"/>
                  <a:gd name="textAreaRight" fmla="*/ 464400 w 464040"/>
                  <a:gd name="textAreaTop" fmla="*/ 0 h 464760"/>
                  <a:gd name="textAreaBottom" fmla="*/ 465120 h 464760"/>
                </a:gdLst>
                <a:ahLst/>
                <a:cxnLst/>
                <a:rect l="textAreaLeft" t="textAreaTop" r="textAreaRight" b="textAreaBottom"/>
                <a:pathLst>
                  <a:path w="19058" h="19059">
                    <a:moveTo>
                      <a:pt x="6430" y="17268"/>
                    </a:moveTo>
                    <a:cubicBezTo>
                      <a:pt x="2162" y="15559"/>
                      <a:pt x="82" y="10698"/>
                      <a:pt x="1790" y="6431"/>
                    </a:cubicBezTo>
                    <a:cubicBezTo>
                      <a:pt x="3499" y="2164"/>
                      <a:pt x="8360" y="81"/>
                      <a:pt x="12627" y="1791"/>
                    </a:cubicBezTo>
                    <a:cubicBezTo>
                      <a:pt x="16894" y="3499"/>
                      <a:pt x="18975" y="8361"/>
                      <a:pt x="17267" y="12628"/>
                    </a:cubicBezTo>
                    <a:cubicBezTo>
                      <a:pt x="15558" y="16895"/>
                      <a:pt x="10696" y="18976"/>
                      <a:pt x="6430" y="17268"/>
                    </a:cubicBezTo>
                    <a:moveTo>
                      <a:pt x="13070" y="685"/>
                    </a:moveTo>
                    <a:cubicBezTo>
                      <a:pt x="8186" y="-1270"/>
                      <a:pt x="2641" y="1103"/>
                      <a:pt x="685" y="5987"/>
                    </a:cubicBezTo>
                    <a:cubicBezTo>
                      <a:pt x="-1271" y="10872"/>
                      <a:pt x="1103" y="16418"/>
                      <a:pt x="5987" y="18373"/>
                    </a:cubicBezTo>
                    <a:cubicBezTo>
                      <a:pt x="10871" y="20330"/>
                      <a:pt x="16416" y="17955"/>
                      <a:pt x="18373" y="13071"/>
                    </a:cubicBezTo>
                    <a:cubicBezTo>
                      <a:pt x="20329" y="8186"/>
                      <a:pt x="17954" y="2641"/>
                      <a:pt x="13070" y="685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76" name="AutoShape 8"/>
              <p:cNvSpPr/>
              <p:nvPr/>
            </p:nvSpPr>
            <p:spPr>
              <a:xfrm>
                <a:off x="1681920" y="3724200"/>
                <a:ext cx="57600" cy="576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57600"/>
                  <a:gd name="textAreaBottom" fmla="*/ 57960 h 57600"/>
                </a:gdLst>
                <a:ahLst/>
                <a:cxnLst/>
                <a:rect l="textAreaLeft" t="textAreaTop" r="textAreaRight" b="textAreaBottom"/>
                <a:pathLst>
                  <a:path w="19059" h="19056">
                    <a:moveTo>
                      <a:pt x="7753" y="13951"/>
                    </a:moveTo>
                    <a:cubicBezTo>
                      <a:pt x="5315" y="12969"/>
                      <a:pt x="4129" y="10197"/>
                      <a:pt x="5101" y="7755"/>
                    </a:cubicBezTo>
                    <a:cubicBezTo>
                      <a:pt x="6083" y="5323"/>
                      <a:pt x="8860" y="4132"/>
                      <a:pt x="11298" y="5104"/>
                    </a:cubicBezTo>
                    <a:cubicBezTo>
                      <a:pt x="13735" y="6081"/>
                      <a:pt x="14926" y="8858"/>
                      <a:pt x="13949" y="11300"/>
                    </a:cubicBezTo>
                    <a:cubicBezTo>
                      <a:pt x="12972" y="13737"/>
                      <a:pt x="10195" y="14923"/>
                      <a:pt x="7753" y="13951"/>
                    </a:cubicBezTo>
                    <a:moveTo>
                      <a:pt x="13070" y="686"/>
                    </a:moveTo>
                    <a:cubicBezTo>
                      <a:pt x="8190" y="-1272"/>
                      <a:pt x="2640" y="1104"/>
                      <a:pt x="686" y="5988"/>
                    </a:cubicBezTo>
                    <a:cubicBezTo>
                      <a:pt x="-1272" y="10872"/>
                      <a:pt x="1105" y="16416"/>
                      <a:pt x="5985" y="18369"/>
                    </a:cubicBezTo>
                    <a:cubicBezTo>
                      <a:pt x="10870" y="20328"/>
                      <a:pt x="16415" y="17951"/>
                      <a:pt x="18374" y="13072"/>
                    </a:cubicBezTo>
                    <a:cubicBezTo>
                      <a:pt x="20328" y="8188"/>
                      <a:pt x="17960" y="2644"/>
                      <a:pt x="13070" y="686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77" name="AutoShape 9"/>
              <p:cNvSpPr/>
              <p:nvPr/>
            </p:nvSpPr>
            <p:spPr>
              <a:xfrm>
                <a:off x="1623240" y="3666240"/>
                <a:ext cx="174240" cy="174240"/>
              </a:xfrm>
              <a:custGeom>
                <a:avLst/>
                <a:gdLst>
                  <a:gd name="textAreaLeft" fmla="*/ 0 w 174240"/>
                  <a:gd name="textAreaRight" fmla="*/ 174600 w 174240"/>
                  <a:gd name="textAreaTop" fmla="*/ 0 h 174240"/>
                  <a:gd name="textAreaBottom" fmla="*/ 174600 h 174240"/>
                </a:gdLst>
                <a:ahLst/>
                <a:cxnLst/>
                <a:rect l="textAreaLeft" t="textAreaTop" r="textAreaRight" b="textAreaBottom"/>
                <a:pathLst>
                  <a:path w="19059" h="19058">
                    <a:moveTo>
                      <a:pt x="7169" y="15424"/>
                    </a:moveTo>
                    <a:cubicBezTo>
                      <a:pt x="3916" y="14123"/>
                      <a:pt x="2331" y="10417"/>
                      <a:pt x="3632" y="7167"/>
                    </a:cubicBezTo>
                    <a:cubicBezTo>
                      <a:pt x="4934" y="3917"/>
                      <a:pt x="8638" y="2331"/>
                      <a:pt x="11889" y="3632"/>
                    </a:cubicBezTo>
                    <a:cubicBezTo>
                      <a:pt x="15141" y="4934"/>
                      <a:pt x="16728" y="8640"/>
                      <a:pt x="15425" y="11890"/>
                    </a:cubicBezTo>
                    <a:cubicBezTo>
                      <a:pt x="14124" y="15140"/>
                      <a:pt x="10419" y="16728"/>
                      <a:pt x="7169" y="15424"/>
                    </a:cubicBezTo>
                    <a:moveTo>
                      <a:pt x="13071" y="685"/>
                    </a:moveTo>
                    <a:cubicBezTo>
                      <a:pt x="8186" y="-1271"/>
                      <a:pt x="2639" y="1104"/>
                      <a:pt x="686" y="5987"/>
                    </a:cubicBezTo>
                    <a:cubicBezTo>
                      <a:pt x="-1271" y="10871"/>
                      <a:pt x="1104" y="16416"/>
                      <a:pt x="5987" y="18372"/>
                    </a:cubicBezTo>
                    <a:cubicBezTo>
                      <a:pt x="10874" y="20329"/>
                      <a:pt x="16418" y="17955"/>
                      <a:pt x="18375" y="13070"/>
                    </a:cubicBezTo>
                    <a:cubicBezTo>
                      <a:pt x="20328" y="8186"/>
                      <a:pt x="17956" y="2641"/>
                      <a:pt x="13071" y="685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78" name="AutoShape 10"/>
              <p:cNvSpPr/>
              <p:nvPr/>
            </p:nvSpPr>
            <p:spPr>
              <a:xfrm>
                <a:off x="1739880" y="3782160"/>
                <a:ext cx="72000" cy="74160"/>
              </a:xfrm>
              <a:custGeom>
                <a:avLst/>
                <a:gdLst>
                  <a:gd name="textAreaLeft" fmla="*/ 0 w 72000"/>
                  <a:gd name="textAreaRight" fmla="*/ 72360 w 72000"/>
                  <a:gd name="textAreaTop" fmla="*/ 0 h 74160"/>
                  <a:gd name="textAreaBottom" fmla="*/ 74520 h 74160"/>
                </a:gdLst>
                <a:ahLst/>
                <a:cxnLst/>
                <a:rect l="textAreaLeft" t="textAreaTop" r="textAreaRight" b="textAreaBottom"/>
                <a:pathLst>
                  <a:path w="21033" h="21043">
                    <a:moveTo>
                      <a:pt x="20881" y="2825"/>
                    </a:moveTo>
                    <a:cubicBezTo>
                      <a:pt x="21312" y="1771"/>
                      <a:pt x="20787" y="572"/>
                      <a:pt x="19713" y="149"/>
                    </a:cubicBezTo>
                    <a:cubicBezTo>
                      <a:pt x="18636" y="-277"/>
                      <a:pt x="17414" y="238"/>
                      <a:pt x="16984" y="1296"/>
                    </a:cubicBezTo>
                    <a:lnTo>
                      <a:pt x="16980" y="1292"/>
                    </a:lnTo>
                    <a:cubicBezTo>
                      <a:pt x="13964" y="8692"/>
                      <a:pt x="8182" y="14184"/>
                      <a:pt x="1269" y="17089"/>
                    </a:cubicBezTo>
                    <a:cubicBezTo>
                      <a:pt x="207" y="17536"/>
                      <a:pt x="-288" y="18747"/>
                      <a:pt x="170" y="19789"/>
                    </a:cubicBezTo>
                    <a:cubicBezTo>
                      <a:pt x="629" y="20840"/>
                      <a:pt x="1863" y="21323"/>
                      <a:pt x="2924" y="20876"/>
                    </a:cubicBezTo>
                    <a:cubicBezTo>
                      <a:pt x="2961" y="20860"/>
                      <a:pt x="2982" y="20828"/>
                      <a:pt x="3014" y="20815"/>
                    </a:cubicBezTo>
                    <a:cubicBezTo>
                      <a:pt x="10874" y="17480"/>
                      <a:pt x="17451" y="11227"/>
                      <a:pt x="20877" y="2825"/>
                    </a:cubicBezTo>
                    <a:cubicBezTo>
                      <a:pt x="20877" y="2825"/>
                      <a:pt x="20881" y="2825"/>
                      <a:pt x="20881" y="2825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79" name="AutoShape 11"/>
              <p:cNvSpPr/>
              <p:nvPr/>
            </p:nvSpPr>
            <p:spPr>
              <a:xfrm>
                <a:off x="1768680" y="3811680"/>
                <a:ext cx="103680" cy="105840"/>
              </a:xfrm>
              <a:custGeom>
                <a:avLst/>
                <a:gdLst>
                  <a:gd name="textAreaLeft" fmla="*/ 0 w 103680"/>
                  <a:gd name="textAreaRight" fmla="*/ 104040 w 103680"/>
                  <a:gd name="textAreaTop" fmla="*/ 0 h 105840"/>
                  <a:gd name="textAreaBottom" fmla="*/ 106200 h 105840"/>
                </a:gdLst>
                <a:ahLst/>
                <a:cxnLst/>
                <a:rect l="textAreaLeft" t="textAreaTop" r="textAreaRight" b="textAreaBottom"/>
                <a:pathLst>
                  <a:path w="21201" h="21209">
                    <a:moveTo>
                      <a:pt x="20267" y="104"/>
                    </a:moveTo>
                    <a:cubicBezTo>
                      <a:pt x="19508" y="-194"/>
                      <a:pt x="18645" y="169"/>
                      <a:pt x="18339" y="912"/>
                    </a:cubicBezTo>
                    <a:cubicBezTo>
                      <a:pt x="14991" y="9110"/>
                      <a:pt x="8568" y="15198"/>
                      <a:pt x="894" y="18420"/>
                    </a:cubicBezTo>
                    <a:cubicBezTo>
                      <a:pt x="144" y="18735"/>
                      <a:pt x="-203" y="19589"/>
                      <a:pt x="121" y="20327"/>
                    </a:cubicBezTo>
                    <a:cubicBezTo>
                      <a:pt x="442" y="21068"/>
                      <a:pt x="1314" y="21406"/>
                      <a:pt x="2067" y="21090"/>
                    </a:cubicBezTo>
                    <a:cubicBezTo>
                      <a:pt x="2102" y="21073"/>
                      <a:pt x="2125" y="21042"/>
                      <a:pt x="2159" y="21025"/>
                    </a:cubicBezTo>
                    <a:cubicBezTo>
                      <a:pt x="10491" y="17500"/>
                      <a:pt x="17461" y="10881"/>
                      <a:pt x="21095" y="1994"/>
                    </a:cubicBezTo>
                    <a:cubicBezTo>
                      <a:pt x="21397" y="1250"/>
                      <a:pt x="21026" y="404"/>
                      <a:pt x="20267" y="104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0" name="AutoShape 12"/>
              <p:cNvSpPr/>
              <p:nvPr/>
            </p:nvSpPr>
            <p:spPr>
              <a:xfrm>
                <a:off x="1754280" y="3797280"/>
                <a:ext cx="87840" cy="8928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89280"/>
                  <a:gd name="textAreaBottom" fmla="*/ 89640 h 89280"/>
                </a:gdLst>
                <a:ahLst/>
                <a:cxnLst/>
                <a:rect l="textAreaLeft" t="textAreaTop" r="textAreaRight" b="textAreaBottom"/>
                <a:pathLst>
                  <a:path w="21128" h="21141">
                    <a:moveTo>
                      <a:pt x="20035" y="122"/>
                    </a:moveTo>
                    <a:cubicBezTo>
                      <a:pt x="19142" y="-227"/>
                      <a:pt x="18134" y="195"/>
                      <a:pt x="17778" y="1071"/>
                    </a:cubicBezTo>
                    <a:cubicBezTo>
                      <a:pt x="14571" y="8936"/>
                      <a:pt x="8412" y="14778"/>
                      <a:pt x="1051" y="17867"/>
                    </a:cubicBezTo>
                    <a:lnTo>
                      <a:pt x="1054" y="17867"/>
                    </a:lnTo>
                    <a:cubicBezTo>
                      <a:pt x="172" y="18240"/>
                      <a:pt x="-238" y="19242"/>
                      <a:pt x="142" y="20108"/>
                    </a:cubicBezTo>
                    <a:cubicBezTo>
                      <a:pt x="522" y="20973"/>
                      <a:pt x="1543" y="21372"/>
                      <a:pt x="2425" y="21003"/>
                    </a:cubicBezTo>
                    <a:cubicBezTo>
                      <a:pt x="2459" y="20986"/>
                      <a:pt x="2476" y="20956"/>
                      <a:pt x="2514" y="20936"/>
                    </a:cubicBezTo>
                    <a:cubicBezTo>
                      <a:pt x="10651" y="17491"/>
                      <a:pt x="17459" y="11027"/>
                      <a:pt x="21002" y="2339"/>
                    </a:cubicBezTo>
                    <a:cubicBezTo>
                      <a:pt x="21361" y="1463"/>
                      <a:pt x="20927" y="472"/>
                      <a:pt x="20035" y="122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1" name="AutoShape 13"/>
              <p:cNvSpPr/>
              <p:nvPr/>
            </p:nvSpPr>
            <p:spPr>
              <a:xfrm>
                <a:off x="1608840" y="3651840"/>
                <a:ext cx="72720" cy="73440"/>
              </a:xfrm>
              <a:custGeom>
                <a:avLst/>
                <a:gdLst>
                  <a:gd name="textAreaLeft" fmla="*/ 0 w 72720"/>
                  <a:gd name="textAreaRight" fmla="*/ 73080 w 72720"/>
                  <a:gd name="textAreaTop" fmla="*/ 0 h 73440"/>
                  <a:gd name="textAreaBottom" fmla="*/ 73800 h 73440"/>
                </a:gdLst>
                <a:ahLst/>
                <a:cxnLst/>
                <a:rect l="textAreaLeft" t="textAreaTop" r="textAreaRight" b="textAreaBottom"/>
                <a:pathLst>
                  <a:path w="21039" h="21044">
                    <a:moveTo>
                      <a:pt x="20871" y="1248"/>
                    </a:moveTo>
                    <a:cubicBezTo>
                      <a:pt x="20411" y="197"/>
                      <a:pt x="19177" y="-281"/>
                      <a:pt x="18112" y="169"/>
                    </a:cubicBezTo>
                    <a:cubicBezTo>
                      <a:pt x="18075" y="181"/>
                      <a:pt x="18050" y="214"/>
                      <a:pt x="18021" y="226"/>
                    </a:cubicBezTo>
                    <a:cubicBezTo>
                      <a:pt x="10159" y="3562"/>
                      <a:pt x="3583" y="9820"/>
                      <a:pt x="152" y="18220"/>
                    </a:cubicBezTo>
                    <a:lnTo>
                      <a:pt x="148" y="18220"/>
                    </a:lnTo>
                    <a:cubicBezTo>
                      <a:pt x="-278" y="19278"/>
                      <a:pt x="242" y="20473"/>
                      <a:pt x="1320" y="20896"/>
                    </a:cubicBezTo>
                    <a:cubicBezTo>
                      <a:pt x="2398" y="21318"/>
                      <a:pt x="3620" y="20803"/>
                      <a:pt x="4046" y="19749"/>
                    </a:cubicBezTo>
                    <a:lnTo>
                      <a:pt x="4051" y="19749"/>
                    </a:lnTo>
                    <a:cubicBezTo>
                      <a:pt x="7068" y="12356"/>
                      <a:pt x="12856" y="6858"/>
                      <a:pt x="19764" y="3956"/>
                    </a:cubicBezTo>
                    <a:cubicBezTo>
                      <a:pt x="20830" y="3506"/>
                      <a:pt x="21322" y="2298"/>
                      <a:pt x="20871" y="1248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2" name="AutoShape 14"/>
              <p:cNvSpPr/>
              <p:nvPr/>
            </p:nvSpPr>
            <p:spPr>
              <a:xfrm>
                <a:off x="1550880" y="3593880"/>
                <a:ext cx="103680" cy="105120"/>
              </a:xfrm>
              <a:custGeom>
                <a:avLst/>
                <a:gdLst>
                  <a:gd name="textAreaLeft" fmla="*/ 0 w 103680"/>
                  <a:gd name="textAreaRight" fmla="*/ 104040 w 103680"/>
                  <a:gd name="textAreaTop" fmla="*/ 0 h 105120"/>
                  <a:gd name="textAreaBottom" fmla="*/ 105480 h 105120"/>
                </a:gdLst>
                <a:ahLst/>
                <a:cxnLst/>
                <a:rect l="textAreaLeft" t="textAreaTop" r="textAreaRight" b="textAreaBottom"/>
                <a:pathLst>
                  <a:path w="21199" h="21208">
                    <a:moveTo>
                      <a:pt x="21077" y="880"/>
                    </a:moveTo>
                    <a:cubicBezTo>
                      <a:pt x="20753" y="142"/>
                      <a:pt x="19881" y="-198"/>
                      <a:pt x="19129" y="117"/>
                    </a:cubicBezTo>
                    <a:cubicBezTo>
                      <a:pt x="19097" y="131"/>
                      <a:pt x="19071" y="162"/>
                      <a:pt x="19039" y="179"/>
                    </a:cubicBezTo>
                    <a:cubicBezTo>
                      <a:pt x="10706" y="3707"/>
                      <a:pt x="3739" y="10322"/>
                      <a:pt x="106" y="19208"/>
                    </a:cubicBezTo>
                    <a:cubicBezTo>
                      <a:pt x="-198" y="19957"/>
                      <a:pt x="172" y="20803"/>
                      <a:pt x="934" y="21101"/>
                    </a:cubicBezTo>
                    <a:cubicBezTo>
                      <a:pt x="1689" y="21401"/>
                      <a:pt x="2552" y="21041"/>
                      <a:pt x="2859" y="20292"/>
                    </a:cubicBezTo>
                    <a:cubicBezTo>
                      <a:pt x="6206" y="12096"/>
                      <a:pt x="12625" y="6008"/>
                      <a:pt x="20301" y="2787"/>
                    </a:cubicBezTo>
                    <a:cubicBezTo>
                      <a:pt x="21051" y="2469"/>
                      <a:pt x="21402" y="1618"/>
                      <a:pt x="21077" y="88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3" name="AutoShape 15"/>
              <p:cNvSpPr/>
              <p:nvPr/>
            </p:nvSpPr>
            <p:spPr>
              <a:xfrm>
                <a:off x="1580400" y="3622680"/>
                <a:ext cx="87840" cy="90000"/>
              </a:xfrm>
              <a:custGeom>
                <a:avLst/>
                <a:gdLst>
                  <a:gd name="textAreaLeft" fmla="*/ 0 w 87840"/>
                  <a:gd name="textAreaRight" fmla="*/ 88200 w 87840"/>
                  <a:gd name="textAreaTop" fmla="*/ 0 h 90000"/>
                  <a:gd name="textAreaBottom" fmla="*/ 90360 h 90000"/>
                </a:gdLst>
                <a:ahLst/>
                <a:cxnLst/>
                <a:rect l="textAreaLeft" t="textAreaTop" r="textAreaRight" b="textAreaBottom"/>
                <a:pathLst>
                  <a:path w="21129" h="21141">
                    <a:moveTo>
                      <a:pt x="20075" y="3267"/>
                    </a:moveTo>
                    <a:cubicBezTo>
                      <a:pt x="20953" y="2898"/>
                      <a:pt x="21368" y="1899"/>
                      <a:pt x="20987" y="1030"/>
                    </a:cubicBezTo>
                    <a:cubicBezTo>
                      <a:pt x="20611" y="168"/>
                      <a:pt x="19589" y="-234"/>
                      <a:pt x="18707" y="138"/>
                    </a:cubicBezTo>
                    <a:cubicBezTo>
                      <a:pt x="18670" y="152"/>
                      <a:pt x="18649" y="185"/>
                      <a:pt x="18615" y="198"/>
                    </a:cubicBezTo>
                    <a:cubicBezTo>
                      <a:pt x="10481" y="3647"/>
                      <a:pt x="3673" y="10118"/>
                      <a:pt x="124" y="18802"/>
                    </a:cubicBezTo>
                    <a:cubicBezTo>
                      <a:pt x="-232" y="19678"/>
                      <a:pt x="205" y="20666"/>
                      <a:pt x="1094" y="21019"/>
                    </a:cubicBezTo>
                    <a:cubicBezTo>
                      <a:pt x="1983" y="21366"/>
                      <a:pt x="2991" y="20946"/>
                      <a:pt x="3354" y="20071"/>
                    </a:cubicBezTo>
                    <a:cubicBezTo>
                      <a:pt x="6561" y="12205"/>
                      <a:pt x="12717" y="6360"/>
                      <a:pt x="20075" y="3274"/>
                    </a:cubicBezTo>
                    <a:cubicBezTo>
                      <a:pt x="20075" y="3274"/>
                      <a:pt x="20075" y="3267"/>
                      <a:pt x="20075" y="3267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</p:grpSp>
      <p:grpSp>
        <p:nvGrpSpPr>
          <p:cNvPr id="184" name="Group 32"/>
          <p:cNvGrpSpPr/>
          <p:nvPr/>
        </p:nvGrpSpPr>
        <p:grpSpPr>
          <a:xfrm>
            <a:off x="6528240" y="3281760"/>
            <a:ext cx="914040" cy="914040"/>
            <a:chOff x="6528240" y="3281760"/>
            <a:chExt cx="914040" cy="914040"/>
          </a:xfrm>
        </p:grpSpPr>
        <p:sp>
          <p:nvSpPr>
            <p:cNvPr id="185" name="Rounded Rectangle 8"/>
            <p:cNvSpPr/>
            <p:nvPr/>
          </p:nvSpPr>
          <p:spPr>
            <a:xfrm>
              <a:off x="6528240" y="328176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186" name="Group 69"/>
            <p:cNvGrpSpPr/>
            <p:nvPr/>
          </p:nvGrpSpPr>
          <p:grpSpPr>
            <a:xfrm>
              <a:off x="6759720" y="3506400"/>
              <a:ext cx="464040" cy="464760"/>
              <a:chOff x="6759720" y="3506400"/>
              <a:chExt cx="464040" cy="464760"/>
            </a:xfrm>
          </p:grpSpPr>
          <p:sp>
            <p:nvSpPr>
              <p:cNvPr id="187" name="AutoShape 37"/>
              <p:cNvSpPr/>
              <p:nvPr/>
            </p:nvSpPr>
            <p:spPr>
              <a:xfrm>
                <a:off x="6759720" y="3549960"/>
                <a:ext cx="422640" cy="421200"/>
              </a:xfrm>
              <a:custGeom>
                <a:avLst/>
                <a:gdLst>
                  <a:gd name="textAreaLeft" fmla="*/ 0 w 422640"/>
                  <a:gd name="textAreaRight" fmla="*/ 423000 w 422640"/>
                  <a:gd name="textAreaTop" fmla="*/ 0 h 421200"/>
                  <a:gd name="textAreaBottom" fmla="*/ 421560 h 421200"/>
                </a:gdLst>
                <a:ahLst/>
                <a:cxnLst/>
                <a:rect l="textAreaLeft" t="textAreaTop" r="textAreaRight" b="textAreaBottom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8" name="AutoShape 38"/>
              <p:cNvSpPr/>
              <p:nvPr/>
            </p:nvSpPr>
            <p:spPr>
              <a:xfrm>
                <a:off x="6963120" y="3738960"/>
                <a:ext cx="72000" cy="72720"/>
              </a:xfrm>
              <a:custGeom>
                <a:avLst/>
                <a:gdLst>
                  <a:gd name="textAreaLeft" fmla="*/ 0 w 72000"/>
                  <a:gd name="textAreaRight" fmla="*/ 72360 w 7200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89" name="AutoShape 39"/>
              <p:cNvSpPr/>
              <p:nvPr/>
            </p:nvSpPr>
            <p:spPr>
              <a:xfrm>
                <a:off x="7151760" y="3506400"/>
                <a:ext cx="72000" cy="72720"/>
              </a:xfrm>
              <a:custGeom>
                <a:avLst/>
                <a:gdLst>
                  <a:gd name="textAreaLeft" fmla="*/ 0 w 72000"/>
                  <a:gd name="textAreaRight" fmla="*/ 72360 w 7200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90" name="AutoShape 40"/>
              <p:cNvSpPr/>
              <p:nvPr/>
            </p:nvSpPr>
            <p:spPr>
              <a:xfrm>
                <a:off x="6875640" y="3724560"/>
                <a:ext cx="57600" cy="576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57600"/>
                  <a:gd name="textAreaBottom" fmla="*/ 57960 h 576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91" name="AutoShape 41"/>
              <p:cNvSpPr/>
              <p:nvPr/>
            </p:nvSpPr>
            <p:spPr>
              <a:xfrm>
                <a:off x="6933600" y="3826080"/>
                <a:ext cx="29160" cy="2808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8080"/>
                  <a:gd name="textAreaBottom" fmla="*/ 28440 h 280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040" rIns="19080" bIns="1404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192" name="AutoShape 42"/>
              <p:cNvSpPr/>
              <p:nvPr/>
            </p:nvSpPr>
            <p:spPr>
              <a:xfrm>
                <a:off x="7166160" y="3607920"/>
                <a:ext cx="28080" cy="29160"/>
              </a:xfrm>
              <a:custGeom>
                <a:avLst/>
                <a:gdLst>
                  <a:gd name="textAreaLeft" fmla="*/ 0 w 28080"/>
                  <a:gd name="textAreaRight" fmla="*/ 28440 w 2808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760" rIns="19080" bIns="147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</p:grpSp>
      <p:grpSp>
        <p:nvGrpSpPr>
          <p:cNvPr id="193" name="Group 33"/>
          <p:cNvGrpSpPr/>
          <p:nvPr/>
        </p:nvGrpSpPr>
        <p:grpSpPr>
          <a:xfrm>
            <a:off x="6528240" y="4684320"/>
            <a:ext cx="914040" cy="914040"/>
            <a:chOff x="6528240" y="4684320"/>
            <a:chExt cx="914040" cy="914040"/>
          </a:xfrm>
        </p:grpSpPr>
        <p:sp>
          <p:nvSpPr>
            <p:cNvPr id="194" name="Rounded Rectangle 9"/>
            <p:cNvSpPr/>
            <p:nvPr/>
          </p:nvSpPr>
          <p:spPr>
            <a:xfrm>
              <a:off x="6528240" y="468432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195" name="Group 76"/>
            <p:cNvGrpSpPr/>
            <p:nvPr/>
          </p:nvGrpSpPr>
          <p:grpSpPr>
            <a:xfrm>
              <a:off x="6748560" y="4909320"/>
              <a:ext cx="463680" cy="464040"/>
              <a:chOff x="6748560" y="4909320"/>
              <a:chExt cx="463680" cy="464040"/>
            </a:xfrm>
          </p:grpSpPr>
          <p:sp>
            <p:nvSpPr>
              <p:cNvPr id="196" name="AutoShape 56"/>
              <p:cNvSpPr/>
              <p:nvPr/>
            </p:nvSpPr>
            <p:spPr>
              <a:xfrm>
                <a:off x="6748560" y="490932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197" name="AutoShape 57"/>
              <p:cNvSpPr/>
              <p:nvPr/>
            </p:nvSpPr>
            <p:spPr>
              <a:xfrm>
                <a:off x="7067520" y="490932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198" name="AutoShape 58"/>
              <p:cNvSpPr/>
              <p:nvPr/>
            </p:nvSpPr>
            <p:spPr>
              <a:xfrm>
                <a:off x="6908040" y="490932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199" name="Group 28"/>
          <p:cNvGrpSpPr/>
          <p:nvPr/>
        </p:nvGrpSpPr>
        <p:grpSpPr>
          <a:xfrm>
            <a:off x="1253880" y="1884960"/>
            <a:ext cx="914040" cy="914040"/>
            <a:chOff x="1253880" y="1884960"/>
            <a:chExt cx="914040" cy="914040"/>
          </a:xfrm>
        </p:grpSpPr>
        <p:sp>
          <p:nvSpPr>
            <p:cNvPr id="200" name="Rounded Rectangle 4"/>
            <p:cNvSpPr/>
            <p:nvPr/>
          </p:nvSpPr>
          <p:spPr>
            <a:xfrm>
              <a:off x="1253880" y="188496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rgbClr val="7A11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201" name="Group 80"/>
            <p:cNvGrpSpPr/>
            <p:nvPr/>
          </p:nvGrpSpPr>
          <p:grpSpPr>
            <a:xfrm>
              <a:off x="1551600" y="2109960"/>
              <a:ext cx="318600" cy="464760"/>
              <a:chOff x="1551600" y="2109960"/>
              <a:chExt cx="318600" cy="464760"/>
            </a:xfrm>
          </p:grpSpPr>
          <p:sp>
            <p:nvSpPr>
              <p:cNvPr id="202" name="AutoShape 113"/>
              <p:cNvSpPr/>
              <p:nvPr/>
            </p:nvSpPr>
            <p:spPr>
              <a:xfrm>
                <a:off x="1551600" y="2109960"/>
                <a:ext cx="318600" cy="464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464760"/>
                  <a:gd name="textAreaBottom" fmla="*/ 465120 h 464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203" name="AutoShape 114"/>
              <p:cNvSpPr/>
              <p:nvPr/>
            </p:nvSpPr>
            <p:spPr>
              <a:xfrm>
                <a:off x="1623600" y="2183040"/>
                <a:ext cx="93960" cy="93960"/>
              </a:xfrm>
              <a:custGeom>
                <a:avLst/>
                <a:gdLst>
                  <a:gd name="textAreaLeft" fmla="*/ 0 w 93960"/>
                  <a:gd name="textAreaRight" fmla="*/ 94320 w 93960"/>
                  <a:gd name="textAreaTop" fmla="*/ 0 h 93960"/>
                  <a:gd name="textAreaBottom" fmla="*/ 94320 h 939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</p:grpSp>
      <p:grpSp>
        <p:nvGrpSpPr>
          <p:cNvPr id="204" name="Group 31"/>
          <p:cNvGrpSpPr/>
          <p:nvPr/>
        </p:nvGrpSpPr>
        <p:grpSpPr>
          <a:xfrm>
            <a:off x="6528240" y="1884960"/>
            <a:ext cx="914040" cy="914040"/>
            <a:chOff x="6528240" y="1884960"/>
            <a:chExt cx="914040" cy="914040"/>
          </a:xfrm>
        </p:grpSpPr>
        <p:sp>
          <p:nvSpPr>
            <p:cNvPr id="205" name="Rounded Rectangle 7"/>
            <p:cNvSpPr/>
            <p:nvPr/>
          </p:nvSpPr>
          <p:spPr>
            <a:xfrm>
              <a:off x="6528240" y="188496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206" name="Group 83"/>
            <p:cNvGrpSpPr/>
            <p:nvPr/>
          </p:nvGrpSpPr>
          <p:grpSpPr>
            <a:xfrm>
              <a:off x="6759000" y="2109960"/>
              <a:ext cx="464760" cy="464040"/>
              <a:chOff x="6759000" y="2109960"/>
              <a:chExt cx="464760" cy="464040"/>
            </a:xfrm>
          </p:grpSpPr>
          <p:sp>
            <p:nvSpPr>
              <p:cNvPr id="207" name="AutoShape 128"/>
              <p:cNvSpPr/>
              <p:nvPr/>
            </p:nvSpPr>
            <p:spPr>
              <a:xfrm>
                <a:off x="6759000" y="2109960"/>
                <a:ext cx="464760" cy="464040"/>
              </a:xfrm>
              <a:custGeom>
                <a:avLst/>
                <a:gdLst>
                  <a:gd name="textAreaLeft" fmla="*/ 0 w 464760"/>
                  <a:gd name="textAreaRight" fmla="*/ 465120 w 46476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4850" y="12150"/>
                    </a:moveTo>
                    <a:cubicBezTo>
                      <a:pt x="13851" y="12150"/>
                      <a:pt x="12926" y="11859"/>
                      <a:pt x="12124" y="11386"/>
                    </a:cubicBezTo>
                    <a:lnTo>
                      <a:pt x="11892" y="11618"/>
                    </a:lnTo>
                    <a:lnTo>
                      <a:pt x="11132" y="12377"/>
                    </a:lnTo>
                    <a:lnTo>
                      <a:pt x="9846" y="13663"/>
                    </a:lnTo>
                    <a:cubicBezTo>
                      <a:pt x="9593" y="13916"/>
                      <a:pt x="9451" y="14260"/>
                      <a:pt x="9451" y="14617"/>
                    </a:cubicBezTo>
                    <a:lnTo>
                      <a:pt x="9451" y="16200"/>
                    </a:lnTo>
                    <a:lnTo>
                      <a:pt x="8101" y="16200"/>
                    </a:lnTo>
                    <a:cubicBezTo>
                      <a:pt x="7356" y="16200"/>
                      <a:pt x="6751" y="16804"/>
                      <a:pt x="6751" y="17549"/>
                    </a:cubicBezTo>
                    <a:lnTo>
                      <a:pt x="6751" y="18900"/>
                    </a:lnTo>
                    <a:lnTo>
                      <a:pt x="5170" y="18900"/>
                    </a:lnTo>
                    <a:cubicBezTo>
                      <a:pt x="4812" y="18900"/>
                      <a:pt x="4469" y="19042"/>
                      <a:pt x="4216" y="19295"/>
                    </a:cubicBezTo>
                    <a:lnTo>
                      <a:pt x="3259" y="20252"/>
                    </a:lnTo>
                    <a:lnTo>
                      <a:pt x="1352" y="20249"/>
                    </a:lnTo>
                    <a:lnTo>
                      <a:pt x="1350" y="18326"/>
                    </a:lnTo>
                    <a:lnTo>
                      <a:pt x="9223" y="10467"/>
                    </a:lnTo>
                    <a:cubicBezTo>
                      <a:pt x="9223" y="10467"/>
                      <a:pt x="9223" y="10467"/>
                      <a:pt x="9224" y="10468"/>
                    </a:cubicBezTo>
                    <a:lnTo>
                      <a:pt x="10215" y="9477"/>
                    </a:lnTo>
                    <a:cubicBezTo>
                      <a:pt x="9741" y="8674"/>
                      <a:pt x="9451" y="7748"/>
                      <a:pt x="9451" y="6750"/>
                    </a:cubicBezTo>
                    <a:cubicBezTo>
                      <a:pt x="9451" y="3767"/>
                      <a:pt x="11869" y="1350"/>
                      <a:pt x="14850" y="1350"/>
                    </a:cubicBezTo>
                    <a:cubicBezTo>
                      <a:pt x="17832" y="1350"/>
                      <a:pt x="20250" y="3767"/>
                      <a:pt x="20250" y="6750"/>
                    </a:cubicBezTo>
                    <a:cubicBezTo>
                      <a:pt x="20250" y="9732"/>
                      <a:pt x="17832" y="12150"/>
                      <a:pt x="14850" y="12150"/>
                    </a:cubicBezTo>
                    <a:moveTo>
                      <a:pt x="14850" y="0"/>
                    </a:moveTo>
                    <a:cubicBezTo>
                      <a:pt x="11123" y="0"/>
                      <a:pt x="8101" y="3022"/>
                      <a:pt x="8101" y="6750"/>
                    </a:cubicBezTo>
                    <a:cubicBezTo>
                      <a:pt x="8101" y="7617"/>
                      <a:pt x="8283" y="8438"/>
                      <a:pt x="8582" y="9199"/>
                    </a:cubicBezTo>
                    <a:lnTo>
                      <a:pt x="383" y="17400"/>
                    </a:lnTo>
                    <a:cubicBezTo>
                      <a:pt x="146" y="17637"/>
                      <a:pt x="0" y="17863"/>
                      <a:pt x="0" y="18225"/>
                    </a:cubicBezTo>
                    <a:lnTo>
                      <a:pt x="0" y="20249"/>
                    </a:lnTo>
                    <a:cubicBezTo>
                      <a:pt x="0" y="20972"/>
                      <a:pt x="626" y="21599"/>
                      <a:pt x="1349" y="21599"/>
                    </a:cubicBezTo>
                    <a:lnTo>
                      <a:pt x="3374" y="21599"/>
                    </a:lnTo>
                    <a:cubicBezTo>
                      <a:pt x="3736" y="21599"/>
                      <a:pt x="3965" y="21455"/>
                      <a:pt x="4202" y="21219"/>
                    </a:cubicBezTo>
                    <a:lnTo>
                      <a:pt x="5170" y="20249"/>
                    </a:lnTo>
                    <a:lnTo>
                      <a:pt x="6751" y="20249"/>
                    </a:lnTo>
                    <a:cubicBezTo>
                      <a:pt x="7496" y="20249"/>
                      <a:pt x="8101" y="19645"/>
                      <a:pt x="8101" y="18900"/>
                    </a:cubicBezTo>
                    <a:lnTo>
                      <a:pt x="8101" y="17549"/>
                    </a:lnTo>
                    <a:lnTo>
                      <a:pt x="9451" y="17549"/>
                    </a:lnTo>
                    <a:cubicBezTo>
                      <a:pt x="10196" y="17549"/>
                      <a:pt x="10801" y="16945"/>
                      <a:pt x="10801" y="16200"/>
                    </a:cubicBezTo>
                    <a:lnTo>
                      <a:pt x="10801" y="14617"/>
                    </a:lnTo>
                    <a:lnTo>
                      <a:pt x="12400" y="13018"/>
                    </a:lnTo>
                    <a:cubicBezTo>
                      <a:pt x="13162" y="13317"/>
                      <a:pt x="13982" y="13500"/>
                      <a:pt x="14850" y="13500"/>
                    </a:cubicBezTo>
                    <a:cubicBezTo>
                      <a:pt x="18577" y="13500"/>
                      <a:pt x="21599" y="10477"/>
                      <a:pt x="21599" y="6750"/>
                    </a:cubicBezTo>
                    <a:cubicBezTo>
                      <a:pt x="21599" y="3022"/>
                      <a:pt x="18577" y="0"/>
                      <a:pt x="14850" y="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208" name="AutoShape 129"/>
              <p:cNvSpPr/>
              <p:nvPr/>
            </p:nvSpPr>
            <p:spPr>
              <a:xfrm>
                <a:off x="7049520" y="2167920"/>
                <a:ext cx="115560" cy="11556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115560"/>
                  <a:gd name="textAreaBottom" fmla="*/ 115920 h 115560"/>
                </a:gdLst>
                <a:ahLst/>
                <a:cxnLst/>
                <a:rect l="textAreaLeft" t="textAreaTop" r="textAreaRight" b="textAreaBottom"/>
                <a:pathLst>
                  <a:path w="21600" h="21333">
                    <a:moveTo>
                      <a:pt x="13008" y="18684"/>
                    </a:moveTo>
                    <a:cubicBezTo>
                      <a:pt x="9017" y="15850"/>
                      <a:pt x="5542" y="12415"/>
                      <a:pt x="2694" y="8570"/>
                    </a:cubicBezTo>
                    <a:cubicBezTo>
                      <a:pt x="3736" y="5628"/>
                      <a:pt x="5693" y="3697"/>
                      <a:pt x="8585" y="2647"/>
                    </a:cubicBezTo>
                    <a:cubicBezTo>
                      <a:pt x="12578" y="5489"/>
                      <a:pt x="16048" y="8911"/>
                      <a:pt x="18889" y="12809"/>
                    </a:cubicBezTo>
                    <a:cubicBezTo>
                      <a:pt x="17836" y="15730"/>
                      <a:pt x="15883" y="17647"/>
                      <a:pt x="13008" y="18684"/>
                    </a:cubicBezTo>
                    <a:moveTo>
                      <a:pt x="21110" y="11295"/>
                    </a:moveTo>
                    <a:cubicBezTo>
                      <a:pt x="18081" y="7130"/>
                      <a:pt x="14396" y="3496"/>
                      <a:pt x="10161" y="484"/>
                    </a:cubicBezTo>
                    <a:cubicBezTo>
                      <a:pt x="9468" y="-8"/>
                      <a:pt x="8579" y="-134"/>
                      <a:pt x="7778" y="145"/>
                    </a:cubicBezTo>
                    <a:cubicBezTo>
                      <a:pt x="4027" y="1450"/>
                      <a:pt x="1463" y="3983"/>
                      <a:pt x="145" y="7687"/>
                    </a:cubicBezTo>
                    <a:cubicBezTo>
                      <a:pt x="46" y="7962"/>
                      <a:pt x="0" y="8252"/>
                      <a:pt x="0" y="8537"/>
                    </a:cubicBezTo>
                    <a:cubicBezTo>
                      <a:pt x="0" y="9071"/>
                      <a:pt x="167" y="9596"/>
                      <a:pt x="487" y="10041"/>
                    </a:cubicBezTo>
                    <a:cubicBezTo>
                      <a:pt x="3525" y="14213"/>
                      <a:pt x="7211" y="17850"/>
                      <a:pt x="11431" y="20850"/>
                    </a:cubicBezTo>
                    <a:cubicBezTo>
                      <a:pt x="12122" y="21338"/>
                      <a:pt x="13010" y="21466"/>
                      <a:pt x="13812" y="21188"/>
                    </a:cubicBezTo>
                    <a:cubicBezTo>
                      <a:pt x="17563" y="19893"/>
                      <a:pt x="20133" y="17356"/>
                      <a:pt x="21451" y="13647"/>
                    </a:cubicBezTo>
                    <a:cubicBezTo>
                      <a:pt x="21551" y="13372"/>
                      <a:pt x="21600" y="13081"/>
                      <a:pt x="21600" y="12796"/>
                    </a:cubicBezTo>
                    <a:cubicBezTo>
                      <a:pt x="21600" y="12265"/>
                      <a:pt x="21429" y="11740"/>
                      <a:pt x="21110" y="11295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209" name="Group 30"/>
          <p:cNvGrpSpPr/>
          <p:nvPr/>
        </p:nvGrpSpPr>
        <p:grpSpPr>
          <a:xfrm>
            <a:off x="1253880" y="4684320"/>
            <a:ext cx="914040" cy="914040"/>
            <a:chOff x="1253880" y="4684320"/>
            <a:chExt cx="914040" cy="914040"/>
          </a:xfrm>
        </p:grpSpPr>
        <p:sp>
          <p:nvSpPr>
            <p:cNvPr id="210" name="Rounded Rectangle 6"/>
            <p:cNvSpPr/>
            <p:nvPr/>
          </p:nvSpPr>
          <p:spPr>
            <a:xfrm>
              <a:off x="1253880" y="4684320"/>
              <a:ext cx="914040" cy="91404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GB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grpSp>
          <p:nvGrpSpPr>
            <p:cNvPr id="211" name="Group 86"/>
            <p:cNvGrpSpPr/>
            <p:nvPr/>
          </p:nvGrpSpPr>
          <p:grpSpPr>
            <a:xfrm>
              <a:off x="1486080" y="4909320"/>
              <a:ext cx="464040" cy="464040"/>
              <a:chOff x="1486080" y="4909320"/>
              <a:chExt cx="464040" cy="464040"/>
            </a:xfrm>
          </p:grpSpPr>
          <p:sp>
            <p:nvSpPr>
              <p:cNvPr id="212" name="AutoShape 136"/>
              <p:cNvSpPr/>
              <p:nvPr/>
            </p:nvSpPr>
            <p:spPr>
              <a:xfrm>
                <a:off x="1732680" y="4967280"/>
                <a:ext cx="151920" cy="15192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213" name="AutoShape 137"/>
              <p:cNvSpPr/>
              <p:nvPr/>
            </p:nvSpPr>
            <p:spPr>
              <a:xfrm>
                <a:off x="1486080" y="4909320"/>
                <a:ext cx="464040" cy="464040"/>
              </a:xfrm>
              <a:custGeom>
                <a:avLst/>
                <a:gdLst>
                  <a:gd name="textAreaLeft" fmla="*/ 0 w 464040"/>
                  <a:gd name="textAreaRight" fmla="*/ 464400 w 46404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214" name="AutoShape 138"/>
              <p:cNvSpPr/>
              <p:nvPr/>
            </p:nvSpPr>
            <p:spPr>
              <a:xfrm>
                <a:off x="1732680" y="4909320"/>
                <a:ext cx="217080" cy="217080"/>
              </a:xfrm>
              <a:custGeom>
                <a:avLst/>
                <a:gdLst>
                  <a:gd name="textAreaLeft" fmla="*/ 0 w 217080"/>
                  <a:gd name="textAreaRight" fmla="*/ 217440 w 217080"/>
                  <a:gd name="textAreaTop" fmla="*/ 0 h 217080"/>
                  <a:gd name="textAreaBottom" fmla="*/ 217440 h 2170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solidFill>
                <a:schemeClr val="bg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</p:grpSp>
      <p:cxnSp>
        <p:nvCxnSpPr>
          <p:cNvPr id="215" name="Straight Connector 90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41E2E5-0B7D-4FC9-AFF5-956E274138C8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2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7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0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8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9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EDAFA00-3A62-4DC3-9B25-6280A06F2007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>
              <a:alphaModFix amt="91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8" name="Rectangle 6"/>
          <p:cNvSpPr/>
          <p:nvPr/>
        </p:nvSpPr>
        <p:spPr>
          <a:xfrm>
            <a:off x="174240" y="0"/>
            <a:ext cx="3584520" cy="685764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9" name="TextBox 7"/>
          <p:cNvSpPr/>
          <p:nvPr/>
        </p:nvSpPr>
        <p:spPr>
          <a:xfrm>
            <a:off x="218160" y="3136320"/>
            <a:ext cx="26697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ANALYSE DE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 3"/>
          <p:cNvSpPr/>
          <p:nvPr/>
        </p:nvSpPr>
        <p:spPr>
          <a:xfrm>
            <a:off x="174240" y="3894120"/>
            <a:ext cx="3584520" cy="91404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1" name="TextBox 8"/>
          <p:cNvSpPr/>
          <p:nvPr/>
        </p:nvSpPr>
        <p:spPr>
          <a:xfrm>
            <a:off x="207000" y="3863160"/>
            <a:ext cx="243036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L’EXISTANT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7"/>
          <p:cNvSpPr/>
          <p:nvPr/>
        </p:nvSpPr>
        <p:spPr>
          <a:xfrm>
            <a:off x="6225480" y="1688400"/>
            <a:ext cx="6001200" cy="4085640"/>
          </a:xfrm>
          <a:prstGeom prst="rect">
            <a:avLst/>
          </a:prstGeom>
          <a:blipFill rotWithShape="0">
            <a:blip r:embed="rId2">
              <a:alphaModFix amt="48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 dirty="0">
                <a:solidFill>
                  <a:srgbClr val="5C5C5C"/>
                </a:solidFill>
                <a:latin typeface="Lato"/>
              </a:rPr>
              <a:t>Contexte du projet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24" name="TextBox 10"/>
          <p:cNvSpPr/>
          <p:nvPr/>
        </p:nvSpPr>
        <p:spPr>
          <a:xfrm>
            <a:off x="3971880" y="717120"/>
            <a:ext cx="42483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La science est devenue 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un moyen de la technique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Connector 11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226" name="Rectangle 15"/>
          <p:cNvSpPr/>
          <p:nvPr/>
        </p:nvSpPr>
        <p:spPr>
          <a:xfrm>
            <a:off x="522899" y="1184672"/>
            <a:ext cx="6207509" cy="3753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400" b="1" dirty="0"/>
              <a:t>Contexte actuel</a:t>
            </a:r>
            <a:endParaRPr lang="fr-FR" sz="1400" dirty="0"/>
          </a:p>
          <a:p>
            <a:r>
              <a:rPr lang="fr-FR" sz="1400" dirty="0"/>
              <a:t>JCL est une entreprise présente dans plusieurs pays de la CEMAC.</a:t>
            </a:r>
          </a:p>
          <a:p>
            <a:r>
              <a:rPr lang="fr-FR" sz="1400" dirty="0"/>
              <a:t>Elle propose des services d’intérim et de </a:t>
            </a:r>
            <a:r>
              <a:rPr lang="fr-FR" sz="1400" dirty="0" err="1"/>
              <a:t>staffing</a:t>
            </a:r>
            <a:r>
              <a:rPr lang="fr-FR" sz="1400" dirty="0"/>
              <a:t>, mais aujourd’hui les processus sont encore très </a:t>
            </a:r>
            <a:r>
              <a:rPr lang="fr-FR" sz="1400" b="1" dirty="0"/>
              <a:t>manuels</a:t>
            </a:r>
            <a:r>
              <a:rPr lang="fr-FR" sz="1400" dirty="0"/>
              <a:t> (contrats papier, suivi Excel, échanges par email).</a:t>
            </a:r>
          </a:p>
          <a:p>
            <a:r>
              <a:rPr lang="fr-FR" sz="1400" dirty="0"/>
              <a:t>Le site actuel (</a:t>
            </a:r>
            <a:r>
              <a:rPr lang="fr-FR" sz="1400" dirty="0" err="1"/>
              <a:t>jlcgroup.org</a:t>
            </a:r>
            <a:r>
              <a:rPr lang="fr-FR" sz="1400" dirty="0"/>
              <a:t>) est un </a:t>
            </a:r>
            <a:r>
              <a:rPr lang="fr-FR" sz="1400" b="1" dirty="0"/>
              <a:t>site vitrine</a:t>
            </a:r>
            <a:r>
              <a:rPr lang="fr-FR" sz="1400" dirty="0"/>
              <a:t>, sans fonctionnalités RH avancées.</a:t>
            </a:r>
          </a:p>
          <a:p>
            <a:br>
              <a:rPr lang="fr-FR" sz="1400" dirty="0"/>
            </a:br>
            <a:endParaRPr lang="fr-FR" sz="1400" dirty="0"/>
          </a:p>
          <a:p>
            <a:r>
              <a:rPr lang="fr-FR" sz="1400" b="1" dirty="0"/>
              <a:t>Enjeux identifiés</a:t>
            </a: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Digitaliser la gestion des </a:t>
            </a:r>
            <a:r>
              <a:rPr lang="fr-FR" sz="1400" b="1" dirty="0"/>
              <a:t>missions, contrats et intérimaires</a:t>
            </a:r>
            <a:r>
              <a:rPr lang="fr-F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Offrir un accès </a:t>
            </a:r>
            <a:r>
              <a:rPr lang="fr-FR" sz="1400" b="1" dirty="0"/>
              <a:t>sécurisé et mobile-first</a:t>
            </a:r>
            <a:r>
              <a:rPr lang="fr-FR" sz="1400" dirty="0"/>
              <a:t> aux candidats, clients et recruteurs.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Répondre aux contraintes légales locales (CDD, paie, CNSS, heures sup).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Permettre à JCL de se positionner comme </a:t>
            </a:r>
            <a:r>
              <a:rPr lang="fr-FR" sz="1400" b="1" dirty="0"/>
              <a:t>référence digitale</a:t>
            </a:r>
            <a:r>
              <a:rPr lang="fr-FR" sz="1400" dirty="0"/>
              <a:t> du </a:t>
            </a:r>
            <a:r>
              <a:rPr lang="fr-FR" sz="1400" dirty="0" err="1"/>
              <a:t>staffing</a:t>
            </a:r>
            <a:r>
              <a:rPr lang="fr-FR" sz="1400" dirty="0"/>
              <a:t> en Afrique centrale.</a:t>
            </a:r>
          </a:p>
        </p:txBody>
      </p:sp>
      <p:sp>
        <p:nvSpPr>
          <p:cNvPr id="227" name="Rectangle 16"/>
          <p:cNvSpPr/>
          <p:nvPr/>
        </p:nvSpPr>
        <p:spPr>
          <a:xfrm>
            <a:off x="522898" y="5311337"/>
            <a:ext cx="6207509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Le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projet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vise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à passer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d’une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logique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vitrine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institutionnelle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à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une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plateforme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digitale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complète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intégrant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tous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les modules RH </a:t>
            </a:r>
            <a:r>
              <a:rPr lang="en-GB" sz="1600" spc="-1" dirty="0" err="1">
                <a:solidFill>
                  <a:schemeClr val="accent2"/>
                </a:solidFill>
                <a:latin typeface="Calibri"/>
              </a:rPr>
              <a:t>décrits</a:t>
            </a:r>
            <a:r>
              <a:rPr lang="en-GB" sz="1600" spc="-1" dirty="0">
                <a:solidFill>
                  <a:schemeClr val="accent2"/>
                </a:solidFill>
                <a:latin typeface="Calibri"/>
              </a:rPr>
              <a:t> dans le cahier des charges.</a:t>
            </a:r>
            <a:endParaRPr lang="en-US" sz="1600" strike="noStrike" spc="-1" dirty="0">
              <a:solidFill>
                <a:schemeClr val="accent2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431383-C595-4806-BBD3-EFD2CC7237F7}" type="slidenum">
              <a:rPr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4000" b="0" strike="noStrike" spc="-1" dirty="0">
                <a:solidFill>
                  <a:srgbClr val="5C5C5C"/>
                </a:solidFill>
                <a:latin typeface="Lato"/>
              </a:rPr>
              <a:t>Etat des lieux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229" name="TextBox 8"/>
          <p:cNvSpPr/>
          <p:nvPr/>
        </p:nvSpPr>
        <p:spPr>
          <a:xfrm>
            <a:off x="3463920" y="717120"/>
            <a:ext cx="526356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La technique la plus parfait 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est celle que l’on ne remarque pas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Straight Connector 9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233" name="Rectangle 11"/>
          <p:cNvSpPr/>
          <p:nvPr/>
        </p:nvSpPr>
        <p:spPr>
          <a:xfrm>
            <a:off x="345600" y="3982292"/>
            <a:ext cx="112068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La solution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proposée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est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de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mettre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en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place un site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ou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sous-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domaine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dédié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(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app.jlcgroup.org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ou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jlc-group.app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) qui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intégrera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toutes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les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fonctionnalités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RH/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Intérim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(candidatures,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contrats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,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suivi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, reporting),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en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parfaite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continuité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avec </a:t>
            </a:r>
            <a:r>
              <a:rPr lang="en-GB" sz="1400" spc="-1" dirty="0" err="1">
                <a:solidFill>
                  <a:schemeClr val="accent2"/>
                </a:solidFill>
                <a:latin typeface="Calibri"/>
              </a:rPr>
              <a:t>l’image</a:t>
            </a:r>
            <a:r>
              <a:rPr lang="en-GB" sz="1400" spc="-1" dirty="0">
                <a:solidFill>
                  <a:schemeClr val="accent2"/>
                </a:solidFill>
                <a:latin typeface="Calibri"/>
              </a:rPr>
              <a:t> du site principal.</a:t>
            </a:r>
            <a:endParaRPr lang="en-US" sz="1400" spc="-1" dirty="0">
              <a:solidFill>
                <a:schemeClr val="accent2"/>
              </a:solidFill>
            </a:endParaRPr>
          </a:p>
        </p:txBody>
      </p:sp>
      <p:sp>
        <p:nvSpPr>
          <p:cNvPr id="234" name="Rectangle 21"/>
          <p:cNvSpPr/>
          <p:nvPr/>
        </p:nvSpPr>
        <p:spPr>
          <a:xfrm>
            <a:off x="345600" y="1666800"/>
            <a:ext cx="11206800" cy="1814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Site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actuel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: </a:t>
            </a:r>
            <a:r>
              <a:rPr lang="en-GB" sz="1400" spc="-1" dirty="0">
                <a:solidFill>
                  <a:srgbClr val="5C5C5C"/>
                </a:solidFill>
                <a:latin typeface="Calibri"/>
                <a:hlinkClick r:id="rId3"/>
              </a:rPr>
              <a:t>https://jlcgroup.org/fr/public/</a:t>
            </a:r>
            <a:endParaRPr lang="en-GB" sz="1400" spc="-1" dirty="0">
              <a:solidFill>
                <a:srgbClr val="5C5C5C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Site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principalement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vitrine →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présentation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institutionnelle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Une page “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Offres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”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générique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sans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fonctionnalités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opérationnelles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Pas de gestion des candidatures,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contrats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heures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paie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ou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reporting.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Pas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d’espaces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dédiés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pour les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recruteurs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, clients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ou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intérimaires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1400" spc="-1" dirty="0">
              <a:solidFill>
                <a:srgbClr val="5C5C5C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GB" sz="1400" b="1" spc="-1" dirty="0">
                <a:solidFill>
                  <a:srgbClr val="5C5C5C"/>
                </a:solidFill>
                <a:latin typeface="Calibri"/>
              </a:rPr>
              <a:t>Conclusion :</a:t>
            </a:r>
          </a:p>
          <a:p>
            <a:pPr>
              <a:lnSpc>
                <a:spcPct val="100000"/>
              </a:lnSpc>
            </a:pPr>
            <a:r>
              <a:rPr lang="en-GB" sz="1400" spc="-1" dirty="0">
                <a:solidFill>
                  <a:srgbClr val="5C5C5C"/>
                </a:solidFill>
                <a:latin typeface="Calibri"/>
              </a:rPr>
              <a:t>Le site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actuel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joue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bien son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rôle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de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présentation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mais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ne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peut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pas porter la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plateforme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</a:t>
            </a:r>
            <a:r>
              <a:rPr lang="en-GB" sz="1400" spc="-1" dirty="0" err="1">
                <a:solidFill>
                  <a:srgbClr val="5C5C5C"/>
                </a:solidFill>
                <a:latin typeface="Calibri"/>
              </a:rPr>
              <a:t>décrite</a:t>
            </a:r>
            <a:r>
              <a:rPr lang="en-GB" sz="1400" spc="-1" dirty="0">
                <a:solidFill>
                  <a:srgbClr val="5C5C5C"/>
                </a:solidFill>
                <a:latin typeface="Calibri"/>
              </a:rPr>
              <a:t> dans le cahier des charges.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EFF482-CCD1-427F-AA36-FB2395C811AE}" type="slidenum">
              <a:rPr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0"/>
          </p:nvPr>
        </p:nvSpPr>
        <p:spPr>
          <a:xfrm>
            <a:off x="11552760" y="6379560"/>
            <a:ext cx="434160" cy="387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n-GB" sz="1200" b="0" strike="noStrike" spc="-1">
                <a:solidFill>
                  <a:srgbClr val="BEBEBE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C253C556-FCAE-4B73-A4E0-CE741FE1B588}" type="slidenum">
              <a:rPr lang="en-GB" sz="1200" b="0" strike="noStrike" spc="-1">
                <a:solidFill>
                  <a:srgbClr val="BEBEBE"/>
                </a:solid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3">
              <a:alphaModFix amt="91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Rectangle 6"/>
          <p:cNvSpPr/>
          <p:nvPr/>
        </p:nvSpPr>
        <p:spPr>
          <a:xfrm>
            <a:off x="174240" y="0"/>
            <a:ext cx="3584520" cy="685764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8" name="TextBox 7"/>
          <p:cNvSpPr/>
          <p:nvPr/>
        </p:nvSpPr>
        <p:spPr>
          <a:xfrm>
            <a:off x="220320" y="3136320"/>
            <a:ext cx="25495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SOLUTIONS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tangle 3"/>
          <p:cNvSpPr/>
          <p:nvPr/>
        </p:nvSpPr>
        <p:spPr>
          <a:xfrm>
            <a:off x="174240" y="3894120"/>
            <a:ext cx="3584520" cy="91404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TextBox 8"/>
          <p:cNvSpPr/>
          <p:nvPr/>
        </p:nvSpPr>
        <p:spPr>
          <a:xfrm>
            <a:off x="207360" y="3863160"/>
            <a:ext cx="26042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FCFCFC"/>
                </a:solidFill>
                <a:latin typeface="Calibri"/>
              </a:rPr>
              <a:t>PROPOSEES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 additive="repl"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811"/>
          <p:cNvSpPr/>
          <p:nvPr/>
        </p:nvSpPr>
        <p:spPr>
          <a:xfrm>
            <a:off x="270720" y="-24480"/>
            <a:ext cx="6906960" cy="690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5C5C5C"/>
              </a:solidFill>
              <a:latin typeface="Calibri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B061F70-6ED7-BA76-B69A-5DAE29F4F33A}"/>
              </a:ext>
            </a:extLst>
          </p:cNvPr>
          <p:cNvGrpSpPr/>
          <p:nvPr/>
        </p:nvGrpSpPr>
        <p:grpSpPr>
          <a:xfrm>
            <a:off x="14118" y="654533"/>
            <a:ext cx="4090884" cy="5303413"/>
            <a:chOff x="553320" y="204120"/>
            <a:chExt cx="5214600" cy="6451200"/>
          </a:xfrm>
        </p:grpSpPr>
        <p:sp>
          <p:nvSpPr>
            <p:cNvPr id="242" name="Freeform 812"/>
            <p:cNvSpPr/>
            <p:nvPr/>
          </p:nvSpPr>
          <p:spPr>
            <a:xfrm>
              <a:off x="248832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3" name="Freeform 813"/>
            <p:cNvSpPr/>
            <p:nvPr/>
          </p:nvSpPr>
          <p:spPr>
            <a:xfrm>
              <a:off x="248832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4" name="Freeform 814"/>
            <p:cNvSpPr/>
            <p:nvPr/>
          </p:nvSpPr>
          <p:spPr>
            <a:xfrm>
              <a:off x="27378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6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5" name="Freeform 815"/>
            <p:cNvSpPr/>
            <p:nvPr/>
          </p:nvSpPr>
          <p:spPr>
            <a:xfrm>
              <a:off x="27378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6" name="Freeform 816"/>
            <p:cNvSpPr/>
            <p:nvPr/>
          </p:nvSpPr>
          <p:spPr>
            <a:xfrm>
              <a:off x="29854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2" y="161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161" y="157"/>
                  </a:lnTo>
                  <a:lnTo>
                    <a:pt x="152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7" name="Freeform 817"/>
            <p:cNvSpPr/>
            <p:nvPr/>
          </p:nvSpPr>
          <p:spPr>
            <a:xfrm>
              <a:off x="29854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5" y="161"/>
                  </a:moveTo>
                  <a:lnTo>
                    <a:pt x="0" y="157"/>
                  </a:lnTo>
                  <a:lnTo>
                    <a:pt x="152" y="0"/>
                  </a:lnTo>
                  <a:lnTo>
                    <a:pt x="161" y="9"/>
                  </a:lnTo>
                  <a:lnTo>
                    <a:pt x="5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8" name="Freeform 818"/>
            <p:cNvSpPr/>
            <p:nvPr/>
          </p:nvSpPr>
          <p:spPr>
            <a:xfrm>
              <a:off x="32266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49" name="Freeform 819"/>
            <p:cNvSpPr/>
            <p:nvPr/>
          </p:nvSpPr>
          <p:spPr>
            <a:xfrm>
              <a:off x="32266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0" name="Freeform 820"/>
            <p:cNvSpPr/>
            <p:nvPr/>
          </p:nvSpPr>
          <p:spPr>
            <a:xfrm>
              <a:off x="34758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1" name="Freeform 821"/>
            <p:cNvSpPr/>
            <p:nvPr/>
          </p:nvSpPr>
          <p:spPr>
            <a:xfrm>
              <a:off x="34758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2" name="Freeform 822"/>
            <p:cNvSpPr/>
            <p:nvPr/>
          </p:nvSpPr>
          <p:spPr>
            <a:xfrm>
              <a:off x="37252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2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2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3" name="Freeform 823"/>
            <p:cNvSpPr/>
            <p:nvPr/>
          </p:nvSpPr>
          <p:spPr>
            <a:xfrm>
              <a:off x="37252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2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4" name="Freeform 824"/>
            <p:cNvSpPr/>
            <p:nvPr/>
          </p:nvSpPr>
          <p:spPr>
            <a:xfrm>
              <a:off x="39664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5" name="Freeform 825"/>
            <p:cNvSpPr/>
            <p:nvPr/>
          </p:nvSpPr>
          <p:spPr>
            <a:xfrm>
              <a:off x="39664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6" name="Freeform 826"/>
            <p:cNvSpPr/>
            <p:nvPr/>
          </p:nvSpPr>
          <p:spPr>
            <a:xfrm>
              <a:off x="42156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6" y="161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61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7" name="Freeform 827"/>
            <p:cNvSpPr/>
            <p:nvPr/>
          </p:nvSpPr>
          <p:spPr>
            <a:xfrm>
              <a:off x="421560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4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1" y="9"/>
                  </a:lnTo>
                  <a:lnTo>
                    <a:pt x="4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8" name="Freeform 828"/>
            <p:cNvSpPr/>
            <p:nvPr/>
          </p:nvSpPr>
          <p:spPr>
            <a:xfrm>
              <a:off x="44632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3" y="161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161" y="157"/>
                  </a:lnTo>
                  <a:lnTo>
                    <a:pt x="153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59" name="Freeform 829"/>
            <p:cNvSpPr/>
            <p:nvPr/>
          </p:nvSpPr>
          <p:spPr>
            <a:xfrm>
              <a:off x="446328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5" y="161"/>
                  </a:moveTo>
                  <a:lnTo>
                    <a:pt x="0" y="157"/>
                  </a:lnTo>
                  <a:lnTo>
                    <a:pt x="153" y="0"/>
                  </a:lnTo>
                  <a:lnTo>
                    <a:pt x="161" y="9"/>
                  </a:lnTo>
                  <a:lnTo>
                    <a:pt x="5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0" name="Freeform 830"/>
            <p:cNvSpPr/>
            <p:nvPr/>
          </p:nvSpPr>
          <p:spPr>
            <a:xfrm>
              <a:off x="4706280" y="1370880"/>
              <a:ext cx="261720" cy="255240"/>
            </a:xfrm>
            <a:custGeom>
              <a:avLst/>
              <a:gdLst>
                <a:gd name="textAreaLeft" fmla="*/ 0 w 261720"/>
                <a:gd name="textAreaRight" fmla="*/ 262080 w 2617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5" h="161">
                  <a:moveTo>
                    <a:pt x="156" y="161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165" y="157"/>
                  </a:lnTo>
                  <a:lnTo>
                    <a:pt x="156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1" name="Freeform 831"/>
            <p:cNvSpPr/>
            <p:nvPr/>
          </p:nvSpPr>
          <p:spPr>
            <a:xfrm>
              <a:off x="4706280" y="1370880"/>
              <a:ext cx="261720" cy="255240"/>
            </a:xfrm>
            <a:custGeom>
              <a:avLst/>
              <a:gdLst>
                <a:gd name="textAreaLeft" fmla="*/ 0 w 261720"/>
                <a:gd name="textAreaRight" fmla="*/ 262080 w 2617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5" h="161">
                  <a:moveTo>
                    <a:pt x="8" y="161"/>
                  </a:moveTo>
                  <a:lnTo>
                    <a:pt x="0" y="157"/>
                  </a:lnTo>
                  <a:lnTo>
                    <a:pt x="156" y="0"/>
                  </a:lnTo>
                  <a:lnTo>
                    <a:pt x="165" y="9"/>
                  </a:lnTo>
                  <a:lnTo>
                    <a:pt x="8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2" name="Freeform 832"/>
            <p:cNvSpPr/>
            <p:nvPr/>
          </p:nvSpPr>
          <p:spPr>
            <a:xfrm>
              <a:off x="495396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157" y="161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161" y="157"/>
                  </a:lnTo>
                  <a:lnTo>
                    <a:pt x="157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3" name="Freeform 833"/>
            <p:cNvSpPr/>
            <p:nvPr/>
          </p:nvSpPr>
          <p:spPr>
            <a:xfrm>
              <a:off x="4953960" y="1370880"/>
              <a:ext cx="255240" cy="255240"/>
            </a:xfrm>
            <a:custGeom>
              <a:avLst/>
              <a:gdLst>
                <a:gd name="textAreaLeft" fmla="*/ 0 w 255240"/>
                <a:gd name="textAreaRight" fmla="*/ 255600 w 25524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161" h="161">
                  <a:moveTo>
                    <a:pt x="9" y="161"/>
                  </a:moveTo>
                  <a:lnTo>
                    <a:pt x="0" y="157"/>
                  </a:lnTo>
                  <a:lnTo>
                    <a:pt x="157" y="0"/>
                  </a:lnTo>
                  <a:lnTo>
                    <a:pt x="161" y="9"/>
                  </a:lnTo>
                  <a:lnTo>
                    <a:pt x="9" y="1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4" name="Freeform 834"/>
            <p:cNvSpPr/>
            <p:nvPr/>
          </p:nvSpPr>
          <p:spPr>
            <a:xfrm>
              <a:off x="2212200" y="1364400"/>
              <a:ext cx="3273120" cy="275760"/>
            </a:xfrm>
            <a:custGeom>
              <a:avLst/>
              <a:gdLst>
                <a:gd name="textAreaLeft" fmla="*/ 0 w 3273120"/>
                <a:gd name="textAreaRight" fmla="*/ 3273480 w 327312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2062" h="174">
                  <a:moveTo>
                    <a:pt x="2062" y="174"/>
                  </a:moveTo>
                  <a:lnTo>
                    <a:pt x="0" y="174"/>
                  </a:lnTo>
                  <a:lnTo>
                    <a:pt x="174" y="0"/>
                  </a:lnTo>
                  <a:lnTo>
                    <a:pt x="1888" y="0"/>
                  </a:lnTo>
                  <a:lnTo>
                    <a:pt x="2062" y="174"/>
                  </a:lnTo>
                  <a:close/>
                  <a:moveTo>
                    <a:pt x="43" y="156"/>
                  </a:moveTo>
                  <a:lnTo>
                    <a:pt x="2019" y="156"/>
                  </a:lnTo>
                  <a:lnTo>
                    <a:pt x="1884" y="17"/>
                  </a:lnTo>
                  <a:lnTo>
                    <a:pt x="183" y="17"/>
                  </a:lnTo>
                  <a:lnTo>
                    <a:pt x="43" y="156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5" name="Rectangle 835"/>
            <p:cNvSpPr/>
            <p:nvPr/>
          </p:nvSpPr>
          <p:spPr>
            <a:xfrm>
              <a:off x="272988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6" name="Rectangle 836"/>
            <p:cNvSpPr/>
            <p:nvPr/>
          </p:nvSpPr>
          <p:spPr>
            <a:xfrm>
              <a:off x="248040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7" name="Rectangle 837"/>
            <p:cNvSpPr/>
            <p:nvPr/>
          </p:nvSpPr>
          <p:spPr>
            <a:xfrm>
              <a:off x="297108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8" name="Rectangle 838"/>
            <p:cNvSpPr/>
            <p:nvPr/>
          </p:nvSpPr>
          <p:spPr>
            <a:xfrm>
              <a:off x="322020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69" name="Rectangle 839"/>
            <p:cNvSpPr/>
            <p:nvPr/>
          </p:nvSpPr>
          <p:spPr>
            <a:xfrm>
              <a:off x="346968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0" name="Rectangle 840"/>
            <p:cNvSpPr/>
            <p:nvPr/>
          </p:nvSpPr>
          <p:spPr>
            <a:xfrm>
              <a:off x="371088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1" name="Rectangle 841"/>
            <p:cNvSpPr/>
            <p:nvPr/>
          </p:nvSpPr>
          <p:spPr>
            <a:xfrm>
              <a:off x="396000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2" name="Rectangle 842"/>
            <p:cNvSpPr/>
            <p:nvPr/>
          </p:nvSpPr>
          <p:spPr>
            <a:xfrm>
              <a:off x="420768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3" name="Rectangle 843"/>
            <p:cNvSpPr/>
            <p:nvPr/>
          </p:nvSpPr>
          <p:spPr>
            <a:xfrm>
              <a:off x="445068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4" name="Rectangle 844"/>
            <p:cNvSpPr/>
            <p:nvPr/>
          </p:nvSpPr>
          <p:spPr>
            <a:xfrm>
              <a:off x="4698360" y="1377000"/>
              <a:ext cx="2808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5" name="Rectangle 845"/>
            <p:cNvSpPr/>
            <p:nvPr/>
          </p:nvSpPr>
          <p:spPr>
            <a:xfrm>
              <a:off x="494748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6" name="Rectangle 846"/>
            <p:cNvSpPr/>
            <p:nvPr/>
          </p:nvSpPr>
          <p:spPr>
            <a:xfrm>
              <a:off x="5196600" y="1377000"/>
              <a:ext cx="26640" cy="2487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7" name="Freeform 847"/>
            <p:cNvSpPr/>
            <p:nvPr/>
          </p:nvSpPr>
          <p:spPr>
            <a:xfrm>
              <a:off x="5203080" y="1377000"/>
              <a:ext cx="123480" cy="248760"/>
            </a:xfrm>
            <a:custGeom>
              <a:avLst/>
              <a:gdLst>
                <a:gd name="textAreaLeft" fmla="*/ 0 w 123480"/>
                <a:gd name="textAreaRight" fmla="*/ 123840 w 123480"/>
                <a:gd name="textAreaTop" fmla="*/ 0 h 248760"/>
                <a:gd name="textAreaBottom" fmla="*/ 249120 h 248760"/>
              </a:gdLst>
              <a:ahLst/>
              <a:cxnLst/>
              <a:rect l="textAreaLeft" t="textAreaTop" r="textAreaRight" b="textAreaBottom"/>
              <a:pathLst>
                <a:path w="78" h="157">
                  <a:moveTo>
                    <a:pt x="70" y="157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78" y="153"/>
                  </a:lnTo>
                  <a:lnTo>
                    <a:pt x="70" y="157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8" name="Freeform 848"/>
            <p:cNvSpPr/>
            <p:nvPr/>
          </p:nvSpPr>
          <p:spPr>
            <a:xfrm>
              <a:off x="2370960" y="1377000"/>
              <a:ext cx="131400" cy="24876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248760"/>
                <a:gd name="textAreaBottom" fmla="*/ 249120 h 248760"/>
              </a:gdLst>
              <a:ahLst/>
              <a:cxnLst/>
              <a:rect l="textAreaLeft" t="textAreaTop" r="textAreaRight" b="textAreaBottom"/>
              <a:pathLst>
                <a:path w="83" h="157">
                  <a:moveTo>
                    <a:pt x="9" y="157"/>
                  </a:moveTo>
                  <a:lnTo>
                    <a:pt x="0" y="153"/>
                  </a:lnTo>
                  <a:lnTo>
                    <a:pt x="74" y="0"/>
                  </a:lnTo>
                  <a:lnTo>
                    <a:pt x="83" y="0"/>
                  </a:lnTo>
                  <a:lnTo>
                    <a:pt x="9" y="157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79" name="Rectangle 849"/>
            <p:cNvSpPr/>
            <p:nvPr/>
          </p:nvSpPr>
          <p:spPr>
            <a:xfrm>
              <a:off x="2212200" y="1647000"/>
              <a:ext cx="32731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0" name="Oval 850"/>
            <p:cNvSpPr/>
            <p:nvPr/>
          </p:nvSpPr>
          <p:spPr>
            <a:xfrm>
              <a:off x="469836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1" name="Rectangle 851"/>
            <p:cNvSpPr/>
            <p:nvPr/>
          </p:nvSpPr>
          <p:spPr>
            <a:xfrm>
              <a:off x="4698360" y="1343880"/>
              <a:ext cx="34560" cy="331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2" name="Oval 852"/>
            <p:cNvSpPr/>
            <p:nvPr/>
          </p:nvSpPr>
          <p:spPr>
            <a:xfrm>
              <a:off x="420120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3" name="Rectangle 853"/>
            <p:cNvSpPr/>
            <p:nvPr/>
          </p:nvSpPr>
          <p:spPr>
            <a:xfrm>
              <a:off x="4201200" y="1343880"/>
              <a:ext cx="34560" cy="331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4" name="Oval 854"/>
            <p:cNvSpPr/>
            <p:nvPr/>
          </p:nvSpPr>
          <p:spPr>
            <a:xfrm>
              <a:off x="371088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5" name="Rectangle 855"/>
            <p:cNvSpPr/>
            <p:nvPr/>
          </p:nvSpPr>
          <p:spPr>
            <a:xfrm>
              <a:off x="3710880" y="1343880"/>
              <a:ext cx="34560" cy="331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6" name="Oval 856"/>
            <p:cNvSpPr/>
            <p:nvPr/>
          </p:nvSpPr>
          <p:spPr>
            <a:xfrm>
              <a:off x="3220200" y="1329480"/>
              <a:ext cx="2808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7" name="Rectangle 857"/>
            <p:cNvSpPr/>
            <p:nvPr/>
          </p:nvSpPr>
          <p:spPr>
            <a:xfrm>
              <a:off x="3220200" y="1343880"/>
              <a:ext cx="28080" cy="331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8" name="Oval 858"/>
            <p:cNvSpPr/>
            <p:nvPr/>
          </p:nvSpPr>
          <p:spPr>
            <a:xfrm>
              <a:off x="272340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89" name="Rectangle 859"/>
            <p:cNvSpPr/>
            <p:nvPr/>
          </p:nvSpPr>
          <p:spPr>
            <a:xfrm>
              <a:off x="2723400" y="1343880"/>
              <a:ext cx="34560" cy="331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0" name="Oval 860"/>
            <p:cNvSpPr/>
            <p:nvPr/>
          </p:nvSpPr>
          <p:spPr>
            <a:xfrm>
              <a:off x="247428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1" name="Rectangle 861"/>
            <p:cNvSpPr/>
            <p:nvPr/>
          </p:nvSpPr>
          <p:spPr>
            <a:xfrm>
              <a:off x="2474280" y="1343880"/>
              <a:ext cx="34560" cy="471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2" name="Oval 862"/>
            <p:cNvSpPr/>
            <p:nvPr/>
          </p:nvSpPr>
          <p:spPr>
            <a:xfrm>
              <a:off x="5188680" y="1329480"/>
              <a:ext cx="34560" cy="34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240" bIns="122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3" name="Rectangle 863"/>
            <p:cNvSpPr/>
            <p:nvPr/>
          </p:nvSpPr>
          <p:spPr>
            <a:xfrm>
              <a:off x="5188680" y="1343880"/>
              <a:ext cx="34560" cy="41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0520" bIns="205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4" name="Rectangle 864"/>
            <p:cNvSpPr/>
            <p:nvPr/>
          </p:nvSpPr>
          <p:spPr>
            <a:xfrm>
              <a:off x="5438160" y="1612080"/>
              <a:ext cx="82080" cy="489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5" name="Oval 865"/>
            <p:cNvSpPr/>
            <p:nvPr/>
          </p:nvSpPr>
          <p:spPr>
            <a:xfrm>
              <a:off x="5493600" y="1612080"/>
              <a:ext cx="55080" cy="489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6" name="Rectangle 866"/>
            <p:cNvSpPr/>
            <p:nvPr/>
          </p:nvSpPr>
          <p:spPr>
            <a:xfrm>
              <a:off x="2177280" y="1612080"/>
              <a:ext cx="90000" cy="489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7" name="Oval 867"/>
            <p:cNvSpPr/>
            <p:nvPr/>
          </p:nvSpPr>
          <p:spPr>
            <a:xfrm>
              <a:off x="2150280" y="1612080"/>
              <a:ext cx="53640" cy="489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8" name="Rectangle 868"/>
            <p:cNvSpPr/>
            <p:nvPr/>
          </p:nvSpPr>
          <p:spPr>
            <a:xfrm>
              <a:off x="5182560" y="1626480"/>
              <a:ext cx="164880" cy="55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299" name="Oval 869"/>
            <p:cNvSpPr/>
            <p:nvPr/>
          </p:nvSpPr>
          <p:spPr>
            <a:xfrm>
              <a:off x="5217480" y="2110680"/>
              <a:ext cx="88560" cy="88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1320" bIns="31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0" name="Rectangle 870"/>
            <p:cNvSpPr/>
            <p:nvPr/>
          </p:nvSpPr>
          <p:spPr>
            <a:xfrm>
              <a:off x="5217480" y="1681920"/>
              <a:ext cx="12240" cy="4759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1" name="Rectangle 871"/>
            <p:cNvSpPr/>
            <p:nvPr/>
          </p:nvSpPr>
          <p:spPr>
            <a:xfrm>
              <a:off x="5293440" y="1681920"/>
              <a:ext cx="12240" cy="4759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2" name="Rectangle 872"/>
            <p:cNvSpPr/>
            <p:nvPr/>
          </p:nvSpPr>
          <p:spPr>
            <a:xfrm>
              <a:off x="5258520" y="2178720"/>
              <a:ext cx="12240" cy="900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3" name="Freeform 873"/>
            <p:cNvSpPr/>
            <p:nvPr/>
          </p:nvSpPr>
          <p:spPr>
            <a:xfrm>
              <a:off x="5230080" y="2296440"/>
              <a:ext cx="69480" cy="11088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10880"/>
                <a:gd name="textAreaBottom" fmla="*/ 111240 h 110880"/>
              </a:gdLst>
              <a:ahLst/>
              <a:cxnLst/>
              <a:rect l="textAreaLeft" t="textAreaTop" r="textAreaRight" b="textAreaBottom"/>
              <a:pathLst>
                <a:path w="10" h="16">
                  <a:moveTo>
                    <a:pt x="5" y="16"/>
                  </a:move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6" y="14"/>
                    <a:pt x="7" y="13"/>
                    <a:pt x="7" y="12"/>
                  </a:cubicBezTo>
                  <a:cubicBezTo>
                    <a:pt x="8" y="10"/>
                    <a:pt x="7" y="9"/>
                    <a:pt x="6" y="8"/>
                  </a:cubicBezTo>
                  <a:cubicBezTo>
                    <a:pt x="5" y="7"/>
                    <a:pt x="4" y="6"/>
                    <a:pt x="4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7" y="6"/>
                  </a:cubicBezTo>
                  <a:cubicBezTo>
                    <a:pt x="9" y="8"/>
                    <a:pt x="10" y="10"/>
                    <a:pt x="9" y="13"/>
                  </a:cubicBezTo>
                  <a:cubicBezTo>
                    <a:pt x="9" y="15"/>
                    <a:pt x="7" y="16"/>
                    <a:pt x="5" y="16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4" name="Oval 874"/>
            <p:cNvSpPr/>
            <p:nvPr/>
          </p:nvSpPr>
          <p:spPr>
            <a:xfrm>
              <a:off x="5230080" y="2240640"/>
              <a:ext cx="63000" cy="6156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1600" bIns="216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5" name="Freeform 875"/>
            <p:cNvSpPr/>
            <p:nvPr/>
          </p:nvSpPr>
          <p:spPr>
            <a:xfrm>
              <a:off x="1639080" y="1632600"/>
              <a:ext cx="496440" cy="69480"/>
            </a:xfrm>
            <a:custGeom>
              <a:avLst/>
              <a:gdLst>
                <a:gd name="textAreaLeft" fmla="*/ 0 w 496440"/>
                <a:gd name="textAreaRight" fmla="*/ 496800 w 496440"/>
                <a:gd name="textAreaTop" fmla="*/ 0 h 69480"/>
                <a:gd name="textAreaBottom" fmla="*/ 69840 h 69480"/>
              </a:gdLst>
              <a:ahLst/>
              <a:cxnLst/>
              <a:rect l="textAreaLeft" t="textAreaTop" r="textAreaRight" b="textAreaBottom"/>
              <a:pathLst>
                <a:path w="313" h="44">
                  <a:moveTo>
                    <a:pt x="0" y="0"/>
                  </a:moveTo>
                  <a:lnTo>
                    <a:pt x="296" y="0"/>
                  </a:lnTo>
                  <a:lnTo>
                    <a:pt x="313" y="44"/>
                  </a:lnTo>
                  <a:lnTo>
                    <a:pt x="0" y="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6" name="Rectangle 876"/>
            <p:cNvSpPr/>
            <p:nvPr/>
          </p:nvSpPr>
          <p:spPr>
            <a:xfrm>
              <a:off x="1458000" y="2096280"/>
              <a:ext cx="725040" cy="55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7720" bIns="277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7" name="Freeform 877"/>
            <p:cNvSpPr/>
            <p:nvPr/>
          </p:nvSpPr>
          <p:spPr>
            <a:xfrm>
              <a:off x="1507320" y="1702440"/>
              <a:ext cx="151920" cy="40752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407520"/>
                <a:gd name="textAreaBottom" fmla="*/ 407880 h 407520"/>
              </a:gdLst>
              <a:ahLst/>
              <a:cxnLst/>
              <a:rect l="textAreaLeft" t="textAreaTop" r="textAreaRight" b="textAreaBottom"/>
              <a:pathLst>
                <a:path w="96" h="257">
                  <a:moveTo>
                    <a:pt x="83" y="0"/>
                  </a:moveTo>
                  <a:lnTo>
                    <a:pt x="0" y="74"/>
                  </a:lnTo>
                  <a:lnTo>
                    <a:pt x="0" y="257"/>
                  </a:lnTo>
                  <a:lnTo>
                    <a:pt x="96" y="25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8" name="Freeform 878"/>
            <p:cNvSpPr/>
            <p:nvPr/>
          </p:nvSpPr>
          <p:spPr>
            <a:xfrm>
              <a:off x="1639080" y="1702440"/>
              <a:ext cx="661680" cy="448920"/>
            </a:xfrm>
            <a:custGeom>
              <a:avLst/>
              <a:gdLst>
                <a:gd name="textAreaLeft" fmla="*/ 0 w 661680"/>
                <a:gd name="textAreaRight" fmla="*/ 662040 w 661680"/>
                <a:gd name="textAreaTop" fmla="*/ 0 h 448920"/>
                <a:gd name="textAreaBottom" fmla="*/ 449280 h 448920"/>
              </a:gdLst>
              <a:ahLst/>
              <a:cxnLst/>
              <a:rect l="textAreaLeft" t="textAreaTop" r="textAreaRight" b="textAreaBottom"/>
              <a:pathLst>
                <a:path w="417" h="283">
                  <a:moveTo>
                    <a:pt x="369" y="0"/>
                  </a:moveTo>
                  <a:lnTo>
                    <a:pt x="0" y="0"/>
                  </a:lnTo>
                  <a:lnTo>
                    <a:pt x="0" y="283"/>
                  </a:lnTo>
                  <a:lnTo>
                    <a:pt x="369" y="283"/>
                  </a:lnTo>
                  <a:lnTo>
                    <a:pt x="417" y="161"/>
                  </a:lnTo>
                  <a:lnTo>
                    <a:pt x="369" y="0"/>
                  </a:lnTo>
                  <a:close/>
                  <a:moveTo>
                    <a:pt x="261" y="157"/>
                  </a:moveTo>
                  <a:lnTo>
                    <a:pt x="200" y="157"/>
                  </a:lnTo>
                  <a:lnTo>
                    <a:pt x="200" y="22"/>
                  </a:lnTo>
                  <a:lnTo>
                    <a:pt x="261" y="22"/>
                  </a:lnTo>
                  <a:lnTo>
                    <a:pt x="261" y="157"/>
                  </a:lnTo>
                  <a:close/>
                  <a:moveTo>
                    <a:pt x="356" y="235"/>
                  </a:moveTo>
                  <a:lnTo>
                    <a:pt x="291" y="157"/>
                  </a:lnTo>
                  <a:lnTo>
                    <a:pt x="291" y="22"/>
                  </a:lnTo>
                  <a:lnTo>
                    <a:pt x="343" y="22"/>
                  </a:lnTo>
                  <a:lnTo>
                    <a:pt x="383" y="161"/>
                  </a:lnTo>
                  <a:lnTo>
                    <a:pt x="356" y="235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09" name="Freeform 879"/>
            <p:cNvSpPr/>
            <p:nvPr/>
          </p:nvSpPr>
          <p:spPr>
            <a:xfrm>
              <a:off x="1666080" y="362880"/>
              <a:ext cx="131400" cy="128376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1283760"/>
                <a:gd name="textAreaBottom" fmla="*/ 1284120 h 1283760"/>
              </a:gdLst>
              <a:ahLst/>
              <a:cxnLst/>
              <a:rect l="textAreaLeft" t="textAreaTop" r="textAreaRight" b="textAreaBottom"/>
              <a:pathLst>
                <a:path w="83" h="809">
                  <a:moveTo>
                    <a:pt x="17" y="809"/>
                  </a:moveTo>
                  <a:lnTo>
                    <a:pt x="0" y="805"/>
                  </a:lnTo>
                  <a:lnTo>
                    <a:pt x="65" y="0"/>
                  </a:lnTo>
                  <a:lnTo>
                    <a:pt x="83" y="0"/>
                  </a:lnTo>
                  <a:lnTo>
                    <a:pt x="17" y="80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0" name="Freeform 880"/>
            <p:cNvSpPr/>
            <p:nvPr/>
          </p:nvSpPr>
          <p:spPr>
            <a:xfrm>
              <a:off x="1713600" y="362880"/>
              <a:ext cx="131400" cy="128376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1283760"/>
                <a:gd name="textAreaBottom" fmla="*/ 1284120 h 1283760"/>
              </a:gdLst>
              <a:ahLst/>
              <a:cxnLst/>
              <a:rect l="textAreaLeft" t="textAreaTop" r="textAreaRight" b="textAreaBottom"/>
              <a:pathLst>
                <a:path w="83" h="809">
                  <a:moveTo>
                    <a:pt x="18" y="809"/>
                  </a:moveTo>
                  <a:lnTo>
                    <a:pt x="0" y="805"/>
                  </a:lnTo>
                  <a:lnTo>
                    <a:pt x="66" y="0"/>
                  </a:lnTo>
                  <a:lnTo>
                    <a:pt x="83" y="0"/>
                  </a:lnTo>
                  <a:lnTo>
                    <a:pt x="18" y="80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1" name="Freeform 881"/>
            <p:cNvSpPr/>
            <p:nvPr/>
          </p:nvSpPr>
          <p:spPr>
            <a:xfrm>
              <a:off x="1956600" y="362880"/>
              <a:ext cx="129960" cy="1283760"/>
            </a:xfrm>
            <a:custGeom>
              <a:avLst/>
              <a:gdLst>
                <a:gd name="textAreaLeft" fmla="*/ 0 w 129960"/>
                <a:gd name="textAreaRight" fmla="*/ 130320 w 129960"/>
                <a:gd name="textAreaTop" fmla="*/ 0 h 1283760"/>
                <a:gd name="textAreaBottom" fmla="*/ 1284120 h 1283760"/>
              </a:gdLst>
              <a:ahLst/>
              <a:cxnLst/>
              <a:rect l="textAreaLeft" t="textAreaTop" r="textAreaRight" b="textAreaBottom"/>
              <a:pathLst>
                <a:path w="82" h="809">
                  <a:moveTo>
                    <a:pt x="65" y="809"/>
                  </a:moveTo>
                  <a:lnTo>
                    <a:pt x="0" y="0"/>
                  </a:lnTo>
                  <a:lnTo>
                    <a:pt x="17" y="0"/>
                  </a:lnTo>
                  <a:lnTo>
                    <a:pt x="82" y="805"/>
                  </a:lnTo>
                  <a:lnTo>
                    <a:pt x="65" y="80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2" name="Freeform 882"/>
            <p:cNvSpPr/>
            <p:nvPr/>
          </p:nvSpPr>
          <p:spPr>
            <a:xfrm>
              <a:off x="1907280" y="362880"/>
              <a:ext cx="131400" cy="1283760"/>
            </a:xfrm>
            <a:custGeom>
              <a:avLst/>
              <a:gdLst>
                <a:gd name="textAreaLeft" fmla="*/ 0 w 131400"/>
                <a:gd name="textAreaRight" fmla="*/ 131760 w 131400"/>
                <a:gd name="textAreaTop" fmla="*/ 0 h 1283760"/>
                <a:gd name="textAreaBottom" fmla="*/ 1284120 h 1283760"/>
              </a:gdLst>
              <a:ahLst/>
              <a:cxnLst/>
              <a:rect l="textAreaLeft" t="textAreaTop" r="textAreaRight" b="textAreaBottom"/>
              <a:pathLst>
                <a:path w="83" h="809">
                  <a:moveTo>
                    <a:pt x="66" y="809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83" y="805"/>
                  </a:lnTo>
                  <a:lnTo>
                    <a:pt x="66" y="80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3" name="Rectangle 883"/>
            <p:cNvSpPr/>
            <p:nvPr/>
          </p:nvSpPr>
          <p:spPr>
            <a:xfrm>
              <a:off x="1777320" y="362880"/>
              <a:ext cx="199800" cy="137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4" name="Rectangle 884"/>
            <p:cNvSpPr/>
            <p:nvPr/>
          </p:nvSpPr>
          <p:spPr>
            <a:xfrm>
              <a:off x="1804320" y="293040"/>
              <a:ext cx="151920" cy="694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5" name="Rectangle 885"/>
            <p:cNvSpPr/>
            <p:nvPr/>
          </p:nvSpPr>
          <p:spPr>
            <a:xfrm>
              <a:off x="1748520" y="865800"/>
              <a:ext cx="25524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6" name="Rectangle 886"/>
            <p:cNvSpPr/>
            <p:nvPr/>
          </p:nvSpPr>
          <p:spPr>
            <a:xfrm>
              <a:off x="1707480" y="1253160"/>
              <a:ext cx="33156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7" name="Freeform 887"/>
            <p:cNvSpPr/>
            <p:nvPr/>
          </p:nvSpPr>
          <p:spPr>
            <a:xfrm>
              <a:off x="1777320" y="500760"/>
              <a:ext cx="234720" cy="38556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385560"/>
                <a:gd name="textAreaBottom" fmla="*/ 385920 h 385560"/>
              </a:gdLst>
              <a:ahLst/>
              <a:cxnLst/>
              <a:rect l="textAreaLeft" t="textAreaTop" r="textAreaRight" b="textAreaBottom"/>
              <a:pathLst>
                <a:path w="148" h="243">
                  <a:moveTo>
                    <a:pt x="139" y="243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148" y="239"/>
                  </a:lnTo>
                  <a:lnTo>
                    <a:pt x="139" y="243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8" name="Freeform 888"/>
            <p:cNvSpPr/>
            <p:nvPr/>
          </p:nvSpPr>
          <p:spPr>
            <a:xfrm>
              <a:off x="1742400" y="500760"/>
              <a:ext cx="234720" cy="385560"/>
            </a:xfrm>
            <a:custGeom>
              <a:avLst/>
              <a:gdLst>
                <a:gd name="textAreaLeft" fmla="*/ 0 w 234720"/>
                <a:gd name="textAreaRight" fmla="*/ 235080 w 234720"/>
                <a:gd name="textAreaTop" fmla="*/ 0 h 385560"/>
                <a:gd name="textAreaBottom" fmla="*/ 385920 h 385560"/>
              </a:gdLst>
              <a:ahLst/>
              <a:cxnLst/>
              <a:rect l="textAreaLeft" t="textAreaTop" r="textAreaRight" b="textAreaBottom"/>
              <a:pathLst>
                <a:path w="148" h="243">
                  <a:moveTo>
                    <a:pt x="9" y="243"/>
                  </a:moveTo>
                  <a:lnTo>
                    <a:pt x="0" y="239"/>
                  </a:lnTo>
                  <a:lnTo>
                    <a:pt x="143" y="0"/>
                  </a:lnTo>
                  <a:lnTo>
                    <a:pt x="148" y="4"/>
                  </a:lnTo>
                  <a:lnTo>
                    <a:pt x="9" y="243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19" name="Freeform 889"/>
            <p:cNvSpPr/>
            <p:nvPr/>
          </p:nvSpPr>
          <p:spPr>
            <a:xfrm>
              <a:off x="1742400" y="880200"/>
              <a:ext cx="302760" cy="387000"/>
            </a:xfrm>
            <a:custGeom>
              <a:avLst/>
              <a:gdLst>
                <a:gd name="textAreaLeft" fmla="*/ 0 w 302760"/>
                <a:gd name="textAreaRight" fmla="*/ 303120 w 30276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191" h="244">
                  <a:moveTo>
                    <a:pt x="183" y="244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191" y="239"/>
                  </a:lnTo>
                  <a:lnTo>
                    <a:pt x="183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0" name="Freeform 890"/>
            <p:cNvSpPr/>
            <p:nvPr/>
          </p:nvSpPr>
          <p:spPr>
            <a:xfrm>
              <a:off x="1707480" y="1259640"/>
              <a:ext cx="372600" cy="3870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35" h="244">
                  <a:moveTo>
                    <a:pt x="226" y="24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5" y="240"/>
                  </a:lnTo>
                  <a:lnTo>
                    <a:pt x="226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1" name="Freeform 891"/>
            <p:cNvSpPr/>
            <p:nvPr/>
          </p:nvSpPr>
          <p:spPr>
            <a:xfrm>
              <a:off x="1672560" y="1259640"/>
              <a:ext cx="372600" cy="387000"/>
            </a:xfrm>
            <a:custGeom>
              <a:avLst/>
              <a:gdLst>
                <a:gd name="textAreaLeft" fmla="*/ 0 w 372600"/>
                <a:gd name="textAreaRight" fmla="*/ 372960 w 37260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35" h="244">
                  <a:moveTo>
                    <a:pt x="9" y="244"/>
                  </a:moveTo>
                  <a:lnTo>
                    <a:pt x="0" y="240"/>
                  </a:lnTo>
                  <a:lnTo>
                    <a:pt x="227" y="0"/>
                  </a:lnTo>
                  <a:lnTo>
                    <a:pt x="235" y="5"/>
                  </a:lnTo>
                  <a:lnTo>
                    <a:pt x="9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2" name="Freeform 892"/>
            <p:cNvSpPr/>
            <p:nvPr/>
          </p:nvSpPr>
          <p:spPr>
            <a:xfrm>
              <a:off x="1707480" y="880200"/>
              <a:ext cx="304560" cy="38700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192" h="244">
                  <a:moveTo>
                    <a:pt x="4" y="244"/>
                  </a:moveTo>
                  <a:lnTo>
                    <a:pt x="0" y="239"/>
                  </a:lnTo>
                  <a:lnTo>
                    <a:pt x="183" y="0"/>
                  </a:lnTo>
                  <a:lnTo>
                    <a:pt x="192" y="4"/>
                  </a:lnTo>
                  <a:lnTo>
                    <a:pt x="4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3" name="Rectangle 893"/>
            <p:cNvSpPr/>
            <p:nvPr/>
          </p:nvSpPr>
          <p:spPr>
            <a:xfrm>
              <a:off x="1824840" y="472320"/>
              <a:ext cx="14040" cy="11887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4" name="Rectangle 894"/>
            <p:cNvSpPr/>
            <p:nvPr/>
          </p:nvSpPr>
          <p:spPr>
            <a:xfrm>
              <a:off x="1915200" y="472320"/>
              <a:ext cx="12240" cy="11887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5" name="Oval 895"/>
            <p:cNvSpPr/>
            <p:nvPr/>
          </p:nvSpPr>
          <p:spPr>
            <a:xfrm>
              <a:off x="1818360" y="210240"/>
              <a:ext cx="117000" cy="11700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400" bIns="414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6" name="Freeform 896"/>
            <p:cNvSpPr/>
            <p:nvPr/>
          </p:nvSpPr>
          <p:spPr>
            <a:xfrm>
              <a:off x="2094840" y="1558080"/>
              <a:ext cx="164880" cy="158400"/>
            </a:xfrm>
            <a:custGeom>
              <a:avLst/>
              <a:gdLst>
                <a:gd name="textAreaLeft" fmla="*/ 0 w 164880"/>
                <a:gd name="textAreaRight" fmla="*/ 165240 w 164880"/>
                <a:gd name="textAreaTop" fmla="*/ 0 h 158400"/>
                <a:gd name="textAreaBottom" fmla="*/ 158760 h 158400"/>
              </a:gdLst>
              <a:ahLst/>
              <a:cxnLst/>
              <a:rect l="textAreaLeft" t="textAreaTop" r="textAreaRight" b="textAreaBottom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7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7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7" name="Freeform 897"/>
            <p:cNvSpPr/>
            <p:nvPr/>
          </p:nvSpPr>
          <p:spPr>
            <a:xfrm>
              <a:off x="1928160" y="430920"/>
              <a:ext cx="574200" cy="918720"/>
            </a:xfrm>
            <a:custGeom>
              <a:avLst/>
              <a:gdLst>
                <a:gd name="textAreaLeft" fmla="*/ 0 w 574200"/>
                <a:gd name="textAreaRight" fmla="*/ 574560 w 574200"/>
                <a:gd name="textAreaTop" fmla="*/ 0 h 918720"/>
                <a:gd name="textAreaBottom" fmla="*/ 919080 h 918720"/>
              </a:gdLst>
              <a:ahLst/>
              <a:cxnLst/>
              <a:rect l="textAreaLeft" t="textAreaTop" r="textAreaRight" b="textAreaBottom"/>
              <a:pathLst>
                <a:path w="362" h="579">
                  <a:moveTo>
                    <a:pt x="353" y="579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362" y="575"/>
                  </a:lnTo>
                  <a:lnTo>
                    <a:pt x="353" y="57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8" name="Freeform 898"/>
            <p:cNvSpPr/>
            <p:nvPr/>
          </p:nvSpPr>
          <p:spPr>
            <a:xfrm>
              <a:off x="1894680" y="204120"/>
              <a:ext cx="3314520" cy="1145880"/>
            </a:xfrm>
            <a:custGeom>
              <a:avLst/>
              <a:gdLst>
                <a:gd name="textAreaLeft" fmla="*/ 0 w 3314520"/>
                <a:gd name="textAreaRight" fmla="*/ 3314880 w 3314520"/>
                <a:gd name="textAreaTop" fmla="*/ 0 h 1145880"/>
                <a:gd name="textAreaBottom" fmla="*/ 1146240 h 1145880"/>
              </a:gdLst>
              <a:ahLst/>
              <a:cxnLst/>
              <a:rect l="textAreaLeft" t="textAreaTop" r="textAreaRight" b="textAreaBottom"/>
              <a:pathLst>
                <a:path w="2088" h="722">
                  <a:moveTo>
                    <a:pt x="2084" y="72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088" y="713"/>
                  </a:lnTo>
                  <a:lnTo>
                    <a:pt x="2084" y="722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29" name="Freeform 899"/>
            <p:cNvSpPr/>
            <p:nvPr/>
          </p:nvSpPr>
          <p:spPr>
            <a:xfrm>
              <a:off x="1886760" y="210240"/>
              <a:ext cx="1353960" cy="1139400"/>
            </a:xfrm>
            <a:custGeom>
              <a:avLst/>
              <a:gdLst>
                <a:gd name="textAreaLeft" fmla="*/ 0 w 1353960"/>
                <a:gd name="textAreaRight" fmla="*/ 1354320 w 1353960"/>
                <a:gd name="textAreaTop" fmla="*/ 0 h 1139400"/>
                <a:gd name="textAreaBottom" fmla="*/ 1139760 h 1139400"/>
              </a:gdLst>
              <a:ahLst/>
              <a:cxnLst/>
              <a:rect l="textAreaLeft" t="textAreaTop" r="textAreaRight" b="textAreaBottom"/>
              <a:pathLst>
                <a:path w="853" h="718">
                  <a:moveTo>
                    <a:pt x="844" y="718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853" y="714"/>
                  </a:lnTo>
                  <a:lnTo>
                    <a:pt x="844" y="71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0" name="Rectangle 900"/>
            <p:cNvSpPr/>
            <p:nvPr/>
          </p:nvSpPr>
          <p:spPr>
            <a:xfrm>
              <a:off x="602640" y="1632600"/>
              <a:ext cx="1049040" cy="694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4920" bIns="349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1" name="Rectangle 901"/>
            <p:cNvSpPr/>
            <p:nvPr/>
          </p:nvSpPr>
          <p:spPr>
            <a:xfrm>
              <a:off x="713520" y="1488240"/>
              <a:ext cx="88560" cy="4075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2" name="Rectangle 902"/>
            <p:cNvSpPr/>
            <p:nvPr/>
          </p:nvSpPr>
          <p:spPr>
            <a:xfrm>
              <a:off x="816840" y="1488240"/>
              <a:ext cx="88560" cy="4075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3" name="Rectangle 903"/>
            <p:cNvSpPr/>
            <p:nvPr/>
          </p:nvSpPr>
          <p:spPr>
            <a:xfrm>
              <a:off x="920160" y="1488240"/>
              <a:ext cx="90000" cy="4075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4" name="Rectangle 904"/>
            <p:cNvSpPr/>
            <p:nvPr/>
          </p:nvSpPr>
          <p:spPr>
            <a:xfrm>
              <a:off x="1023120" y="1488240"/>
              <a:ext cx="90000" cy="4075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5" name="Rectangle 905"/>
            <p:cNvSpPr/>
            <p:nvPr/>
          </p:nvSpPr>
          <p:spPr>
            <a:xfrm>
              <a:off x="1127880" y="1488240"/>
              <a:ext cx="88560" cy="40752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6" name="Freeform 906"/>
            <p:cNvSpPr/>
            <p:nvPr/>
          </p:nvSpPr>
          <p:spPr>
            <a:xfrm>
              <a:off x="553320" y="1467720"/>
              <a:ext cx="1147320" cy="11088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10880"/>
                <a:gd name="textAreaBottom" fmla="*/ 111240 h 110880"/>
              </a:gdLst>
              <a:ahLst/>
              <a:cxnLst/>
              <a:rect l="textAreaLeft" t="textAreaTop" r="textAreaRight" b="textAreaBottom"/>
              <a:pathLst>
                <a:path w="166" h="16">
                  <a:moveTo>
                    <a:pt x="164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" y="16"/>
                    <a:pt x="0" y="12"/>
                    <a:pt x="0" y="8"/>
                  </a:cubicBezTo>
                  <a:cubicBezTo>
                    <a:pt x="0" y="4"/>
                    <a:pt x="3" y="0"/>
                    <a:pt x="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2"/>
                    <a:pt x="2" y="5"/>
                    <a:pt x="2" y="8"/>
                  </a:cubicBezTo>
                  <a:cubicBezTo>
                    <a:pt x="2" y="11"/>
                    <a:pt x="4" y="14"/>
                    <a:pt x="9" y="14"/>
                  </a:cubicBezTo>
                  <a:cubicBezTo>
                    <a:pt x="164" y="14"/>
                    <a:pt x="164" y="14"/>
                    <a:pt x="164" y="14"/>
                  </a:cubicBezTo>
                  <a:lnTo>
                    <a:pt x="164" y="16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7" name="Rectangle 907"/>
            <p:cNvSpPr/>
            <p:nvPr/>
          </p:nvSpPr>
          <p:spPr>
            <a:xfrm>
              <a:off x="602640" y="1473840"/>
              <a:ext cx="26640" cy="1728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8" name="Rectangle 908"/>
            <p:cNvSpPr/>
            <p:nvPr/>
          </p:nvSpPr>
          <p:spPr>
            <a:xfrm>
              <a:off x="1251720" y="1473840"/>
              <a:ext cx="14040" cy="1728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39" name="Rectangle 909"/>
            <p:cNvSpPr/>
            <p:nvPr/>
          </p:nvSpPr>
          <p:spPr>
            <a:xfrm>
              <a:off x="1313640" y="1473840"/>
              <a:ext cx="14040" cy="1728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0" name="Rectangle 910"/>
            <p:cNvSpPr/>
            <p:nvPr/>
          </p:nvSpPr>
          <p:spPr>
            <a:xfrm>
              <a:off x="1486800" y="1473840"/>
              <a:ext cx="14040" cy="1728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1" name="Rectangle 911"/>
            <p:cNvSpPr/>
            <p:nvPr/>
          </p:nvSpPr>
          <p:spPr>
            <a:xfrm>
              <a:off x="1542240" y="1473840"/>
              <a:ext cx="12240" cy="1728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2" name="Oval 912"/>
            <p:cNvSpPr/>
            <p:nvPr/>
          </p:nvSpPr>
          <p:spPr>
            <a:xfrm>
              <a:off x="616680" y="1585080"/>
              <a:ext cx="82080" cy="82080"/>
            </a:xfrm>
            <a:prstGeom prst="ellipse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9160" bIns="2916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3" name="Rectangle 913"/>
            <p:cNvSpPr/>
            <p:nvPr/>
          </p:nvSpPr>
          <p:spPr>
            <a:xfrm>
              <a:off x="1666080" y="2151720"/>
              <a:ext cx="26640" cy="42825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4" name="Rectangle 914"/>
            <p:cNvSpPr/>
            <p:nvPr/>
          </p:nvSpPr>
          <p:spPr>
            <a:xfrm>
              <a:off x="2059920" y="2151720"/>
              <a:ext cx="26640" cy="42825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5" name="Rectangle 915"/>
            <p:cNvSpPr/>
            <p:nvPr/>
          </p:nvSpPr>
          <p:spPr>
            <a:xfrm>
              <a:off x="1680480" y="2151720"/>
              <a:ext cx="393480" cy="82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1040" bIns="41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6" name="Freeform 916"/>
            <p:cNvSpPr/>
            <p:nvPr/>
          </p:nvSpPr>
          <p:spPr>
            <a:xfrm>
              <a:off x="1680480" y="222012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7" name="Freeform 917"/>
            <p:cNvSpPr/>
            <p:nvPr/>
          </p:nvSpPr>
          <p:spPr>
            <a:xfrm>
              <a:off x="1680480" y="222012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8" name="Rectangle 918"/>
            <p:cNvSpPr/>
            <p:nvPr/>
          </p:nvSpPr>
          <p:spPr>
            <a:xfrm>
              <a:off x="1680480" y="2593080"/>
              <a:ext cx="39348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49" name="Freeform 919"/>
            <p:cNvSpPr/>
            <p:nvPr/>
          </p:nvSpPr>
          <p:spPr>
            <a:xfrm>
              <a:off x="1680480" y="260748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239" y="244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0" name="Freeform 920"/>
            <p:cNvSpPr/>
            <p:nvPr/>
          </p:nvSpPr>
          <p:spPr>
            <a:xfrm>
              <a:off x="1680480" y="260748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8" y="244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1" name="Rectangle 921"/>
            <p:cNvSpPr/>
            <p:nvPr/>
          </p:nvSpPr>
          <p:spPr>
            <a:xfrm>
              <a:off x="1680480" y="298044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2" name="Freeform 922"/>
            <p:cNvSpPr/>
            <p:nvPr/>
          </p:nvSpPr>
          <p:spPr>
            <a:xfrm>
              <a:off x="1680480" y="298692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239" y="244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48" y="240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3" name="Freeform 923"/>
            <p:cNvSpPr/>
            <p:nvPr/>
          </p:nvSpPr>
          <p:spPr>
            <a:xfrm>
              <a:off x="1680480" y="298692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8" y="244"/>
                  </a:moveTo>
                  <a:lnTo>
                    <a:pt x="0" y="240"/>
                  </a:lnTo>
                  <a:lnTo>
                    <a:pt x="239" y="0"/>
                  </a:lnTo>
                  <a:lnTo>
                    <a:pt x="248" y="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4" name="Rectangle 924"/>
            <p:cNvSpPr/>
            <p:nvPr/>
          </p:nvSpPr>
          <p:spPr>
            <a:xfrm>
              <a:off x="1680480" y="3359880"/>
              <a:ext cx="39348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5" name="Freeform 925"/>
            <p:cNvSpPr/>
            <p:nvPr/>
          </p:nvSpPr>
          <p:spPr>
            <a:xfrm>
              <a:off x="1680480" y="336780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6" name="Freeform 926"/>
            <p:cNvSpPr/>
            <p:nvPr/>
          </p:nvSpPr>
          <p:spPr>
            <a:xfrm>
              <a:off x="1680480" y="336780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7" name="Rectangle 927"/>
            <p:cNvSpPr/>
            <p:nvPr/>
          </p:nvSpPr>
          <p:spPr>
            <a:xfrm>
              <a:off x="1680480" y="374112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8" name="Freeform 928"/>
            <p:cNvSpPr/>
            <p:nvPr/>
          </p:nvSpPr>
          <p:spPr>
            <a:xfrm>
              <a:off x="1680480" y="374724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59" name="Freeform 929"/>
            <p:cNvSpPr/>
            <p:nvPr/>
          </p:nvSpPr>
          <p:spPr>
            <a:xfrm>
              <a:off x="1680480" y="374724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0" name="Rectangle 930"/>
            <p:cNvSpPr/>
            <p:nvPr/>
          </p:nvSpPr>
          <p:spPr>
            <a:xfrm>
              <a:off x="1680480" y="412020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1" name="Freeform 931"/>
            <p:cNvSpPr/>
            <p:nvPr/>
          </p:nvSpPr>
          <p:spPr>
            <a:xfrm>
              <a:off x="1680480" y="412668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2" name="Freeform 932"/>
            <p:cNvSpPr/>
            <p:nvPr/>
          </p:nvSpPr>
          <p:spPr>
            <a:xfrm>
              <a:off x="1680480" y="412668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3" name="Rectangle 933"/>
            <p:cNvSpPr/>
            <p:nvPr/>
          </p:nvSpPr>
          <p:spPr>
            <a:xfrm>
              <a:off x="1680480" y="4499640"/>
              <a:ext cx="39348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4" name="Freeform 934"/>
            <p:cNvSpPr/>
            <p:nvPr/>
          </p:nvSpPr>
          <p:spPr>
            <a:xfrm>
              <a:off x="1680480" y="451404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239" y="244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5" name="Freeform 935"/>
            <p:cNvSpPr/>
            <p:nvPr/>
          </p:nvSpPr>
          <p:spPr>
            <a:xfrm>
              <a:off x="1680480" y="451404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8" y="244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6" name="Rectangle 936"/>
            <p:cNvSpPr/>
            <p:nvPr/>
          </p:nvSpPr>
          <p:spPr>
            <a:xfrm>
              <a:off x="1680480" y="488088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7" name="Freeform 937"/>
            <p:cNvSpPr/>
            <p:nvPr/>
          </p:nvSpPr>
          <p:spPr>
            <a:xfrm>
              <a:off x="1680480" y="489348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239" y="244"/>
                  </a:moveTo>
                  <a:lnTo>
                    <a:pt x="0" y="5"/>
                  </a:lnTo>
                  <a:lnTo>
                    <a:pt x="8" y="0"/>
                  </a:lnTo>
                  <a:lnTo>
                    <a:pt x="248" y="240"/>
                  </a:lnTo>
                  <a:lnTo>
                    <a:pt x="239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8" name="Freeform 938"/>
            <p:cNvSpPr/>
            <p:nvPr/>
          </p:nvSpPr>
          <p:spPr>
            <a:xfrm>
              <a:off x="1680480" y="4893480"/>
              <a:ext cx="393480" cy="38700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87000"/>
                <a:gd name="textAreaBottom" fmla="*/ 387360 h 387000"/>
              </a:gdLst>
              <a:ahLst/>
              <a:cxnLst/>
              <a:rect l="textAreaLeft" t="textAreaTop" r="textAreaRight" b="textAreaBottom"/>
              <a:pathLst>
                <a:path w="248" h="244">
                  <a:moveTo>
                    <a:pt x="8" y="244"/>
                  </a:moveTo>
                  <a:lnTo>
                    <a:pt x="0" y="240"/>
                  </a:lnTo>
                  <a:lnTo>
                    <a:pt x="239" y="0"/>
                  </a:lnTo>
                  <a:lnTo>
                    <a:pt x="248" y="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69" name="Rectangle 939"/>
            <p:cNvSpPr/>
            <p:nvPr/>
          </p:nvSpPr>
          <p:spPr>
            <a:xfrm>
              <a:off x="1680480" y="5266440"/>
              <a:ext cx="39348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0" name="Freeform 940"/>
            <p:cNvSpPr/>
            <p:nvPr/>
          </p:nvSpPr>
          <p:spPr>
            <a:xfrm>
              <a:off x="1680480" y="527436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1" name="Freeform 941"/>
            <p:cNvSpPr/>
            <p:nvPr/>
          </p:nvSpPr>
          <p:spPr>
            <a:xfrm>
              <a:off x="1680480" y="527436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4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2" name="Rectangle 942"/>
            <p:cNvSpPr/>
            <p:nvPr/>
          </p:nvSpPr>
          <p:spPr>
            <a:xfrm>
              <a:off x="1680480" y="564768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3" name="Freeform 943"/>
            <p:cNvSpPr/>
            <p:nvPr/>
          </p:nvSpPr>
          <p:spPr>
            <a:xfrm>
              <a:off x="1680480" y="565380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39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4" name="Freeform 944"/>
            <p:cNvSpPr/>
            <p:nvPr/>
          </p:nvSpPr>
          <p:spPr>
            <a:xfrm>
              <a:off x="1680480" y="565380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39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5" name="Rectangle 945"/>
            <p:cNvSpPr/>
            <p:nvPr/>
          </p:nvSpPr>
          <p:spPr>
            <a:xfrm>
              <a:off x="1680480" y="6027120"/>
              <a:ext cx="393480" cy="266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320" bIns="133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6" name="Freeform 946"/>
            <p:cNvSpPr/>
            <p:nvPr/>
          </p:nvSpPr>
          <p:spPr>
            <a:xfrm>
              <a:off x="1680480" y="603324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239" y="248"/>
                  </a:moveTo>
                  <a:lnTo>
                    <a:pt x="0" y="9"/>
                  </a:lnTo>
                  <a:lnTo>
                    <a:pt x="8" y="0"/>
                  </a:lnTo>
                  <a:lnTo>
                    <a:pt x="248" y="244"/>
                  </a:lnTo>
                  <a:lnTo>
                    <a:pt x="239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7" name="Freeform 947"/>
            <p:cNvSpPr/>
            <p:nvPr/>
          </p:nvSpPr>
          <p:spPr>
            <a:xfrm>
              <a:off x="1680480" y="6033240"/>
              <a:ext cx="393480" cy="393480"/>
            </a:xfrm>
            <a:custGeom>
              <a:avLst/>
              <a:gdLst>
                <a:gd name="textAreaLeft" fmla="*/ 0 w 393480"/>
                <a:gd name="textAreaRight" fmla="*/ 393840 w 393480"/>
                <a:gd name="textAreaTop" fmla="*/ 0 h 393480"/>
                <a:gd name="textAreaBottom" fmla="*/ 393840 h 393480"/>
              </a:gdLst>
              <a:ahLst/>
              <a:cxnLst/>
              <a:rect l="textAreaLeft" t="textAreaTop" r="textAreaRight" b="textAreaBottom"/>
              <a:pathLst>
                <a:path w="248" h="248">
                  <a:moveTo>
                    <a:pt x="8" y="248"/>
                  </a:moveTo>
                  <a:lnTo>
                    <a:pt x="0" y="244"/>
                  </a:lnTo>
                  <a:lnTo>
                    <a:pt x="239" y="0"/>
                  </a:lnTo>
                  <a:lnTo>
                    <a:pt x="248" y="9"/>
                  </a:lnTo>
                  <a:lnTo>
                    <a:pt x="8" y="24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8" name="Rectangle 948"/>
            <p:cNvSpPr/>
            <p:nvPr/>
          </p:nvSpPr>
          <p:spPr>
            <a:xfrm>
              <a:off x="1680480" y="6406200"/>
              <a:ext cx="39348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79" name="Freeform 949"/>
            <p:cNvSpPr/>
            <p:nvPr/>
          </p:nvSpPr>
          <p:spPr>
            <a:xfrm>
              <a:off x="1527840" y="6420600"/>
              <a:ext cx="704520" cy="158400"/>
            </a:xfrm>
            <a:custGeom>
              <a:avLst/>
              <a:gdLst>
                <a:gd name="textAreaLeft" fmla="*/ 0 w 704520"/>
                <a:gd name="textAreaRight" fmla="*/ 704880 w 704520"/>
                <a:gd name="textAreaTop" fmla="*/ 0 h 158400"/>
                <a:gd name="textAreaBottom" fmla="*/ 158760 h 158400"/>
              </a:gdLst>
              <a:ahLst/>
              <a:cxnLst/>
              <a:rect l="textAreaLeft" t="textAreaTop" r="textAreaRight" b="textAreaBottom"/>
              <a:pathLst>
                <a:path w="444" h="100">
                  <a:moveTo>
                    <a:pt x="444" y="100"/>
                  </a:moveTo>
                  <a:lnTo>
                    <a:pt x="0" y="100"/>
                  </a:lnTo>
                  <a:lnTo>
                    <a:pt x="39" y="0"/>
                  </a:lnTo>
                  <a:lnTo>
                    <a:pt x="400" y="0"/>
                  </a:lnTo>
                  <a:lnTo>
                    <a:pt x="444" y="100"/>
                  </a:lnTo>
                  <a:close/>
                  <a:moveTo>
                    <a:pt x="22" y="83"/>
                  </a:moveTo>
                  <a:lnTo>
                    <a:pt x="418" y="83"/>
                  </a:lnTo>
                  <a:lnTo>
                    <a:pt x="387" y="17"/>
                  </a:lnTo>
                  <a:lnTo>
                    <a:pt x="52" y="17"/>
                  </a:lnTo>
                  <a:lnTo>
                    <a:pt x="22" y="83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0" name="Rectangle 950"/>
            <p:cNvSpPr/>
            <p:nvPr/>
          </p:nvSpPr>
          <p:spPr>
            <a:xfrm>
              <a:off x="1307160" y="6558840"/>
              <a:ext cx="1139400" cy="3456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7280" bIns="172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1" name="Rectangle 951"/>
            <p:cNvSpPr/>
            <p:nvPr/>
          </p:nvSpPr>
          <p:spPr>
            <a:xfrm>
              <a:off x="1639080" y="6435000"/>
              <a:ext cx="82080" cy="137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2" name="Rectangle 952"/>
            <p:cNvSpPr/>
            <p:nvPr/>
          </p:nvSpPr>
          <p:spPr>
            <a:xfrm>
              <a:off x="1307160" y="6564960"/>
              <a:ext cx="82080" cy="83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3" name="Rectangle 953"/>
            <p:cNvSpPr/>
            <p:nvPr/>
          </p:nvSpPr>
          <p:spPr>
            <a:xfrm>
              <a:off x="2364480" y="6564960"/>
              <a:ext cx="82080" cy="83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2120" bIns="42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4" name="Rectangle 954"/>
            <p:cNvSpPr/>
            <p:nvPr/>
          </p:nvSpPr>
          <p:spPr>
            <a:xfrm>
              <a:off x="2025000" y="6435000"/>
              <a:ext cx="83880" cy="137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5" name="Rectangle 955"/>
            <p:cNvSpPr/>
            <p:nvPr/>
          </p:nvSpPr>
          <p:spPr>
            <a:xfrm>
              <a:off x="1680480" y="6482520"/>
              <a:ext cx="385560" cy="280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6" name="Rectangle 956"/>
            <p:cNvSpPr/>
            <p:nvPr/>
          </p:nvSpPr>
          <p:spPr>
            <a:xfrm>
              <a:off x="1307160" y="6641280"/>
              <a:ext cx="113940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7" name="Rectangle 957"/>
            <p:cNvSpPr/>
            <p:nvPr/>
          </p:nvSpPr>
          <p:spPr>
            <a:xfrm>
              <a:off x="1810440" y="2193120"/>
              <a:ext cx="14040" cy="43794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8" name="Rectangle 958"/>
            <p:cNvSpPr/>
            <p:nvPr/>
          </p:nvSpPr>
          <p:spPr>
            <a:xfrm>
              <a:off x="1936080" y="2193120"/>
              <a:ext cx="12240" cy="43794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89" name="Rectangle 959"/>
            <p:cNvSpPr/>
            <p:nvPr/>
          </p:nvSpPr>
          <p:spPr>
            <a:xfrm>
              <a:off x="1713600" y="2228040"/>
              <a:ext cx="14040" cy="1145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0" name="Rectangle 960"/>
            <p:cNvSpPr/>
            <p:nvPr/>
          </p:nvSpPr>
          <p:spPr>
            <a:xfrm>
              <a:off x="1866240" y="2228040"/>
              <a:ext cx="14040" cy="1145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1" name="Rectangle 961"/>
            <p:cNvSpPr/>
            <p:nvPr/>
          </p:nvSpPr>
          <p:spPr>
            <a:xfrm>
              <a:off x="1721520" y="22755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2" name="Rectangle 962"/>
            <p:cNvSpPr/>
            <p:nvPr/>
          </p:nvSpPr>
          <p:spPr>
            <a:xfrm>
              <a:off x="1721520" y="331236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3" name="Rectangle 963"/>
            <p:cNvSpPr/>
            <p:nvPr/>
          </p:nvSpPr>
          <p:spPr>
            <a:xfrm>
              <a:off x="1721520" y="31950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4" name="Rectangle 964"/>
            <p:cNvSpPr/>
            <p:nvPr/>
          </p:nvSpPr>
          <p:spPr>
            <a:xfrm>
              <a:off x="1721520" y="30837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5" name="Rectangle 965"/>
            <p:cNvSpPr/>
            <p:nvPr/>
          </p:nvSpPr>
          <p:spPr>
            <a:xfrm>
              <a:off x="1721520" y="29664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6" name="Rectangle 966"/>
            <p:cNvSpPr/>
            <p:nvPr/>
          </p:nvSpPr>
          <p:spPr>
            <a:xfrm>
              <a:off x="1721520" y="28486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7" name="Rectangle 967"/>
            <p:cNvSpPr/>
            <p:nvPr/>
          </p:nvSpPr>
          <p:spPr>
            <a:xfrm>
              <a:off x="1721520" y="273924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8" name="Rectangle 968"/>
            <p:cNvSpPr/>
            <p:nvPr/>
          </p:nvSpPr>
          <p:spPr>
            <a:xfrm>
              <a:off x="1721520" y="262188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399" name="Rectangle 969"/>
            <p:cNvSpPr/>
            <p:nvPr/>
          </p:nvSpPr>
          <p:spPr>
            <a:xfrm>
              <a:off x="1721520" y="250416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0" name="Rectangle 970"/>
            <p:cNvSpPr/>
            <p:nvPr/>
          </p:nvSpPr>
          <p:spPr>
            <a:xfrm>
              <a:off x="1721520" y="23932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1" name="Rectangle 971"/>
            <p:cNvSpPr/>
            <p:nvPr/>
          </p:nvSpPr>
          <p:spPr>
            <a:xfrm>
              <a:off x="1713600" y="4514040"/>
              <a:ext cx="14040" cy="1145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2" name="Rectangle 972"/>
            <p:cNvSpPr/>
            <p:nvPr/>
          </p:nvSpPr>
          <p:spPr>
            <a:xfrm>
              <a:off x="1866240" y="4514040"/>
              <a:ext cx="14040" cy="114588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3" name="Rectangle 973"/>
            <p:cNvSpPr/>
            <p:nvPr/>
          </p:nvSpPr>
          <p:spPr>
            <a:xfrm>
              <a:off x="1721520" y="45615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4" name="Rectangle 974"/>
            <p:cNvSpPr/>
            <p:nvPr/>
          </p:nvSpPr>
          <p:spPr>
            <a:xfrm>
              <a:off x="1721520" y="55983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5" name="Rectangle 975"/>
            <p:cNvSpPr/>
            <p:nvPr/>
          </p:nvSpPr>
          <p:spPr>
            <a:xfrm>
              <a:off x="1721520" y="54810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6" name="Rectangle 976"/>
            <p:cNvSpPr/>
            <p:nvPr/>
          </p:nvSpPr>
          <p:spPr>
            <a:xfrm>
              <a:off x="1721520" y="537120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7" name="Rectangle 977"/>
            <p:cNvSpPr/>
            <p:nvPr/>
          </p:nvSpPr>
          <p:spPr>
            <a:xfrm>
              <a:off x="1721520" y="525384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8" name="Rectangle 978"/>
            <p:cNvSpPr/>
            <p:nvPr/>
          </p:nvSpPr>
          <p:spPr>
            <a:xfrm>
              <a:off x="1721520" y="513648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09" name="Rectangle 979"/>
            <p:cNvSpPr/>
            <p:nvPr/>
          </p:nvSpPr>
          <p:spPr>
            <a:xfrm>
              <a:off x="1721520" y="502524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0" name="Rectangle 980"/>
            <p:cNvSpPr/>
            <p:nvPr/>
          </p:nvSpPr>
          <p:spPr>
            <a:xfrm>
              <a:off x="1721520" y="49078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1" name="Rectangle 981"/>
            <p:cNvSpPr/>
            <p:nvPr/>
          </p:nvSpPr>
          <p:spPr>
            <a:xfrm>
              <a:off x="1721520" y="479664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2" name="Rectangle 982"/>
            <p:cNvSpPr/>
            <p:nvPr/>
          </p:nvSpPr>
          <p:spPr>
            <a:xfrm>
              <a:off x="1721520" y="46792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3" name="Rectangle 983"/>
            <p:cNvSpPr/>
            <p:nvPr/>
          </p:nvSpPr>
          <p:spPr>
            <a:xfrm>
              <a:off x="1874160" y="3374280"/>
              <a:ext cx="12240" cy="11394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4" name="Rectangle 984"/>
            <p:cNvSpPr/>
            <p:nvPr/>
          </p:nvSpPr>
          <p:spPr>
            <a:xfrm>
              <a:off x="2025000" y="3374280"/>
              <a:ext cx="14040" cy="11394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5" name="Rectangle 985"/>
            <p:cNvSpPr/>
            <p:nvPr/>
          </p:nvSpPr>
          <p:spPr>
            <a:xfrm>
              <a:off x="1880280" y="34218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6" name="Rectangle 986"/>
            <p:cNvSpPr/>
            <p:nvPr/>
          </p:nvSpPr>
          <p:spPr>
            <a:xfrm>
              <a:off x="1880280" y="445212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7" name="Rectangle 987"/>
            <p:cNvSpPr/>
            <p:nvPr/>
          </p:nvSpPr>
          <p:spPr>
            <a:xfrm>
              <a:off x="1880280" y="43408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8" name="Rectangle 988"/>
            <p:cNvSpPr/>
            <p:nvPr/>
          </p:nvSpPr>
          <p:spPr>
            <a:xfrm>
              <a:off x="1880280" y="422352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19" name="Rectangle 989"/>
            <p:cNvSpPr/>
            <p:nvPr/>
          </p:nvSpPr>
          <p:spPr>
            <a:xfrm>
              <a:off x="1880280" y="41061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0" name="Rectangle 990"/>
            <p:cNvSpPr/>
            <p:nvPr/>
          </p:nvSpPr>
          <p:spPr>
            <a:xfrm>
              <a:off x="1880280" y="399636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1" name="Rectangle 991"/>
            <p:cNvSpPr/>
            <p:nvPr/>
          </p:nvSpPr>
          <p:spPr>
            <a:xfrm>
              <a:off x="1880280" y="387900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2" name="Rectangle 992"/>
            <p:cNvSpPr/>
            <p:nvPr/>
          </p:nvSpPr>
          <p:spPr>
            <a:xfrm>
              <a:off x="1880280" y="37677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3" name="Rectangle 993"/>
            <p:cNvSpPr/>
            <p:nvPr/>
          </p:nvSpPr>
          <p:spPr>
            <a:xfrm>
              <a:off x="1880280" y="36504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4" name="Rectangle 994"/>
            <p:cNvSpPr/>
            <p:nvPr/>
          </p:nvSpPr>
          <p:spPr>
            <a:xfrm>
              <a:off x="1880280" y="353304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5" name="Rectangle 995"/>
            <p:cNvSpPr/>
            <p:nvPr/>
          </p:nvSpPr>
          <p:spPr>
            <a:xfrm>
              <a:off x="1874160" y="5660280"/>
              <a:ext cx="12240" cy="8982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6" name="Rectangle 996"/>
            <p:cNvSpPr/>
            <p:nvPr/>
          </p:nvSpPr>
          <p:spPr>
            <a:xfrm>
              <a:off x="2025000" y="5660280"/>
              <a:ext cx="14040" cy="89820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7" name="Rectangle 997"/>
            <p:cNvSpPr/>
            <p:nvPr/>
          </p:nvSpPr>
          <p:spPr>
            <a:xfrm>
              <a:off x="1880280" y="649692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8" name="Rectangle 998"/>
            <p:cNvSpPr/>
            <p:nvPr/>
          </p:nvSpPr>
          <p:spPr>
            <a:xfrm>
              <a:off x="1880280" y="638568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29" name="Rectangle 999"/>
            <p:cNvSpPr/>
            <p:nvPr/>
          </p:nvSpPr>
          <p:spPr>
            <a:xfrm>
              <a:off x="1880280" y="626832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0" name="Rectangle 1000"/>
            <p:cNvSpPr/>
            <p:nvPr/>
          </p:nvSpPr>
          <p:spPr>
            <a:xfrm>
              <a:off x="1880280" y="61506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1" name="Rectangle 1001"/>
            <p:cNvSpPr/>
            <p:nvPr/>
          </p:nvSpPr>
          <p:spPr>
            <a:xfrm>
              <a:off x="1880280" y="604116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2" name="Rectangle 1002"/>
            <p:cNvSpPr/>
            <p:nvPr/>
          </p:nvSpPr>
          <p:spPr>
            <a:xfrm>
              <a:off x="1880280" y="5923800"/>
              <a:ext cx="15192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3" name="Rectangle 1003"/>
            <p:cNvSpPr/>
            <p:nvPr/>
          </p:nvSpPr>
          <p:spPr>
            <a:xfrm>
              <a:off x="1880280" y="581256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4" name="Rectangle 1004"/>
            <p:cNvSpPr/>
            <p:nvPr/>
          </p:nvSpPr>
          <p:spPr>
            <a:xfrm>
              <a:off x="1880280" y="5695200"/>
              <a:ext cx="151920" cy="140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" bIns="72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5" name="Freeform 1005"/>
            <p:cNvSpPr/>
            <p:nvPr/>
          </p:nvSpPr>
          <p:spPr>
            <a:xfrm>
              <a:off x="1583640" y="3187080"/>
              <a:ext cx="599760" cy="48960"/>
            </a:xfrm>
            <a:custGeom>
              <a:avLst/>
              <a:gdLst>
                <a:gd name="textAreaLeft" fmla="*/ 0 w 599760"/>
                <a:gd name="textAreaRight" fmla="*/ 600120 w 599760"/>
                <a:gd name="textAreaTop" fmla="*/ 0 h 48960"/>
                <a:gd name="textAreaBottom" fmla="*/ 49320 h 48960"/>
              </a:gdLst>
              <a:ahLst/>
              <a:cxnLst/>
              <a:rect l="textAreaLeft" t="textAreaTop" r="textAreaRight" b="textAreaBottom"/>
              <a:pathLst>
                <a:path w="378" h="31">
                  <a:moveTo>
                    <a:pt x="374" y="31"/>
                  </a:moveTo>
                  <a:lnTo>
                    <a:pt x="4" y="31"/>
                  </a:lnTo>
                  <a:lnTo>
                    <a:pt x="0" y="0"/>
                  </a:lnTo>
                  <a:lnTo>
                    <a:pt x="378" y="0"/>
                  </a:lnTo>
                  <a:lnTo>
                    <a:pt x="374" y="3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480" bIns="2448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6" name="Freeform 1006"/>
            <p:cNvSpPr/>
            <p:nvPr/>
          </p:nvSpPr>
          <p:spPr>
            <a:xfrm>
              <a:off x="1500840" y="3069360"/>
              <a:ext cx="752040" cy="172800"/>
            </a:xfrm>
            <a:custGeom>
              <a:avLst/>
              <a:gdLst>
                <a:gd name="textAreaLeft" fmla="*/ 0 w 752040"/>
                <a:gd name="textAreaRight" fmla="*/ 752400 w 752040"/>
                <a:gd name="textAreaTop" fmla="*/ 0 h 172800"/>
                <a:gd name="textAreaBottom" fmla="*/ 173160 h 172800"/>
              </a:gdLst>
              <a:ahLst/>
              <a:cxnLst/>
              <a:rect l="textAreaLeft" t="textAreaTop" r="textAreaRight" b="textAreaBottom"/>
              <a:pathLst>
                <a:path w="474" h="109">
                  <a:moveTo>
                    <a:pt x="430" y="109"/>
                  </a:moveTo>
                  <a:lnTo>
                    <a:pt x="52" y="109"/>
                  </a:lnTo>
                  <a:lnTo>
                    <a:pt x="0" y="0"/>
                  </a:lnTo>
                  <a:lnTo>
                    <a:pt x="474" y="0"/>
                  </a:lnTo>
                  <a:lnTo>
                    <a:pt x="430" y="109"/>
                  </a:lnTo>
                  <a:close/>
                  <a:moveTo>
                    <a:pt x="61" y="92"/>
                  </a:moveTo>
                  <a:lnTo>
                    <a:pt x="417" y="92"/>
                  </a:lnTo>
                  <a:lnTo>
                    <a:pt x="448" y="18"/>
                  </a:lnTo>
                  <a:lnTo>
                    <a:pt x="26" y="18"/>
                  </a:lnTo>
                  <a:lnTo>
                    <a:pt x="61" y="92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7" name="Freeform 1007"/>
            <p:cNvSpPr/>
            <p:nvPr/>
          </p:nvSpPr>
          <p:spPr>
            <a:xfrm>
              <a:off x="1639080" y="3077280"/>
              <a:ext cx="61560" cy="1440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9" h="91">
                  <a:moveTo>
                    <a:pt x="30" y="91"/>
                  </a:moveTo>
                  <a:lnTo>
                    <a:pt x="0" y="4"/>
                  </a:lnTo>
                  <a:lnTo>
                    <a:pt x="8" y="0"/>
                  </a:lnTo>
                  <a:lnTo>
                    <a:pt x="39" y="87"/>
                  </a:lnTo>
                  <a:lnTo>
                    <a:pt x="30" y="9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8" name="Freeform 1008"/>
            <p:cNvSpPr/>
            <p:nvPr/>
          </p:nvSpPr>
          <p:spPr>
            <a:xfrm>
              <a:off x="2073960" y="3083760"/>
              <a:ext cx="41040" cy="13140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31400"/>
                <a:gd name="textAreaBottom" fmla="*/ 131760 h 131400"/>
              </a:gdLst>
              <a:ahLst/>
              <a:cxnLst/>
              <a:rect l="textAreaLeft" t="textAreaTop" r="textAreaRight" b="textAreaBottom"/>
              <a:pathLst>
                <a:path w="26" h="83">
                  <a:moveTo>
                    <a:pt x="8" y="83"/>
                  </a:moveTo>
                  <a:lnTo>
                    <a:pt x="0" y="79"/>
                  </a:lnTo>
                  <a:lnTo>
                    <a:pt x="17" y="0"/>
                  </a:lnTo>
                  <a:lnTo>
                    <a:pt x="26" y="5"/>
                  </a:lnTo>
                  <a:lnTo>
                    <a:pt x="8" y="83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39" name="Freeform 1009"/>
            <p:cNvSpPr/>
            <p:nvPr/>
          </p:nvSpPr>
          <p:spPr>
            <a:xfrm>
              <a:off x="1936080" y="3083760"/>
              <a:ext cx="41040" cy="124920"/>
            </a:xfrm>
            <a:custGeom>
              <a:avLst/>
              <a:gdLst>
                <a:gd name="textAreaLeft" fmla="*/ 0 w 41040"/>
                <a:gd name="textAreaRight" fmla="*/ 41400 w 4104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26" h="79">
                  <a:moveTo>
                    <a:pt x="8" y="79"/>
                  </a:moveTo>
                  <a:lnTo>
                    <a:pt x="0" y="74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8" y="79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0" name="Freeform 1011"/>
            <p:cNvSpPr/>
            <p:nvPr/>
          </p:nvSpPr>
          <p:spPr>
            <a:xfrm>
              <a:off x="1766160" y="3063960"/>
              <a:ext cx="55080" cy="12348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123480"/>
                <a:gd name="textAreaBottom" fmla="*/ 123840 h 123480"/>
              </a:gdLst>
              <a:ahLst/>
              <a:cxnLst/>
              <a:rect l="textAreaLeft" t="textAreaTop" r="textAreaRight" b="textAreaBottom"/>
              <a:pathLst>
                <a:path w="35" h="78">
                  <a:moveTo>
                    <a:pt x="26" y="78"/>
                  </a:moveTo>
                  <a:lnTo>
                    <a:pt x="0" y="4"/>
                  </a:lnTo>
                  <a:lnTo>
                    <a:pt x="9" y="0"/>
                  </a:lnTo>
                  <a:lnTo>
                    <a:pt x="35" y="74"/>
                  </a:lnTo>
                  <a:lnTo>
                    <a:pt x="26" y="78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1" name="Rectangle 1012"/>
            <p:cNvSpPr/>
            <p:nvPr/>
          </p:nvSpPr>
          <p:spPr>
            <a:xfrm>
              <a:off x="1497960" y="3022560"/>
              <a:ext cx="752040" cy="12240"/>
            </a:xfrm>
            <a:prstGeom prst="rect">
              <a:avLst/>
            </a:pr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2" name="Freeform 1013"/>
            <p:cNvSpPr/>
            <p:nvPr/>
          </p:nvSpPr>
          <p:spPr>
            <a:xfrm>
              <a:off x="1607400" y="3208320"/>
              <a:ext cx="531360" cy="110880"/>
            </a:xfrm>
            <a:custGeom>
              <a:avLst/>
              <a:gdLst>
                <a:gd name="textAreaLeft" fmla="*/ 0 w 531360"/>
                <a:gd name="textAreaRight" fmla="*/ 531720 w 531360"/>
                <a:gd name="textAreaTop" fmla="*/ 0 h 110880"/>
                <a:gd name="textAreaBottom" fmla="*/ 111240 h 110880"/>
              </a:gdLst>
              <a:ahLst/>
              <a:cxnLst/>
              <a:rect l="textAreaLeft" t="textAreaTop" r="textAreaRight" b="textAreaBottom"/>
              <a:pathLst>
                <a:path w="335" h="70">
                  <a:moveTo>
                    <a:pt x="335" y="70"/>
                  </a:moveTo>
                  <a:lnTo>
                    <a:pt x="0" y="70"/>
                  </a:lnTo>
                  <a:lnTo>
                    <a:pt x="0" y="0"/>
                  </a:lnTo>
                  <a:lnTo>
                    <a:pt x="335" y="0"/>
                  </a:lnTo>
                  <a:lnTo>
                    <a:pt x="335" y="70"/>
                  </a:lnTo>
                  <a:close/>
                  <a:moveTo>
                    <a:pt x="9" y="61"/>
                  </a:moveTo>
                  <a:lnTo>
                    <a:pt x="327" y="61"/>
                  </a:lnTo>
                  <a:lnTo>
                    <a:pt x="327" y="9"/>
                  </a:lnTo>
                  <a:lnTo>
                    <a:pt x="9" y="9"/>
                  </a:lnTo>
                  <a:lnTo>
                    <a:pt x="9" y="61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3" name="Freeform 1014"/>
            <p:cNvSpPr/>
            <p:nvPr/>
          </p:nvSpPr>
          <p:spPr>
            <a:xfrm>
              <a:off x="646920" y="210960"/>
              <a:ext cx="1188720" cy="1407600"/>
            </a:xfrm>
            <a:custGeom>
              <a:avLst/>
              <a:gdLst>
                <a:gd name="textAreaLeft" fmla="*/ 0 w 1188720"/>
                <a:gd name="textAreaRight" fmla="*/ 1189080 w 1188720"/>
                <a:gd name="textAreaTop" fmla="*/ 0 h 1407600"/>
                <a:gd name="textAreaBottom" fmla="*/ 1407960 h 1407600"/>
              </a:gdLst>
              <a:ahLst/>
              <a:cxnLst/>
              <a:rect l="textAreaLeft" t="textAreaTop" r="textAreaRight" b="textAreaBottom"/>
              <a:pathLst>
                <a:path w="749" h="887">
                  <a:moveTo>
                    <a:pt x="9" y="887"/>
                  </a:moveTo>
                  <a:lnTo>
                    <a:pt x="0" y="879"/>
                  </a:lnTo>
                  <a:lnTo>
                    <a:pt x="744" y="0"/>
                  </a:lnTo>
                  <a:lnTo>
                    <a:pt x="749" y="8"/>
                  </a:lnTo>
                  <a:lnTo>
                    <a:pt x="9" y="887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4" name="Freeform 1015"/>
            <p:cNvSpPr/>
            <p:nvPr/>
          </p:nvSpPr>
          <p:spPr>
            <a:xfrm>
              <a:off x="958320" y="210960"/>
              <a:ext cx="877680" cy="1339560"/>
            </a:xfrm>
            <a:custGeom>
              <a:avLst/>
              <a:gdLst>
                <a:gd name="textAreaLeft" fmla="*/ 0 w 877680"/>
                <a:gd name="textAreaRight" fmla="*/ 878040 w 877680"/>
                <a:gd name="textAreaTop" fmla="*/ 0 h 1339560"/>
                <a:gd name="textAreaBottom" fmla="*/ 1339920 h 1339560"/>
              </a:gdLst>
              <a:ahLst/>
              <a:cxnLst/>
              <a:rect l="textAreaLeft" t="textAreaTop" r="textAreaRight" b="textAreaBottom"/>
              <a:pathLst>
                <a:path w="553" h="844">
                  <a:moveTo>
                    <a:pt x="5" y="844"/>
                  </a:moveTo>
                  <a:lnTo>
                    <a:pt x="0" y="840"/>
                  </a:lnTo>
                  <a:lnTo>
                    <a:pt x="548" y="0"/>
                  </a:lnTo>
                  <a:lnTo>
                    <a:pt x="553" y="8"/>
                  </a:lnTo>
                  <a:lnTo>
                    <a:pt x="5" y="844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5" name="Freeform 1016"/>
            <p:cNvSpPr/>
            <p:nvPr/>
          </p:nvSpPr>
          <p:spPr>
            <a:xfrm>
              <a:off x="958320" y="452520"/>
              <a:ext cx="877680" cy="1098360"/>
            </a:xfrm>
            <a:custGeom>
              <a:avLst/>
              <a:gdLst>
                <a:gd name="textAreaLeft" fmla="*/ 0 w 877680"/>
                <a:gd name="textAreaRight" fmla="*/ 878040 w 877680"/>
                <a:gd name="textAreaTop" fmla="*/ 0 h 1098360"/>
                <a:gd name="textAreaBottom" fmla="*/ 1098720 h 1098360"/>
              </a:gdLst>
              <a:ahLst/>
              <a:cxnLst/>
              <a:rect l="textAreaLeft" t="textAreaTop" r="textAreaRight" b="textAreaBottom"/>
              <a:pathLst>
                <a:path w="553" h="692">
                  <a:moveTo>
                    <a:pt x="5" y="692"/>
                  </a:moveTo>
                  <a:lnTo>
                    <a:pt x="0" y="688"/>
                  </a:lnTo>
                  <a:lnTo>
                    <a:pt x="544" y="0"/>
                  </a:lnTo>
                  <a:lnTo>
                    <a:pt x="553" y="4"/>
                  </a:lnTo>
                  <a:lnTo>
                    <a:pt x="5" y="692"/>
                  </a:lnTo>
                  <a:close/>
                </a:path>
              </a:pathLst>
            </a:custGeom>
            <a:solidFill>
              <a:srgbClr val="4D4D4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6" name="Freeform 1019"/>
            <p:cNvSpPr/>
            <p:nvPr/>
          </p:nvSpPr>
          <p:spPr>
            <a:xfrm>
              <a:off x="4393440" y="5799240"/>
              <a:ext cx="82080" cy="1170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2" h="17">
                  <a:moveTo>
                    <a:pt x="0" y="10"/>
                  </a:move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2" y="14"/>
                    <a:pt x="12" y="10"/>
                  </a:cubicBezTo>
                  <a:cubicBezTo>
                    <a:pt x="12" y="8"/>
                    <a:pt x="11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4"/>
                    <a:pt x="8" y="4"/>
                    <a:pt x="8" y="2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3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solidFill>
              <a:srgbClr val="B1B1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7" name="Freeform 1021"/>
            <p:cNvSpPr/>
            <p:nvPr/>
          </p:nvSpPr>
          <p:spPr>
            <a:xfrm>
              <a:off x="4164840" y="5619960"/>
              <a:ext cx="90000" cy="11700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3" h="17">
                  <a:moveTo>
                    <a:pt x="0" y="11"/>
                  </a:moveTo>
                  <a:cubicBezTo>
                    <a:pt x="0" y="14"/>
                    <a:pt x="3" y="17"/>
                    <a:pt x="7" y="17"/>
                  </a:cubicBezTo>
                  <a:cubicBezTo>
                    <a:pt x="10" y="17"/>
                    <a:pt x="13" y="14"/>
                    <a:pt x="13" y="11"/>
                  </a:cubicBezTo>
                  <a:cubicBezTo>
                    <a:pt x="13" y="9"/>
                    <a:pt x="12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7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B1B1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48" name="Freeform 1023"/>
            <p:cNvSpPr/>
            <p:nvPr/>
          </p:nvSpPr>
          <p:spPr>
            <a:xfrm>
              <a:off x="4393440" y="5446800"/>
              <a:ext cx="82080" cy="1170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2" h="17">
                  <a:moveTo>
                    <a:pt x="0" y="11"/>
                  </a:moveTo>
                  <a:cubicBezTo>
                    <a:pt x="0" y="14"/>
                    <a:pt x="2" y="17"/>
                    <a:pt x="6" y="17"/>
                  </a:cubicBezTo>
                  <a:cubicBezTo>
                    <a:pt x="10" y="17"/>
                    <a:pt x="12" y="14"/>
                    <a:pt x="12" y="11"/>
                  </a:cubicBezTo>
                  <a:cubicBezTo>
                    <a:pt x="12" y="9"/>
                    <a:pt x="11" y="7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1"/>
                    <a:pt x="9" y="0"/>
                    <a:pt x="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3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B1B1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grpSp>
          <p:nvGrpSpPr>
            <p:cNvPr id="449" name="组合 11820"/>
            <p:cNvGrpSpPr/>
            <p:nvPr/>
          </p:nvGrpSpPr>
          <p:grpSpPr>
            <a:xfrm>
              <a:off x="3861360" y="5302440"/>
              <a:ext cx="918720" cy="848880"/>
              <a:chOff x="3861360" y="5302440"/>
              <a:chExt cx="918720" cy="848880"/>
            </a:xfrm>
          </p:grpSpPr>
          <p:sp>
            <p:nvSpPr>
              <p:cNvPr id="450" name="Freeform 1017"/>
              <p:cNvSpPr/>
              <p:nvPr/>
            </p:nvSpPr>
            <p:spPr>
              <a:xfrm>
                <a:off x="4075920" y="6019920"/>
                <a:ext cx="496440" cy="131400"/>
              </a:xfrm>
              <a:custGeom>
                <a:avLst/>
                <a:gdLst>
                  <a:gd name="textAreaLeft" fmla="*/ 0 w 496440"/>
                  <a:gd name="textAreaRight" fmla="*/ 496800 w 496440"/>
                  <a:gd name="textAreaTop" fmla="*/ 0 h 131400"/>
                  <a:gd name="textAreaBottom" fmla="*/ 131760 h 131400"/>
                </a:gdLst>
                <a:ahLst/>
                <a:cxnLst/>
                <a:rect l="textAreaLeft" t="textAreaTop" r="textAreaRight" b="textAreaBottom"/>
                <a:pathLst>
                  <a:path w="313" h="83">
                    <a:moveTo>
                      <a:pt x="209" y="83"/>
                    </a:moveTo>
                    <a:lnTo>
                      <a:pt x="100" y="83"/>
                    </a:lnTo>
                    <a:lnTo>
                      <a:pt x="0" y="0"/>
                    </a:lnTo>
                    <a:lnTo>
                      <a:pt x="313" y="0"/>
                    </a:lnTo>
                    <a:lnTo>
                      <a:pt x="209" y="8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451" name="Freeform 1018"/>
              <p:cNvSpPr/>
              <p:nvPr/>
            </p:nvSpPr>
            <p:spPr>
              <a:xfrm>
                <a:off x="3917160" y="5834160"/>
                <a:ext cx="813960" cy="150480"/>
              </a:xfrm>
              <a:custGeom>
                <a:avLst/>
                <a:gdLst>
                  <a:gd name="textAreaLeft" fmla="*/ 0 w 813960"/>
                  <a:gd name="textAreaRight" fmla="*/ 814320 w 813960"/>
                  <a:gd name="textAreaTop" fmla="*/ 0 h 150480"/>
                  <a:gd name="textAreaBottom" fmla="*/ 150840 h 150480"/>
                </a:gdLst>
                <a:ahLst/>
                <a:cxnLst/>
                <a:rect l="textAreaLeft" t="textAreaTop" r="textAreaRight" b="textAreaBottom"/>
                <a:pathLst>
                  <a:path w="118" h="22">
                    <a:moveTo>
                      <a:pt x="107" y="0"/>
                    </a:moveTo>
                    <a:cubicBezTo>
                      <a:pt x="83" y="0"/>
                      <a:pt x="83" y="0"/>
                      <a:pt x="83" y="0"/>
                    </a:cubicBezTo>
                    <a:cubicBezTo>
                      <a:pt x="84" y="2"/>
                      <a:pt x="84" y="3"/>
                      <a:pt x="84" y="5"/>
                    </a:cubicBezTo>
                    <a:cubicBezTo>
                      <a:pt x="84" y="10"/>
                      <a:pt x="80" y="15"/>
                      <a:pt x="75" y="15"/>
                    </a:cubicBezTo>
                    <a:cubicBezTo>
                      <a:pt x="70" y="15"/>
                      <a:pt x="66" y="10"/>
                      <a:pt x="66" y="5"/>
                    </a:cubicBezTo>
                    <a:cubicBezTo>
                      <a:pt x="66" y="3"/>
                      <a:pt x="66" y="2"/>
                      <a:pt x="6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0"/>
                      <a:pt x="0" y="5"/>
                      <a:pt x="0" y="11"/>
                    </a:cubicBezTo>
                    <a:cubicBezTo>
                      <a:pt x="0" y="17"/>
                      <a:pt x="4" y="22"/>
                      <a:pt x="10" y="22"/>
                    </a:cubicBezTo>
                    <a:cubicBezTo>
                      <a:pt x="107" y="22"/>
                      <a:pt x="107" y="22"/>
                      <a:pt x="107" y="22"/>
                    </a:cubicBezTo>
                    <a:cubicBezTo>
                      <a:pt x="113" y="22"/>
                      <a:pt x="118" y="17"/>
                      <a:pt x="118" y="11"/>
                    </a:cubicBezTo>
                    <a:cubicBezTo>
                      <a:pt x="118" y="5"/>
                      <a:pt x="113" y="0"/>
                      <a:pt x="107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452" name="Freeform 1020"/>
              <p:cNvSpPr/>
              <p:nvPr/>
            </p:nvSpPr>
            <p:spPr>
              <a:xfrm>
                <a:off x="3861360" y="5653080"/>
                <a:ext cx="918720" cy="145800"/>
              </a:xfrm>
              <a:custGeom>
                <a:avLst/>
                <a:gdLst>
                  <a:gd name="textAreaLeft" fmla="*/ 0 w 918720"/>
                  <a:gd name="textAreaRight" fmla="*/ 919080 w 918720"/>
                  <a:gd name="textAreaTop" fmla="*/ 0 h 145800"/>
                  <a:gd name="textAreaBottom" fmla="*/ 146160 h 145800"/>
                </a:gdLst>
                <a:ahLst/>
                <a:cxnLst/>
                <a:rect l="textAreaLeft" t="textAreaTop" r="textAreaRight" b="textAreaBottom"/>
                <a:pathLst>
                  <a:path w="133" h="21">
                    <a:moveTo>
                      <a:pt x="122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9" y="2"/>
                      <a:pt x="60" y="4"/>
                      <a:pt x="60" y="6"/>
                    </a:cubicBezTo>
                    <a:cubicBezTo>
                      <a:pt x="60" y="11"/>
                      <a:pt x="56" y="15"/>
                      <a:pt x="51" y="15"/>
                    </a:cubicBezTo>
                    <a:cubicBezTo>
                      <a:pt x="45" y="15"/>
                      <a:pt x="41" y="11"/>
                      <a:pt x="41" y="6"/>
                    </a:cubicBezTo>
                    <a:cubicBezTo>
                      <a:pt x="41" y="4"/>
                      <a:pt x="42" y="2"/>
                      <a:pt x="4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1"/>
                      <a:pt x="11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28" y="21"/>
                      <a:pt x="133" y="17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453" name="Freeform 1022"/>
              <p:cNvSpPr/>
              <p:nvPr/>
            </p:nvSpPr>
            <p:spPr>
              <a:xfrm>
                <a:off x="3861360" y="5473800"/>
                <a:ext cx="918720" cy="151920"/>
              </a:xfrm>
              <a:custGeom>
                <a:avLst/>
                <a:gdLst>
                  <a:gd name="textAreaLeft" fmla="*/ 0 w 918720"/>
                  <a:gd name="textAreaRight" fmla="*/ 919080 w 918720"/>
                  <a:gd name="textAreaTop" fmla="*/ 0 h 151920"/>
                  <a:gd name="textAreaBottom" fmla="*/ 152280 h 151920"/>
                </a:gdLst>
                <a:ahLst/>
                <a:cxnLst/>
                <a:rect l="textAreaLeft" t="textAreaTop" r="textAreaRight" b="textAreaBottom"/>
                <a:pathLst>
                  <a:path w="133" h="22">
                    <a:moveTo>
                      <a:pt x="122" y="0"/>
                    </a:moveTo>
                    <a:cubicBezTo>
                      <a:pt x="89" y="0"/>
                      <a:pt x="89" y="0"/>
                      <a:pt x="89" y="0"/>
                    </a:cubicBezTo>
                    <a:cubicBezTo>
                      <a:pt x="91" y="2"/>
                      <a:pt x="92" y="4"/>
                      <a:pt x="92" y="7"/>
                    </a:cubicBezTo>
                    <a:cubicBezTo>
                      <a:pt x="92" y="12"/>
                      <a:pt x="88" y="16"/>
                      <a:pt x="83" y="16"/>
                    </a:cubicBezTo>
                    <a:cubicBezTo>
                      <a:pt x="78" y="16"/>
                      <a:pt x="74" y="12"/>
                      <a:pt x="74" y="7"/>
                    </a:cubicBezTo>
                    <a:cubicBezTo>
                      <a:pt x="74" y="4"/>
                      <a:pt x="75" y="2"/>
                      <a:pt x="77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7"/>
                      <a:pt x="5" y="22"/>
                      <a:pt x="11" y="22"/>
                    </a:cubicBezTo>
                    <a:cubicBezTo>
                      <a:pt x="122" y="22"/>
                      <a:pt x="122" y="22"/>
                      <a:pt x="122" y="22"/>
                    </a:cubicBezTo>
                    <a:cubicBezTo>
                      <a:pt x="128" y="22"/>
                      <a:pt x="133" y="17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454" name="Freeform 1024"/>
              <p:cNvSpPr/>
              <p:nvPr/>
            </p:nvSpPr>
            <p:spPr>
              <a:xfrm>
                <a:off x="3861360" y="5302440"/>
                <a:ext cx="918720" cy="144000"/>
              </a:xfrm>
              <a:custGeom>
                <a:avLst/>
                <a:gdLst>
                  <a:gd name="textAreaLeft" fmla="*/ 0 w 918720"/>
                  <a:gd name="textAreaRight" fmla="*/ 919080 w 918720"/>
                  <a:gd name="textAreaTop" fmla="*/ 0 h 144000"/>
                  <a:gd name="textAreaBottom" fmla="*/ 144360 h 144000"/>
                </a:gdLst>
                <a:ahLst/>
                <a:cxnLst/>
                <a:rect l="textAreaLeft" t="textAreaTop" r="textAreaRight" b="textAreaBottom"/>
                <a:pathLst>
                  <a:path w="133" h="21">
                    <a:moveTo>
                      <a:pt x="122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9" y="1"/>
                      <a:pt x="60" y="4"/>
                      <a:pt x="60" y="7"/>
                    </a:cubicBezTo>
                    <a:cubicBezTo>
                      <a:pt x="60" y="12"/>
                      <a:pt x="56" y="16"/>
                      <a:pt x="51" y="16"/>
                    </a:cubicBezTo>
                    <a:cubicBezTo>
                      <a:pt x="45" y="16"/>
                      <a:pt x="41" y="12"/>
                      <a:pt x="41" y="7"/>
                    </a:cubicBezTo>
                    <a:cubicBezTo>
                      <a:pt x="41" y="4"/>
                      <a:pt x="42" y="1"/>
                      <a:pt x="4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22" y="21"/>
                      <a:pt x="122" y="21"/>
                      <a:pt x="122" y="21"/>
                    </a:cubicBezTo>
                    <a:cubicBezTo>
                      <a:pt x="128" y="21"/>
                      <a:pt x="133" y="16"/>
                      <a:pt x="133" y="11"/>
                    </a:cubicBezTo>
                    <a:cubicBezTo>
                      <a:pt x="133" y="5"/>
                      <a:pt x="128" y="0"/>
                      <a:pt x="12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FBFBF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numCol="1" spcCol="0" anchor="t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  <p:sp>
          <p:nvSpPr>
            <p:cNvPr id="455" name="Freeform 1025"/>
            <p:cNvSpPr/>
            <p:nvPr/>
          </p:nvSpPr>
          <p:spPr>
            <a:xfrm>
              <a:off x="4344120" y="3699000"/>
              <a:ext cx="1147320" cy="100764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007640"/>
                <a:gd name="textAreaBottom" fmla="*/ 1008000 h 1007640"/>
              </a:gdLst>
              <a:ahLst/>
              <a:cxnLst/>
              <a:rect l="textAreaLeft" t="textAreaTop" r="textAreaRight" b="textAreaBottom"/>
              <a:pathLst>
                <a:path w="166" h="146">
                  <a:moveTo>
                    <a:pt x="165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4" y="2"/>
                    <a:pt x="96" y="6"/>
                    <a:pt x="96" y="11"/>
                  </a:cubicBezTo>
                  <a:cubicBezTo>
                    <a:pt x="96" y="18"/>
                    <a:pt x="90" y="25"/>
                    <a:pt x="82" y="25"/>
                  </a:cubicBezTo>
                  <a:cubicBezTo>
                    <a:pt x="74" y="25"/>
                    <a:pt x="68" y="18"/>
                    <a:pt x="68" y="11"/>
                  </a:cubicBezTo>
                  <a:cubicBezTo>
                    <a:pt x="68" y="6"/>
                    <a:pt x="70" y="2"/>
                    <a:pt x="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2" y="75"/>
                    <a:pt x="7" y="73"/>
                    <a:pt x="11" y="73"/>
                  </a:cubicBezTo>
                  <a:cubicBezTo>
                    <a:pt x="19" y="73"/>
                    <a:pt x="25" y="79"/>
                    <a:pt x="25" y="87"/>
                  </a:cubicBezTo>
                  <a:cubicBezTo>
                    <a:pt x="25" y="95"/>
                    <a:pt x="19" y="101"/>
                    <a:pt x="11" y="101"/>
                  </a:cubicBezTo>
                  <a:cubicBezTo>
                    <a:pt x="7" y="101"/>
                    <a:pt x="3" y="99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4" y="146"/>
                    <a:pt x="44" y="146"/>
                    <a:pt x="44" y="146"/>
                  </a:cubicBezTo>
                  <a:cubicBezTo>
                    <a:pt x="40" y="144"/>
                    <a:pt x="38" y="140"/>
                    <a:pt x="38" y="135"/>
                  </a:cubicBezTo>
                  <a:cubicBezTo>
                    <a:pt x="38" y="127"/>
                    <a:pt x="45" y="121"/>
                    <a:pt x="53" y="121"/>
                  </a:cubicBezTo>
                  <a:cubicBezTo>
                    <a:pt x="60" y="121"/>
                    <a:pt x="67" y="127"/>
                    <a:pt x="67" y="135"/>
                  </a:cubicBezTo>
                  <a:cubicBezTo>
                    <a:pt x="67" y="140"/>
                    <a:pt x="65" y="144"/>
                    <a:pt x="61" y="146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9" y="138"/>
                    <a:pt x="114" y="131"/>
                    <a:pt x="117" y="128"/>
                  </a:cubicBezTo>
                  <a:cubicBezTo>
                    <a:pt x="147" y="98"/>
                    <a:pt x="166" y="56"/>
                    <a:pt x="166" y="10"/>
                  </a:cubicBezTo>
                  <a:cubicBezTo>
                    <a:pt x="166" y="7"/>
                    <a:pt x="165" y="3"/>
                    <a:pt x="165" y="0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56" name="Freeform 1028"/>
            <p:cNvSpPr/>
            <p:nvPr/>
          </p:nvSpPr>
          <p:spPr>
            <a:xfrm>
              <a:off x="4164840" y="5273640"/>
              <a:ext cx="90000" cy="117000"/>
            </a:xfrm>
            <a:custGeom>
              <a:avLst/>
              <a:gdLst>
                <a:gd name="textAreaLeft" fmla="*/ 0 w 90000"/>
                <a:gd name="textAreaRight" fmla="*/ 90360 w 90000"/>
                <a:gd name="textAreaTop" fmla="*/ 0 h 117000"/>
                <a:gd name="textAreaBottom" fmla="*/ 117360 h 117000"/>
              </a:gdLst>
              <a:ahLst/>
              <a:cxnLst/>
              <a:rect l="textAreaLeft" t="textAreaTop" r="textAreaRight" b="textAreaBottom"/>
              <a:pathLst>
                <a:path w="13" h="17">
                  <a:moveTo>
                    <a:pt x="0" y="11"/>
                  </a:moveTo>
                  <a:cubicBezTo>
                    <a:pt x="0" y="14"/>
                    <a:pt x="3" y="17"/>
                    <a:pt x="7" y="17"/>
                  </a:cubicBezTo>
                  <a:cubicBezTo>
                    <a:pt x="10" y="17"/>
                    <a:pt x="13" y="14"/>
                    <a:pt x="13" y="11"/>
                  </a:cubicBezTo>
                  <a:cubicBezTo>
                    <a:pt x="13" y="8"/>
                    <a:pt x="12" y="6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9" y="1"/>
                    <a:pt x="10" y="0"/>
                    <a:pt x="1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4" y="4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7"/>
                    <a:pt x="0" y="8"/>
                    <a:pt x="0" y="1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57" name="Freeform 1029"/>
            <p:cNvSpPr/>
            <p:nvPr/>
          </p:nvSpPr>
          <p:spPr>
            <a:xfrm>
              <a:off x="4634640" y="4562640"/>
              <a:ext cx="145800" cy="19332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21" h="28">
                  <a:moveTo>
                    <a:pt x="21" y="10"/>
                  </a:moveTo>
                  <a:cubicBezTo>
                    <a:pt x="21" y="4"/>
                    <a:pt x="16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7" y="21"/>
                    <a:pt x="7" y="23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4" y="26"/>
                    <a:pt x="14" y="23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58" name="Freeform 1030"/>
            <p:cNvSpPr/>
            <p:nvPr/>
          </p:nvSpPr>
          <p:spPr>
            <a:xfrm>
              <a:off x="3626640" y="4748400"/>
              <a:ext cx="1395000" cy="525240"/>
            </a:xfrm>
            <a:custGeom>
              <a:avLst/>
              <a:gdLst>
                <a:gd name="textAreaLeft" fmla="*/ 0 w 1395000"/>
                <a:gd name="textAreaRight" fmla="*/ 1395360 w 1395000"/>
                <a:gd name="textAreaTop" fmla="*/ 0 h 525240"/>
                <a:gd name="textAreaBottom" fmla="*/ 525600 h 525240"/>
              </a:gdLst>
              <a:ahLst/>
              <a:cxnLst/>
              <a:rect l="textAreaLeft" t="textAreaTop" r="textAreaRight" b="textAreaBottom"/>
              <a:pathLst>
                <a:path w="202" h="76">
                  <a:moveTo>
                    <a:pt x="61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4" y="3"/>
                    <a:pt x="66" y="7"/>
                    <a:pt x="66" y="12"/>
                  </a:cubicBezTo>
                  <a:cubicBezTo>
                    <a:pt x="66" y="20"/>
                    <a:pt x="60" y="26"/>
                    <a:pt x="52" y="26"/>
                  </a:cubicBezTo>
                  <a:cubicBezTo>
                    <a:pt x="44" y="26"/>
                    <a:pt x="38" y="20"/>
                    <a:pt x="38" y="12"/>
                  </a:cubicBezTo>
                  <a:cubicBezTo>
                    <a:pt x="38" y="7"/>
                    <a:pt x="40" y="3"/>
                    <a:pt x="43" y="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7"/>
                    <a:pt x="9" y="15"/>
                    <a:pt x="14" y="25"/>
                  </a:cubicBezTo>
                  <a:cubicBezTo>
                    <a:pt x="19" y="36"/>
                    <a:pt x="32" y="65"/>
                    <a:pt x="32" y="65"/>
                  </a:cubicBezTo>
                  <a:cubicBezTo>
                    <a:pt x="34" y="71"/>
                    <a:pt x="39" y="76"/>
                    <a:pt x="45" y="76"/>
                  </a:cubicBezTo>
                  <a:cubicBezTo>
                    <a:pt x="156" y="76"/>
                    <a:pt x="156" y="76"/>
                    <a:pt x="156" y="76"/>
                  </a:cubicBezTo>
                  <a:cubicBezTo>
                    <a:pt x="162" y="76"/>
                    <a:pt x="168" y="72"/>
                    <a:pt x="171" y="65"/>
                  </a:cubicBezTo>
                  <a:cubicBezTo>
                    <a:pt x="171" y="65"/>
                    <a:pt x="181" y="41"/>
                    <a:pt x="187" y="27"/>
                  </a:cubicBezTo>
                  <a:cubicBezTo>
                    <a:pt x="192" y="17"/>
                    <a:pt x="197" y="8"/>
                    <a:pt x="202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59" name="Freeform 1033"/>
            <p:cNvSpPr/>
            <p:nvPr/>
          </p:nvSpPr>
          <p:spPr>
            <a:xfrm>
              <a:off x="3191400" y="4057920"/>
              <a:ext cx="1110960" cy="649080"/>
            </a:xfrm>
            <a:custGeom>
              <a:avLst/>
              <a:gdLst>
                <a:gd name="textAreaLeft" fmla="*/ 0 w 1110960"/>
                <a:gd name="textAreaRight" fmla="*/ 1111320 w 1110960"/>
                <a:gd name="textAreaTop" fmla="*/ 0 h 649080"/>
                <a:gd name="textAreaBottom" fmla="*/ 649440 h 649080"/>
              </a:gdLst>
              <a:ahLst/>
              <a:cxnLst/>
              <a:rect l="textAreaLeft" t="textAreaTop" r="textAreaRight" b="textAreaBottom"/>
              <a:pathLst>
                <a:path w="161" h="94">
                  <a:moveTo>
                    <a:pt x="0" y="0"/>
                  </a:moveTo>
                  <a:cubicBezTo>
                    <a:pt x="7" y="28"/>
                    <a:pt x="22" y="53"/>
                    <a:pt x="41" y="74"/>
                  </a:cubicBezTo>
                  <a:cubicBezTo>
                    <a:pt x="44" y="78"/>
                    <a:pt x="51" y="85"/>
                    <a:pt x="58" y="94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0" name="Freeform 1036"/>
            <p:cNvSpPr/>
            <p:nvPr/>
          </p:nvSpPr>
          <p:spPr>
            <a:xfrm>
              <a:off x="4302720" y="4224600"/>
              <a:ext cx="193320" cy="144000"/>
            </a:xfrm>
            <a:custGeom>
              <a:avLst/>
              <a:gdLst>
                <a:gd name="textAreaLeft" fmla="*/ 0 w 193320"/>
                <a:gd name="textAreaRight" fmla="*/ 193680 w 19332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28" h="21">
                  <a:moveTo>
                    <a:pt x="17" y="21"/>
                  </a:moveTo>
                  <a:cubicBezTo>
                    <a:pt x="23" y="21"/>
                    <a:pt x="28" y="17"/>
                    <a:pt x="28" y="11"/>
                  </a:cubicBezTo>
                  <a:cubicBezTo>
                    <a:pt x="28" y="5"/>
                    <a:pt x="23" y="0"/>
                    <a:pt x="17" y="0"/>
                  </a:cubicBezTo>
                  <a:cubicBezTo>
                    <a:pt x="13" y="0"/>
                    <a:pt x="10" y="2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5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5"/>
                    <a:pt x="4" y="15"/>
                  </a:cubicBezTo>
                  <a:cubicBezTo>
                    <a:pt x="7" y="15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20"/>
                    <a:pt x="14" y="21"/>
                    <a:pt x="17" y="2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1" name="Freeform 1037"/>
            <p:cNvSpPr/>
            <p:nvPr/>
          </p:nvSpPr>
          <p:spPr>
            <a:xfrm>
              <a:off x="3917160" y="4707000"/>
              <a:ext cx="144000" cy="193320"/>
            </a:xfrm>
            <a:custGeom>
              <a:avLst/>
              <a:gdLst>
                <a:gd name="textAreaLeft" fmla="*/ 0 w 144000"/>
                <a:gd name="textAreaRight" fmla="*/ 144360 w 14400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21" h="28">
                  <a:moveTo>
                    <a:pt x="0" y="18"/>
                  </a:moveTo>
                  <a:cubicBezTo>
                    <a:pt x="0" y="24"/>
                    <a:pt x="4" y="28"/>
                    <a:pt x="10" y="28"/>
                  </a:cubicBezTo>
                  <a:cubicBezTo>
                    <a:pt x="16" y="28"/>
                    <a:pt x="21" y="24"/>
                    <a:pt x="21" y="18"/>
                  </a:cubicBezTo>
                  <a:cubicBezTo>
                    <a:pt x="21" y="14"/>
                    <a:pt x="19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8"/>
                    <a:pt x="14" y="7"/>
                    <a:pt x="14" y="5"/>
                  </a:cubicBezTo>
                  <a:cubicBezTo>
                    <a:pt x="14" y="2"/>
                    <a:pt x="16" y="0"/>
                    <a:pt x="1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2"/>
                    <a:pt x="6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11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2" name="Freeform 1038"/>
            <p:cNvSpPr/>
            <p:nvPr/>
          </p:nvSpPr>
          <p:spPr>
            <a:xfrm>
              <a:off x="3688560" y="3872160"/>
              <a:ext cx="144000" cy="193320"/>
            </a:xfrm>
            <a:custGeom>
              <a:avLst/>
              <a:gdLst>
                <a:gd name="textAreaLeft" fmla="*/ 0 w 144000"/>
                <a:gd name="textAreaRight" fmla="*/ 144360 w 14400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21" h="28">
                  <a:moveTo>
                    <a:pt x="21" y="10"/>
                  </a:moveTo>
                  <a:cubicBezTo>
                    <a:pt x="21" y="4"/>
                    <a:pt x="16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4"/>
                    <a:pt x="2" y="17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20"/>
                    <a:pt x="7" y="21"/>
                    <a:pt x="7" y="23"/>
                  </a:cubicBezTo>
                  <a:cubicBezTo>
                    <a:pt x="7" y="26"/>
                    <a:pt x="5" y="28"/>
                    <a:pt x="5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4" y="26"/>
                    <a:pt x="14" y="23"/>
                  </a:cubicBezTo>
                  <a:cubicBezTo>
                    <a:pt x="14" y="21"/>
                    <a:pt x="16" y="20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9" y="17"/>
                    <a:pt x="21" y="14"/>
                    <a:pt x="21" y="1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3" name="Freeform 1039"/>
            <p:cNvSpPr/>
            <p:nvPr/>
          </p:nvSpPr>
          <p:spPr>
            <a:xfrm>
              <a:off x="3156480" y="3332160"/>
              <a:ext cx="1145880" cy="684000"/>
            </a:xfrm>
            <a:custGeom>
              <a:avLst/>
              <a:gdLst>
                <a:gd name="textAreaLeft" fmla="*/ 0 w 1145880"/>
                <a:gd name="textAreaRight" fmla="*/ 1146240 w 1145880"/>
                <a:gd name="textAreaTop" fmla="*/ 0 h 684000"/>
                <a:gd name="textAreaBottom" fmla="*/ 684360 h 684000"/>
              </a:gdLst>
              <a:ahLst/>
              <a:cxnLst/>
              <a:rect l="textAreaLeft" t="textAreaTop" r="textAreaRight" b="textAreaBottom"/>
              <a:pathLst>
                <a:path w="166" h="99">
                  <a:moveTo>
                    <a:pt x="97" y="0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100" y="2"/>
                    <a:pt x="102" y="7"/>
                    <a:pt x="102" y="11"/>
                  </a:cubicBezTo>
                  <a:cubicBezTo>
                    <a:pt x="102" y="19"/>
                    <a:pt x="96" y="25"/>
                    <a:pt x="88" y="25"/>
                  </a:cubicBezTo>
                  <a:cubicBezTo>
                    <a:pt x="80" y="25"/>
                    <a:pt x="74" y="19"/>
                    <a:pt x="74" y="11"/>
                  </a:cubicBezTo>
                  <a:cubicBezTo>
                    <a:pt x="74" y="7"/>
                    <a:pt x="76" y="3"/>
                    <a:pt x="79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19"/>
                    <a:pt x="0" y="41"/>
                    <a:pt x="0" y="63"/>
                  </a:cubicBezTo>
                  <a:cubicBezTo>
                    <a:pt x="0" y="76"/>
                    <a:pt x="1" y="88"/>
                    <a:pt x="4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6" y="97"/>
                    <a:pt x="73" y="93"/>
                    <a:pt x="73" y="88"/>
                  </a:cubicBezTo>
                  <a:cubicBezTo>
                    <a:pt x="73" y="80"/>
                    <a:pt x="80" y="74"/>
                    <a:pt x="88" y="74"/>
                  </a:cubicBezTo>
                  <a:cubicBezTo>
                    <a:pt x="96" y="74"/>
                    <a:pt x="102" y="80"/>
                    <a:pt x="102" y="88"/>
                  </a:cubicBezTo>
                  <a:cubicBezTo>
                    <a:pt x="102" y="93"/>
                    <a:pt x="100" y="97"/>
                    <a:pt x="97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97" y="0"/>
                    <a:pt x="97" y="0"/>
                    <a:pt x="97" y="0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4" name="Freeform 1042"/>
            <p:cNvSpPr/>
            <p:nvPr/>
          </p:nvSpPr>
          <p:spPr>
            <a:xfrm>
              <a:off x="3259800" y="2606760"/>
              <a:ext cx="1042560" cy="684000"/>
            </a:xfrm>
            <a:custGeom>
              <a:avLst/>
              <a:gdLst>
                <a:gd name="textAreaLeft" fmla="*/ 0 w 1042560"/>
                <a:gd name="textAreaRight" fmla="*/ 1042920 w 1042560"/>
                <a:gd name="textAreaTop" fmla="*/ 0 h 684000"/>
                <a:gd name="textAreaBottom" fmla="*/ 684360 h 684000"/>
              </a:gdLst>
              <a:ahLst/>
              <a:cxnLst/>
              <a:rect l="textAreaLeft" t="textAreaTop" r="textAreaRight" b="textAreaBottom"/>
              <a:pathLst>
                <a:path w="151" h="99">
                  <a:moveTo>
                    <a:pt x="0" y="99"/>
                  </a:moveTo>
                  <a:cubicBezTo>
                    <a:pt x="151" y="99"/>
                    <a:pt x="151" y="99"/>
                    <a:pt x="151" y="9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84" y="1"/>
                    <a:pt x="26" y="41"/>
                    <a:pt x="0" y="99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5" name="Freeform 1045"/>
            <p:cNvSpPr/>
            <p:nvPr/>
          </p:nvSpPr>
          <p:spPr>
            <a:xfrm>
              <a:off x="4296600" y="2932200"/>
              <a:ext cx="193320" cy="144000"/>
            </a:xfrm>
            <a:custGeom>
              <a:avLst/>
              <a:gdLst>
                <a:gd name="textAreaLeft" fmla="*/ 0 w 193320"/>
                <a:gd name="textAreaRight" fmla="*/ 193680 w 19332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28" h="21">
                  <a:moveTo>
                    <a:pt x="18" y="21"/>
                  </a:moveTo>
                  <a:cubicBezTo>
                    <a:pt x="23" y="21"/>
                    <a:pt x="28" y="16"/>
                    <a:pt x="28" y="11"/>
                  </a:cubicBezTo>
                  <a:cubicBezTo>
                    <a:pt x="28" y="5"/>
                    <a:pt x="23" y="0"/>
                    <a:pt x="18" y="0"/>
                  </a:cubicBezTo>
                  <a:cubicBezTo>
                    <a:pt x="14" y="0"/>
                    <a:pt x="11" y="2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6"/>
                    <a:pt x="7" y="7"/>
                    <a:pt x="5" y="7"/>
                  </a:cubicBezTo>
                  <a:cubicBezTo>
                    <a:pt x="2" y="7"/>
                    <a:pt x="0" y="5"/>
                    <a:pt x="0" y="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2" y="14"/>
                    <a:pt x="5" y="14"/>
                  </a:cubicBezTo>
                  <a:cubicBezTo>
                    <a:pt x="7" y="14"/>
                    <a:pt x="8" y="16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9"/>
                    <a:pt x="14" y="21"/>
                    <a:pt x="18" y="2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6" name="Freeform 1046"/>
            <p:cNvSpPr/>
            <p:nvPr/>
          </p:nvSpPr>
          <p:spPr>
            <a:xfrm>
              <a:off x="3694680" y="3291120"/>
              <a:ext cx="145800" cy="193320"/>
            </a:xfrm>
            <a:custGeom>
              <a:avLst/>
              <a:gdLst>
                <a:gd name="textAreaLeft" fmla="*/ 0 w 145800"/>
                <a:gd name="textAreaRight" fmla="*/ 146160 w 14580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21" h="28">
                  <a:moveTo>
                    <a:pt x="0" y="17"/>
                  </a:moveTo>
                  <a:cubicBezTo>
                    <a:pt x="0" y="23"/>
                    <a:pt x="4" y="28"/>
                    <a:pt x="10" y="28"/>
                  </a:cubicBezTo>
                  <a:cubicBezTo>
                    <a:pt x="16" y="28"/>
                    <a:pt x="21" y="23"/>
                    <a:pt x="21" y="17"/>
                  </a:cubicBezTo>
                  <a:cubicBezTo>
                    <a:pt x="21" y="14"/>
                    <a:pt x="19" y="10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4" y="7"/>
                    <a:pt x="14" y="6"/>
                    <a:pt x="14" y="4"/>
                  </a:cubicBezTo>
                  <a:cubicBezTo>
                    <a:pt x="14" y="2"/>
                    <a:pt x="15" y="0"/>
                    <a:pt x="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4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1" y="11"/>
                    <a:pt x="0" y="14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7" name="Freeform 1212"/>
            <p:cNvSpPr/>
            <p:nvPr/>
          </p:nvSpPr>
          <p:spPr>
            <a:xfrm>
              <a:off x="5015520" y="3305160"/>
              <a:ext cx="158400" cy="199800"/>
            </a:xfrm>
            <a:custGeom>
              <a:avLst/>
              <a:gdLst>
                <a:gd name="textAreaLeft" fmla="*/ 0 w 158400"/>
                <a:gd name="textAreaRight" fmla="*/ 158760 w 158400"/>
                <a:gd name="textAreaTop" fmla="*/ 0 h 199800"/>
                <a:gd name="textAreaBottom" fmla="*/ 200160 h 199800"/>
              </a:gdLst>
              <a:ahLst/>
              <a:cxnLst/>
              <a:rect l="textAreaLeft" t="textAreaTop" r="textAreaRight" b="textAreaBottom"/>
              <a:pathLst>
                <a:path w="23" h="29">
                  <a:moveTo>
                    <a:pt x="1" y="15"/>
                  </a:moveTo>
                  <a:cubicBezTo>
                    <a:pt x="0" y="21"/>
                    <a:pt x="3" y="27"/>
                    <a:pt x="9" y="28"/>
                  </a:cubicBezTo>
                  <a:cubicBezTo>
                    <a:pt x="15" y="29"/>
                    <a:pt x="20" y="26"/>
                    <a:pt x="22" y="20"/>
                  </a:cubicBezTo>
                  <a:cubicBezTo>
                    <a:pt x="23" y="17"/>
                    <a:pt x="22" y="14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9"/>
                    <a:pt x="18" y="8"/>
                    <a:pt x="18" y="6"/>
                  </a:cubicBezTo>
                  <a:cubicBezTo>
                    <a:pt x="19" y="4"/>
                    <a:pt x="21" y="2"/>
                    <a:pt x="21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2"/>
                    <a:pt x="11" y="4"/>
                  </a:cubicBezTo>
                  <a:cubicBezTo>
                    <a:pt x="10" y="7"/>
                    <a:pt x="9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5" y="9"/>
                    <a:pt x="2" y="12"/>
                    <a:pt x="1" y="1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68" name="Freeform 1213"/>
            <p:cNvSpPr/>
            <p:nvPr/>
          </p:nvSpPr>
          <p:spPr>
            <a:xfrm>
              <a:off x="4572720" y="2159280"/>
              <a:ext cx="1195200" cy="1298160"/>
            </a:xfrm>
            <a:custGeom>
              <a:avLst/>
              <a:gdLst>
                <a:gd name="textAreaLeft" fmla="*/ 0 w 1195200"/>
                <a:gd name="textAreaRight" fmla="*/ 1195560 w 1195200"/>
                <a:gd name="textAreaTop" fmla="*/ 0 h 1298160"/>
                <a:gd name="textAreaBottom" fmla="*/ 1298520 h 1298160"/>
              </a:gdLst>
              <a:ahLst/>
              <a:cxnLst/>
              <a:rect l="textAreaLeft" t="textAreaTop" r="textAreaRight" b="textAreaBottom"/>
              <a:pathLst>
                <a:path w="173" h="188">
                  <a:moveTo>
                    <a:pt x="37" y="0"/>
                  </a:moveTo>
                  <a:cubicBezTo>
                    <a:pt x="25" y="47"/>
                    <a:pt x="25" y="47"/>
                    <a:pt x="25" y="47"/>
                  </a:cubicBezTo>
                  <a:cubicBezTo>
                    <a:pt x="29" y="45"/>
                    <a:pt x="33" y="44"/>
                    <a:pt x="37" y="45"/>
                  </a:cubicBezTo>
                  <a:cubicBezTo>
                    <a:pt x="45" y="47"/>
                    <a:pt x="49" y="55"/>
                    <a:pt x="47" y="62"/>
                  </a:cubicBezTo>
                  <a:cubicBezTo>
                    <a:pt x="45" y="70"/>
                    <a:pt x="38" y="75"/>
                    <a:pt x="30" y="73"/>
                  </a:cubicBezTo>
                  <a:cubicBezTo>
                    <a:pt x="26" y="72"/>
                    <a:pt x="23" y="69"/>
                    <a:pt x="21" y="65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73" y="104"/>
                    <a:pt x="120" y="23"/>
                    <a:pt x="37" y="0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</p:grpSp>
      <p:sp>
        <p:nvSpPr>
          <p:cNvPr id="469" name="TextBox 436"/>
          <p:cNvSpPr/>
          <p:nvPr/>
        </p:nvSpPr>
        <p:spPr>
          <a:xfrm>
            <a:off x="5927400" y="241560"/>
            <a:ext cx="59875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5C5C5C"/>
                </a:solidFill>
                <a:latin typeface="Lato"/>
              </a:rPr>
              <a:t>Choix de de la solution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TextBox 437"/>
          <p:cNvSpPr/>
          <p:nvPr/>
        </p:nvSpPr>
        <p:spPr>
          <a:xfrm>
            <a:off x="6397560" y="857160"/>
            <a:ext cx="4138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Sans technique, un don n’est 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qu'une sale manie.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1" name="Straight Connector 438"/>
          <p:cNvCxnSpPr/>
          <p:nvPr/>
        </p:nvCxnSpPr>
        <p:spPr>
          <a:xfrm>
            <a:off x="6434640" y="122364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6C1A5F-B987-4BF8-903E-5FAE1205BDAB}" type="slidenum">
              <a:rPr/>
              <a:t>8</a:t>
            </a:fld>
            <a:endParaRPr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21D9272E-057E-E05E-D7F2-F6300FA52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634372"/>
              </p:ext>
            </p:extLst>
          </p:nvPr>
        </p:nvGraphicFramePr>
        <p:xfrm>
          <a:off x="4274288" y="1190160"/>
          <a:ext cx="7712632" cy="517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837440" y="0"/>
            <a:ext cx="8516520" cy="970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/>
            <a:r>
              <a:rPr lang="en-US" sz="4000" spc="-1" dirty="0" err="1">
                <a:solidFill>
                  <a:srgbClr val="5C5C5C"/>
                </a:solidFill>
                <a:latin typeface="Lato"/>
              </a:rPr>
              <a:t>Critères</a:t>
            </a:r>
            <a:r>
              <a:rPr lang="en-US" sz="4000" spc="-1" dirty="0">
                <a:solidFill>
                  <a:srgbClr val="5C5C5C"/>
                </a:solidFill>
                <a:latin typeface="Lato"/>
              </a:rPr>
              <a:t> de choix</a:t>
            </a:r>
            <a:endParaRPr lang="en-US" sz="4000" b="0" strike="noStrike" spc="-1" dirty="0">
              <a:solidFill>
                <a:srgbClr val="5C5C5C"/>
              </a:solidFill>
              <a:latin typeface="Calibri"/>
            </a:endParaRPr>
          </a:p>
        </p:txBody>
      </p:sp>
      <p:sp>
        <p:nvSpPr>
          <p:cNvPr id="479" name="TextBox 4"/>
          <p:cNvSpPr/>
          <p:nvPr/>
        </p:nvSpPr>
        <p:spPr>
          <a:xfrm>
            <a:off x="2701800" y="717120"/>
            <a:ext cx="67874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0" strike="noStrike" spc="-1">
                <a:solidFill>
                  <a:srgbClr val="7E7E7E"/>
                </a:solidFill>
                <a:latin typeface="Calibri"/>
              </a:rPr>
              <a:t>L'art est une émotion supplémentaire qui</a:t>
            </a:r>
            <a:r>
              <a:rPr lang="en-GB" sz="1600" b="0" strike="noStrike" spc="-1">
                <a:solidFill>
                  <a:schemeClr val="accent2"/>
                </a:solidFill>
                <a:latin typeface="Calibri"/>
              </a:rPr>
              <a:t> vient s'ajouter à une technique habile.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0" name="Straight Connector 5"/>
          <p:cNvCxnSpPr/>
          <p:nvPr/>
        </p:nvCxnSpPr>
        <p:spPr>
          <a:xfrm>
            <a:off x="5561280" y="1083600"/>
            <a:ext cx="1069560" cy="360"/>
          </a:xfrm>
          <a:prstGeom prst="straightConnector1">
            <a:avLst/>
          </a:prstGeom>
          <a:ln w="41275">
            <a:solidFill>
              <a:srgbClr val="B81A41"/>
            </a:solidFill>
          </a:ln>
        </p:spPr>
      </p:cxnSp>
      <p:grpSp>
        <p:nvGrpSpPr>
          <p:cNvPr id="481" name="Group 51"/>
          <p:cNvGrpSpPr/>
          <p:nvPr/>
        </p:nvGrpSpPr>
        <p:grpSpPr>
          <a:xfrm>
            <a:off x="3994560" y="1478160"/>
            <a:ext cx="4202640" cy="4900680"/>
            <a:chOff x="3994560" y="1478160"/>
            <a:chExt cx="4202640" cy="4900680"/>
          </a:xfrm>
        </p:grpSpPr>
        <p:sp>
          <p:nvSpPr>
            <p:cNvPr id="482" name="Freeform 10"/>
            <p:cNvSpPr/>
            <p:nvPr/>
          </p:nvSpPr>
          <p:spPr>
            <a:xfrm>
              <a:off x="3994560" y="1478160"/>
              <a:ext cx="4202640" cy="4900680"/>
            </a:xfrm>
            <a:custGeom>
              <a:avLst/>
              <a:gdLst>
                <a:gd name="textAreaLeft" fmla="*/ 0 w 4202640"/>
                <a:gd name="textAreaRight" fmla="*/ 4203000 w 4202640"/>
                <a:gd name="textAreaTop" fmla="*/ 0 h 4900680"/>
                <a:gd name="textAreaBottom" fmla="*/ 4901040 h 4900680"/>
              </a:gdLst>
              <a:ahLst/>
              <a:cxnLst/>
              <a:rect l="textAreaLeft" t="textAreaTop" r="textAreaRight" b="textAreaBottom"/>
              <a:pathLst>
                <a:path w="680" h="794">
                  <a:moveTo>
                    <a:pt x="376" y="462"/>
                  </a:moveTo>
                  <a:cubicBezTo>
                    <a:pt x="400" y="462"/>
                    <a:pt x="421" y="449"/>
                    <a:pt x="432" y="430"/>
                  </a:cubicBezTo>
                  <a:cubicBezTo>
                    <a:pt x="432" y="430"/>
                    <a:pt x="439" y="417"/>
                    <a:pt x="445" y="417"/>
                  </a:cubicBezTo>
                  <a:cubicBezTo>
                    <a:pt x="461" y="417"/>
                    <a:pt x="461" y="417"/>
                    <a:pt x="461" y="417"/>
                  </a:cubicBezTo>
                  <a:cubicBezTo>
                    <a:pt x="468" y="417"/>
                    <a:pt x="472" y="434"/>
                    <a:pt x="472" y="434"/>
                  </a:cubicBezTo>
                  <a:cubicBezTo>
                    <a:pt x="487" y="475"/>
                    <a:pt x="527" y="504"/>
                    <a:pt x="573" y="504"/>
                  </a:cubicBezTo>
                  <a:cubicBezTo>
                    <a:pt x="632" y="504"/>
                    <a:pt x="680" y="456"/>
                    <a:pt x="680" y="397"/>
                  </a:cubicBezTo>
                  <a:cubicBezTo>
                    <a:pt x="680" y="338"/>
                    <a:pt x="632" y="290"/>
                    <a:pt x="573" y="290"/>
                  </a:cubicBezTo>
                  <a:cubicBezTo>
                    <a:pt x="527" y="290"/>
                    <a:pt x="487" y="319"/>
                    <a:pt x="472" y="361"/>
                  </a:cubicBezTo>
                  <a:cubicBezTo>
                    <a:pt x="472" y="361"/>
                    <a:pt x="468" y="377"/>
                    <a:pt x="461" y="377"/>
                  </a:cubicBezTo>
                  <a:cubicBezTo>
                    <a:pt x="445" y="377"/>
                    <a:pt x="445" y="377"/>
                    <a:pt x="445" y="377"/>
                  </a:cubicBezTo>
                  <a:cubicBezTo>
                    <a:pt x="439" y="377"/>
                    <a:pt x="432" y="365"/>
                    <a:pt x="432" y="365"/>
                  </a:cubicBezTo>
                  <a:cubicBezTo>
                    <a:pt x="421" y="345"/>
                    <a:pt x="400" y="332"/>
                    <a:pt x="376" y="332"/>
                  </a:cubicBezTo>
                  <a:cubicBezTo>
                    <a:pt x="369" y="332"/>
                    <a:pt x="362" y="334"/>
                    <a:pt x="355" y="336"/>
                  </a:cubicBezTo>
                  <a:cubicBezTo>
                    <a:pt x="340" y="307"/>
                    <a:pt x="340" y="307"/>
                    <a:pt x="340" y="307"/>
                  </a:cubicBezTo>
                  <a:cubicBezTo>
                    <a:pt x="358" y="295"/>
                    <a:pt x="369" y="276"/>
                    <a:pt x="369" y="253"/>
                  </a:cubicBezTo>
                  <a:cubicBezTo>
                    <a:pt x="369" y="231"/>
                    <a:pt x="358" y="211"/>
                    <a:pt x="341" y="19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62" y="171"/>
                    <a:pt x="369" y="172"/>
                    <a:pt x="376" y="172"/>
                  </a:cubicBezTo>
                  <a:cubicBezTo>
                    <a:pt x="400" y="172"/>
                    <a:pt x="421" y="160"/>
                    <a:pt x="432" y="140"/>
                  </a:cubicBezTo>
                  <a:cubicBezTo>
                    <a:pt x="432" y="140"/>
                    <a:pt x="439" y="128"/>
                    <a:pt x="445" y="128"/>
                  </a:cubicBezTo>
                  <a:cubicBezTo>
                    <a:pt x="461" y="128"/>
                    <a:pt x="461" y="128"/>
                    <a:pt x="461" y="128"/>
                  </a:cubicBezTo>
                  <a:cubicBezTo>
                    <a:pt x="468" y="128"/>
                    <a:pt x="472" y="144"/>
                    <a:pt x="472" y="144"/>
                  </a:cubicBezTo>
                  <a:cubicBezTo>
                    <a:pt x="487" y="185"/>
                    <a:pt x="527" y="215"/>
                    <a:pt x="573" y="215"/>
                  </a:cubicBezTo>
                  <a:cubicBezTo>
                    <a:pt x="632" y="215"/>
                    <a:pt x="680" y="167"/>
                    <a:pt x="680" y="107"/>
                  </a:cubicBezTo>
                  <a:cubicBezTo>
                    <a:pt x="680" y="48"/>
                    <a:pt x="632" y="0"/>
                    <a:pt x="573" y="0"/>
                  </a:cubicBezTo>
                  <a:cubicBezTo>
                    <a:pt x="527" y="0"/>
                    <a:pt x="487" y="30"/>
                    <a:pt x="472" y="71"/>
                  </a:cubicBezTo>
                  <a:cubicBezTo>
                    <a:pt x="472" y="71"/>
                    <a:pt x="468" y="87"/>
                    <a:pt x="461" y="87"/>
                  </a:cubicBezTo>
                  <a:cubicBezTo>
                    <a:pt x="445" y="87"/>
                    <a:pt x="445" y="87"/>
                    <a:pt x="445" y="87"/>
                  </a:cubicBezTo>
                  <a:cubicBezTo>
                    <a:pt x="439" y="87"/>
                    <a:pt x="432" y="75"/>
                    <a:pt x="432" y="75"/>
                  </a:cubicBezTo>
                  <a:cubicBezTo>
                    <a:pt x="421" y="55"/>
                    <a:pt x="400" y="42"/>
                    <a:pt x="376" y="42"/>
                  </a:cubicBezTo>
                  <a:cubicBezTo>
                    <a:pt x="340" y="42"/>
                    <a:pt x="311" y="72"/>
                    <a:pt x="311" y="107"/>
                  </a:cubicBezTo>
                  <a:cubicBezTo>
                    <a:pt x="311" y="130"/>
                    <a:pt x="322" y="150"/>
                    <a:pt x="340" y="162"/>
                  </a:cubicBezTo>
                  <a:cubicBezTo>
                    <a:pt x="325" y="191"/>
                    <a:pt x="325" y="191"/>
                    <a:pt x="325" y="191"/>
                  </a:cubicBezTo>
                  <a:cubicBezTo>
                    <a:pt x="318" y="189"/>
                    <a:pt x="311" y="188"/>
                    <a:pt x="304" y="188"/>
                  </a:cubicBezTo>
                  <a:cubicBezTo>
                    <a:pt x="280" y="188"/>
                    <a:pt x="259" y="201"/>
                    <a:pt x="248" y="220"/>
                  </a:cubicBezTo>
                  <a:cubicBezTo>
                    <a:pt x="248" y="220"/>
                    <a:pt x="242" y="233"/>
                    <a:pt x="235" y="233"/>
                  </a:cubicBezTo>
                  <a:cubicBezTo>
                    <a:pt x="219" y="233"/>
                    <a:pt x="219" y="233"/>
                    <a:pt x="219" y="233"/>
                  </a:cubicBezTo>
                  <a:cubicBezTo>
                    <a:pt x="212" y="233"/>
                    <a:pt x="208" y="216"/>
                    <a:pt x="208" y="216"/>
                  </a:cubicBezTo>
                  <a:cubicBezTo>
                    <a:pt x="193" y="175"/>
                    <a:pt x="154" y="146"/>
                    <a:pt x="107" y="146"/>
                  </a:cubicBezTo>
                  <a:cubicBezTo>
                    <a:pt x="48" y="146"/>
                    <a:pt x="0" y="194"/>
                    <a:pt x="0" y="253"/>
                  </a:cubicBezTo>
                  <a:cubicBezTo>
                    <a:pt x="0" y="312"/>
                    <a:pt x="48" y="360"/>
                    <a:pt x="107" y="360"/>
                  </a:cubicBezTo>
                  <a:cubicBezTo>
                    <a:pt x="154" y="360"/>
                    <a:pt x="193" y="331"/>
                    <a:pt x="208" y="290"/>
                  </a:cubicBezTo>
                  <a:cubicBezTo>
                    <a:pt x="208" y="290"/>
                    <a:pt x="212" y="273"/>
                    <a:pt x="219" y="273"/>
                  </a:cubicBezTo>
                  <a:cubicBezTo>
                    <a:pt x="235" y="273"/>
                    <a:pt x="235" y="273"/>
                    <a:pt x="235" y="273"/>
                  </a:cubicBezTo>
                  <a:cubicBezTo>
                    <a:pt x="242" y="273"/>
                    <a:pt x="248" y="286"/>
                    <a:pt x="248" y="286"/>
                  </a:cubicBezTo>
                  <a:cubicBezTo>
                    <a:pt x="259" y="305"/>
                    <a:pt x="280" y="318"/>
                    <a:pt x="304" y="318"/>
                  </a:cubicBezTo>
                  <a:cubicBezTo>
                    <a:pt x="311" y="318"/>
                    <a:pt x="318" y="317"/>
                    <a:pt x="324" y="315"/>
                  </a:cubicBezTo>
                  <a:cubicBezTo>
                    <a:pt x="339" y="344"/>
                    <a:pt x="339" y="344"/>
                    <a:pt x="339" y="344"/>
                  </a:cubicBezTo>
                  <a:cubicBezTo>
                    <a:pt x="322" y="356"/>
                    <a:pt x="311" y="375"/>
                    <a:pt x="311" y="397"/>
                  </a:cubicBezTo>
                  <a:cubicBezTo>
                    <a:pt x="311" y="420"/>
                    <a:pt x="322" y="440"/>
                    <a:pt x="340" y="451"/>
                  </a:cubicBezTo>
                  <a:cubicBezTo>
                    <a:pt x="325" y="481"/>
                    <a:pt x="325" y="481"/>
                    <a:pt x="325" y="481"/>
                  </a:cubicBezTo>
                  <a:cubicBezTo>
                    <a:pt x="318" y="479"/>
                    <a:pt x="311" y="477"/>
                    <a:pt x="304" y="477"/>
                  </a:cubicBezTo>
                  <a:cubicBezTo>
                    <a:pt x="280" y="477"/>
                    <a:pt x="259" y="490"/>
                    <a:pt x="248" y="510"/>
                  </a:cubicBezTo>
                  <a:cubicBezTo>
                    <a:pt x="248" y="510"/>
                    <a:pt x="242" y="522"/>
                    <a:pt x="235" y="522"/>
                  </a:cubicBezTo>
                  <a:cubicBezTo>
                    <a:pt x="219" y="522"/>
                    <a:pt x="219" y="522"/>
                    <a:pt x="219" y="522"/>
                  </a:cubicBezTo>
                  <a:cubicBezTo>
                    <a:pt x="212" y="522"/>
                    <a:pt x="208" y="506"/>
                    <a:pt x="208" y="506"/>
                  </a:cubicBezTo>
                  <a:cubicBezTo>
                    <a:pt x="193" y="464"/>
                    <a:pt x="154" y="435"/>
                    <a:pt x="107" y="435"/>
                  </a:cubicBezTo>
                  <a:cubicBezTo>
                    <a:pt x="48" y="435"/>
                    <a:pt x="0" y="483"/>
                    <a:pt x="0" y="542"/>
                  </a:cubicBezTo>
                  <a:cubicBezTo>
                    <a:pt x="0" y="602"/>
                    <a:pt x="48" y="649"/>
                    <a:pt x="107" y="649"/>
                  </a:cubicBezTo>
                  <a:cubicBezTo>
                    <a:pt x="154" y="649"/>
                    <a:pt x="193" y="620"/>
                    <a:pt x="208" y="579"/>
                  </a:cubicBezTo>
                  <a:cubicBezTo>
                    <a:pt x="208" y="579"/>
                    <a:pt x="212" y="562"/>
                    <a:pt x="219" y="562"/>
                  </a:cubicBezTo>
                  <a:cubicBezTo>
                    <a:pt x="235" y="562"/>
                    <a:pt x="235" y="562"/>
                    <a:pt x="235" y="562"/>
                  </a:cubicBezTo>
                  <a:cubicBezTo>
                    <a:pt x="242" y="562"/>
                    <a:pt x="248" y="575"/>
                    <a:pt x="248" y="575"/>
                  </a:cubicBezTo>
                  <a:cubicBezTo>
                    <a:pt x="259" y="594"/>
                    <a:pt x="280" y="607"/>
                    <a:pt x="304" y="607"/>
                  </a:cubicBezTo>
                  <a:cubicBezTo>
                    <a:pt x="311" y="607"/>
                    <a:pt x="318" y="606"/>
                    <a:pt x="324" y="604"/>
                  </a:cubicBezTo>
                  <a:cubicBezTo>
                    <a:pt x="339" y="633"/>
                    <a:pt x="339" y="633"/>
                    <a:pt x="339" y="633"/>
                  </a:cubicBezTo>
                  <a:cubicBezTo>
                    <a:pt x="322" y="645"/>
                    <a:pt x="311" y="665"/>
                    <a:pt x="311" y="687"/>
                  </a:cubicBezTo>
                  <a:cubicBezTo>
                    <a:pt x="311" y="723"/>
                    <a:pt x="340" y="752"/>
                    <a:pt x="376" y="752"/>
                  </a:cubicBezTo>
                  <a:cubicBezTo>
                    <a:pt x="400" y="752"/>
                    <a:pt x="421" y="739"/>
                    <a:pt x="432" y="719"/>
                  </a:cubicBezTo>
                  <a:cubicBezTo>
                    <a:pt x="432" y="719"/>
                    <a:pt x="439" y="707"/>
                    <a:pt x="445" y="707"/>
                  </a:cubicBezTo>
                  <a:cubicBezTo>
                    <a:pt x="461" y="707"/>
                    <a:pt x="461" y="707"/>
                    <a:pt x="461" y="707"/>
                  </a:cubicBezTo>
                  <a:cubicBezTo>
                    <a:pt x="468" y="707"/>
                    <a:pt x="472" y="723"/>
                    <a:pt x="472" y="723"/>
                  </a:cubicBezTo>
                  <a:cubicBezTo>
                    <a:pt x="487" y="764"/>
                    <a:pt x="527" y="794"/>
                    <a:pt x="573" y="794"/>
                  </a:cubicBezTo>
                  <a:cubicBezTo>
                    <a:pt x="632" y="794"/>
                    <a:pt x="680" y="746"/>
                    <a:pt x="680" y="687"/>
                  </a:cubicBezTo>
                  <a:cubicBezTo>
                    <a:pt x="680" y="628"/>
                    <a:pt x="632" y="580"/>
                    <a:pt x="573" y="580"/>
                  </a:cubicBezTo>
                  <a:cubicBezTo>
                    <a:pt x="527" y="580"/>
                    <a:pt x="487" y="609"/>
                    <a:pt x="472" y="650"/>
                  </a:cubicBezTo>
                  <a:cubicBezTo>
                    <a:pt x="472" y="650"/>
                    <a:pt x="468" y="667"/>
                    <a:pt x="461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39" y="667"/>
                    <a:pt x="432" y="654"/>
                    <a:pt x="432" y="654"/>
                  </a:cubicBezTo>
                  <a:cubicBezTo>
                    <a:pt x="421" y="635"/>
                    <a:pt x="400" y="622"/>
                    <a:pt x="376" y="622"/>
                  </a:cubicBezTo>
                  <a:cubicBezTo>
                    <a:pt x="369" y="622"/>
                    <a:pt x="361" y="623"/>
                    <a:pt x="355" y="625"/>
                  </a:cubicBezTo>
                  <a:cubicBezTo>
                    <a:pt x="340" y="596"/>
                    <a:pt x="340" y="596"/>
                    <a:pt x="340" y="596"/>
                  </a:cubicBezTo>
                  <a:cubicBezTo>
                    <a:pt x="358" y="585"/>
                    <a:pt x="369" y="565"/>
                    <a:pt x="369" y="542"/>
                  </a:cubicBezTo>
                  <a:cubicBezTo>
                    <a:pt x="369" y="520"/>
                    <a:pt x="358" y="500"/>
                    <a:pt x="341" y="489"/>
                  </a:cubicBezTo>
                  <a:cubicBezTo>
                    <a:pt x="356" y="459"/>
                    <a:pt x="356" y="459"/>
                    <a:pt x="356" y="459"/>
                  </a:cubicBezTo>
                  <a:cubicBezTo>
                    <a:pt x="362" y="461"/>
                    <a:pt x="369" y="462"/>
                    <a:pt x="376" y="462"/>
                  </a:cubicBezTo>
                  <a:close/>
                </a:path>
              </a:pathLst>
            </a:custGeom>
            <a:gradFill rotWithShape="0">
              <a:gsLst>
                <a:gs pos="0">
                  <a:srgbClr val="D0CFCC"/>
                </a:gs>
                <a:gs pos="100000">
                  <a:srgbClr val="D9D9D9"/>
                </a:gs>
              </a:gsLst>
              <a:lin ang="10800000"/>
            </a:gradFill>
            <a:ln w="9525">
              <a:solidFill>
                <a:srgbClr val="FFFFFF"/>
              </a:solidFill>
              <a:round/>
            </a:ln>
            <a:effectLst>
              <a:outerShdw blurRad="279360" dist="254049" dir="2700000" algn="tl" rotWithShape="0">
                <a:srgbClr val="000000">
                  <a:alpha val="2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5C5C5C"/>
                </a:solidFill>
                <a:latin typeface="Calibri"/>
              </a:endParaRPr>
            </a:p>
          </p:txBody>
        </p:sp>
        <p:sp>
          <p:nvSpPr>
            <p:cNvPr id="483" name="椭圆 10"/>
            <p:cNvSpPr/>
            <p:nvPr/>
          </p:nvSpPr>
          <p:spPr>
            <a:xfrm>
              <a:off x="6011640" y="1829880"/>
              <a:ext cx="610560" cy="610560"/>
            </a:xfrm>
            <a:prstGeom prst="ellipse">
              <a:avLst/>
            </a:prstGeom>
            <a:gradFill rotWithShape="0">
              <a:gsLst>
                <a:gs pos="0">
                  <a:srgbClr val="7A112B"/>
                </a:gs>
                <a:gs pos="100000">
                  <a:srgbClr val="E43C65"/>
                </a:gs>
              </a:gsLst>
              <a:lin ang="2700000"/>
            </a:gradFill>
            <a:ln w="28575">
              <a:solidFill>
                <a:srgbClr val="7A112B"/>
              </a:solidFill>
            </a:ln>
            <a:effectLst>
              <a:outerShdw blurRad="228600" dist="101314" dir="27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4" name="椭圆 10"/>
            <p:cNvSpPr/>
            <p:nvPr/>
          </p:nvSpPr>
          <p:spPr>
            <a:xfrm>
              <a:off x="6011640" y="3623400"/>
              <a:ext cx="610560" cy="610560"/>
            </a:xfrm>
            <a:prstGeom prst="ellipse">
              <a:avLst/>
            </a:prstGeom>
            <a:gradFill rotWithShape="0">
              <a:gsLst>
                <a:gs pos="0">
                  <a:srgbClr val="E23761"/>
                </a:gs>
                <a:gs pos="100000">
                  <a:srgbClr val="EE87A0"/>
                </a:gs>
              </a:gsLst>
              <a:lin ang="2700000"/>
            </a:gradFill>
            <a:ln w="28575">
              <a:solidFill>
                <a:srgbClr val="E23761"/>
              </a:solidFill>
            </a:ln>
            <a:effectLst>
              <a:outerShdw blurRad="228600" dist="101314" dir="27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5" name="椭圆 10"/>
            <p:cNvSpPr/>
            <p:nvPr/>
          </p:nvSpPr>
          <p:spPr>
            <a:xfrm>
              <a:off x="6011640" y="5416560"/>
              <a:ext cx="610560" cy="610560"/>
            </a:xfrm>
            <a:prstGeom prst="ellipse">
              <a:avLst/>
            </a:prstGeom>
            <a:gradFill rotWithShape="0">
              <a:gsLst>
                <a:gs pos="0">
                  <a:srgbClr val="F3AFBF"/>
                </a:gs>
                <a:gs pos="100000">
                  <a:srgbClr val="F8CFD9"/>
                </a:gs>
              </a:gsLst>
              <a:lin ang="2700000"/>
            </a:gradFill>
            <a:ln w="28575">
              <a:solidFill>
                <a:srgbClr val="F3AFBF"/>
              </a:solidFill>
            </a:ln>
            <a:effectLst>
              <a:outerShdw blurRad="228600" dist="101314" dir="27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6" name="椭圆 10"/>
            <p:cNvSpPr/>
            <p:nvPr/>
          </p:nvSpPr>
          <p:spPr>
            <a:xfrm>
              <a:off x="5565600" y="2726640"/>
              <a:ext cx="610560" cy="610560"/>
            </a:xfrm>
            <a:prstGeom prst="ellipse">
              <a:avLst/>
            </a:prstGeom>
            <a:gradFill rotWithShape="0">
              <a:gsLst>
                <a:gs pos="0">
                  <a:srgbClr val="B81A41"/>
                </a:gs>
                <a:gs pos="100000">
                  <a:srgbClr val="E96183"/>
                </a:gs>
              </a:gsLst>
              <a:lin ang="2700000"/>
            </a:gradFill>
            <a:ln w="28575">
              <a:solidFill>
                <a:srgbClr val="B81A41"/>
              </a:solidFill>
            </a:ln>
            <a:effectLst>
              <a:outerShdw blurRad="228600" dist="101314" dir="27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7" name="椭圆 10"/>
            <p:cNvSpPr/>
            <p:nvPr/>
          </p:nvSpPr>
          <p:spPr>
            <a:xfrm>
              <a:off x="5565600" y="4520160"/>
              <a:ext cx="610560" cy="610560"/>
            </a:xfrm>
            <a:prstGeom prst="ellipse">
              <a:avLst/>
            </a:prstGeom>
            <a:gradFill rotWithShape="0">
              <a:gsLst>
                <a:gs pos="0">
                  <a:srgbClr val="ED86A0"/>
                </a:gs>
                <a:gs pos="100000">
                  <a:srgbClr val="F4B6C6"/>
                </a:gs>
              </a:gsLst>
              <a:lin ang="2700000"/>
            </a:gradFill>
            <a:ln w="28575">
              <a:solidFill>
                <a:srgbClr val="ED86A0"/>
              </a:solidFill>
            </a:ln>
            <a:effectLst>
              <a:outerShdw blurRad="228600" dist="101314" dir="27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8" name="椭圆 60"/>
            <p:cNvSpPr/>
            <p:nvPr/>
          </p:nvSpPr>
          <p:spPr>
            <a:xfrm>
              <a:off x="7029000" y="1623240"/>
              <a:ext cx="1024200" cy="1024200"/>
            </a:xfrm>
            <a:prstGeom prst="ellipse">
              <a:avLst/>
            </a:prstGeom>
            <a:gradFill rotWithShape="0">
              <a:gsLst>
                <a:gs pos="0">
                  <a:srgbClr val="CECAC8"/>
                </a:gs>
                <a:gs pos="100000">
                  <a:srgbClr val="FFFFFF"/>
                </a:gs>
              </a:gsLst>
              <a:lin ang="2700000"/>
            </a:gradFill>
            <a:ln w="41275">
              <a:solidFill>
                <a:srgbClr val="CDCDCD"/>
              </a:solidFill>
            </a:ln>
            <a:effectLst>
              <a:outerShdw blurRad="291960" dist="152225" dir="2700000" sx="102000" sy="102000" algn="tl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9" name="椭圆 60"/>
            <p:cNvSpPr/>
            <p:nvPr/>
          </p:nvSpPr>
          <p:spPr>
            <a:xfrm>
              <a:off x="4156920" y="2520000"/>
              <a:ext cx="1024200" cy="1024200"/>
            </a:xfrm>
            <a:prstGeom prst="ellipse">
              <a:avLst/>
            </a:prstGeom>
            <a:gradFill rotWithShape="0">
              <a:gsLst>
                <a:gs pos="0">
                  <a:srgbClr val="CECAC8"/>
                </a:gs>
                <a:gs pos="100000">
                  <a:srgbClr val="FFFFFF"/>
                </a:gs>
              </a:gsLst>
              <a:lin ang="2700000"/>
            </a:gradFill>
            <a:ln w="41275">
              <a:solidFill>
                <a:srgbClr val="CDCDCD"/>
              </a:solidFill>
            </a:ln>
            <a:effectLst>
              <a:outerShdw blurRad="291960" dist="152225" dir="2700000" sx="102000" sy="102000" algn="tl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0" name="椭圆 60"/>
            <p:cNvSpPr/>
            <p:nvPr/>
          </p:nvSpPr>
          <p:spPr>
            <a:xfrm>
              <a:off x="4156920" y="4313160"/>
              <a:ext cx="1024200" cy="1024200"/>
            </a:xfrm>
            <a:prstGeom prst="ellipse">
              <a:avLst/>
            </a:prstGeom>
            <a:gradFill rotWithShape="0">
              <a:gsLst>
                <a:gs pos="0">
                  <a:srgbClr val="CECAC8"/>
                </a:gs>
                <a:gs pos="100000">
                  <a:srgbClr val="FFFFFF"/>
                </a:gs>
              </a:gsLst>
              <a:lin ang="2700000"/>
            </a:gradFill>
            <a:ln w="41275">
              <a:solidFill>
                <a:srgbClr val="CDCDCD"/>
              </a:solidFill>
            </a:ln>
            <a:effectLst>
              <a:outerShdw blurRad="291960" dist="152225" dir="2700000" sx="102000" sy="102000" algn="tl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1" name="椭圆 60"/>
            <p:cNvSpPr/>
            <p:nvPr/>
          </p:nvSpPr>
          <p:spPr>
            <a:xfrm>
              <a:off x="7029000" y="3416400"/>
              <a:ext cx="1024200" cy="1024200"/>
            </a:xfrm>
            <a:prstGeom prst="ellipse">
              <a:avLst/>
            </a:prstGeom>
            <a:gradFill rotWithShape="0">
              <a:gsLst>
                <a:gs pos="0">
                  <a:srgbClr val="CECAC8"/>
                </a:gs>
                <a:gs pos="100000">
                  <a:srgbClr val="FFFFFF"/>
                </a:gs>
              </a:gsLst>
              <a:lin ang="2700000"/>
            </a:gradFill>
            <a:ln w="41275">
              <a:solidFill>
                <a:srgbClr val="CDCDCD"/>
              </a:solidFill>
            </a:ln>
            <a:effectLst>
              <a:outerShdw blurRad="291960" dist="152225" dir="2700000" sx="102000" sy="102000" algn="tl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2" name="椭圆 60"/>
            <p:cNvSpPr/>
            <p:nvPr/>
          </p:nvSpPr>
          <p:spPr>
            <a:xfrm>
              <a:off x="7029000" y="5208480"/>
              <a:ext cx="1024200" cy="1024200"/>
            </a:xfrm>
            <a:prstGeom prst="ellipse">
              <a:avLst/>
            </a:prstGeom>
            <a:gradFill rotWithShape="0">
              <a:gsLst>
                <a:gs pos="0">
                  <a:srgbClr val="CECAC8"/>
                </a:gs>
                <a:gs pos="100000">
                  <a:srgbClr val="FFFFFF"/>
                </a:gs>
              </a:gsLst>
              <a:lin ang="2700000"/>
            </a:gradFill>
            <a:ln w="41275">
              <a:solidFill>
                <a:srgbClr val="CDCDCD"/>
              </a:solidFill>
            </a:ln>
            <a:effectLst>
              <a:outerShdw blurRad="291960" dist="152225" dir="2700000" sx="102000" sy="102000" algn="tl" rotWithShape="0">
                <a:srgbClr val="000000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3" name="TextBox 18"/>
            <p:cNvSpPr/>
            <p:nvPr/>
          </p:nvSpPr>
          <p:spPr>
            <a:xfrm>
              <a:off x="6046200" y="1873800"/>
              <a:ext cx="5407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CFCFC"/>
                  </a:solidFill>
                  <a:latin typeface="Calibri"/>
                </a:rPr>
                <a:t>01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TextBox 19"/>
            <p:cNvSpPr/>
            <p:nvPr/>
          </p:nvSpPr>
          <p:spPr>
            <a:xfrm>
              <a:off x="5600160" y="2773080"/>
              <a:ext cx="5407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CFCFC"/>
                  </a:solidFill>
                  <a:latin typeface="Calibri"/>
                </a:rPr>
                <a:t>02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5" name="TextBox 20"/>
            <p:cNvSpPr/>
            <p:nvPr/>
          </p:nvSpPr>
          <p:spPr>
            <a:xfrm>
              <a:off x="6050160" y="3667320"/>
              <a:ext cx="5407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CFCFC"/>
                  </a:solidFill>
                  <a:latin typeface="Calibri"/>
                </a:rPr>
                <a:t>03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6" name="TextBox 21"/>
            <p:cNvSpPr/>
            <p:nvPr/>
          </p:nvSpPr>
          <p:spPr>
            <a:xfrm>
              <a:off x="5600160" y="4561200"/>
              <a:ext cx="5407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CFCFC"/>
                  </a:solidFill>
                  <a:latin typeface="Calibri"/>
                </a:rPr>
                <a:t>04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7" name="TextBox 22"/>
            <p:cNvSpPr/>
            <p:nvPr/>
          </p:nvSpPr>
          <p:spPr>
            <a:xfrm>
              <a:off x="6046200" y="5459400"/>
              <a:ext cx="5407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800" b="1" strike="noStrike" spc="-1">
                  <a:solidFill>
                    <a:srgbClr val="FCFCFC"/>
                  </a:solidFill>
                  <a:latin typeface="Calibri"/>
                </a:rPr>
                <a:t>05</a:t>
              </a:r>
              <a:endParaRPr lang="en-US" sz="2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498" name="Group 23"/>
            <p:cNvGrpSpPr/>
            <p:nvPr/>
          </p:nvGrpSpPr>
          <p:grpSpPr>
            <a:xfrm>
              <a:off x="7313760" y="3696120"/>
              <a:ext cx="464040" cy="465120"/>
              <a:chOff x="7313760" y="3696120"/>
              <a:chExt cx="464040" cy="465120"/>
            </a:xfrm>
          </p:grpSpPr>
          <p:sp>
            <p:nvSpPr>
              <p:cNvPr id="499" name="AutoShape 37"/>
              <p:cNvSpPr/>
              <p:nvPr/>
            </p:nvSpPr>
            <p:spPr>
              <a:xfrm>
                <a:off x="7313760" y="3740040"/>
                <a:ext cx="422640" cy="421200"/>
              </a:xfrm>
              <a:custGeom>
                <a:avLst/>
                <a:gdLst>
                  <a:gd name="textAreaLeft" fmla="*/ 0 w 422640"/>
                  <a:gd name="textAreaRight" fmla="*/ 423000 w 422640"/>
                  <a:gd name="textAreaTop" fmla="*/ 0 h 421200"/>
                  <a:gd name="textAreaBottom" fmla="*/ 421560 h 421200"/>
                </a:gdLst>
                <a:ahLst/>
                <a:cxnLst/>
                <a:rect l="textAreaLeft" t="textAreaTop" r="textAreaRight" b="textAreaBottom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500" name="AutoShape 38"/>
              <p:cNvSpPr/>
              <p:nvPr/>
            </p:nvSpPr>
            <p:spPr>
              <a:xfrm>
                <a:off x="7517160" y="3928680"/>
                <a:ext cx="72000" cy="72720"/>
              </a:xfrm>
              <a:custGeom>
                <a:avLst/>
                <a:gdLst>
                  <a:gd name="textAreaLeft" fmla="*/ 0 w 72000"/>
                  <a:gd name="textAreaRight" fmla="*/ 72360 w 7200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501" name="AutoShape 39"/>
              <p:cNvSpPr/>
              <p:nvPr/>
            </p:nvSpPr>
            <p:spPr>
              <a:xfrm>
                <a:off x="7705800" y="3696120"/>
                <a:ext cx="72000" cy="72720"/>
              </a:xfrm>
              <a:custGeom>
                <a:avLst/>
                <a:gdLst>
                  <a:gd name="textAreaLeft" fmla="*/ 0 w 72000"/>
                  <a:gd name="textAreaRight" fmla="*/ 72360 w 7200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502" name="AutoShape 40"/>
              <p:cNvSpPr/>
              <p:nvPr/>
            </p:nvSpPr>
            <p:spPr>
              <a:xfrm>
                <a:off x="7429680" y="3914640"/>
                <a:ext cx="57600" cy="5760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57600"/>
                  <a:gd name="textAreaBottom" fmla="*/ 57960 h 5760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503" name="AutoShape 41"/>
              <p:cNvSpPr/>
              <p:nvPr/>
            </p:nvSpPr>
            <p:spPr>
              <a:xfrm>
                <a:off x="7487640" y="4016160"/>
                <a:ext cx="29160" cy="2808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8080"/>
                  <a:gd name="textAreaBottom" fmla="*/ 28440 h 280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040" rIns="19080" bIns="1404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  <p:sp>
            <p:nvSpPr>
              <p:cNvPr id="504" name="AutoShape 42"/>
              <p:cNvSpPr/>
              <p:nvPr/>
            </p:nvSpPr>
            <p:spPr>
              <a:xfrm>
                <a:off x="7720200" y="3798000"/>
                <a:ext cx="28080" cy="29160"/>
              </a:xfrm>
              <a:custGeom>
                <a:avLst/>
                <a:gdLst>
                  <a:gd name="textAreaLeft" fmla="*/ 0 w 28080"/>
                  <a:gd name="textAreaRight" fmla="*/ 28440 w 2808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760" rIns="19080" bIns="147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5C5C5C"/>
                  </a:solidFill>
                  <a:latin typeface="Calibri"/>
                </a:endParaRPr>
              </a:p>
            </p:txBody>
          </p:sp>
        </p:grpSp>
        <p:grpSp>
          <p:nvGrpSpPr>
            <p:cNvPr id="505" name="Group 30"/>
            <p:cNvGrpSpPr/>
            <p:nvPr/>
          </p:nvGrpSpPr>
          <p:grpSpPr>
            <a:xfrm>
              <a:off x="7338240" y="5488920"/>
              <a:ext cx="406080" cy="464040"/>
              <a:chOff x="7338240" y="5488920"/>
              <a:chExt cx="406080" cy="464040"/>
            </a:xfrm>
          </p:grpSpPr>
          <p:sp>
            <p:nvSpPr>
              <p:cNvPr id="506" name="AutoShape 48"/>
              <p:cNvSpPr/>
              <p:nvPr/>
            </p:nvSpPr>
            <p:spPr>
              <a:xfrm>
                <a:off x="7338240" y="5488920"/>
                <a:ext cx="406080" cy="464040"/>
              </a:xfrm>
              <a:custGeom>
                <a:avLst/>
                <a:gdLst>
                  <a:gd name="textAreaLeft" fmla="*/ 0 w 406080"/>
                  <a:gd name="textAreaRight" fmla="*/ 406440 w 40608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7425"/>
                    </a:moveTo>
                    <a:cubicBezTo>
                      <a:pt x="5687" y="7425"/>
                      <a:pt x="1542" y="6064"/>
                      <a:pt x="1542" y="4387"/>
                    </a:cubicBezTo>
                    <a:cubicBezTo>
                      <a:pt x="1542" y="2709"/>
                      <a:pt x="5687" y="1350"/>
                      <a:pt x="10800" y="1350"/>
                    </a:cubicBezTo>
                    <a:cubicBezTo>
                      <a:pt x="15912" y="1350"/>
                      <a:pt x="20057" y="2709"/>
                      <a:pt x="20057" y="4387"/>
                    </a:cubicBezTo>
                    <a:cubicBezTo>
                      <a:pt x="20057" y="6064"/>
                      <a:pt x="15912" y="7425"/>
                      <a:pt x="10800" y="7425"/>
                    </a:cubicBezTo>
                    <a:moveTo>
                      <a:pt x="20057" y="9112"/>
                    </a:moveTo>
                    <a:lnTo>
                      <a:pt x="20054" y="9112"/>
                    </a:lnTo>
                    <a:cubicBezTo>
                      <a:pt x="20054" y="9119"/>
                      <a:pt x="20057" y="9127"/>
                      <a:pt x="20057" y="9133"/>
                    </a:cubicBezTo>
                    <a:cubicBezTo>
                      <a:pt x="20057" y="10800"/>
                      <a:pt x="15912" y="12150"/>
                      <a:pt x="10800" y="12150"/>
                    </a:cubicBezTo>
                    <a:cubicBezTo>
                      <a:pt x="5687" y="12150"/>
                      <a:pt x="1542" y="10800"/>
                      <a:pt x="1542" y="9133"/>
                    </a:cubicBezTo>
                    <a:cubicBezTo>
                      <a:pt x="1542" y="9127"/>
                      <a:pt x="1545" y="9119"/>
                      <a:pt x="1545" y="9112"/>
                    </a:cubicBezTo>
                    <a:lnTo>
                      <a:pt x="1542" y="9112"/>
                    </a:lnTo>
                    <a:lnTo>
                      <a:pt x="1542" y="6793"/>
                    </a:lnTo>
                    <a:cubicBezTo>
                      <a:pt x="3564" y="8140"/>
                      <a:pt x="7271" y="8774"/>
                      <a:pt x="10800" y="8774"/>
                    </a:cubicBezTo>
                    <a:cubicBezTo>
                      <a:pt x="14328" y="8774"/>
                      <a:pt x="18035" y="8140"/>
                      <a:pt x="20057" y="6793"/>
                    </a:cubicBezTo>
                    <a:cubicBezTo>
                      <a:pt x="20057" y="6793"/>
                      <a:pt x="20057" y="9112"/>
                      <a:pt x="20057" y="9112"/>
                    </a:cubicBezTo>
                    <a:close/>
                    <a:moveTo>
                      <a:pt x="20057" y="13162"/>
                    </a:moveTo>
                    <a:lnTo>
                      <a:pt x="20054" y="13162"/>
                    </a:lnTo>
                    <a:cubicBezTo>
                      <a:pt x="20054" y="13169"/>
                      <a:pt x="20057" y="13177"/>
                      <a:pt x="20057" y="13183"/>
                    </a:cubicBezTo>
                    <a:cubicBezTo>
                      <a:pt x="20057" y="14850"/>
                      <a:pt x="15912" y="16200"/>
                      <a:pt x="10800" y="16200"/>
                    </a:cubicBezTo>
                    <a:cubicBezTo>
                      <a:pt x="5687" y="16200"/>
                      <a:pt x="1542" y="14850"/>
                      <a:pt x="1542" y="13183"/>
                    </a:cubicBezTo>
                    <a:cubicBezTo>
                      <a:pt x="1542" y="13177"/>
                      <a:pt x="1545" y="13169"/>
                      <a:pt x="1545" y="13162"/>
                    </a:cubicBezTo>
                    <a:lnTo>
                      <a:pt x="1542" y="13162"/>
                    </a:lnTo>
                    <a:lnTo>
                      <a:pt x="1542" y="10640"/>
                    </a:lnTo>
                    <a:cubicBezTo>
                      <a:pt x="3136" y="12077"/>
                      <a:pt x="6982" y="12825"/>
                      <a:pt x="10800" y="12825"/>
                    </a:cubicBezTo>
                    <a:cubicBezTo>
                      <a:pt x="14617" y="12825"/>
                      <a:pt x="18463" y="12077"/>
                      <a:pt x="20057" y="10640"/>
                    </a:cubicBezTo>
                    <a:cubicBezTo>
                      <a:pt x="20057" y="10640"/>
                      <a:pt x="20057" y="13162"/>
                      <a:pt x="20057" y="13162"/>
                    </a:cubicBezTo>
                    <a:close/>
                    <a:moveTo>
                      <a:pt x="20057" y="17212"/>
                    </a:moveTo>
                    <a:cubicBezTo>
                      <a:pt x="20057" y="18889"/>
                      <a:pt x="15912" y="20249"/>
                      <a:pt x="10800" y="20249"/>
                    </a:cubicBezTo>
                    <a:cubicBezTo>
                      <a:pt x="5687" y="20249"/>
                      <a:pt x="1542" y="18889"/>
                      <a:pt x="1542" y="17212"/>
                    </a:cubicBezTo>
                    <a:lnTo>
                      <a:pt x="1542" y="14690"/>
                    </a:lnTo>
                    <a:cubicBezTo>
                      <a:pt x="3136" y="16127"/>
                      <a:pt x="6982" y="16875"/>
                      <a:pt x="10800" y="16875"/>
                    </a:cubicBezTo>
                    <a:cubicBezTo>
                      <a:pt x="14617" y="16875"/>
                      <a:pt x="18463" y="16127"/>
                      <a:pt x="20057" y="14690"/>
                    </a:cubicBezTo>
                    <a:cubicBezTo>
                      <a:pt x="20057" y="14690"/>
                      <a:pt x="20057" y="17212"/>
                      <a:pt x="20057" y="17212"/>
                    </a:cubicBezTo>
                    <a:close/>
                    <a:moveTo>
                      <a:pt x="10800" y="0"/>
                    </a:moveTo>
                    <a:cubicBezTo>
                      <a:pt x="5598" y="0"/>
                      <a:pt x="0" y="1372"/>
                      <a:pt x="0" y="4387"/>
                    </a:cubicBezTo>
                    <a:lnTo>
                      <a:pt x="0" y="17212"/>
                    </a:lnTo>
                    <a:cubicBezTo>
                      <a:pt x="0" y="20226"/>
                      <a:pt x="5598" y="21599"/>
                      <a:pt x="10800" y="21599"/>
                    </a:cubicBezTo>
                    <a:cubicBezTo>
                      <a:pt x="16001" y="21599"/>
                      <a:pt x="21599" y="20226"/>
                      <a:pt x="21599" y="17212"/>
                    </a:cubicBezTo>
                    <a:lnTo>
                      <a:pt x="21599" y="4387"/>
                    </a:lnTo>
                    <a:cubicBezTo>
                      <a:pt x="21599" y="1372"/>
                      <a:pt x="16001" y="0"/>
                      <a:pt x="10800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07" name="AutoShape 49"/>
              <p:cNvSpPr/>
              <p:nvPr/>
            </p:nvSpPr>
            <p:spPr>
              <a:xfrm>
                <a:off x="7657200" y="5851440"/>
                <a:ext cx="29160" cy="2808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8080"/>
                  <a:gd name="textAreaBottom" fmla="*/ 28440 h 280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040" rIns="19080" bIns="1404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08" name="AutoShape 50"/>
              <p:cNvSpPr/>
              <p:nvPr/>
            </p:nvSpPr>
            <p:spPr>
              <a:xfrm>
                <a:off x="7657200" y="576432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760" rIns="19080" bIns="147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09" name="AutoShape 51"/>
              <p:cNvSpPr/>
              <p:nvPr/>
            </p:nvSpPr>
            <p:spPr>
              <a:xfrm>
                <a:off x="7657200" y="5676840"/>
                <a:ext cx="29160" cy="291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29160"/>
                  <a:gd name="textAreaBottom" fmla="*/ 29520 h 29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21599"/>
                    </a:moveTo>
                    <a:cubicBezTo>
                      <a:pt x="16769" y="21599"/>
                      <a:pt x="21600" y="16769"/>
                      <a:pt x="21600" y="10800"/>
                    </a:cubicBezTo>
                    <a:cubicBezTo>
                      <a:pt x="21600" y="4830"/>
                      <a:pt x="16769" y="0"/>
                      <a:pt x="10800" y="0"/>
                    </a:cubicBezTo>
                    <a:cubicBezTo>
                      <a:pt x="4830" y="0"/>
                      <a:pt x="0" y="4830"/>
                      <a:pt x="0" y="10800"/>
                    </a:cubicBezTo>
                    <a:cubicBezTo>
                      <a:pt x="0" y="16769"/>
                      <a:pt x="4830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4760" rIns="19080" bIns="147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  <p:grpSp>
          <p:nvGrpSpPr>
            <p:cNvPr id="510" name="Group 35"/>
            <p:cNvGrpSpPr/>
            <p:nvPr/>
          </p:nvGrpSpPr>
          <p:grpSpPr>
            <a:xfrm>
              <a:off x="7309440" y="1897200"/>
              <a:ext cx="463680" cy="464040"/>
              <a:chOff x="7309440" y="1897200"/>
              <a:chExt cx="463680" cy="464040"/>
            </a:xfrm>
          </p:grpSpPr>
          <p:sp>
            <p:nvSpPr>
              <p:cNvPr id="511" name="AutoShape 56"/>
              <p:cNvSpPr/>
              <p:nvPr/>
            </p:nvSpPr>
            <p:spPr>
              <a:xfrm>
                <a:off x="7309440" y="189720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12" name="AutoShape 57"/>
              <p:cNvSpPr/>
              <p:nvPr/>
            </p:nvSpPr>
            <p:spPr>
              <a:xfrm>
                <a:off x="7628400" y="189720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7316"/>
                    </a:moveTo>
                    <a:cubicBezTo>
                      <a:pt x="16954" y="7352"/>
                      <a:pt x="16923" y="7387"/>
                      <a:pt x="16883" y="7423"/>
                    </a:cubicBezTo>
                    <a:cubicBezTo>
                      <a:pt x="16677" y="7601"/>
                      <a:pt x="16414" y="7770"/>
                      <a:pt x="16066" y="7920"/>
                    </a:cubicBezTo>
                    <a:cubicBezTo>
                      <a:pt x="16057" y="7924"/>
                      <a:pt x="16044" y="7927"/>
                      <a:pt x="16038" y="7931"/>
                    </a:cubicBezTo>
                    <a:cubicBezTo>
                      <a:pt x="15662" y="8092"/>
                      <a:pt x="15214" y="8234"/>
                      <a:pt x="14705" y="8354"/>
                    </a:cubicBezTo>
                    <a:cubicBezTo>
                      <a:pt x="14697" y="8357"/>
                      <a:pt x="14692" y="8358"/>
                      <a:pt x="14686" y="8359"/>
                    </a:cubicBezTo>
                    <a:cubicBezTo>
                      <a:pt x="14163" y="8482"/>
                      <a:pt x="13584" y="8581"/>
                      <a:pt x="12960" y="8649"/>
                    </a:cubicBezTo>
                    <a:cubicBezTo>
                      <a:pt x="12279" y="8726"/>
                      <a:pt x="11560" y="8774"/>
                      <a:pt x="10800" y="8774"/>
                    </a:cubicBezTo>
                    <a:cubicBezTo>
                      <a:pt x="10037" y="8774"/>
                      <a:pt x="9318" y="8726"/>
                      <a:pt x="8640" y="8649"/>
                    </a:cubicBezTo>
                    <a:cubicBezTo>
                      <a:pt x="8016" y="8581"/>
                      <a:pt x="7435" y="8482"/>
                      <a:pt x="6914" y="8359"/>
                    </a:cubicBezTo>
                    <a:cubicBezTo>
                      <a:pt x="6908" y="8358"/>
                      <a:pt x="6901" y="8357"/>
                      <a:pt x="6893" y="8354"/>
                    </a:cubicBezTo>
                    <a:cubicBezTo>
                      <a:pt x="6385" y="8234"/>
                      <a:pt x="5937" y="8092"/>
                      <a:pt x="5562" y="7931"/>
                    </a:cubicBezTo>
                    <a:cubicBezTo>
                      <a:pt x="5553" y="7927"/>
                      <a:pt x="5541" y="7924"/>
                      <a:pt x="5531" y="7920"/>
                    </a:cubicBezTo>
                    <a:cubicBezTo>
                      <a:pt x="5184" y="7770"/>
                      <a:pt x="4921" y="7601"/>
                      <a:pt x="4715" y="7423"/>
                    </a:cubicBezTo>
                    <a:cubicBezTo>
                      <a:pt x="4676" y="7387"/>
                      <a:pt x="4644" y="7352"/>
                      <a:pt x="4612" y="7316"/>
                    </a:cubicBezTo>
                    <a:cubicBezTo>
                      <a:pt x="4437" y="7136"/>
                      <a:pt x="4320" y="6947"/>
                      <a:pt x="4320" y="6750"/>
                    </a:cubicBezTo>
                    <a:cubicBezTo>
                      <a:pt x="4320" y="6550"/>
                      <a:pt x="4437" y="6362"/>
                      <a:pt x="4612" y="6181"/>
                    </a:cubicBezTo>
                    <a:cubicBezTo>
                      <a:pt x="4644" y="6146"/>
                      <a:pt x="4676" y="6110"/>
                      <a:pt x="4715" y="6076"/>
                    </a:cubicBezTo>
                    <a:cubicBezTo>
                      <a:pt x="4921" y="5898"/>
                      <a:pt x="5184" y="5729"/>
                      <a:pt x="5531" y="5577"/>
                    </a:cubicBezTo>
                    <a:cubicBezTo>
                      <a:pt x="5541" y="5574"/>
                      <a:pt x="5553" y="5571"/>
                      <a:pt x="5562" y="5567"/>
                    </a:cubicBezTo>
                    <a:cubicBezTo>
                      <a:pt x="5937" y="5407"/>
                      <a:pt x="6385" y="5264"/>
                      <a:pt x="6893" y="5144"/>
                    </a:cubicBezTo>
                    <a:cubicBezTo>
                      <a:pt x="6901" y="5142"/>
                      <a:pt x="6908" y="5140"/>
                      <a:pt x="6914" y="5138"/>
                    </a:cubicBezTo>
                    <a:cubicBezTo>
                      <a:pt x="7435" y="5017"/>
                      <a:pt x="8016" y="4918"/>
                      <a:pt x="8640" y="4848"/>
                    </a:cubicBezTo>
                    <a:cubicBezTo>
                      <a:pt x="9318" y="4773"/>
                      <a:pt x="10037" y="4725"/>
                      <a:pt x="10800" y="4725"/>
                    </a:cubicBezTo>
                    <a:cubicBezTo>
                      <a:pt x="11560" y="4725"/>
                      <a:pt x="12279" y="4773"/>
                      <a:pt x="12960" y="4848"/>
                    </a:cubicBezTo>
                    <a:cubicBezTo>
                      <a:pt x="13584" y="4918"/>
                      <a:pt x="14163" y="5017"/>
                      <a:pt x="14686" y="5138"/>
                    </a:cubicBezTo>
                    <a:cubicBezTo>
                      <a:pt x="14692" y="5140"/>
                      <a:pt x="14697" y="5142"/>
                      <a:pt x="14705" y="5144"/>
                    </a:cubicBezTo>
                    <a:cubicBezTo>
                      <a:pt x="15214" y="5264"/>
                      <a:pt x="15662" y="5407"/>
                      <a:pt x="16038" y="5567"/>
                    </a:cubicBezTo>
                    <a:cubicBezTo>
                      <a:pt x="16044" y="5571"/>
                      <a:pt x="16057" y="5574"/>
                      <a:pt x="16066" y="5577"/>
                    </a:cubicBezTo>
                    <a:cubicBezTo>
                      <a:pt x="16414" y="5729"/>
                      <a:pt x="16677" y="5898"/>
                      <a:pt x="16883" y="6076"/>
                    </a:cubicBezTo>
                    <a:cubicBezTo>
                      <a:pt x="16923" y="6110"/>
                      <a:pt x="16954" y="6146"/>
                      <a:pt x="16988" y="6181"/>
                    </a:cubicBezTo>
                    <a:cubicBezTo>
                      <a:pt x="17161" y="6362"/>
                      <a:pt x="17280" y="6550"/>
                      <a:pt x="17280" y="6750"/>
                    </a:cubicBezTo>
                    <a:cubicBezTo>
                      <a:pt x="17280" y="6947"/>
                      <a:pt x="17161" y="7136"/>
                      <a:pt x="16988" y="73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0056"/>
                    </a:lnTo>
                    <a:cubicBezTo>
                      <a:pt x="9338" y="10101"/>
                      <a:pt x="10059" y="10124"/>
                      <a:pt x="10800" y="10124"/>
                    </a:cubicBezTo>
                    <a:cubicBezTo>
                      <a:pt x="11541" y="10124"/>
                      <a:pt x="12262" y="10101"/>
                      <a:pt x="12960" y="10056"/>
                    </a:cubicBezTo>
                    <a:cubicBezTo>
                      <a:pt x="12960" y="100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3442"/>
                    </a:lnTo>
                    <a:cubicBezTo>
                      <a:pt x="12262" y="3398"/>
                      <a:pt x="11541" y="3375"/>
                      <a:pt x="10800" y="3375"/>
                    </a:cubicBezTo>
                    <a:cubicBezTo>
                      <a:pt x="10059" y="3375"/>
                      <a:pt x="9338" y="3398"/>
                      <a:pt x="8640" y="3442"/>
                    </a:cubicBezTo>
                    <a:cubicBezTo>
                      <a:pt x="8640" y="3442"/>
                      <a:pt x="8640" y="2025"/>
                      <a:pt x="8640" y="2025"/>
                    </a:cubicBezTo>
                    <a:close/>
                    <a:moveTo>
                      <a:pt x="17280" y="40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4064"/>
                    </a:lnTo>
                    <a:cubicBezTo>
                      <a:pt x="1710" y="4681"/>
                      <a:pt x="0" y="5649"/>
                      <a:pt x="0" y="6750"/>
                    </a:cubicBezTo>
                    <a:cubicBezTo>
                      <a:pt x="0" y="7850"/>
                      <a:pt x="1710" y="8818"/>
                      <a:pt x="4320" y="94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9434"/>
                    </a:lnTo>
                    <a:cubicBezTo>
                      <a:pt x="19889" y="8818"/>
                      <a:pt x="21600" y="7850"/>
                      <a:pt x="21600" y="6750"/>
                    </a:cubicBezTo>
                    <a:cubicBezTo>
                      <a:pt x="21600" y="5649"/>
                      <a:pt x="19889" y="4681"/>
                      <a:pt x="17280" y="4064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13" name="AutoShape 58"/>
              <p:cNvSpPr/>
              <p:nvPr/>
            </p:nvSpPr>
            <p:spPr>
              <a:xfrm>
                <a:off x="7468920" y="1897200"/>
                <a:ext cx="144720" cy="464040"/>
              </a:xfrm>
              <a:custGeom>
                <a:avLst/>
                <a:gdLst>
                  <a:gd name="textAreaLeft" fmla="*/ 0 w 144720"/>
                  <a:gd name="textAreaRight" fmla="*/ 145080 w 1447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6988" y="15416"/>
                    </a:moveTo>
                    <a:cubicBezTo>
                      <a:pt x="16954" y="15452"/>
                      <a:pt x="16923" y="15487"/>
                      <a:pt x="16883" y="15523"/>
                    </a:cubicBezTo>
                    <a:cubicBezTo>
                      <a:pt x="16677" y="15701"/>
                      <a:pt x="16414" y="15870"/>
                      <a:pt x="16066" y="16020"/>
                    </a:cubicBezTo>
                    <a:cubicBezTo>
                      <a:pt x="16057" y="16024"/>
                      <a:pt x="16044" y="16027"/>
                      <a:pt x="16038" y="16031"/>
                    </a:cubicBezTo>
                    <a:cubicBezTo>
                      <a:pt x="15662" y="16192"/>
                      <a:pt x="15214" y="16334"/>
                      <a:pt x="14705" y="16454"/>
                    </a:cubicBezTo>
                    <a:cubicBezTo>
                      <a:pt x="14697" y="16457"/>
                      <a:pt x="14692" y="16458"/>
                      <a:pt x="14686" y="16459"/>
                    </a:cubicBezTo>
                    <a:cubicBezTo>
                      <a:pt x="14163" y="16582"/>
                      <a:pt x="13584" y="16681"/>
                      <a:pt x="12960" y="16749"/>
                    </a:cubicBezTo>
                    <a:cubicBezTo>
                      <a:pt x="12279" y="16826"/>
                      <a:pt x="11560" y="16875"/>
                      <a:pt x="10800" y="16875"/>
                    </a:cubicBezTo>
                    <a:cubicBezTo>
                      <a:pt x="10037" y="16875"/>
                      <a:pt x="9318" y="16826"/>
                      <a:pt x="8640" y="16749"/>
                    </a:cubicBezTo>
                    <a:cubicBezTo>
                      <a:pt x="8016" y="16681"/>
                      <a:pt x="7435" y="16582"/>
                      <a:pt x="6914" y="16459"/>
                    </a:cubicBezTo>
                    <a:cubicBezTo>
                      <a:pt x="6908" y="16458"/>
                      <a:pt x="6901" y="16457"/>
                      <a:pt x="6893" y="16454"/>
                    </a:cubicBezTo>
                    <a:cubicBezTo>
                      <a:pt x="6385" y="16334"/>
                      <a:pt x="5937" y="16192"/>
                      <a:pt x="5562" y="16031"/>
                    </a:cubicBezTo>
                    <a:cubicBezTo>
                      <a:pt x="5553" y="16027"/>
                      <a:pt x="5541" y="16024"/>
                      <a:pt x="5531" y="16020"/>
                    </a:cubicBezTo>
                    <a:cubicBezTo>
                      <a:pt x="5184" y="15870"/>
                      <a:pt x="4921" y="15701"/>
                      <a:pt x="4715" y="15523"/>
                    </a:cubicBezTo>
                    <a:cubicBezTo>
                      <a:pt x="4676" y="15487"/>
                      <a:pt x="4644" y="15452"/>
                      <a:pt x="4612" y="15416"/>
                    </a:cubicBezTo>
                    <a:cubicBezTo>
                      <a:pt x="4437" y="15236"/>
                      <a:pt x="4320" y="15047"/>
                      <a:pt x="4320" y="14850"/>
                    </a:cubicBezTo>
                    <a:cubicBezTo>
                      <a:pt x="4320" y="14650"/>
                      <a:pt x="4437" y="14462"/>
                      <a:pt x="4612" y="14281"/>
                    </a:cubicBezTo>
                    <a:cubicBezTo>
                      <a:pt x="4644" y="14246"/>
                      <a:pt x="4676" y="14210"/>
                      <a:pt x="4715" y="14176"/>
                    </a:cubicBezTo>
                    <a:cubicBezTo>
                      <a:pt x="4921" y="13998"/>
                      <a:pt x="5184" y="13829"/>
                      <a:pt x="5531" y="13677"/>
                    </a:cubicBezTo>
                    <a:cubicBezTo>
                      <a:pt x="5541" y="13674"/>
                      <a:pt x="5553" y="13671"/>
                      <a:pt x="5562" y="13667"/>
                    </a:cubicBezTo>
                    <a:cubicBezTo>
                      <a:pt x="5937" y="13507"/>
                      <a:pt x="6385" y="13364"/>
                      <a:pt x="6893" y="13244"/>
                    </a:cubicBezTo>
                    <a:cubicBezTo>
                      <a:pt x="6901" y="13242"/>
                      <a:pt x="6908" y="13240"/>
                      <a:pt x="6914" y="13238"/>
                    </a:cubicBezTo>
                    <a:cubicBezTo>
                      <a:pt x="7435" y="13117"/>
                      <a:pt x="8016" y="13018"/>
                      <a:pt x="8640" y="12948"/>
                    </a:cubicBezTo>
                    <a:cubicBezTo>
                      <a:pt x="9318" y="12873"/>
                      <a:pt x="10037" y="12825"/>
                      <a:pt x="10800" y="12825"/>
                    </a:cubicBezTo>
                    <a:cubicBezTo>
                      <a:pt x="11560" y="12825"/>
                      <a:pt x="12279" y="12873"/>
                      <a:pt x="12960" y="12948"/>
                    </a:cubicBezTo>
                    <a:cubicBezTo>
                      <a:pt x="13584" y="13018"/>
                      <a:pt x="14163" y="13117"/>
                      <a:pt x="14686" y="13238"/>
                    </a:cubicBezTo>
                    <a:cubicBezTo>
                      <a:pt x="14692" y="13240"/>
                      <a:pt x="14697" y="13242"/>
                      <a:pt x="14705" y="13244"/>
                    </a:cubicBezTo>
                    <a:cubicBezTo>
                      <a:pt x="15214" y="13364"/>
                      <a:pt x="15662" y="13507"/>
                      <a:pt x="16038" y="13667"/>
                    </a:cubicBezTo>
                    <a:cubicBezTo>
                      <a:pt x="16044" y="13671"/>
                      <a:pt x="16057" y="13674"/>
                      <a:pt x="16066" y="13677"/>
                    </a:cubicBezTo>
                    <a:cubicBezTo>
                      <a:pt x="16414" y="13829"/>
                      <a:pt x="16677" y="13998"/>
                      <a:pt x="16883" y="14176"/>
                    </a:cubicBezTo>
                    <a:cubicBezTo>
                      <a:pt x="16923" y="14210"/>
                      <a:pt x="16954" y="14246"/>
                      <a:pt x="16988" y="14281"/>
                    </a:cubicBezTo>
                    <a:cubicBezTo>
                      <a:pt x="17161" y="14462"/>
                      <a:pt x="17280" y="14650"/>
                      <a:pt x="17280" y="14850"/>
                    </a:cubicBezTo>
                    <a:cubicBezTo>
                      <a:pt x="17280" y="15047"/>
                      <a:pt x="17161" y="15236"/>
                      <a:pt x="16988" y="15416"/>
                    </a:cubicBezTo>
                    <a:moveTo>
                      <a:pt x="12960" y="19575"/>
                    </a:moveTo>
                    <a:cubicBezTo>
                      <a:pt x="12960" y="19948"/>
                      <a:pt x="11992" y="20249"/>
                      <a:pt x="10800" y="20249"/>
                    </a:cubicBezTo>
                    <a:cubicBezTo>
                      <a:pt x="9606" y="20249"/>
                      <a:pt x="8640" y="19948"/>
                      <a:pt x="8640" y="19575"/>
                    </a:cubicBezTo>
                    <a:lnTo>
                      <a:pt x="8640" y="18156"/>
                    </a:lnTo>
                    <a:cubicBezTo>
                      <a:pt x="9338" y="18201"/>
                      <a:pt x="10059" y="18225"/>
                      <a:pt x="10800" y="18225"/>
                    </a:cubicBezTo>
                    <a:cubicBezTo>
                      <a:pt x="11541" y="18225"/>
                      <a:pt x="12262" y="18201"/>
                      <a:pt x="12960" y="18156"/>
                    </a:cubicBezTo>
                    <a:cubicBezTo>
                      <a:pt x="12960" y="18156"/>
                      <a:pt x="12960" y="19575"/>
                      <a:pt x="12960" y="19575"/>
                    </a:cubicBezTo>
                    <a:close/>
                    <a:moveTo>
                      <a:pt x="8640" y="2025"/>
                    </a:moveTo>
                    <a:cubicBezTo>
                      <a:pt x="8640" y="1651"/>
                      <a:pt x="9606" y="1350"/>
                      <a:pt x="10800" y="1350"/>
                    </a:cubicBezTo>
                    <a:cubicBezTo>
                      <a:pt x="11992" y="1350"/>
                      <a:pt x="12960" y="1651"/>
                      <a:pt x="12960" y="2025"/>
                    </a:cubicBezTo>
                    <a:lnTo>
                      <a:pt x="12960" y="11542"/>
                    </a:lnTo>
                    <a:cubicBezTo>
                      <a:pt x="12262" y="11498"/>
                      <a:pt x="11541" y="11475"/>
                      <a:pt x="10800" y="11475"/>
                    </a:cubicBezTo>
                    <a:cubicBezTo>
                      <a:pt x="10059" y="11475"/>
                      <a:pt x="9338" y="11498"/>
                      <a:pt x="8640" y="11542"/>
                    </a:cubicBezTo>
                    <a:cubicBezTo>
                      <a:pt x="8640" y="11542"/>
                      <a:pt x="8640" y="2025"/>
                      <a:pt x="8640" y="2025"/>
                    </a:cubicBezTo>
                    <a:close/>
                    <a:moveTo>
                      <a:pt x="17280" y="12164"/>
                    </a:moveTo>
                    <a:lnTo>
                      <a:pt x="17280" y="2025"/>
                    </a:lnTo>
                    <a:cubicBezTo>
                      <a:pt x="17280" y="908"/>
                      <a:pt x="14373" y="0"/>
                      <a:pt x="10800" y="0"/>
                    </a:cubicBezTo>
                    <a:cubicBezTo>
                      <a:pt x="7225" y="0"/>
                      <a:pt x="4320" y="908"/>
                      <a:pt x="4320" y="2025"/>
                    </a:cubicBezTo>
                    <a:lnTo>
                      <a:pt x="4320" y="12164"/>
                    </a:lnTo>
                    <a:cubicBezTo>
                      <a:pt x="1710" y="12781"/>
                      <a:pt x="0" y="13749"/>
                      <a:pt x="0" y="14850"/>
                    </a:cubicBezTo>
                    <a:cubicBezTo>
                      <a:pt x="0" y="15950"/>
                      <a:pt x="1710" y="16918"/>
                      <a:pt x="4320" y="17534"/>
                    </a:cubicBezTo>
                    <a:lnTo>
                      <a:pt x="4320" y="19575"/>
                    </a:lnTo>
                    <a:cubicBezTo>
                      <a:pt x="4320" y="20691"/>
                      <a:pt x="7225" y="21599"/>
                      <a:pt x="10800" y="21599"/>
                    </a:cubicBezTo>
                    <a:cubicBezTo>
                      <a:pt x="14373" y="21599"/>
                      <a:pt x="17280" y="20691"/>
                      <a:pt x="17280" y="19575"/>
                    </a:cubicBezTo>
                    <a:lnTo>
                      <a:pt x="17280" y="17534"/>
                    </a:lnTo>
                    <a:cubicBezTo>
                      <a:pt x="19889" y="16918"/>
                      <a:pt x="21600" y="15950"/>
                      <a:pt x="21600" y="14850"/>
                    </a:cubicBezTo>
                    <a:cubicBezTo>
                      <a:pt x="21600" y="13749"/>
                      <a:pt x="19889" y="12781"/>
                      <a:pt x="17280" y="12164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  <p:grpSp>
          <p:nvGrpSpPr>
            <p:cNvPr id="514" name="Group 39"/>
            <p:cNvGrpSpPr/>
            <p:nvPr/>
          </p:nvGrpSpPr>
          <p:grpSpPr>
            <a:xfrm>
              <a:off x="4451760" y="2807280"/>
              <a:ext cx="434520" cy="464040"/>
              <a:chOff x="4451760" y="2807280"/>
              <a:chExt cx="434520" cy="464040"/>
            </a:xfrm>
          </p:grpSpPr>
          <p:sp>
            <p:nvSpPr>
              <p:cNvPr id="515" name="AutoShape 78"/>
              <p:cNvSpPr/>
              <p:nvPr/>
            </p:nvSpPr>
            <p:spPr>
              <a:xfrm>
                <a:off x="4451760" y="2807280"/>
                <a:ext cx="434520" cy="464040"/>
              </a:xfrm>
              <a:custGeom>
                <a:avLst/>
                <a:gdLst>
                  <a:gd name="textAreaLeft" fmla="*/ 0 w 434520"/>
                  <a:gd name="textAreaRight" fmla="*/ 434880 w 43452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20160" y="18900"/>
                    </a:moveTo>
                    <a:cubicBezTo>
                      <a:pt x="20160" y="19643"/>
                      <a:pt x="19513" y="20249"/>
                      <a:pt x="18720" y="20249"/>
                    </a:cubicBezTo>
                    <a:lnTo>
                      <a:pt x="2880" y="20249"/>
                    </a:lnTo>
                    <a:cubicBezTo>
                      <a:pt x="2086" y="20249"/>
                      <a:pt x="1440" y="19643"/>
                      <a:pt x="1440" y="18900"/>
                    </a:cubicBezTo>
                    <a:lnTo>
                      <a:pt x="1440" y="2700"/>
                    </a:lnTo>
                    <a:cubicBezTo>
                      <a:pt x="1440" y="1955"/>
                      <a:pt x="2086" y="1350"/>
                      <a:pt x="2880" y="1350"/>
                    </a:cubicBezTo>
                    <a:lnTo>
                      <a:pt x="18720" y="1350"/>
                    </a:lnTo>
                    <a:cubicBezTo>
                      <a:pt x="19513" y="1350"/>
                      <a:pt x="20160" y="1955"/>
                      <a:pt x="20160" y="2700"/>
                    </a:cubicBezTo>
                    <a:cubicBezTo>
                      <a:pt x="20160" y="2700"/>
                      <a:pt x="20160" y="18900"/>
                      <a:pt x="20160" y="18900"/>
                    </a:cubicBezTo>
                    <a:close/>
                    <a:moveTo>
                      <a:pt x="18720" y="0"/>
                    </a:moveTo>
                    <a:lnTo>
                      <a:pt x="2880" y="0"/>
                    </a:lnTo>
                    <a:cubicBezTo>
                      <a:pt x="1289" y="0"/>
                      <a:pt x="0" y="1208"/>
                      <a:pt x="0" y="2700"/>
                    </a:cubicBezTo>
                    <a:lnTo>
                      <a:pt x="0" y="18900"/>
                    </a:lnTo>
                    <a:cubicBezTo>
                      <a:pt x="0" y="20391"/>
                      <a:pt x="1289" y="21599"/>
                      <a:pt x="2880" y="21599"/>
                    </a:cubicBezTo>
                    <a:lnTo>
                      <a:pt x="18720" y="21599"/>
                    </a:lnTo>
                    <a:cubicBezTo>
                      <a:pt x="20310" y="21599"/>
                      <a:pt x="21599" y="20391"/>
                      <a:pt x="21599" y="18900"/>
                    </a:cubicBezTo>
                    <a:lnTo>
                      <a:pt x="21599" y="2700"/>
                    </a:lnTo>
                    <a:cubicBezTo>
                      <a:pt x="21599" y="1208"/>
                      <a:pt x="20310" y="0"/>
                      <a:pt x="18720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16" name="AutoShape 79"/>
              <p:cNvSpPr/>
              <p:nvPr/>
            </p:nvSpPr>
            <p:spPr>
              <a:xfrm>
                <a:off x="4509720" y="2865240"/>
                <a:ext cx="318600" cy="2901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290160"/>
                  <a:gd name="textAreaBottom" fmla="*/ 290520 h 2901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7418" y="20519"/>
                    </a:moveTo>
                    <a:lnTo>
                      <a:pt x="14053" y="16248"/>
                    </a:lnTo>
                    <a:lnTo>
                      <a:pt x="16690" y="12959"/>
                    </a:lnTo>
                    <a:lnTo>
                      <a:pt x="20618" y="17689"/>
                    </a:lnTo>
                    <a:lnTo>
                      <a:pt x="20618" y="20519"/>
                    </a:lnTo>
                    <a:cubicBezTo>
                      <a:pt x="20618" y="20519"/>
                      <a:pt x="17418" y="20519"/>
                      <a:pt x="17418" y="20519"/>
                    </a:cubicBezTo>
                    <a:close/>
                    <a:moveTo>
                      <a:pt x="981" y="11446"/>
                    </a:moveTo>
                    <a:lnTo>
                      <a:pt x="4909" y="6479"/>
                    </a:lnTo>
                    <a:lnTo>
                      <a:pt x="12828" y="16353"/>
                    </a:lnTo>
                    <a:lnTo>
                      <a:pt x="13398" y="17064"/>
                    </a:lnTo>
                    <a:lnTo>
                      <a:pt x="16109" y="20519"/>
                    </a:lnTo>
                    <a:lnTo>
                      <a:pt x="981" y="20519"/>
                    </a:lnTo>
                    <a:cubicBezTo>
                      <a:pt x="981" y="20519"/>
                      <a:pt x="981" y="11446"/>
                      <a:pt x="981" y="11446"/>
                    </a:cubicBezTo>
                    <a:close/>
                    <a:moveTo>
                      <a:pt x="20618" y="1080"/>
                    </a:moveTo>
                    <a:lnTo>
                      <a:pt x="20618" y="16058"/>
                    </a:lnTo>
                    <a:lnTo>
                      <a:pt x="17427" y="12244"/>
                    </a:lnTo>
                    <a:cubicBezTo>
                      <a:pt x="17240" y="12012"/>
                      <a:pt x="16972" y="11879"/>
                      <a:pt x="16690" y="11879"/>
                    </a:cubicBezTo>
                    <a:cubicBezTo>
                      <a:pt x="16409" y="11879"/>
                      <a:pt x="16141" y="12012"/>
                      <a:pt x="15954" y="12244"/>
                    </a:cubicBezTo>
                    <a:lnTo>
                      <a:pt x="13399" y="15432"/>
                    </a:lnTo>
                    <a:lnTo>
                      <a:pt x="5645" y="5764"/>
                    </a:lnTo>
                    <a:cubicBezTo>
                      <a:pt x="5458" y="5532"/>
                      <a:pt x="5190" y="5400"/>
                      <a:pt x="4909" y="5400"/>
                    </a:cubicBezTo>
                    <a:cubicBezTo>
                      <a:pt x="4627" y="5400"/>
                      <a:pt x="4359" y="5532"/>
                      <a:pt x="4172" y="5764"/>
                    </a:cubicBezTo>
                    <a:lnTo>
                      <a:pt x="981" y="9812"/>
                    </a:lnTo>
                    <a:lnTo>
                      <a:pt x="981" y="1080"/>
                    </a:lnTo>
                    <a:cubicBezTo>
                      <a:pt x="981" y="1080"/>
                      <a:pt x="20618" y="1080"/>
                      <a:pt x="20618" y="1080"/>
                    </a:cubicBezTo>
                    <a:close/>
                    <a:moveTo>
                      <a:pt x="20618" y="0"/>
                    </a:moveTo>
                    <a:lnTo>
                      <a:pt x="981" y="0"/>
                    </a:lnTo>
                    <a:cubicBezTo>
                      <a:pt x="439" y="0"/>
                      <a:pt x="0" y="483"/>
                      <a:pt x="0" y="1080"/>
                    </a:cubicBezTo>
                    <a:lnTo>
                      <a:pt x="0" y="20519"/>
                    </a:lnTo>
                    <a:cubicBezTo>
                      <a:pt x="0" y="21116"/>
                      <a:pt x="439" y="21599"/>
                      <a:pt x="981" y="21599"/>
                    </a:cubicBezTo>
                    <a:lnTo>
                      <a:pt x="20618" y="21599"/>
                    </a:lnTo>
                    <a:cubicBezTo>
                      <a:pt x="21160" y="21599"/>
                      <a:pt x="21600" y="21116"/>
                      <a:pt x="21600" y="20519"/>
                    </a:cubicBezTo>
                    <a:lnTo>
                      <a:pt x="21600" y="1080"/>
                    </a:lnTo>
                    <a:cubicBezTo>
                      <a:pt x="21600" y="483"/>
                      <a:pt x="21160" y="0"/>
                      <a:pt x="20618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17" name="AutoShape 80"/>
              <p:cNvSpPr/>
              <p:nvPr/>
            </p:nvSpPr>
            <p:spPr>
              <a:xfrm>
                <a:off x="4683600" y="2908800"/>
                <a:ext cx="87120" cy="87120"/>
              </a:xfrm>
              <a:custGeom>
                <a:avLst/>
                <a:gdLst>
                  <a:gd name="textAreaLeft" fmla="*/ 0 w 87120"/>
                  <a:gd name="textAreaRight" fmla="*/ 87480 w 87120"/>
                  <a:gd name="textAreaTop" fmla="*/ 0 h 87120"/>
                  <a:gd name="textAreaBottom" fmla="*/ 87480 h 8712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3600"/>
                    </a:moveTo>
                    <a:cubicBezTo>
                      <a:pt x="14769" y="3600"/>
                      <a:pt x="17999" y="6827"/>
                      <a:pt x="17999" y="10800"/>
                    </a:cubicBezTo>
                    <a:cubicBezTo>
                      <a:pt x="17999" y="14769"/>
                      <a:pt x="14769" y="18000"/>
                      <a:pt x="10800" y="18000"/>
                    </a:cubicBezTo>
                    <a:cubicBezTo>
                      <a:pt x="6830" y="18000"/>
                      <a:pt x="3600" y="14769"/>
                      <a:pt x="3600" y="10800"/>
                    </a:cubicBezTo>
                    <a:cubicBezTo>
                      <a:pt x="3600" y="6827"/>
                      <a:pt x="6830" y="3600"/>
                      <a:pt x="10800" y="3600"/>
                    </a:cubicBezTo>
                    <a:moveTo>
                      <a:pt x="10800" y="21599"/>
                    </a:moveTo>
                    <a:cubicBezTo>
                      <a:pt x="16766" y="21599"/>
                      <a:pt x="21600" y="16762"/>
                      <a:pt x="21600" y="10800"/>
                    </a:cubicBezTo>
                    <a:cubicBezTo>
                      <a:pt x="21600" y="4833"/>
                      <a:pt x="16766" y="0"/>
                      <a:pt x="10800" y="0"/>
                    </a:cubicBezTo>
                    <a:cubicBezTo>
                      <a:pt x="4833" y="0"/>
                      <a:pt x="0" y="4833"/>
                      <a:pt x="0" y="10800"/>
                    </a:cubicBezTo>
                    <a:cubicBezTo>
                      <a:pt x="0" y="16762"/>
                      <a:pt x="4833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  <p:grpSp>
          <p:nvGrpSpPr>
            <p:cNvPr id="518" name="Group 43"/>
            <p:cNvGrpSpPr/>
            <p:nvPr/>
          </p:nvGrpSpPr>
          <p:grpSpPr>
            <a:xfrm>
              <a:off x="4434120" y="4641120"/>
              <a:ext cx="464040" cy="362520"/>
              <a:chOff x="4434120" y="4641120"/>
              <a:chExt cx="464040" cy="362520"/>
            </a:xfrm>
          </p:grpSpPr>
          <p:sp>
            <p:nvSpPr>
              <p:cNvPr id="519" name="AutoShape 140"/>
              <p:cNvSpPr/>
              <p:nvPr/>
            </p:nvSpPr>
            <p:spPr>
              <a:xfrm>
                <a:off x="4492080" y="4699080"/>
                <a:ext cx="290160" cy="235440"/>
              </a:xfrm>
              <a:custGeom>
                <a:avLst/>
                <a:gdLst>
                  <a:gd name="textAreaLeft" fmla="*/ 0 w 290160"/>
                  <a:gd name="textAreaRight" fmla="*/ 290520 w 290160"/>
                  <a:gd name="textAreaTop" fmla="*/ 0 h 235440"/>
                  <a:gd name="textAreaBottom" fmla="*/ 235800 h 235440"/>
                </a:gdLst>
                <a:ahLst/>
                <a:cxnLst/>
                <a:rect l="textAreaLeft" t="textAreaTop" r="textAreaRight" b="textAreaBottom"/>
                <a:pathLst>
                  <a:path w="20848" h="21600">
                    <a:moveTo>
                      <a:pt x="18728" y="19178"/>
                    </a:moveTo>
                    <a:cubicBezTo>
                      <a:pt x="13191" y="20631"/>
                      <a:pt x="7654" y="20631"/>
                      <a:pt x="2118" y="19178"/>
                    </a:cubicBezTo>
                    <a:cubicBezTo>
                      <a:pt x="678" y="13592"/>
                      <a:pt x="678" y="8008"/>
                      <a:pt x="2118" y="2421"/>
                    </a:cubicBezTo>
                    <a:cubicBezTo>
                      <a:pt x="7654" y="968"/>
                      <a:pt x="13191" y="968"/>
                      <a:pt x="18728" y="2421"/>
                    </a:cubicBezTo>
                    <a:cubicBezTo>
                      <a:pt x="20168" y="8008"/>
                      <a:pt x="20168" y="13592"/>
                      <a:pt x="18728" y="19178"/>
                    </a:cubicBezTo>
                    <a:moveTo>
                      <a:pt x="18938" y="1116"/>
                    </a:moveTo>
                    <a:cubicBezTo>
                      <a:pt x="16114" y="375"/>
                      <a:pt x="13249" y="0"/>
                      <a:pt x="10423" y="0"/>
                    </a:cubicBezTo>
                    <a:cubicBezTo>
                      <a:pt x="7597" y="0"/>
                      <a:pt x="4732" y="375"/>
                      <a:pt x="1908" y="1116"/>
                    </a:cubicBezTo>
                    <a:cubicBezTo>
                      <a:pt x="1543" y="1213"/>
                      <a:pt x="1244" y="1552"/>
                      <a:pt x="1127" y="2004"/>
                    </a:cubicBezTo>
                    <a:cubicBezTo>
                      <a:pt x="-376" y="7841"/>
                      <a:pt x="-376" y="13759"/>
                      <a:pt x="1127" y="19593"/>
                    </a:cubicBezTo>
                    <a:cubicBezTo>
                      <a:pt x="1244" y="20047"/>
                      <a:pt x="1543" y="20386"/>
                      <a:pt x="1908" y="20482"/>
                    </a:cubicBezTo>
                    <a:cubicBezTo>
                      <a:pt x="4732" y="21224"/>
                      <a:pt x="7597" y="21600"/>
                      <a:pt x="10423" y="21600"/>
                    </a:cubicBezTo>
                    <a:cubicBezTo>
                      <a:pt x="13249" y="21600"/>
                      <a:pt x="16114" y="21224"/>
                      <a:pt x="18938" y="20482"/>
                    </a:cubicBezTo>
                    <a:cubicBezTo>
                      <a:pt x="19303" y="20386"/>
                      <a:pt x="19602" y="20047"/>
                      <a:pt x="19719" y="19593"/>
                    </a:cubicBezTo>
                    <a:cubicBezTo>
                      <a:pt x="21223" y="13759"/>
                      <a:pt x="21223" y="7841"/>
                      <a:pt x="19719" y="2004"/>
                    </a:cubicBezTo>
                    <a:cubicBezTo>
                      <a:pt x="19602" y="1552"/>
                      <a:pt x="19303" y="1213"/>
                      <a:pt x="18938" y="1116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0" name="AutoShape 141"/>
              <p:cNvSpPr/>
              <p:nvPr/>
            </p:nvSpPr>
            <p:spPr>
              <a:xfrm>
                <a:off x="4434120" y="4641120"/>
                <a:ext cx="464040" cy="362520"/>
              </a:xfrm>
              <a:custGeom>
                <a:avLst/>
                <a:gdLst>
                  <a:gd name="textAreaLeft" fmla="*/ 0 w 464040"/>
                  <a:gd name="textAreaRight" fmla="*/ 464400 w 464040"/>
                  <a:gd name="textAreaTop" fmla="*/ 0 h 362520"/>
                  <a:gd name="textAreaBottom" fmla="*/ 362880 h 362520"/>
                </a:gdLst>
                <a:ahLst/>
                <a:cxnLst/>
                <a:rect l="textAreaLeft" t="textAreaTop" r="textAreaRight" b="textAreaBottom"/>
                <a:pathLst>
                  <a:path w="21096" h="21600">
                    <a:moveTo>
                      <a:pt x="19056" y="18331"/>
                    </a:moveTo>
                    <a:cubicBezTo>
                      <a:pt x="13383" y="19233"/>
                      <a:pt x="7711" y="19233"/>
                      <a:pt x="2038" y="18331"/>
                    </a:cubicBezTo>
                    <a:cubicBezTo>
                      <a:pt x="1074" y="13022"/>
                      <a:pt x="1074" y="7713"/>
                      <a:pt x="2038" y="2404"/>
                    </a:cubicBezTo>
                    <a:cubicBezTo>
                      <a:pt x="7711" y="1502"/>
                      <a:pt x="13383" y="1502"/>
                      <a:pt x="19056" y="2404"/>
                    </a:cubicBezTo>
                    <a:cubicBezTo>
                      <a:pt x="20021" y="7713"/>
                      <a:pt x="20021" y="13022"/>
                      <a:pt x="19056" y="18331"/>
                    </a:cubicBezTo>
                    <a:moveTo>
                      <a:pt x="20338" y="2005"/>
                    </a:moveTo>
                    <a:cubicBezTo>
                      <a:pt x="20211" y="1301"/>
                      <a:pt x="19762" y="776"/>
                      <a:pt x="19215" y="689"/>
                    </a:cubicBezTo>
                    <a:cubicBezTo>
                      <a:pt x="16339" y="232"/>
                      <a:pt x="13423" y="0"/>
                      <a:pt x="10547" y="0"/>
                    </a:cubicBezTo>
                    <a:cubicBezTo>
                      <a:pt x="7671" y="0"/>
                      <a:pt x="4755" y="232"/>
                      <a:pt x="1879" y="689"/>
                    </a:cubicBezTo>
                    <a:cubicBezTo>
                      <a:pt x="1332" y="776"/>
                      <a:pt x="883" y="1301"/>
                      <a:pt x="756" y="2005"/>
                    </a:cubicBezTo>
                    <a:cubicBezTo>
                      <a:pt x="-252" y="7553"/>
                      <a:pt x="-252" y="13181"/>
                      <a:pt x="756" y="18731"/>
                    </a:cubicBezTo>
                    <a:cubicBezTo>
                      <a:pt x="883" y="19434"/>
                      <a:pt x="1332" y="19959"/>
                      <a:pt x="1879" y="20046"/>
                    </a:cubicBezTo>
                    <a:cubicBezTo>
                      <a:pt x="3265" y="20266"/>
                      <a:pt x="4660" y="20429"/>
                      <a:pt x="6055" y="20544"/>
                    </a:cubicBezTo>
                    <a:cubicBezTo>
                      <a:pt x="5979" y="20606"/>
                      <a:pt x="5931" y="20670"/>
                      <a:pt x="5931" y="20735"/>
                    </a:cubicBezTo>
                    <a:cubicBezTo>
                      <a:pt x="5931" y="21213"/>
                      <a:pt x="7997" y="21599"/>
                      <a:pt x="10547" y="21599"/>
                    </a:cubicBezTo>
                    <a:cubicBezTo>
                      <a:pt x="13097" y="21599"/>
                      <a:pt x="15164" y="21213"/>
                      <a:pt x="15164" y="20735"/>
                    </a:cubicBezTo>
                    <a:cubicBezTo>
                      <a:pt x="15164" y="20670"/>
                      <a:pt x="15115" y="20606"/>
                      <a:pt x="15040" y="20544"/>
                    </a:cubicBezTo>
                    <a:cubicBezTo>
                      <a:pt x="16434" y="20429"/>
                      <a:pt x="17830" y="20266"/>
                      <a:pt x="19215" y="20046"/>
                    </a:cubicBezTo>
                    <a:cubicBezTo>
                      <a:pt x="19762" y="19959"/>
                      <a:pt x="20211" y="19434"/>
                      <a:pt x="20338" y="18731"/>
                    </a:cubicBezTo>
                    <a:cubicBezTo>
                      <a:pt x="21347" y="13181"/>
                      <a:pt x="21347" y="7553"/>
                      <a:pt x="20338" y="2005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1" name="AutoShape 142"/>
              <p:cNvSpPr/>
              <p:nvPr/>
            </p:nvSpPr>
            <p:spPr>
              <a:xfrm>
                <a:off x="4797000" y="4714200"/>
                <a:ext cx="43200" cy="42480"/>
              </a:xfrm>
              <a:custGeom>
                <a:avLst/>
                <a:gdLst>
                  <a:gd name="textAreaLeft" fmla="*/ 0 w 43200"/>
                  <a:gd name="textAreaRight" fmla="*/ 43560 w 43200"/>
                  <a:gd name="textAreaTop" fmla="*/ 0 h 42480"/>
                  <a:gd name="textAreaBottom" fmla="*/ 42840 h 4248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0800" y="7200"/>
                    </a:moveTo>
                    <a:cubicBezTo>
                      <a:pt x="12779" y="7200"/>
                      <a:pt x="14399" y="8820"/>
                      <a:pt x="14399" y="10800"/>
                    </a:cubicBezTo>
                    <a:cubicBezTo>
                      <a:pt x="14399" y="12779"/>
                      <a:pt x="12779" y="14400"/>
                      <a:pt x="10800" y="14400"/>
                    </a:cubicBezTo>
                    <a:cubicBezTo>
                      <a:pt x="8820" y="14400"/>
                      <a:pt x="7199" y="12779"/>
                      <a:pt x="7199" y="10800"/>
                    </a:cubicBezTo>
                    <a:cubicBezTo>
                      <a:pt x="7199" y="8820"/>
                      <a:pt x="8820" y="7200"/>
                      <a:pt x="10800" y="7200"/>
                    </a:cubicBezTo>
                    <a:moveTo>
                      <a:pt x="10800" y="21599"/>
                    </a:move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2" name="AutoShape 143"/>
              <p:cNvSpPr/>
              <p:nvPr/>
            </p:nvSpPr>
            <p:spPr>
              <a:xfrm>
                <a:off x="4782600" y="4902480"/>
                <a:ext cx="57600" cy="14760"/>
              </a:xfrm>
              <a:custGeom>
                <a:avLst/>
                <a:gdLst>
                  <a:gd name="textAreaLeft" fmla="*/ 0 w 57600"/>
                  <a:gd name="textAreaRight" fmla="*/ 57960 w 57600"/>
                  <a:gd name="textAreaTop" fmla="*/ 0 h 14760"/>
                  <a:gd name="textAreaBottom" fmla="*/ 15120 h 14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7560" rIns="19080" bIns="75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3" name="AutoShape 144"/>
              <p:cNvSpPr/>
              <p:nvPr/>
            </p:nvSpPr>
            <p:spPr>
              <a:xfrm>
                <a:off x="4797000" y="4858920"/>
                <a:ext cx="58320" cy="1476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14760"/>
                  <a:gd name="textAreaBottom" fmla="*/ 15120 h 1476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7560" rIns="19080" bIns="756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4" name="AutoShape 145"/>
              <p:cNvSpPr/>
              <p:nvPr/>
            </p:nvSpPr>
            <p:spPr>
              <a:xfrm>
                <a:off x="4797000" y="4815720"/>
                <a:ext cx="58320" cy="1404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14040"/>
                  <a:gd name="textAreaBottom" fmla="*/ 14400 h 14040"/>
                </a:gdLst>
                <a:ahLst/>
                <a:cxnLst/>
                <a:rect l="textAreaLeft" t="textAreaTop" r="textAreaRight" b="textAreaBottom"/>
                <a:pathLst>
                  <a:path w="21600" h="21600">
                    <a:moveTo>
                      <a:pt x="18899" y="0"/>
                    </a:moveTo>
                    <a:lnTo>
                      <a:pt x="2699" y="0"/>
                    </a:lnTo>
                    <a:cubicBezTo>
                      <a:pt x="1210" y="0"/>
                      <a:pt x="0" y="4841"/>
                      <a:pt x="0" y="10800"/>
                    </a:cubicBezTo>
                    <a:cubicBezTo>
                      <a:pt x="0" y="16758"/>
                      <a:pt x="1210" y="21599"/>
                      <a:pt x="2699" y="21599"/>
                    </a:cubicBezTo>
                    <a:lnTo>
                      <a:pt x="18899" y="21599"/>
                    </a:lnTo>
                    <a:cubicBezTo>
                      <a:pt x="20389" y="21599"/>
                      <a:pt x="21600" y="16758"/>
                      <a:pt x="21600" y="10800"/>
                    </a:cubicBezTo>
                    <a:cubicBezTo>
                      <a:pt x="21600" y="4841"/>
                      <a:pt x="20389" y="0"/>
                      <a:pt x="18899" y="0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7200" rIns="19080" bIns="72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  <p:sp>
            <p:nvSpPr>
              <p:cNvPr id="525" name="AutoShape 146"/>
              <p:cNvSpPr/>
              <p:nvPr/>
            </p:nvSpPr>
            <p:spPr>
              <a:xfrm>
                <a:off x="4550760" y="4757040"/>
                <a:ext cx="86040" cy="608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60840"/>
                  <a:gd name="textAreaBottom" fmla="*/ 61200 h 60840"/>
                </a:gdLst>
                <a:ahLst/>
                <a:cxnLst/>
                <a:rect l="textAreaLeft" t="textAreaTop" r="textAreaRight" b="textAreaBottom"/>
                <a:pathLst>
                  <a:path w="21556" h="21547">
                    <a:moveTo>
                      <a:pt x="19751" y="2"/>
                    </a:moveTo>
                    <a:lnTo>
                      <a:pt x="3200" y="1845"/>
                    </a:lnTo>
                    <a:cubicBezTo>
                      <a:pt x="2215" y="2010"/>
                      <a:pt x="1272" y="3284"/>
                      <a:pt x="1106" y="4676"/>
                    </a:cubicBezTo>
                    <a:lnTo>
                      <a:pt x="1" y="18986"/>
                    </a:lnTo>
                    <a:cubicBezTo>
                      <a:pt x="-44" y="20398"/>
                      <a:pt x="724" y="21547"/>
                      <a:pt x="1712" y="21547"/>
                    </a:cubicBezTo>
                    <a:cubicBezTo>
                      <a:pt x="2698" y="21547"/>
                      <a:pt x="3542" y="20398"/>
                      <a:pt x="3582" y="18978"/>
                    </a:cubicBezTo>
                    <a:lnTo>
                      <a:pt x="4185" y="9251"/>
                    </a:lnTo>
                    <a:cubicBezTo>
                      <a:pt x="4319" y="7849"/>
                      <a:pt x="5235" y="6592"/>
                      <a:pt x="6220" y="6447"/>
                    </a:cubicBezTo>
                    <a:lnTo>
                      <a:pt x="19751" y="5128"/>
                    </a:lnTo>
                    <a:cubicBezTo>
                      <a:pt x="20743" y="5078"/>
                      <a:pt x="21556" y="3884"/>
                      <a:pt x="21556" y="2467"/>
                    </a:cubicBezTo>
                    <a:cubicBezTo>
                      <a:pt x="21556" y="1055"/>
                      <a:pt x="20743" y="-53"/>
                      <a:pt x="19751" y="2"/>
                    </a:cubicBezTo>
                  </a:path>
                </a:pathLst>
              </a:custGeom>
              <a:solidFill>
                <a:schemeClr val="tx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19080" tIns="19080" rIns="19080" bIns="1908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endParaRPr lang="en-US" sz="1500" b="0" strike="noStrike" spc="-1">
                  <a:solidFill>
                    <a:srgbClr val="FFFFFF"/>
                  </a:solidFill>
                  <a:latin typeface="Gill Sans"/>
                </a:endParaRPr>
              </a:p>
            </p:txBody>
          </p:sp>
        </p:grpSp>
      </p:grpSp>
      <p:grpSp>
        <p:nvGrpSpPr>
          <p:cNvPr id="526" name="Group 52"/>
          <p:cNvGrpSpPr/>
          <p:nvPr/>
        </p:nvGrpSpPr>
        <p:grpSpPr>
          <a:xfrm>
            <a:off x="8470080" y="1588680"/>
            <a:ext cx="3233880" cy="864486"/>
            <a:chOff x="8470080" y="1588680"/>
            <a:chExt cx="3233880" cy="864486"/>
          </a:xfrm>
        </p:grpSpPr>
        <p:sp>
          <p:nvSpPr>
            <p:cNvPr id="527" name="TextBox 53"/>
            <p:cNvSpPr/>
            <p:nvPr/>
          </p:nvSpPr>
          <p:spPr>
            <a:xfrm>
              <a:off x="8493840" y="1588680"/>
              <a:ext cx="2101899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1"/>
                  </a:solidFill>
                  <a:latin typeface="Calibri"/>
                </a:rPr>
                <a:t>Budget disponible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8" name="Rectangle 54"/>
            <p:cNvSpPr/>
            <p:nvPr/>
          </p:nvSpPr>
          <p:spPr>
            <a:xfrm>
              <a:off x="8470080" y="193140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Quelle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enveloppe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l’entreprise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peut-elle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investir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aujourd’hui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?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9" name="Group 55"/>
          <p:cNvGrpSpPr/>
          <p:nvPr/>
        </p:nvGrpSpPr>
        <p:grpSpPr>
          <a:xfrm>
            <a:off x="8470080" y="3387960"/>
            <a:ext cx="3233880" cy="864846"/>
            <a:chOff x="8470080" y="3387960"/>
            <a:chExt cx="3233880" cy="864846"/>
          </a:xfrm>
        </p:grpSpPr>
        <p:sp>
          <p:nvSpPr>
            <p:cNvPr id="530" name="TextBox 56"/>
            <p:cNvSpPr/>
            <p:nvPr/>
          </p:nvSpPr>
          <p:spPr>
            <a:xfrm>
              <a:off x="8497440" y="3387960"/>
              <a:ext cx="2801578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3"/>
                  </a:solidFill>
                  <a:latin typeface="Calibri"/>
                </a:rPr>
                <a:t>Évolutivité</a:t>
              </a:r>
              <a:r>
                <a:rPr lang="en-US" sz="2000" b="1" strike="noStrike" spc="-1" dirty="0">
                  <a:solidFill>
                    <a:schemeClr val="accent3"/>
                  </a:solidFill>
                  <a:latin typeface="Calibri"/>
                </a:rPr>
                <a:t> de la solution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1" name="Rectangle 57"/>
            <p:cNvSpPr/>
            <p:nvPr/>
          </p:nvSpPr>
          <p:spPr>
            <a:xfrm>
              <a:off x="8470080" y="373104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Besoin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d’un socle stable à long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terme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d’une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réponse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immédiate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?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2" name="Group 58"/>
          <p:cNvGrpSpPr/>
          <p:nvPr/>
        </p:nvGrpSpPr>
        <p:grpSpPr>
          <a:xfrm>
            <a:off x="8470080" y="5180040"/>
            <a:ext cx="3614044" cy="864846"/>
            <a:chOff x="8470080" y="5180040"/>
            <a:chExt cx="3614044" cy="864846"/>
          </a:xfrm>
        </p:grpSpPr>
        <p:sp>
          <p:nvSpPr>
            <p:cNvPr id="533" name="TextBox 59"/>
            <p:cNvSpPr/>
            <p:nvPr/>
          </p:nvSpPr>
          <p:spPr>
            <a:xfrm>
              <a:off x="8495280" y="5180040"/>
              <a:ext cx="3588844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5"/>
                  </a:solidFill>
                  <a:latin typeface="Calibri"/>
                </a:rPr>
                <a:t>Niveau</a:t>
              </a:r>
              <a:r>
                <a:rPr lang="en-US" sz="2000" b="1" strike="noStrike" spc="-1" dirty="0">
                  <a:solidFill>
                    <a:schemeClr val="accent5"/>
                  </a:solidFill>
                  <a:latin typeface="Calibri"/>
                </a:rPr>
                <a:t> de maintenance </a:t>
              </a:r>
              <a:r>
                <a:rPr lang="en-US" sz="2000" b="1" strike="noStrike" spc="-1" dirty="0" err="1">
                  <a:solidFill>
                    <a:schemeClr val="accent5"/>
                  </a:solidFill>
                  <a:latin typeface="Calibri"/>
                </a:rPr>
                <a:t>attendu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4" name="Rectangle 60"/>
            <p:cNvSpPr/>
            <p:nvPr/>
          </p:nvSpPr>
          <p:spPr>
            <a:xfrm>
              <a:off x="8470080" y="552312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Souhaitez-vous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gérer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une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partie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de la maintenance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déléguer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entièrement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?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5" name="Group 61"/>
          <p:cNvGrpSpPr/>
          <p:nvPr/>
        </p:nvGrpSpPr>
        <p:grpSpPr>
          <a:xfrm>
            <a:off x="639720" y="4289400"/>
            <a:ext cx="3233880" cy="864846"/>
            <a:chOff x="639720" y="4289400"/>
            <a:chExt cx="3233880" cy="864846"/>
          </a:xfrm>
        </p:grpSpPr>
        <p:sp>
          <p:nvSpPr>
            <p:cNvPr id="536" name="TextBox 62"/>
            <p:cNvSpPr/>
            <p:nvPr/>
          </p:nvSpPr>
          <p:spPr>
            <a:xfrm>
              <a:off x="1303387" y="4289400"/>
              <a:ext cx="2538173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>
                  <a:solidFill>
                    <a:schemeClr val="accent4"/>
                  </a:solidFill>
                  <a:latin typeface="Calibri"/>
                </a:rPr>
                <a:t>Mode de </a:t>
              </a:r>
              <a:r>
                <a:rPr lang="en-US" sz="2000" b="1" strike="noStrike" spc="-1" dirty="0" err="1">
                  <a:solidFill>
                    <a:schemeClr val="accent4"/>
                  </a:solidFill>
                  <a:latin typeface="Calibri"/>
                </a:rPr>
                <a:t>financement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7" name="Rectangle 63"/>
            <p:cNvSpPr/>
            <p:nvPr/>
          </p:nvSpPr>
          <p:spPr>
            <a:xfrm>
              <a:off x="639720" y="4632480"/>
              <a:ext cx="32338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Paiement unique (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investissement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)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ou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abonnement </a:t>
              </a:r>
              <a:r>
                <a:rPr lang="en-GB" sz="1400" b="0" strike="noStrike" spc="-1" dirty="0" err="1">
                  <a:solidFill>
                    <a:srgbClr val="5C5C5C"/>
                  </a:solidFill>
                  <a:latin typeface="Calibri"/>
                </a:rPr>
                <a:t>récurrent</a:t>
              </a:r>
              <a:r>
                <a:rPr lang="en-GB" sz="1400" b="0" strike="noStrike" spc="-1" dirty="0">
                  <a:solidFill>
                    <a:srgbClr val="5C5C5C"/>
                  </a:solidFill>
                  <a:latin typeface="Calibri"/>
                </a:rPr>
                <a:t> (OPEX) ?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8" name="Group 67"/>
          <p:cNvGrpSpPr/>
          <p:nvPr/>
        </p:nvGrpSpPr>
        <p:grpSpPr>
          <a:xfrm>
            <a:off x="639720" y="2498760"/>
            <a:ext cx="3233880" cy="1079930"/>
            <a:chOff x="639720" y="2498760"/>
            <a:chExt cx="3233880" cy="1079930"/>
          </a:xfrm>
        </p:grpSpPr>
        <p:sp>
          <p:nvSpPr>
            <p:cNvPr id="539" name="TextBox 68"/>
            <p:cNvSpPr/>
            <p:nvPr/>
          </p:nvSpPr>
          <p:spPr>
            <a:xfrm>
              <a:off x="1055622" y="2498760"/>
              <a:ext cx="2788818" cy="39865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Délais</a:t>
              </a:r>
              <a:r>
                <a:rPr lang="en-US" sz="2000" b="1" strike="noStrike" spc="-1" dirty="0">
                  <a:solidFill>
                    <a:schemeClr val="accent2"/>
                  </a:solidFill>
                  <a:latin typeface="Calibri"/>
                </a:rPr>
                <a:t> de mise </a:t>
              </a: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en</a:t>
              </a:r>
              <a:r>
                <a:rPr lang="en-US" sz="2000" b="1" strike="noStrike" spc="-1" dirty="0">
                  <a:solidFill>
                    <a:schemeClr val="accent2"/>
                  </a:solidFill>
                  <a:latin typeface="Calibri"/>
                </a:rPr>
                <a:t> </a:t>
              </a:r>
              <a:r>
                <a:rPr lang="en-US" sz="2000" b="1" strike="noStrike" spc="-1" dirty="0" err="1">
                  <a:solidFill>
                    <a:schemeClr val="accent2"/>
                  </a:solidFill>
                  <a:latin typeface="Calibri"/>
                </a:rPr>
                <a:t>œuvre</a:t>
              </a:r>
              <a:endParaRPr lang="en-US" sz="2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0" name="Rectangle 69"/>
            <p:cNvSpPr/>
            <p:nvPr/>
          </p:nvSpPr>
          <p:spPr>
            <a:xfrm>
              <a:off x="639720" y="2841480"/>
              <a:ext cx="3233880" cy="73721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fr-FR" sz="1400" b="0" strike="noStrike" spc="-1" dirty="0">
                  <a:solidFill>
                    <a:srgbClr val="5C5C5C"/>
                  </a:solidFill>
                  <a:latin typeface="Arial"/>
                </a:rPr>
                <a:t>Préférence pour un déploiement rapide ou une construction plus complète ?</a:t>
              </a:r>
              <a:endParaRPr lang="en-US" sz="14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C63079-CDA9-44CA-AF11-3C1D1356C1D0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1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24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2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34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39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 additive="repl">
                                        <p:cTn id="44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4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7A112B"/>
      </a:accent1>
      <a:accent2>
        <a:srgbClr val="B81A41"/>
      </a:accent2>
      <a:accent3>
        <a:srgbClr val="E23761"/>
      </a:accent3>
      <a:accent4>
        <a:srgbClr val="ED86A0"/>
      </a:accent4>
      <a:accent5>
        <a:srgbClr val="F3AFBF"/>
      </a:accent5>
      <a:accent6>
        <a:srgbClr val="F9D7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54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7A112B"/>
      </a:accent1>
      <a:accent2>
        <a:srgbClr val="B81A41"/>
      </a:accent2>
      <a:accent3>
        <a:srgbClr val="E23761"/>
      </a:accent3>
      <a:accent4>
        <a:srgbClr val="ED86A0"/>
      </a:accent4>
      <a:accent5>
        <a:srgbClr val="F3AFBF"/>
      </a:accent5>
      <a:accent6>
        <a:srgbClr val="F9D7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54">
      <a:dk1>
        <a:srgbClr val="5C5C5C"/>
      </a:dk1>
      <a:lt1>
        <a:srgbClr val="FFFFFF"/>
      </a:lt1>
      <a:dk2>
        <a:srgbClr val="3F3F3F"/>
      </a:dk2>
      <a:lt2>
        <a:srgbClr val="FCFCFC"/>
      </a:lt2>
      <a:accent1>
        <a:srgbClr val="7A112B"/>
      </a:accent1>
      <a:accent2>
        <a:srgbClr val="B81A41"/>
      </a:accent2>
      <a:accent3>
        <a:srgbClr val="E23761"/>
      </a:accent3>
      <a:accent4>
        <a:srgbClr val="ED86A0"/>
      </a:accent4>
      <a:accent5>
        <a:srgbClr val="F3AFBF"/>
      </a:accent5>
      <a:accent6>
        <a:srgbClr val="F9D7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CFCFC"/>
      </a:lt2>
      <a:accent1>
        <a:srgbClr val="7A112B"/>
      </a:accent1>
      <a:accent2>
        <a:srgbClr val="B81A41"/>
      </a:accent2>
      <a:accent3>
        <a:srgbClr val="E23761"/>
      </a:accent3>
      <a:accent4>
        <a:srgbClr val="ED86A0"/>
      </a:accent4>
      <a:accent5>
        <a:srgbClr val="F3AFBF"/>
      </a:accent5>
      <a:accent6>
        <a:srgbClr val="F9D7D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12057</TotalTime>
  <Words>1446</Words>
  <Application>Microsoft Macintosh PowerPoint</Application>
  <PresentationFormat>Grand écran</PresentationFormat>
  <Paragraphs>226</Paragraphs>
  <Slides>18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0" baseType="lpstr">
      <vt:lpstr>Aptos</vt:lpstr>
      <vt:lpstr>Arial</vt:lpstr>
      <vt:lpstr>Calibri</vt:lpstr>
      <vt:lpstr>Gill Sans</vt:lpstr>
      <vt:lpstr>Lato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Présentation PowerPoint</vt:lpstr>
      <vt:lpstr>Présentation PowerPoint</vt:lpstr>
      <vt:lpstr>Services</vt:lpstr>
      <vt:lpstr>Présentation PowerPoint</vt:lpstr>
      <vt:lpstr>Contexte du projet</vt:lpstr>
      <vt:lpstr>Etat des lieux</vt:lpstr>
      <vt:lpstr>Présentation PowerPoint</vt:lpstr>
      <vt:lpstr>Présentation PowerPoint</vt:lpstr>
      <vt:lpstr>Critères de choix</vt:lpstr>
      <vt:lpstr>Architecture du site</vt:lpstr>
      <vt:lpstr>Fonctionnalités phares</vt:lpstr>
      <vt:lpstr>Fonctions supplémentaires</vt:lpstr>
      <vt:lpstr>Présentation PowerPoint</vt:lpstr>
      <vt:lpstr>Pré-requis</vt:lpstr>
      <vt:lpstr>Methodologie</vt:lpstr>
      <vt:lpstr>Présentation PowerPoint</vt:lpstr>
      <vt:lpstr>Offre tarifaire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Hoang Thanh Binh</dc:creator>
  <dc:description/>
  <cp:lastModifiedBy>Michael ML</cp:lastModifiedBy>
  <cp:revision>395</cp:revision>
  <dcterms:created xsi:type="dcterms:W3CDTF">2015-03-19T05:35:21Z</dcterms:created>
  <dcterms:modified xsi:type="dcterms:W3CDTF">2025-08-25T08:30:48Z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7</vt:r8>
  </property>
  <property fmtid="{D5CDD505-2E9C-101B-9397-08002B2CF9AE}" pid="3" name="PresentationFormat">
    <vt:lpwstr>Grand écran</vt:lpwstr>
  </property>
  <property fmtid="{D5CDD505-2E9C-101B-9397-08002B2CF9AE}" pid="4" name="Slides">
    <vt:r8>21</vt:r8>
  </property>
</Properties>
</file>