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60" r:id="rId4"/>
    <p:sldId id="267" r:id="rId5"/>
    <p:sldId id="269" r:id="rId6"/>
    <p:sldId id="270" r:id="rId7"/>
    <p:sldId id="268" r:id="rId8"/>
    <p:sldId id="263" r:id="rId9"/>
    <p:sldId id="265" r:id="rId10"/>
    <p:sldId id="264"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6759C-2DE8-423E-8068-CF6E928538BB}" type="datetimeFigureOut">
              <a:rPr lang="en-GB" smtClean="0"/>
              <a:t>22/05/2025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61B38-298F-460A-84BC-29D764AFB695}" type="slidenum">
              <a:rPr lang="en-GB" smtClean="0"/>
              <a:t>‹#›</a:t>
            </a:fld>
            <a:endParaRPr lang="en-GB"/>
          </a:p>
        </p:txBody>
      </p:sp>
    </p:spTree>
    <p:extLst>
      <p:ext uri="{BB962C8B-B14F-4D97-AF65-F5344CB8AC3E}">
        <p14:creationId xmlns:p14="http://schemas.microsoft.com/office/powerpoint/2010/main" val="3338258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48A228-2160-91C3-8388-65AF68A032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6E1B66-CB67-055F-FC09-288A20B1AA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88D571-58E7-24A8-1E2F-A2504611E32E}"/>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DDAA865-D648-0843-6B9E-DB35E796264B}"/>
              </a:ext>
            </a:extLst>
          </p:cNvPr>
          <p:cNvSpPr>
            <a:spLocks noGrp="1"/>
          </p:cNvSpPr>
          <p:nvPr>
            <p:ph type="sldNum" sz="quarter" idx="5"/>
          </p:nvPr>
        </p:nvSpPr>
        <p:spPr/>
        <p:txBody>
          <a:bodyPr/>
          <a:lstStyle/>
          <a:p>
            <a:fld id="{34961B38-298F-460A-84BC-29D764AFB695}" type="slidenum">
              <a:rPr lang="en-GB" smtClean="0"/>
              <a:t>4</a:t>
            </a:fld>
            <a:endParaRPr lang="en-GB"/>
          </a:p>
        </p:txBody>
      </p:sp>
    </p:spTree>
    <p:extLst>
      <p:ext uri="{BB962C8B-B14F-4D97-AF65-F5344CB8AC3E}">
        <p14:creationId xmlns:p14="http://schemas.microsoft.com/office/powerpoint/2010/main" val="2164452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EB148-9F63-1884-AD18-3EFA323E7D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6BB2E4-1576-0848-999A-180FBC96BF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7E1715-2016-D157-EE8C-4780B1DF3A1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D93C6A5-CE2D-E544-D5BF-DFE3C329E3AD}"/>
              </a:ext>
            </a:extLst>
          </p:cNvPr>
          <p:cNvSpPr>
            <a:spLocks noGrp="1"/>
          </p:cNvSpPr>
          <p:nvPr>
            <p:ph type="sldNum" sz="quarter" idx="5"/>
          </p:nvPr>
        </p:nvSpPr>
        <p:spPr/>
        <p:txBody>
          <a:bodyPr/>
          <a:lstStyle/>
          <a:p>
            <a:fld id="{34961B38-298F-460A-84BC-29D764AFB695}" type="slidenum">
              <a:rPr lang="en-GB" smtClean="0"/>
              <a:t>5</a:t>
            </a:fld>
            <a:endParaRPr lang="en-GB"/>
          </a:p>
        </p:txBody>
      </p:sp>
    </p:spTree>
    <p:extLst>
      <p:ext uri="{BB962C8B-B14F-4D97-AF65-F5344CB8AC3E}">
        <p14:creationId xmlns:p14="http://schemas.microsoft.com/office/powerpoint/2010/main" val="4151466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0DA44-8004-D3F7-FC3F-AA42A3513B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D450E7-0053-B23B-2052-75E95CEC38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34E36B-2D8B-B09A-14F6-1554CEF4159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625624E-C8A2-A988-F38D-B11499EEA6A1}"/>
              </a:ext>
            </a:extLst>
          </p:cNvPr>
          <p:cNvSpPr>
            <a:spLocks noGrp="1"/>
          </p:cNvSpPr>
          <p:nvPr>
            <p:ph type="sldNum" sz="quarter" idx="5"/>
          </p:nvPr>
        </p:nvSpPr>
        <p:spPr/>
        <p:txBody>
          <a:bodyPr/>
          <a:lstStyle/>
          <a:p>
            <a:fld id="{34961B38-298F-460A-84BC-29D764AFB695}" type="slidenum">
              <a:rPr lang="en-GB" smtClean="0"/>
              <a:t>6</a:t>
            </a:fld>
            <a:endParaRPr lang="en-GB"/>
          </a:p>
        </p:txBody>
      </p:sp>
    </p:spTree>
    <p:extLst>
      <p:ext uri="{BB962C8B-B14F-4D97-AF65-F5344CB8AC3E}">
        <p14:creationId xmlns:p14="http://schemas.microsoft.com/office/powerpoint/2010/main" val="3337775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1F943-E5C3-1790-149B-CECD8110EA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01928C-3EA6-1D33-3D56-A32BCA646C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C024A7-E85C-3DCD-8BC5-F8B3249837D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8BCC2D2-C275-5CDD-02FF-986A6C6AE62E}"/>
              </a:ext>
            </a:extLst>
          </p:cNvPr>
          <p:cNvSpPr>
            <a:spLocks noGrp="1"/>
          </p:cNvSpPr>
          <p:nvPr>
            <p:ph type="sldNum" sz="quarter" idx="5"/>
          </p:nvPr>
        </p:nvSpPr>
        <p:spPr/>
        <p:txBody>
          <a:bodyPr/>
          <a:lstStyle/>
          <a:p>
            <a:fld id="{34961B38-298F-460A-84BC-29D764AFB695}" type="slidenum">
              <a:rPr lang="en-GB" smtClean="0"/>
              <a:t>7</a:t>
            </a:fld>
            <a:endParaRPr lang="en-GB"/>
          </a:p>
        </p:txBody>
      </p:sp>
    </p:spTree>
    <p:extLst>
      <p:ext uri="{BB962C8B-B14F-4D97-AF65-F5344CB8AC3E}">
        <p14:creationId xmlns:p14="http://schemas.microsoft.com/office/powerpoint/2010/main" val="1737183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4961B38-298F-460A-84BC-29D764AFB695}" type="slidenum">
              <a:rPr lang="en-GB" smtClean="0"/>
              <a:t>10</a:t>
            </a:fld>
            <a:endParaRPr lang="en-GB"/>
          </a:p>
        </p:txBody>
      </p:sp>
    </p:spTree>
    <p:extLst>
      <p:ext uri="{BB962C8B-B14F-4D97-AF65-F5344CB8AC3E}">
        <p14:creationId xmlns:p14="http://schemas.microsoft.com/office/powerpoint/2010/main" val="2883468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FB49D-E0D6-AC73-4E1F-23AA0DD78E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D6950BF-8414-F25E-E422-64662A07A6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F58D921-EF9D-1BD7-568C-47DB9572D4CB}"/>
              </a:ext>
            </a:extLst>
          </p:cNvPr>
          <p:cNvSpPr>
            <a:spLocks noGrp="1"/>
          </p:cNvSpPr>
          <p:nvPr>
            <p:ph type="dt" sz="half" idx="10"/>
          </p:nvPr>
        </p:nvSpPr>
        <p:spPr/>
        <p:txBody>
          <a:bodyPr/>
          <a:lstStyle/>
          <a:p>
            <a:fld id="{B6DE7077-B4A3-452E-A628-E0E555C8DEF4}" type="datetimeFigureOut">
              <a:rPr lang="en-GB" smtClean="0"/>
              <a:t>22/05/2025</a:t>
            </a:fld>
            <a:endParaRPr lang="en-GB"/>
          </a:p>
        </p:txBody>
      </p:sp>
      <p:sp>
        <p:nvSpPr>
          <p:cNvPr id="5" name="Footer Placeholder 4">
            <a:extLst>
              <a:ext uri="{FF2B5EF4-FFF2-40B4-BE49-F238E27FC236}">
                <a16:creationId xmlns:a16="http://schemas.microsoft.com/office/drawing/2014/main" id="{C3E43AD9-B6ED-C2B2-E407-AA90F86AAE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4C254B-F3F3-BBDC-ED8F-3D0DA8E1A772}"/>
              </a:ext>
            </a:extLst>
          </p:cNvPr>
          <p:cNvSpPr>
            <a:spLocks noGrp="1"/>
          </p:cNvSpPr>
          <p:nvPr>
            <p:ph type="sldNum" sz="quarter" idx="12"/>
          </p:nvPr>
        </p:nvSpPr>
        <p:spPr/>
        <p:txBody>
          <a:bodyPr/>
          <a:lstStyle/>
          <a:p>
            <a:fld id="{229C2E7B-17CB-482C-B61D-1B29A7F1CA63}" type="slidenum">
              <a:rPr lang="en-GB" smtClean="0"/>
              <a:t>‹#›</a:t>
            </a:fld>
            <a:endParaRPr lang="en-GB"/>
          </a:p>
        </p:txBody>
      </p:sp>
    </p:spTree>
    <p:extLst>
      <p:ext uri="{BB962C8B-B14F-4D97-AF65-F5344CB8AC3E}">
        <p14:creationId xmlns:p14="http://schemas.microsoft.com/office/powerpoint/2010/main" val="493621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5300A-B7EF-5D27-61F0-925CDDDDF12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3546AC9-63D0-877C-5ADE-03D81CBC4E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7AD746-48E1-AE3F-C56B-AAFE38A45066}"/>
              </a:ext>
            </a:extLst>
          </p:cNvPr>
          <p:cNvSpPr>
            <a:spLocks noGrp="1"/>
          </p:cNvSpPr>
          <p:nvPr>
            <p:ph type="dt" sz="half" idx="10"/>
          </p:nvPr>
        </p:nvSpPr>
        <p:spPr/>
        <p:txBody>
          <a:bodyPr/>
          <a:lstStyle/>
          <a:p>
            <a:fld id="{B6DE7077-B4A3-452E-A628-E0E555C8DEF4}" type="datetimeFigureOut">
              <a:rPr lang="en-GB" smtClean="0"/>
              <a:t>22/05/2025</a:t>
            </a:fld>
            <a:endParaRPr lang="en-GB"/>
          </a:p>
        </p:txBody>
      </p:sp>
      <p:sp>
        <p:nvSpPr>
          <p:cNvPr id="5" name="Footer Placeholder 4">
            <a:extLst>
              <a:ext uri="{FF2B5EF4-FFF2-40B4-BE49-F238E27FC236}">
                <a16:creationId xmlns:a16="http://schemas.microsoft.com/office/drawing/2014/main" id="{5C0F44D8-EAFC-16D2-1AFD-BC000A6314E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F0EB1A-311A-8AED-10B5-2BD6E6365070}"/>
              </a:ext>
            </a:extLst>
          </p:cNvPr>
          <p:cNvSpPr>
            <a:spLocks noGrp="1"/>
          </p:cNvSpPr>
          <p:nvPr>
            <p:ph type="sldNum" sz="quarter" idx="12"/>
          </p:nvPr>
        </p:nvSpPr>
        <p:spPr/>
        <p:txBody>
          <a:bodyPr/>
          <a:lstStyle/>
          <a:p>
            <a:fld id="{229C2E7B-17CB-482C-B61D-1B29A7F1CA63}" type="slidenum">
              <a:rPr lang="en-GB" smtClean="0"/>
              <a:t>‹#›</a:t>
            </a:fld>
            <a:endParaRPr lang="en-GB"/>
          </a:p>
        </p:txBody>
      </p:sp>
    </p:spTree>
    <p:extLst>
      <p:ext uri="{BB962C8B-B14F-4D97-AF65-F5344CB8AC3E}">
        <p14:creationId xmlns:p14="http://schemas.microsoft.com/office/powerpoint/2010/main" val="405754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2505A9-8D1D-8E8C-FC0A-B5B8875EBE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DCB786-28F0-43DA-E032-4AFEA08DED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870A7B-28B7-8934-535C-BD64370CD377}"/>
              </a:ext>
            </a:extLst>
          </p:cNvPr>
          <p:cNvSpPr>
            <a:spLocks noGrp="1"/>
          </p:cNvSpPr>
          <p:nvPr>
            <p:ph type="dt" sz="half" idx="10"/>
          </p:nvPr>
        </p:nvSpPr>
        <p:spPr/>
        <p:txBody>
          <a:bodyPr/>
          <a:lstStyle/>
          <a:p>
            <a:fld id="{B6DE7077-B4A3-452E-A628-E0E555C8DEF4}" type="datetimeFigureOut">
              <a:rPr lang="en-GB" smtClean="0"/>
              <a:t>22/05/2025</a:t>
            </a:fld>
            <a:endParaRPr lang="en-GB"/>
          </a:p>
        </p:txBody>
      </p:sp>
      <p:sp>
        <p:nvSpPr>
          <p:cNvPr id="5" name="Footer Placeholder 4">
            <a:extLst>
              <a:ext uri="{FF2B5EF4-FFF2-40B4-BE49-F238E27FC236}">
                <a16:creationId xmlns:a16="http://schemas.microsoft.com/office/drawing/2014/main" id="{AE9EB1B4-2F82-163D-58DE-FD6E6456158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F1405B-C495-6443-6C60-16400FBDBB2D}"/>
              </a:ext>
            </a:extLst>
          </p:cNvPr>
          <p:cNvSpPr>
            <a:spLocks noGrp="1"/>
          </p:cNvSpPr>
          <p:nvPr>
            <p:ph type="sldNum" sz="quarter" idx="12"/>
          </p:nvPr>
        </p:nvSpPr>
        <p:spPr/>
        <p:txBody>
          <a:bodyPr/>
          <a:lstStyle/>
          <a:p>
            <a:fld id="{229C2E7B-17CB-482C-B61D-1B29A7F1CA63}" type="slidenum">
              <a:rPr lang="en-GB" smtClean="0"/>
              <a:t>‹#›</a:t>
            </a:fld>
            <a:endParaRPr lang="en-GB"/>
          </a:p>
        </p:txBody>
      </p:sp>
    </p:spTree>
    <p:extLst>
      <p:ext uri="{BB962C8B-B14F-4D97-AF65-F5344CB8AC3E}">
        <p14:creationId xmlns:p14="http://schemas.microsoft.com/office/powerpoint/2010/main" val="1917112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6CAA-4D79-C290-2D3F-CAF98CDB47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AA32A4-D0E6-96DF-FB5D-F57C268906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04FD79F-7FBA-DDE5-00FF-1C55FB52CDEF}"/>
              </a:ext>
            </a:extLst>
          </p:cNvPr>
          <p:cNvSpPr>
            <a:spLocks noGrp="1"/>
          </p:cNvSpPr>
          <p:nvPr>
            <p:ph type="dt" sz="half" idx="10"/>
          </p:nvPr>
        </p:nvSpPr>
        <p:spPr/>
        <p:txBody>
          <a:bodyPr/>
          <a:lstStyle/>
          <a:p>
            <a:fld id="{B6DE7077-B4A3-452E-A628-E0E555C8DEF4}" type="datetimeFigureOut">
              <a:rPr lang="en-GB" smtClean="0"/>
              <a:t>22/05/2025</a:t>
            </a:fld>
            <a:endParaRPr lang="en-GB"/>
          </a:p>
        </p:txBody>
      </p:sp>
      <p:sp>
        <p:nvSpPr>
          <p:cNvPr id="5" name="Footer Placeholder 4">
            <a:extLst>
              <a:ext uri="{FF2B5EF4-FFF2-40B4-BE49-F238E27FC236}">
                <a16:creationId xmlns:a16="http://schemas.microsoft.com/office/drawing/2014/main" id="{F67C875A-C804-4E6F-D4A7-046FE5AF8FC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4424940-8155-0732-EAB2-E0F7FAE01BBD}"/>
              </a:ext>
            </a:extLst>
          </p:cNvPr>
          <p:cNvSpPr>
            <a:spLocks noGrp="1"/>
          </p:cNvSpPr>
          <p:nvPr>
            <p:ph type="sldNum" sz="quarter" idx="12"/>
          </p:nvPr>
        </p:nvSpPr>
        <p:spPr/>
        <p:txBody>
          <a:bodyPr/>
          <a:lstStyle/>
          <a:p>
            <a:fld id="{229C2E7B-17CB-482C-B61D-1B29A7F1CA63}" type="slidenum">
              <a:rPr lang="en-GB" smtClean="0"/>
              <a:t>‹#›</a:t>
            </a:fld>
            <a:endParaRPr lang="en-GB"/>
          </a:p>
        </p:txBody>
      </p:sp>
    </p:spTree>
    <p:extLst>
      <p:ext uri="{BB962C8B-B14F-4D97-AF65-F5344CB8AC3E}">
        <p14:creationId xmlns:p14="http://schemas.microsoft.com/office/powerpoint/2010/main" val="298649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116A2-4CA0-E2B8-29C7-B7ED65A57B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8850266-DF76-DDE3-0C63-E73F6F1D4A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136A13-151B-3401-86FE-DDAC4A605321}"/>
              </a:ext>
            </a:extLst>
          </p:cNvPr>
          <p:cNvSpPr>
            <a:spLocks noGrp="1"/>
          </p:cNvSpPr>
          <p:nvPr>
            <p:ph type="dt" sz="half" idx="10"/>
          </p:nvPr>
        </p:nvSpPr>
        <p:spPr/>
        <p:txBody>
          <a:bodyPr/>
          <a:lstStyle/>
          <a:p>
            <a:fld id="{B6DE7077-B4A3-452E-A628-E0E555C8DEF4}" type="datetimeFigureOut">
              <a:rPr lang="en-GB" smtClean="0"/>
              <a:t>22/05/2025</a:t>
            </a:fld>
            <a:endParaRPr lang="en-GB"/>
          </a:p>
        </p:txBody>
      </p:sp>
      <p:sp>
        <p:nvSpPr>
          <p:cNvPr id="5" name="Footer Placeholder 4">
            <a:extLst>
              <a:ext uri="{FF2B5EF4-FFF2-40B4-BE49-F238E27FC236}">
                <a16:creationId xmlns:a16="http://schemas.microsoft.com/office/drawing/2014/main" id="{8B10B8A5-2E76-5059-00C7-6A10A341C5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552352-52B7-5818-D4B7-666F484F36EA}"/>
              </a:ext>
            </a:extLst>
          </p:cNvPr>
          <p:cNvSpPr>
            <a:spLocks noGrp="1"/>
          </p:cNvSpPr>
          <p:nvPr>
            <p:ph type="sldNum" sz="quarter" idx="12"/>
          </p:nvPr>
        </p:nvSpPr>
        <p:spPr/>
        <p:txBody>
          <a:bodyPr/>
          <a:lstStyle/>
          <a:p>
            <a:fld id="{229C2E7B-17CB-482C-B61D-1B29A7F1CA63}" type="slidenum">
              <a:rPr lang="en-GB" smtClean="0"/>
              <a:t>‹#›</a:t>
            </a:fld>
            <a:endParaRPr lang="en-GB"/>
          </a:p>
        </p:txBody>
      </p:sp>
    </p:spTree>
    <p:extLst>
      <p:ext uri="{BB962C8B-B14F-4D97-AF65-F5344CB8AC3E}">
        <p14:creationId xmlns:p14="http://schemas.microsoft.com/office/powerpoint/2010/main" val="4006584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3BF2-2DD6-03B4-5D8F-52D906EBD1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8FEB189-52D0-EDF0-AA3A-70DF50E5A6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78360E3-F75D-9E77-C24E-B7B3A44B0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2331871-356F-4348-2764-FA445BE1A659}"/>
              </a:ext>
            </a:extLst>
          </p:cNvPr>
          <p:cNvSpPr>
            <a:spLocks noGrp="1"/>
          </p:cNvSpPr>
          <p:nvPr>
            <p:ph type="dt" sz="half" idx="10"/>
          </p:nvPr>
        </p:nvSpPr>
        <p:spPr/>
        <p:txBody>
          <a:bodyPr/>
          <a:lstStyle/>
          <a:p>
            <a:fld id="{B6DE7077-B4A3-452E-A628-E0E555C8DEF4}" type="datetimeFigureOut">
              <a:rPr lang="en-GB" smtClean="0"/>
              <a:t>22/05/2025</a:t>
            </a:fld>
            <a:endParaRPr lang="en-GB"/>
          </a:p>
        </p:txBody>
      </p:sp>
      <p:sp>
        <p:nvSpPr>
          <p:cNvPr id="6" name="Footer Placeholder 5">
            <a:extLst>
              <a:ext uri="{FF2B5EF4-FFF2-40B4-BE49-F238E27FC236}">
                <a16:creationId xmlns:a16="http://schemas.microsoft.com/office/drawing/2014/main" id="{66BF9798-42AA-794A-34D5-0A14122B86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FBF358-7A68-1D73-4E5D-AC95A1762CC1}"/>
              </a:ext>
            </a:extLst>
          </p:cNvPr>
          <p:cNvSpPr>
            <a:spLocks noGrp="1"/>
          </p:cNvSpPr>
          <p:nvPr>
            <p:ph type="sldNum" sz="quarter" idx="12"/>
          </p:nvPr>
        </p:nvSpPr>
        <p:spPr/>
        <p:txBody>
          <a:bodyPr/>
          <a:lstStyle/>
          <a:p>
            <a:fld id="{229C2E7B-17CB-482C-B61D-1B29A7F1CA63}" type="slidenum">
              <a:rPr lang="en-GB" smtClean="0"/>
              <a:t>‹#›</a:t>
            </a:fld>
            <a:endParaRPr lang="en-GB"/>
          </a:p>
        </p:txBody>
      </p:sp>
    </p:spTree>
    <p:extLst>
      <p:ext uri="{BB962C8B-B14F-4D97-AF65-F5344CB8AC3E}">
        <p14:creationId xmlns:p14="http://schemas.microsoft.com/office/powerpoint/2010/main" val="211196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2BAEA-05EC-5196-4941-FC9516FBADB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822FCDA-6AB6-5B00-02DB-EBBFDBDFC3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EE8379-17BD-90CB-5471-6CEC2A13F4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24EA979-F378-881B-E027-716DDE4CD5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C407D9-AF3E-0CB3-51BA-AEB8114860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BF0E37E-5BFD-D8E5-DBF4-B87411053EB8}"/>
              </a:ext>
            </a:extLst>
          </p:cNvPr>
          <p:cNvSpPr>
            <a:spLocks noGrp="1"/>
          </p:cNvSpPr>
          <p:nvPr>
            <p:ph type="dt" sz="half" idx="10"/>
          </p:nvPr>
        </p:nvSpPr>
        <p:spPr/>
        <p:txBody>
          <a:bodyPr/>
          <a:lstStyle/>
          <a:p>
            <a:fld id="{B6DE7077-B4A3-452E-A628-E0E555C8DEF4}" type="datetimeFigureOut">
              <a:rPr lang="en-GB" smtClean="0"/>
              <a:t>22/05/2025</a:t>
            </a:fld>
            <a:endParaRPr lang="en-GB"/>
          </a:p>
        </p:txBody>
      </p:sp>
      <p:sp>
        <p:nvSpPr>
          <p:cNvPr id="8" name="Footer Placeholder 7">
            <a:extLst>
              <a:ext uri="{FF2B5EF4-FFF2-40B4-BE49-F238E27FC236}">
                <a16:creationId xmlns:a16="http://schemas.microsoft.com/office/drawing/2014/main" id="{8948B974-E711-691A-EF43-7EFE81B3E0E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0172896-35E0-DB75-C058-A4295117F212}"/>
              </a:ext>
            </a:extLst>
          </p:cNvPr>
          <p:cNvSpPr>
            <a:spLocks noGrp="1"/>
          </p:cNvSpPr>
          <p:nvPr>
            <p:ph type="sldNum" sz="quarter" idx="12"/>
          </p:nvPr>
        </p:nvSpPr>
        <p:spPr/>
        <p:txBody>
          <a:bodyPr/>
          <a:lstStyle/>
          <a:p>
            <a:fld id="{229C2E7B-17CB-482C-B61D-1B29A7F1CA63}" type="slidenum">
              <a:rPr lang="en-GB" smtClean="0"/>
              <a:t>‹#›</a:t>
            </a:fld>
            <a:endParaRPr lang="en-GB"/>
          </a:p>
        </p:txBody>
      </p:sp>
    </p:spTree>
    <p:extLst>
      <p:ext uri="{BB962C8B-B14F-4D97-AF65-F5344CB8AC3E}">
        <p14:creationId xmlns:p14="http://schemas.microsoft.com/office/powerpoint/2010/main" val="680155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C55EF-E7C6-33BD-D50D-2B228FCB496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0371B7E-CB10-AABF-BBE2-F2963103755C}"/>
              </a:ext>
            </a:extLst>
          </p:cNvPr>
          <p:cNvSpPr>
            <a:spLocks noGrp="1"/>
          </p:cNvSpPr>
          <p:nvPr>
            <p:ph type="dt" sz="half" idx="10"/>
          </p:nvPr>
        </p:nvSpPr>
        <p:spPr/>
        <p:txBody>
          <a:bodyPr/>
          <a:lstStyle/>
          <a:p>
            <a:fld id="{B6DE7077-B4A3-452E-A628-E0E555C8DEF4}" type="datetimeFigureOut">
              <a:rPr lang="en-GB" smtClean="0"/>
              <a:t>22/05/2025</a:t>
            </a:fld>
            <a:endParaRPr lang="en-GB"/>
          </a:p>
        </p:txBody>
      </p:sp>
      <p:sp>
        <p:nvSpPr>
          <p:cNvPr id="4" name="Footer Placeholder 3">
            <a:extLst>
              <a:ext uri="{FF2B5EF4-FFF2-40B4-BE49-F238E27FC236}">
                <a16:creationId xmlns:a16="http://schemas.microsoft.com/office/drawing/2014/main" id="{546D91F1-2FB1-C19F-EEC4-CE4E7468176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B694D5A-F8DC-0218-5538-ED07466FD6AC}"/>
              </a:ext>
            </a:extLst>
          </p:cNvPr>
          <p:cNvSpPr>
            <a:spLocks noGrp="1"/>
          </p:cNvSpPr>
          <p:nvPr>
            <p:ph type="sldNum" sz="quarter" idx="12"/>
          </p:nvPr>
        </p:nvSpPr>
        <p:spPr/>
        <p:txBody>
          <a:bodyPr/>
          <a:lstStyle/>
          <a:p>
            <a:fld id="{229C2E7B-17CB-482C-B61D-1B29A7F1CA63}" type="slidenum">
              <a:rPr lang="en-GB" smtClean="0"/>
              <a:t>‹#›</a:t>
            </a:fld>
            <a:endParaRPr lang="en-GB"/>
          </a:p>
        </p:txBody>
      </p:sp>
    </p:spTree>
    <p:extLst>
      <p:ext uri="{BB962C8B-B14F-4D97-AF65-F5344CB8AC3E}">
        <p14:creationId xmlns:p14="http://schemas.microsoft.com/office/powerpoint/2010/main" val="45997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6507F2-250E-E114-457E-1F2D524769BB}"/>
              </a:ext>
            </a:extLst>
          </p:cNvPr>
          <p:cNvSpPr>
            <a:spLocks noGrp="1"/>
          </p:cNvSpPr>
          <p:nvPr>
            <p:ph type="dt" sz="half" idx="10"/>
          </p:nvPr>
        </p:nvSpPr>
        <p:spPr/>
        <p:txBody>
          <a:bodyPr/>
          <a:lstStyle/>
          <a:p>
            <a:fld id="{B6DE7077-B4A3-452E-A628-E0E555C8DEF4}" type="datetimeFigureOut">
              <a:rPr lang="en-GB" smtClean="0"/>
              <a:t>22/05/2025</a:t>
            </a:fld>
            <a:endParaRPr lang="en-GB"/>
          </a:p>
        </p:txBody>
      </p:sp>
      <p:sp>
        <p:nvSpPr>
          <p:cNvPr id="3" name="Footer Placeholder 2">
            <a:extLst>
              <a:ext uri="{FF2B5EF4-FFF2-40B4-BE49-F238E27FC236}">
                <a16:creationId xmlns:a16="http://schemas.microsoft.com/office/drawing/2014/main" id="{E0B91E46-DDA8-821A-3CC9-98A2CF5E451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0345D2A-54FA-8667-24FC-E5955F9BF9EB}"/>
              </a:ext>
            </a:extLst>
          </p:cNvPr>
          <p:cNvSpPr>
            <a:spLocks noGrp="1"/>
          </p:cNvSpPr>
          <p:nvPr>
            <p:ph type="sldNum" sz="quarter" idx="12"/>
          </p:nvPr>
        </p:nvSpPr>
        <p:spPr/>
        <p:txBody>
          <a:bodyPr/>
          <a:lstStyle/>
          <a:p>
            <a:fld id="{229C2E7B-17CB-482C-B61D-1B29A7F1CA63}" type="slidenum">
              <a:rPr lang="en-GB" smtClean="0"/>
              <a:t>‹#›</a:t>
            </a:fld>
            <a:endParaRPr lang="en-GB"/>
          </a:p>
        </p:txBody>
      </p:sp>
    </p:spTree>
    <p:extLst>
      <p:ext uri="{BB962C8B-B14F-4D97-AF65-F5344CB8AC3E}">
        <p14:creationId xmlns:p14="http://schemas.microsoft.com/office/powerpoint/2010/main" val="89903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38F3-AEF1-D82B-E36D-48814A8CF5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F9BB17C-39D3-34EB-671A-0B27F5D23C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0CD069C-EA45-8584-9BC4-4F72A57C5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EDA124-5FB5-E32C-DCB6-598318B49F18}"/>
              </a:ext>
            </a:extLst>
          </p:cNvPr>
          <p:cNvSpPr>
            <a:spLocks noGrp="1"/>
          </p:cNvSpPr>
          <p:nvPr>
            <p:ph type="dt" sz="half" idx="10"/>
          </p:nvPr>
        </p:nvSpPr>
        <p:spPr/>
        <p:txBody>
          <a:bodyPr/>
          <a:lstStyle/>
          <a:p>
            <a:fld id="{B6DE7077-B4A3-452E-A628-E0E555C8DEF4}" type="datetimeFigureOut">
              <a:rPr lang="en-GB" smtClean="0"/>
              <a:t>22/05/2025</a:t>
            </a:fld>
            <a:endParaRPr lang="en-GB"/>
          </a:p>
        </p:txBody>
      </p:sp>
      <p:sp>
        <p:nvSpPr>
          <p:cNvPr id="6" name="Footer Placeholder 5">
            <a:extLst>
              <a:ext uri="{FF2B5EF4-FFF2-40B4-BE49-F238E27FC236}">
                <a16:creationId xmlns:a16="http://schemas.microsoft.com/office/drawing/2014/main" id="{A2E8B76A-4FF6-A069-9873-FADB669C9CE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3BADE2-D115-C719-98F3-F1D1B3A40328}"/>
              </a:ext>
            </a:extLst>
          </p:cNvPr>
          <p:cNvSpPr>
            <a:spLocks noGrp="1"/>
          </p:cNvSpPr>
          <p:nvPr>
            <p:ph type="sldNum" sz="quarter" idx="12"/>
          </p:nvPr>
        </p:nvSpPr>
        <p:spPr/>
        <p:txBody>
          <a:bodyPr/>
          <a:lstStyle/>
          <a:p>
            <a:fld id="{229C2E7B-17CB-482C-B61D-1B29A7F1CA63}" type="slidenum">
              <a:rPr lang="en-GB" smtClean="0"/>
              <a:t>‹#›</a:t>
            </a:fld>
            <a:endParaRPr lang="en-GB"/>
          </a:p>
        </p:txBody>
      </p:sp>
    </p:spTree>
    <p:extLst>
      <p:ext uri="{BB962C8B-B14F-4D97-AF65-F5344CB8AC3E}">
        <p14:creationId xmlns:p14="http://schemas.microsoft.com/office/powerpoint/2010/main" val="2570673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A834E-2A49-9DB2-F2D3-4EB61C4B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BD9713B-B685-0BC3-16FF-BFCCF9DDD6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1A0F7EB-5AA8-07D7-38B3-35BFA117B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3AE9E5-024F-9123-BE6A-01D6D597C6DB}"/>
              </a:ext>
            </a:extLst>
          </p:cNvPr>
          <p:cNvSpPr>
            <a:spLocks noGrp="1"/>
          </p:cNvSpPr>
          <p:nvPr>
            <p:ph type="dt" sz="half" idx="10"/>
          </p:nvPr>
        </p:nvSpPr>
        <p:spPr/>
        <p:txBody>
          <a:bodyPr/>
          <a:lstStyle/>
          <a:p>
            <a:fld id="{B6DE7077-B4A3-452E-A628-E0E555C8DEF4}" type="datetimeFigureOut">
              <a:rPr lang="en-GB" smtClean="0"/>
              <a:t>22/05/2025</a:t>
            </a:fld>
            <a:endParaRPr lang="en-GB"/>
          </a:p>
        </p:txBody>
      </p:sp>
      <p:sp>
        <p:nvSpPr>
          <p:cNvPr id="6" name="Footer Placeholder 5">
            <a:extLst>
              <a:ext uri="{FF2B5EF4-FFF2-40B4-BE49-F238E27FC236}">
                <a16:creationId xmlns:a16="http://schemas.microsoft.com/office/drawing/2014/main" id="{50CB8F21-D768-A913-BE25-C002E47378D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A34805D-6BCD-1ACC-732A-923189AE0C02}"/>
              </a:ext>
            </a:extLst>
          </p:cNvPr>
          <p:cNvSpPr>
            <a:spLocks noGrp="1"/>
          </p:cNvSpPr>
          <p:nvPr>
            <p:ph type="sldNum" sz="quarter" idx="12"/>
          </p:nvPr>
        </p:nvSpPr>
        <p:spPr/>
        <p:txBody>
          <a:bodyPr/>
          <a:lstStyle/>
          <a:p>
            <a:fld id="{229C2E7B-17CB-482C-B61D-1B29A7F1CA63}" type="slidenum">
              <a:rPr lang="en-GB" smtClean="0"/>
              <a:t>‹#›</a:t>
            </a:fld>
            <a:endParaRPr lang="en-GB"/>
          </a:p>
        </p:txBody>
      </p:sp>
    </p:spTree>
    <p:extLst>
      <p:ext uri="{BB962C8B-B14F-4D97-AF65-F5344CB8AC3E}">
        <p14:creationId xmlns:p14="http://schemas.microsoft.com/office/powerpoint/2010/main" val="411749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9CFAFD-249A-54CE-EEA9-ADD34376B1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B08CA3-724E-FE62-E05B-88ABC57F58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0332D8-504C-20CA-BC2F-F9B535CC20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DE7077-B4A3-452E-A628-E0E555C8DEF4}" type="datetimeFigureOut">
              <a:rPr lang="en-GB" smtClean="0"/>
              <a:t>22/05/2025</a:t>
            </a:fld>
            <a:endParaRPr lang="en-GB"/>
          </a:p>
        </p:txBody>
      </p:sp>
      <p:sp>
        <p:nvSpPr>
          <p:cNvPr id="5" name="Footer Placeholder 4">
            <a:extLst>
              <a:ext uri="{FF2B5EF4-FFF2-40B4-BE49-F238E27FC236}">
                <a16:creationId xmlns:a16="http://schemas.microsoft.com/office/drawing/2014/main" id="{6CCC8579-0CF8-9908-8FF2-B10C08F289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3E3B108-788E-A8C3-B041-C7D9C0A70E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9C2E7B-17CB-482C-B61D-1B29A7F1CA63}" type="slidenum">
              <a:rPr lang="en-GB" smtClean="0"/>
              <a:t>‹#›</a:t>
            </a:fld>
            <a:endParaRPr lang="en-GB"/>
          </a:p>
        </p:txBody>
      </p:sp>
    </p:spTree>
    <p:extLst>
      <p:ext uri="{BB962C8B-B14F-4D97-AF65-F5344CB8AC3E}">
        <p14:creationId xmlns:p14="http://schemas.microsoft.com/office/powerpoint/2010/main" val="60944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B14EA-D1D3-3EEB-A28B-6B74A1A750FA}"/>
              </a:ext>
            </a:extLst>
          </p:cNvPr>
          <p:cNvSpPr>
            <a:spLocks noGrp="1"/>
          </p:cNvSpPr>
          <p:nvPr>
            <p:ph type="ctrTitle"/>
          </p:nvPr>
        </p:nvSpPr>
        <p:spPr/>
        <p:txBody>
          <a:bodyPr/>
          <a:lstStyle/>
          <a:p>
            <a:r>
              <a:rPr lang="en-GB" dirty="0"/>
              <a:t>The Last Dance</a:t>
            </a:r>
          </a:p>
        </p:txBody>
      </p:sp>
      <p:sp>
        <p:nvSpPr>
          <p:cNvPr id="3" name="Subtitle 2">
            <a:extLst>
              <a:ext uri="{FF2B5EF4-FFF2-40B4-BE49-F238E27FC236}">
                <a16:creationId xmlns:a16="http://schemas.microsoft.com/office/drawing/2014/main" id="{0D3E488F-1CEF-237B-B511-17310F238CB2}"/>
              </a:ext>
            </a:extLst>
          </p:cNvPr>
          <p:cNvSpPr>
            <a:spLocks noGrp="1"/>
          </p:cNvSpPr>
          <p:nvPr>
            <p:ph type="subTitle" idx="1"/>
          </p:nvPr>
        </p:nvSpPr>
        <p:spPr>
          <a:xfrm>
            <a:off x="818147" y="3602038"/>
            <a:ext cx="10603831" cy="1655762"/>
          </a:xfrm>
        </p:spPr>
        <p:txBody>
          <a:bodyPr/>
          <a:lstStyle/>
          <a:p>
            <a:r>
              <a:rPr lang="en-US" dirty="0">
                <a:latin typeface="Times New Roman" panose="02020603050405020304" pitchFamily="18" charset="0"/>
                <a:cs typeface="Times New Roman" panose="02020603050405020304" pitchFamily="18" charset="0"/>
              </a:rPr>
              <a:t>Exploring the Impact of Real-Time Collaborative Code Editors in Developers’</a:t>
            </a:r>
          </a:p>
          <a:p>
            <a:r>
              <a:rPr lang="en-US" dirty="0">
                <a:latin typeface="Times New Roman" panose="02020603050405020304" pitchFamily="18" charset="0"/>
                <a:cs typeface="Times New Roman" panose="02020603050405020304" pitchFamily="18" charset="0"/>
              </a:rPr>
              <a:t>Productivity </a:t>
            </a:r>
          </a:p>
          <a:p>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256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34070-828E-09E1-DA86-5CEC6511D0D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7A04F4B-9C9D-0D1E-A147-5CF29FFBF4C5}"/>
              </a:ext>
            </a:extLst>
          </p:cNvPr>
          <p:cNvSpPr>
            <a:spLocks noGrp="1"/>
          </p:cNvSpPr>
          <p:nvPr>
            <p:ph type="subTitle" idx="1"/>
          </p:nvPr>
        </p:nvSpPr>
        <p:spPr>
          <a:xfrm>
            <a:off x="465221" y="513347"/>
            <a:ext cx="11261558" cy="5486400"/>
          </a:xfrm>
        </p:spPr>
        <p:txBody>
          <a:bodyPr>
            <a:normAutofit lnSpcReduction="10000"/>
          </a:bodyPr>
          <a:lstStyle/>
          <a:p>
            <a:pPr>
              <a:buNone/>
            </a:pPr>
            <a:r>
              <a:rPr lang="en-US" sz="4400" b="1" dirty="0">
                <a:latin typeface="Times New Roman" panose="02020603050405020304" pitchFamily="18" charset="0"/>
                <a:cs typeface="Times New Roman" panose="02020603050405020304" pitchFamily="18" charset="0"/>
              </a:rPr>
              <a:t>What I would do differently</a:t>
            </a:r>
          </a:p>
          <a:p>
            <a:pPr algn="l">
              <a:buNone/>
            </a:pPr>
            <a:r>
              <a:rPr lang="en-US" dirty="0">
                <a:latin typeface="Times New Roman" panose="02020603050405020304" pitchFamily="18" charset="0"/>
                <a:cs typeface="Times New Roman" panose="02020603050405020304" pitchFamily="18" charset="0"/>
              </a:rPr>
              <a:t>Looking back, if I were to approach this project differently, I would make a few changes. For the artefact I would do the following;</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Implement Operational Transformation (OT) to better handle simultaneous edits.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Adding a chat room and ability to create a room with room id and passwords.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Include </a:t>
            </a:r>
            <a:r>
              <a:rPr lang="en-US" dirty="0" err="1">
                <a:latin typeface="Times New Roman" panose="02020603050405020304" pitchFamily="18" charset="0"/>
                <a:cs typeface="Times New Roman" panose="02020603050405020304" pitchFamily="18" charset="0"/>
              </a:rPr>
              <a:t>CodeMirror</a:t>
            </a:r>
            <a:r>
              <a:rPr lang="en-US" dirty="0">
                <a:latin typeface="Times New Roman" panose="02020603050405020304" pitchFamily="18" charset="0"/>
                <a:cs typeface="Times New Roman" panose="02020603050405020304" pitchFamily="18" charset="0"/>
              </a:rPr>
              <a:t> for the editor component because of its flexibility and responsiveness.</a:t>
            </a:r>
          </a:p>
          <a:p>
            <a:pPr algn="l"/>
            <a:r>
              <a:rPr lang="en-US" dirty="0">
                <a:latin typeface="Times New Roman" panose="02020603050405020304" pitchFamily="18" charset="0"/>
                <a:cs typeface="Times New Roman" panose="02020603050405020304" pitchFamily="18" charset="0"/>
              </a:rPr>
              <a:t>And for the report I would do the following;</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Include more quantitative research and conducted more experiments and testing to get better accuracy.</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Research-led planning, I made a lot of my decisions concerning my report based on the direction/plan I had in mind rather that approaching this with a more flexible mindset and allowing the research guide me. Doing this would have gotten me a stronger report.</a:t>
            </a:r>
          </a:p>
        </p:txBody>
      </p:sp>
    </p:spTree>
    <p:extLst>
      <p:ext uri="{BB962C8B-B14F-4D97-AF65-F5344CB8AC3E}">
        <p14:creationId xmlns:p14="http://schemas.microsoft.com/office/powerpoint/2010/main" val="384801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86225-AC6B-7271-448A-F6ECC5E7DB7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3733D97-295F-D96F-F35D-EF0A657CD3FD}"/>
              </a:ext>
            </a:extLst>
          </p:cNvPr>
          <p:cNvSpPr>
            <a:spLocks noGrp="1"/>
          </p:cNvSpPr>
          <p:nvPr>
            <p:ph type="subTitle" idx="1"/>
          </p:nvPr>
        </p:nvSpPr>
        <p:spPr>
          <a:xfrm>
            <a:off x="1524000" y="802105"/>
            <a:ext cx="9144000" cy="4471737"/>
          </a:xfrm>
        </p:spPr>
        <p:txBody>
          <a:bodyPr>
            <a:normAutofit/>
          </a:bodyPr>
          <a:lstStyle/>
          <a:p>
            <a:pPr algn="l">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99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981EACB-C63E-DE9E-DE77-E94D94DA8C80}"/>
              </a:ext>
            </a:extLst>
          </p:cNvPr>
          <p:cNvSpPr>
            <a:spLocks noGrp="1"/>
          </p:cNvSpPr>
          <p:nvPr>
            <p:ph type="ctrTitle"/>
          </p:nvPr>
        </p:nvSpPr>
        <p:spPr>
          <a:xfrm>
            <a:off x="838201" y="3705726"/>
            <a:ext cx="3984356" cy="2508806"/>
          </a:xfrm>
        </p:spPr>
        <p:txBody>
          <a:bodyPr vert="horz" lIns="91440" tIns="45720" rIns="91440" bIns="45720" rtlCol="0" anchor="ctr">
            <a:normAutofit/>
          </a:bodyPr>
          <a:lstStyle/>
          <a:p>
            <a:pPr algn="l"/>
            <a:r>
              <a:rPr lang="en-US" sz="4400" kern="1200" dirty="0">
                <a:solidFill>
                  <a:schemeClr val="tx1"/>
                </a:solidFill>
                <a:latin typeface="Times New Roman" panose="02020603050405020304" pitchFamily="18" charset="0"/>
                <a:cs typeface="Times New Roman" panose="02020603050405020304" pitchFamily="18" charset="0"/>
              </a:rPr>
              <a:t>Introduction and motivation</a:t>
            </a:r>
          </a:p>
        </p:txBody>
      </p:sp>
      <p:sp>
        <p:nvSpPr>
          <p:cNvPr id="13" name="Arc 12">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descr="Cartoon characters with laptops&#10;&#10;AI-generated content may be incorrect.">
            <a:extLst>
              <a:ext uri="{FF2B5EF4-FFF2-40B4-BE49-F238E27FC236}">
                <a16:creationId xmlns:a16="http://schemas.microsoft.com/office/drawing/2014/main" id="{A51E122D-F2EF-488C-CF66-6D0C66181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686" y="704504"/>
            <a:ext cx="8698420" cy="2653018"/>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4" name="Rectangle 1">
            <a:extLst>
              <a:ext uri="{FF2B5EF4-FFF2-40B4-BE49-F238E27FC236}">
                <a16:creationId xmlns:a16="http://schemas.microsoft.com/office/drawing/2014/main" id="{0F37E002-8655-CD1A-DF7E-D7803EBB5D80}"/>
              </a:ext>
            </a:extLst>
          </p:cNvPr>
          <p:cNvSpPr>
            <a:spLocks noGrp="1" noChangeArrowheads="1"/>
          </p:cNvSpPr>
          <p:nvPr>
            <p:ph type="subTitle" idx="1"/>
          </p:nvPr>
        </p:nvSpPr>
        <p:spPr bwMode="auto">
          <a:xfrm>
            <a:off x="4970835" y="3705726"/>
            <a:ext cx="6386976" cy="250880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algn="l" fontAlgn="base">
              <a:spcBef>
                <a:spcPct val="0"/>
              </a:spcBef>
              <a:spcAft>
                <a:spcPts val="600"/>
              </a:spcAft>
              <a:buClrTx/>
              <a:buSzTx/>
              <a:buFont typeface="Arial" panose="020B0604020202020204" pitchFamily="34" charset="0"/>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Growing need for remote and collaborative software development tools</a:t>
            </a:r>
          </a:p>
          <a:p>
            <a:pPr marL="0" marR="0" lvl="0" indent="-228600" algn="l" fontAlgn="base">
              <a:spcBef>
                <a:spcPct val="0"/>
              </a:spcBef>
              <a:spcAft>
                <a:spcPts val="600"/>
              </a:spcAft>
              <a:buClrTx/>
              <a:buSzTx/>
              <a:buFont typeface="Arial" panose="020B0604020202020204" pitchFamily="34" charset="0"/>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Rise of real-time collaborative code editors (e.g. VS Code Live Share, </a:t>
            </a: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Replit</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228600" algn="l" fontAlgn="base">
              <a:spcBef>
                <a:spcPct val="0"/>
              </a:spcBef>
              <a:spcAft>
                <a:spcPts val="600"/>
              </a:spcAft>
              <a:buClrTx/>
              <a:buSzTx/>
              <a:buFont typeface="Arial" panose="020B0604020202020204" pitchFamily="34" charset="0"/>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Personal experience with teamwork challenges during group projects</a:t>
            </a:r>
          </a:p>
          <a:p>
            <a:pPr marL="0" marR="0" lvl="0" indent="-228600" algn="l" fontAlgn="base">
              <a:spcBef>
                <a:spcPct val="0"/>
              </a:spcBef>
              <a:spcAft>
                <a:spcPts val="600"/>
              </a:spcAft>
              <a:buClrTx/>
              <a:buSzTx/>
              <a:buFont typeface="Arial" panose="020B0604020202020204" pitchFamily="34" charset="0"/>
              <a:buChar char="•"/>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Relevance to modern software practices and developer productivity</a:t>
            </a:r>
          </a:p>
        </p:txBody>
      </p:sp>
    </p:spTree>
    <p:extLst>
      <p:ext uri="{BB962C8B-B14F-4D97-AF65-F5344CB8AC3E}">
        <p14:creationId xmlns:p14="http://schemas.microsoft.com/office/powerpoint/2010/main" val="3419187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1672B-1F42-39AB-E3D3-9E908944BFC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62E8236-3D25-B8AA-D926-04C07D7E1725}"/>
              </a:ext>
            </a:extLst>
          </p:cNvPr>
          <p:cNvSpPr>
            <a:spLocks noGrp="1"/>
          </p:cNvSpPr>
          <p:nvPr>
            <p:ph type="subTitle" idx="1"/>
          </p:nvPr>
        </p:nvSpPr>
        <p:spPr>
          <a:xfrm>
            <a:off x="1524000" y="802105"/>
            <a:ext cx="9144000" cy="4957011"/>
          </a:xfrm>
        </p:spPr>
        <p:txBody>
          <a:bodyPr>
            <a:normAutofit lnSpcReduction="10000"/>
          </a:bodyPr>
          <a:lstStyle/>
          <a:p>
            <a:pPr>
              <a:buNone/>
            </a:pPr>
            <a:r>
              <a:rPr lang="en-US" sz="4400" b="1" dirty="0">
                <a:latin typeface="Times New Roman" panose="02020603050405020304" pitchFamily="18" charset="0"/>
                <a:cs typeface="Times New Roman" panose="02020603050405020304" pitchFamily="18" charset="0"/>
              </a:rPr>
              <a:t>The Main Aim and Academic Question My Project Addresses</a:t>
            </a:r>
          </a:p>
          <a:p>
            <a:pPr>
              <a:buNone/>
            </a:pPr>
            <a:endParaRPr lang="en-US" b="1" dirty="0">
              <a:latin typeface="Times New Roman" panose="02020603050405020304" pitchFamily="18" charset="0"/>
              <a:cs typeface="Times New Roman" panose="02020603050405020304" pitchFamily="18" charset="0"/>
            </a:endParaRPr>
          </a:p>
          <a:p>
            <a:pPr algn="l">
              <a:buNone/>
            </a:pPr>
            <a:r>
              <a:rPr lang="en-US" b="1" dirty="0">
                <a:latin typeface="Times New Roman" panose="02020603050405020304" pitchFamily="18" charset="0"/>
                <a:cs typeface="Times New Roman" panose="02020603050405020304" pitchFamily="18" charset="0"/>
              </a:rPr>
              <a:t>Academic Question: </a:t>
            </a:r>
            <a:r>
              <a:rPr lang="en-US" dirty="0">
                <a:latin typeface="Times New Roman" panose="02020603050405020304" pitchFamily="18" charset="0"/>
                <a:cs typeface="Times New Roman" panose="02020603050405020304" pitchFamily="18" charset="0"/>
              </a:rPr>
              <a:t>An investigation into the impact of real-time collaborative code editors on developers’ productivity.</a:t>
            </a:r>
          </a:p>
          <a:p>
            <a:pPr algn="l">
              <a:buNone/>
            </a:pPr>
            <a:r>
              <a:rPr lang="en-US" b="1" dirty="0">
                <a:latin typeface="Times New Roman" panose="02020603050405020304" pitchFamily="18" charset="0"/>
                <a:cs typeface="Times New Roman" panose="02020603050405020304" pitchFamily="18" charset="0"/>
              </a:rPr>
              <a:t>Aims: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Assess how real-time collaborative coding environments influence productivity.</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Compare real-time collaboration with asynchronous coding workflows.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Identify key metrics such as debugging speed, efficiency in code synchronization, and developer satisfaction.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7577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579FE-D0D9-8A41-0416-8203C8F987B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C2CD0D3-1A04-3BB3-74EF-D3E0C626C0B7}"/>
              </a:ext>
            </a:extLst>
          </p:cNvPr>
          <p:cNvSpPr>
            <a:spLocks noGrp="1"/>
          </p:cNvSpPr>
          <p:nvPr>
            <p:ph type="subTitle" idx="1"/>
          </p:nvPr>
        </p:nvSpPr>
        <p:spPr>
          <a:xfrm>
            <a:off x="352926" y="513347"/>
            <a:ext cx="11261558" cy="5486400"/>
          </a:xfrm>
        </p:spPr>
        <p:txBody>
          <a:bodyPr>
            <a:normAutofit/>
          </a:bodyPr>
          <a:lstStyle/>
          <a:p>
            <a:pPr>
              <a:buNone/>
            </a:pPr>
            <a:r>
              <a:rPr lang="en-US" sz="4400" b="1" dirty="0">
                <a:latin typeface="Times New Roman" panose="02020603050405020304" pitchFamily="18" charset="0"/>
                <a:cs typeface="Times New Roman" panose="02020603050405020304" pitchFamily="18" charset="0"/>
              </a:rPr>
              <a:t>History of Collaborative editing systems</a:t>
            </a:r>
          </a:p>
          <a:p>
            <a:pPr algn="l">
              <a:buNone/>
            </a:pPr>
            <a:r>
              <a:rPr lang="en-US" dirty="0">
                <a:latin typeface="Times New Roman" panose="02020603050405020304" pitchFamily="18" charset="0"/>
                <a:cs typeface="Times New Roman" panose="02020603050405020304" pitchFamily="18" charset="0"/>
              </a:rPr>
              <a:t>The origin of collaborative coding can be traced back to the earliest days of software engineering, where cooperation among developers was largely managed manually. But this came with significant challenges such as Lack of structured methods for version tracking causing developers to struggle to maintain consistency across shared codebases. Issues like these fueled the development of early version control systems such as Concurrent Versions System (CVS) and later Subversion (SVN). These systems, although with their faults, provided a slight fix to the earlier issues. Platforms like GitHub and GitLab later followed, adding social coding features like pull requests, issue tracking, and continuous integration, revolutionizing the way teams collaborated. Then in the early 2000s real-time collaborative editing gained momentum with the introduction of software such as </a:t>
            </a:r>
            <a:r>
              <a:rPr lang="en-US" dirty="0" err="1">
                <a:latin typeface="Times New Roman" panose="02020603050405020304" pitchFamily="18" charset="0"/>
                <a:cs typeface="Times New Roman" panose="02020603050405020304" pitchFamily="18" charset="0"/>
              </a:rPr>
              <a:t>MoonEdit</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SubEthaEdit</a:t>
            </a:r>
            <a:r>
              <a:rPr lang="en-US" dirty="0">
                <a:latin typeface="Times New Roman" panose="02020603050405020304" pitchFamily="18" charset="0"/>
                <a:cs typeface="Times New Roman" panose="02020603050405020304" pitchFamily="18" charset="0"/>
              </a:rPr>
              <a:t>, these introduced multi-user </a:t>
            </a:r>
            <a:r>
              <a:rPr lang="en-US" dirty="0" err="1">
                <a:latin typeface="Times New Roman" panose="02020603050405020304" pitchFamily="18" charset="0"/>
                <a:cs typeface="Times New Roman" panose="02020603050405020304" pitchFamily="18" charset="0"/>
              </a:rPr>
              <a:t>cusors</a:t>
            </a:r>
            <a:r>
              <a:rPr lang="en-US" dirty="0">
                <a:latin typeface="Times New Roman" panose="02020603050405020304" pitchFamily="18" charset="0"/>
                <a:cs typeface="Times New Roman" panose="02020603050405020304" pitchFamily="18" charset="0"/>
              </a:rPr>
              <a:t> and real-time text synchronization. Since then, many variations of have then been released like </a:t>
            </a:r>
            <a:r>
              <a:rPr lang="en-US" dirty="0" err="1">
                <a:latin typeface="Times New Roman" panose="02020603050405020304" pitchFamily="18" charset="0"/>
                <a:cs typeface="Times New Roman" panose="02020603050405020304" pitchFamily="18" charset="0"/>
              </a:rPr>
              <a:t>codePen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Codeanywhere</a:t>
            </a:r>
            <a:r>
              <a:rPr lang="en-US" dirty="0">
                <a:latin typeface="Times New Roman" panose="02020603050405020304" pitchFamily="18" charset="0"/>
                <a:cs typeface="Times New Roman" panose="02020603050405020304" pitchFamily="18" charset="0"/>
              </a:rPr>
              <a:t>, VS Live share etc.</a:t>
            </a:r>
          </a:p>
        </p:txBody>
      </p:sp>
    </p:spTree>
    <p:extLst>
      <p:ext uri="{BB962C8B-B14F-4D97-AF65-F5344CB8AC3E}">
        <p14:creationId xmlns:p14="http://schemas.microsoft.com/office/powerpoint/2010/main" val="4267395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64DB0-9FD7-8718-927E-242CF321CD2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1CFB632-7141-E0FE-3295-4DB629D5BFE7}"/>
              </a:ext>
            </a:extLst>
          </p:cNvPr>
          <p:cNvSpPr>
            <a:spLocks noGrp="1"/>
          </p:cNvSpPr>
          <p:nvPr>
            <p:ph type="subTitle" idx="1"/>
          </p:nvPr>
        </p:nvSpPr>
        <p:spPr>
          <a:xfrm>
            <a:off x="465221" y="513347"/>
            <a:ext cx="11261558" cy="5486400"/>
          </a:xfrm>
        </p:spPr>
        <p:txBody>
          <a:bodyPr>
            <a:normAutofit/>
          </a:bodyPr>
          <a:lstStyle/>
          <a:p>
            <a:pPr>
              <a:buNone/>
            </a:pPr>
            <a:r>
              <a:rPr lang="en-US" sz="4400" b="1" dirty="0">
                <a:latin typeface="Times New Roman" panose="02020603050405020304" pitchFamily="18" charset="0"/>
                <a:cs typeface="Times New Roman" panose="02020603050405020304" pitchFamily="18" charset="0"/>
              </a:rPr>
              <a:t>Benefits and Challenges of Real-Time Collaborative Coding</a:t>
            </a:r>
          </a:p>
          <a:p>
            <a:pPr algn="l">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8839D79B-8938-E86F-9850-D1BA1BA47A0D}"/>
              </a:ext>
            </a:extLst>
          </p:cNvPr>
          <p:cNvGraphicFramePr>
            <a:graphicFrameLocks noGrp="1"/>
          </p:cNvGraphicFramePr>
          <p:nvPr>
            <p:extLst>
              <p:ext uri="{D42A27DB-BD31-4B8C-83A1-F6EECF244321}">
                <p14:modId xmlns:p14="http://schemas.microsoft.com/office/powerpoint/2010/main" val="232902308"/>
              </p:ext>
            </p:extLst>
          </p:nvPr>
        </p:nvGraphicFramePr>
        <p:xfrm>
          <a:off x="1882273" y="2501899"/>
          <a:ext cx="8427454" cy="2888245"/>
        </p:xfrm>
        <a:graphic>
          <a:graphicData uri="http://schemas.openxmlformats.org/drawingml/2006/table">
            <a:tbl>
              <a:tblPr firstRow="1" bandRow="1">
                <a:tableStyleId>{5940675A-B579-460E-94D1-54222C63F5DA}</a:tableStyleId>
              </a:tblPr>
              <a:tblGrid>
                <a:gridCol w="4213727">
                  <a:extLst>
                    <a:ext uri="{9D8B030D-6E8A-4147-A177-3AD203B41FA5}">
                      <a16:colId xmlns:a16="http://schemas.microsoft.com/office/drawing/2014/main" val="4164668299"/>
                    </a:ext>
                  </a:extLst>
                </a:gridCol>
                <a:gridCol w="4213727">
                  <a:extLst>
                    <a:ext uri="{9D8B030D-6E8A-4147-A177-3AD203B41FA5}">
                      <a16:colId xmlns:a16="http://schemas.microsoft.com/office/drawing/2014/main" val="3944474221"/>
                    </a:ext>
                  </a:extLst>
                </a:gridCol>
              </a:tblGrid>
              <a:tr h="5776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latin typeface="Times New Roman" panose="02020603050405020304" pitchFamily="18" charset="0"/>
                          <a:cs typeface="Times New Roman" panose="02020603050405020304" pitchFamily="18" charset="0"/>
                        </a:rPr>
                        <a:t>Benefits</a:t>
                      </a:r>
                      <a:endParaRPr lang="en-GB" sz="2200" b="1" dirty="0">
                        <a:latin typeface="Times New Roman" panose="02020603050405020304" pitchFamily="18" charset="0"/>
                        <a:cs typeface="Times New Roman" panose="02020603050405020304" pitchFamily="18" charset="0"/>
                      </a:endParaRPr>
                    </a:p>
                  </a:txBody>
                  <a:tcPr>
                    <a:solidFill>
                      <a:schemeClr val="tx2">
                        <a:lumMod val="25000"/>
                        <a:lumOff val="75000"/>
                      </a:schemeClr>
                    </a:solidFill>
                  </a:tcPr>
                </a:tc>
                <a:tc>
                  <a:txBody>
                    <a:bodyPr/>
                    <a:lstStyle/>
                    <a:p>
                      <a:r>
                        <a:rPr lang="en-US" sz="2200" b="1" dirty="0">
                          <a:latin typeface="Times New Roman" panose="02020603050405020304" pitchFamily="18" charset="0"/>
                          <a:cs typeface="Times New Roman" panose="02020603050405020304" pitchFamily="18" charset="0"/>
                        </a:rPr>
                        <a:t>Challenges</a:t>
                      </a:r>
                      <a:endParaRPr lang="en-GB" sz="2200" b="1" dirty="0">
                        <a:latin typeface="Times New Roman" panose="02020603050405020304" pitchFamily="18" charset="0"/>
                        <a:cs typeface="Times New Roman" panose="02020603050405020304" pitchFamily="18" charset="0"/>
                      </a:endParaRPr>
                    </a:p>
                  </a:txBody>
                  <a:tcPr>
                    <a:solidFill>
                      <a:schemeClr val="tx2">
                        <a:lumMod val="25000"/>
                        <a:lumOff val="75000"/>
                      </a:schemeClr>
                    </a:solidFill>
                  </a:tcPr>
                </a:tc>
                <a:extLst>
                  <a:ext uri="{0D108BD9-81ED-4DB2-BD59-A6C34878D82A}">
                    <a16:rowId xmlns:a16="http://schemas.microsoft.com/office/drawing/2014/main" val="3019768330"/>
                  </a:ext>
                </a:extLst>
              </a:tr>
              <a:tr h="577649">
                <a:tc>
                  <a:txBody>
                    <a:bodyPr/>
                    <a:lstStyle/>
                    <a:p>
                      <a:r>
                        <a:rPr lang="en-GB" sz="2200" dirty="0">
                          <a:latin typeface="Times New Roman" panose="02020603050405020304" pitchFamily="18" charset="0"/>
                          <a:cs typeface="Times New Roman" panose="02020603050405020304" pitchFamily="18" charset="0"/>
                        </a:rPr>
                        <a:t>Enhanced Productivity</a:t>
                      </a:r>
                    </a:p>
                  </a:txBody>
                  <a:tcPr/>
                </a:tc>
                <a:tc>
                  <a:txBody>
                    <a:bodyPr/>
                    <a:lstStyle/>
                    <a:p>
                      <a:r>
                        <a:rPr lang="en-GB" sz="2200" dirty="0">
                          <a:latin typeface="Times New Roman" panose="02020603050405020304" pitchFamily="18" charset="0"/>
                          <a:cs typeface="Times New Roman" panose="02020603050405020304" pitchFamily="18" charset="0"/>
                        </a:rPr>
                        <a:t>Conflict Resolution Complexity</a:t>
                      </a:r>
                    </a:p>
                  </a:txBody>
                  <a:tcPr/>
                </a:tc>
                <a:extLst>
                  <a:ext uri="{0D108BD9-81ED-4DB2-BD59-A6C34878D82A}">
                    <a16:rowId xmlns:a16="http://schemas.microsoft.com/office/drawing/2014/main" val="4202377373"/>
                  </a:ext>
                </a:extLst>
              </a:tr>
              <a:tr h="577649">
                <a:tc>
                  <a:txBody>
                    <a:bodyPr/>
                    <a:lstStyle/>
                    <a:p>
                      <a:r>
                        <a:rPr lang="en-GB" sz="2200" dirty="0">
                          <a:latin typeface="Times New Roman" panose="02020603050405020304" pitchFamily="18" charset="0"/>
                          <a:cs typeface="Times New Roman" panose="02020603050405020304" pitchFamily="18" charset="0"/>
                        </a:rPr>
                        <a:t>Improved Communication</a:t>
                      </a:r>
                    </a:p>
                  </a:txBody>
                  <a:tcPr/>
                </a:tc>
                <a:tc>
                  <a:txBody>
                    <a:bodyPr/>
                    <a:lstStyle/>
                    <a:p>
                      <a:r>
                        <a:rPr lang="en-GB" sz="2200" dirty="0">
                          <a:latin typeface="Times New Roman" panose="02020603050405020304" pitchFamily="18" charset="0"/>
                          <a:cs typeface="Times New Roman" panose="02020603050405020304" pitchFamily="18" charset="0"/>
                        </a:rPr>
                        <a:t>Cognitive Overload</a:t>
                      </a:r>
                    </a:p>
                  </a:txBody>
                  <a:tcPr/>
                </a:tc>
                <a:extLst>
                  <a:ext uri="{0D108BD9-81ED-4DB2-BD59-A6C34878D82A}">
                    <a16:rowId xmlns:a16="http://schemas.microsoft.com/office/drawing/2014/main" val="3400316504"/>
                  </a:ext>
                </a:extLst>
              </a:tr>
              <a:tr h="577649">
                <a:tc>
                  <a:txBody>
                    <a:bodyPr/>
                    <a:lstStyle/>
                    <a:p>
                      <a:r>
                        <a:rPr lang="en-GB" sz="2200" dirty="0">
                          <a:latin typeface="Times New Roman" panose="02020603050405020304" pitchFamily="18" charset="0"/>
                          <a:cs typeface="Times New Roman" panose="02020603050405020304" pitchFamily="18" charset="0"/>
                        </a:rPr>
                        <a:t>Higher Code Quality</a:t>
                      </a:r>
                    </a:p>
                  </a:txBody>
                  <a:tcPr/>
                </a:tc>
                <a:tc>
                  <a:txBody>
                    <a:bodyPr/>
                    <a:lstStyle/>
                    <a:p>
                      <a:r>
                        <a:rPr lang="en-GB" sz="2200" dirty="0">
                          <a:latin typeface="Times New Roman" panose="02020603050405020304" pitchFamily="18" charset="0"/>
                          <a:cs typeface="Times New Roman" panose="02020603050405020304" pitchFamily="18" charset="0"/>
                        </a:rPr>
                        <a:t>Dependency on Network Stability</a:t>
                      </a:r>
                    </a:p>
                  </a:txBody>
                  <a:tcPr/>
                </a:tc>
                <a:extLst>
                  <a:ext uri="{0D108BD9-81ED-4DB2-BD59-A6C34878D82A}">
                    <a16:rowId xmlns:a16="http://schemas.microsoft.com/office/drawing/2014/main" val="3135364372"/>
                  </a:ext>
                </a:extLst>
              </a:tr>
              <a:tr h="577649">
                <a:tc>
                  <a:txBody>
                    <a:bodyPr/>
                    <a:lstStyle/>
                    <a:p>
                      <a:r>
                        <a:rPr lang="en-GB" sz="2200" dirty="0">
                          <a:latin typeface="Times New Roman" panose="02020603050405020304" pitchFamily="18" charset="0"/>
                          <a:cs typeface="Times New Roman" panose="02020603050405020304" pitchFamily="18" charset="0"/>
                        </a:rPr>
                        <a:t>Faster Knowledge Transfer</a:t>
                      </a:r>
                    </a:p>
                  </a:txBody>
                  <a:tcPr/>
                </a:tc>
                <a:tc>
                  <a:txBody>
                    <a:bodyPr/>
                    <a:lstStyle/>
                    <a:p>
                      <a:endParaRPr lang="en-GB" sz="2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7509413"/>
                  </a:ext>
                </a:extLst>
              </a:tr>
            </a:tbl>
          </a:graphicData>
        </a:graphic>
      </p:graphicFrame>
    </p:spTree>
    <p:extLst>
      <p:ext uri="{BB962C8B-B14F-4D97-AF65-F5344CB8AC3E}">
        <p14:creationId xmlns:p14="http://schemas.microsoft.com/office/powerpoint/2010/main" val="3742866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27310-55EE-9326-58CE-4FCF4E87399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9C69F8B-5FFC-1B5C-780F-18E03D08F397}"/>
              </a:ext>
            </a:extLst>
          </p:cNvPr>
          <p:cNvSpPr>
            <a:spLocks noGrp="1"/>
          </p:cNvSpPr>
          <p:nvPr>
            <p:ph type="subTitle" idx="1"/>
          </p:nvPr>
        </p:nvSpPr>
        <p:spPr>
          <a:xfrm>
            <a:off x="465221" y="513347"/>
            <a:ext cx="11261558" cy="5486400"/>
          </a:xfrm>
        </p:spPr>
        <p:txBody>
          <a:bodyPr>
            <a:normAutofit/>
          </a:bodyPr>
          <a:lstStyle/>
          <a:p>
            <a:pPr>
              <a:buNone/>
            </a:pPr>
            <a:r>
              <a:rPr lang="en-US" sz="4400" b="1" dirty="0">
                <a:latin typeface="Times New Roman" panose="02020603050405020304" pitchFamily="18" charset="0"/>
                <a:cs typeface="Times New Roman" panose="02020603050405020304" pitchFamily="18" charset="0"/>
              </a:rPr>
              <a:t>Comparison Between Real-Time and Asynchronous Collaboration</a:t>
            </a:r>
            <a:endParaRPr lang="en-US"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3330FC23-B306-AE25-62FA-94A372652F2F}"/>
              </a:ext>
            </a:extLst>
          </p:cNvPr>
          <p:cNvGraphicFramePr>
            <a:graphicFrameLocks noGrp="1"/>
          </p:cNvGraphicFramePr>
          <p:nvPr>
            <p:extLst>
              <p:ext uri="{D42A27DB-BD31-4B8C-83A1-F6EECF244321}">
                <p14:modId xmlns:p14="http://schemas.microsoft.com/office/powerpoint/2010/main" val="1284018623"/>
              </p:ext>
            </p:extLst>
          </p:nvPr>
        </p:nvGraphicFramePr>
        <p:xfrm>
          <a:off x="1411706" y="1929435"/>
          <a:ext cx="9737557" cy="4415218"/>
        </p:xfrm>
        <a:graphic>
          <a:graphicData uri="http://schemas.openxmlformats.org/drawingml/2006/table">
            <a:tbl>
              <a:tblPr firstRow="1" firstCol="1" bandRow="1"/>
              <a:tblGrid>
                <a:gridCol w="2165684">
                  <a:extLst>
                    <a:ext uri="{9D8B030D-6E8A-4147-A177-3AD203B41FA5}">
                      <a16:colId xmlns:a16="http://schemas.microsoft.com/office/drawing/2014/main" val="517333412"/>
                    </a:ext>
                  </a:extLst>
                </a:gridCol>
                <a:gridCol w="4203031">
                  <a:extLst>
                    <a:ext uri="{9D8B030D-6E8A-4147-A177-3AD203B41FA5}">
                      <a16:colId xmlns:a16="http://schemas.microsoft.com/office/drawing/2014/main" val="578142731"/>
                    </a:ext>
                  </a:extLst>
                </a:gridCol>
                <a:gridCol w="3368842">
                  <a:extLst>
                    <a:ext uri="{9D8B030D-6E8A-4147-A177-3AD203B41FA5}">
                      <a16:colId xmlns:a16="http://schemas.microsoft.com/office/drawing/2014/main" val="1348377601"/>
                    </a:ext>
                  </a:extLst>
                </a:gridCol>
              </a:tblGrid>
              <a:tr h="662893">
                <a:tc>
                  <a:txBody>
                    <a:bodyPr/>
                    <a:lstStyle/>
                    <a:p>
                      <a:pPr>
                        <a:lnSpc>
                          <a:spcPct val="107000"/>
                        </a:lnSpc>
                        <a:spcAft>
                          <a:spcPts val="800"/>
                        </a:spcAft>
                        <a:buNone/>
                      </a:pPr>
                      <a:r>
                        <a:rPr lang="en-GB" sz="2200" b="1" kern="100" dirty="0">
                          <a:effectLst/>
                          <a:latin typeface="Times New Roman" panose="02020603050405020304" pitchFamily="18" charset="0"/>
                          <a:ea typeface="Aptos" panose="020B0004020202020204" pitchFamily="34" charset="0"/>
                          <a:cs typeface="Times New Roman" panose="02020603050405020304" pitchFamily="18" charset="0"/>
                        </a:rPr>
                        <a:t>Feature</a:t>
                      </a:r>
                      <a:endParaRPr lang="en-GB"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nSpc>
                          <a:spcPct val="107000"/>
                        </a:lnSpc>
                        <a:spcAft>
                          <a:spcPts val="800"/>
                        </a:spcAft>
                        <a:buNone/>
                      </a:pPr>
                      <a:r>
                        <a:rPr lang="en-GB" sz="2200" b="1" kern="100" dirty="0">
                          <a:effectLst/>
                          <a:latin typeface="Times New Roman" panose="02020603050405020304" pitchFamily="18" charset="0"/>
                          <a:ea typeface="Aptos" panose="020B0004020202020204" pitchFamily="34" charset="0"/>
                          <a:cs typeface="Times New Roman" panose="02020603050405020304" pitchFamily="18" charset="0"/>
                        </a:rPr>
                        <a:t>Real-Time Collaborative Coding</a:t>
                      </a:r>
                      <a:endParaRPr lang="en-GB"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nSpc>
                          <a:spcPct val="107000"/>
                        </a:lnSpc>
                        <a:spcAft>
                          <a:spcPts val="800"/>
                        </a:spcAft>
                        <a:buNone/>
                      </a:pPr>
                      <a:r>
                        <a:rPr lang="en-GB" sz="2200" b="1" kern="100" dirty="0">
                          <a:effectLst/>
                          <a:latin typeface="Times New Roman" panose="02020603050405020304" pitchFamily="18" charset="0"/>
                          <a:ea typeface="Aptos" panose="020B0004020202020204" pitchFamily="34" charset="0"/>
                          <a:cs typeface="Times New Roman" panose="02020603050405020304" pitchFamily="18" charset="0"/>
                        </a:rPr>
                        <a:t>Asynchronous Coding</a:t>
                      </a:r>
                      <a:endParaRPr lang="en-GB"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5000"/>
                        <a:lumOff val="75000"/>
                      </a:schemeClr>
                    </a:solidFill>
                  </a:tcPr>
                </a:tc>
                <a:extLst>
                  <a:ext uri="{0D108BD9-81ED-4DB2-BD59-A6C34878D82A}">
                    <a16:rowId xmlns:a16="http://schemas.microsoft.com/office/drawing/2014/main" val="358141705"/>
                  </a:ext>
                </a:extLst>
              </a:tr>
              <a:tr h="662893">
                <a:tc>
                  <a:txBody>
                    <a:bodyPr/>
                    <a:lstStyle/>
                    <a:p>
                      <a:pPr>
                        <a:lnSpc>
                          <a:spcPct val="107000"/>
                        </a:lnSpc>
                        <a:spcAft>
                          <a:spcPts val="800"/>
                        </a:spcAft>
                        <a:buNone/>
                      </a:pPr>
                      <a:r>
                        <a:rPr lang="en-GB" sz="2200" b="1" kern="100" dirty="0">
                          <a:effectLst/>
                          <a:latin typeface="Times New Roman" panose="02020603050405020304" pitchFamily="18" charset="0"/>
                          <a:ea typeface="Aptos" panose="020B0004020202020204" pitchFamily="34" charset="0"/>
                          <a:cs typeface="Times New Roman" panose="02020603050405020304" pitchFamily="18" charset="0"/>
                        </a:rPr>
                        <a:t>Speed</a:t>
                      </a:r>
                      <a:endParaRPr lang="en-GB"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nSpc>
                          <a:spcPct val="107000"/>
                        </a:lnSpc>
                        <a:spcAft>
                          <a:spcPts val="800"/>
                        </a:spcAft>
                        <a:buNone/>
                      </a:pPr>
                      <a:r>
                        <a:rPr lang="en-GB" sz="2200" kern="100">
                          <a:effectLst/>
                          <a:latin typeface="Times New Roman" panose="02020603050405020304" pitchFamily="18" charset="0"/>
                          <a:ea typeface="Aptos" panose="020B0004020202020204" pitchFamily="34" charset="0"/>
                          <a:cs typeface="Times New Roman" panose="02020603050405020304" pitchFamily="18" charset="0"/>
                        </a:rPr>
                        <a:t>Instant updates, no waiting for merges</a:t>
                      </a:r>
                      <a:endParaRPr lang="en-GB"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GB" sz="2200" kern="100">
                          <a:effectLst/>
                          <a:latin typeface="Times New Roman" panose="02020603050405020304" pitchFamily="18" charset="0"/>
                          <a:ea typeface="Aptos" panose="020B0004020202020204" pitchFamily="34" charset="0"/>
                          <a:cs typeface="Times New Roman" panose="02020603050405020304" pitchFamily="18" charset="0"/>
                        </a:rPr>
                        <a:t>Delayed updates, dependent on review cycles</a:t>
                      </a:r>
                      <a:endParaRPr lang="en-GB"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60833116"/>
                  </a:ext>
                </a:extLst>
              </a:tr>
              <a:tr h="662893">
                <a:tc>
                  <a:txBody>
                    <a:bodyPr/>
                    <a:lstStyle/>
                    <a:p>
                      <a:pPr>
                        <a:lnSpc>
                          <a:spcPct val="107000"/>
                        </a:lnSpc>
                        <a:spcAft>
                          <a:spcPts val="800"/>
                        </a:spcAft>
                        <a:buNone/>
                      </a:pPr>
                      <a:r>
                        <a:rPr lang="en-GB" sz="2200" b="1" kern="100" dirty="0">
                          <a:effectLst/>
                          <a:latin typeface="Times New Roman" panose="02020603050405020304" pitchFamily="18" charset="0"/>
                          <a:ea typeface="Aptos" panose="020B0004020202020204" pitchFamily="34" charset="0"/>
                          <a:cs typeface="Times New Roman" panose="02020603050405020304" pitchFamily="18" charset="0"/>
                        </a:rPr>
                        <a:t>Communication</a:t>
                      </a:r>
                      <a:endParaRPr lang="en-GB"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nSpc>
                          <a:spcPct val="107000"/>
                        </a:lnSpc>
                        <a:spcAft>
                          <a:spcPts val="800"/>
                        </a:spcAft>
                        <a:buNone/>
                      </a:pPr>
                      <a:r>
                        <a:rPr lang="en-GB" sz="2200" kern="100">
                          <a:effectLst/>
                          <a:latin typeface="Times New Roman" panose="02020603050405020304" pitchFamily="18" charset="0"/>
                          <a:ea typeface="Aptos" panose="020B0004020202020204" pitchFamily="34" charset="0"/>
                          <a:cs typeface="Times New Roman" panose="02020603050405020304" pitchFamily="18" charset="0"/>
                        </a:rPr>
                        <a:t>Live discussion and code-sharing</a:t>
                      </a:r>
                      <a:endParaRPr lang="en-GB"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GB" sz="2200" kern="100">
                          <a:effectLst/>
                          <a:latin typeface="Times New Roman" panose="02020603050405020304" pitchFamily="18" charset="0"/>
                          <a:ea typeface="Aptos" panose="020B0004020202020204" pitchFamily="34" charset="0"/>
                          <a:cs typeface="Times New Roman" panose="02020603050405020304" pitchFamily="18" charset="0"/>
                        </a:rPr>
                        <a:t>Discussions occur via comments or messages</a:t>
                      </a:r>
                      <a:endParaRPr lang="en-GB"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62848339"/>
                  </a:ext>
                </a:extLst>
              </a:tr>
              <a:tr h="662893">
                <a:tc>
                  <a:txBody>
                    <a:bodyPr/>
                    <a:lstStyle/>
                    <a:p>
                      <a:pPr>
                        <a:lnSpc>
                          <a:spcPct val="107000"/>
                        </a:lnSpc>
                        <a:spcAft>
                          <a:spcPts val="800"/>
                        </a:spcAft>
                        <a:buNone/>
                      </a:pPr>
                      <a:r>
                        <a:rPr lang="en-GB" sz="2200" b="1" kern="100" dirty="0">
                          <a:effectLst/>
                          <a:latin typeface="Times New Roman" panose="02020603050405020304" pitchFamily="18" charset="0"/>
                          <a:ea typeface="Aptos" panose="020B0004020202020204" pitchFamily="34" charset="0"/>
                          <a:cs typeface="Times New Roman" panose="02020603050405020304" pitchFamily="18" charset="0"/>
                        </a:rPr>
                        <a:t>Conflict Resolution</a:t>
                      </a:r>
                      <a:endParaRPr lang="en-GB"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nSpc>
                          <a:spcPct val="107000"/>
                        </a:lnSpc>
                        <a:spcAft>
                          <a:spcPts val="800"/>
                        </a:spcAft>
                        <a:buNone/>
                      </a:pPr>
                      <a:r>
                        <a:rPr lang="en-GB" sz="2200" kern="100" dirty="0">
                          <a:effectLst/>
                          <a:latin typeface="Times New Roman" panose="02020603050405020304" pitchFamily="18" charset="0"/>
                          <a:ea typeface="Aptos" panose="020B0004020202020204" pitchFamily="34" charset="0"/>
                          <a:cs typeface="Times New Roman" panose="02020603050405020304" pitchFamily="18" charset="0"/>
                        </a:rPr>
                        <a:t>Uses OT/CRDTs for synchronization</a:t>
                      </a:r>
                      <a:endParaRPr lang="en-GB"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GB" sz="2200" kern="100" dirty="0">
                          <a:effectLst/>
                          <a:latin typeface="Times New Roman" panose="02020603050405020304" pitchFamily="18" charset="0"/>
                          <a:ea typeface="Aptos" panose="020B0004020202020204" pitchFamily="34" charset="0"/>
                          <a:cs typeface="Times New Roman" panose="02020603050405020304" pitchFamily="18" charset="0"/>
                        </a:rPr>
                        <a:t>Merge conflicts must be manually resolved</a:t>
                      </a:r>
                      <a:endParaRPr lang="en-GB"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93106211"/>
                  </a:ext>
                </a:extLst>
              </a:tr>
              <a:tr h="952737">
                <a:tc>
                  <a:txBody>
                    <a:bodyPr/>
                    <a:lstStyle/>
                    <a:p>
                      <a:pPr>
                        <a:lnSpc>
                          <a:spcPct val="107000"/>
                        </a:lnSpc>
                        <a:spcAft>
                          <a:spcPts val="800"/>
                        </a:spcAft>
                        <a:buNone/>
                      </a:pPr>
                      <a:r>
                        <a:rPr lang="en-GB" sz="2200" b="1" kern="100" dirty="0">
                          <a:effectLst/>
                          <a:latin typeface="Times New Roman" panose="02020603050405020304" pitchFamily="18" charset="0"/>
                          <a:ea typeface="Aptos" panose="020B0004020202020204" pitchFamily="34" charset="0"/>
                          <a:cs typeface="Times New Roman" panose="02020603050405020304" pitchFamily="18" charset="0"/>
                        </a:rPr>
                        <a:t>Debugging Efficiency</a:t>
                      </a:r>
                      <a:endParaRPr lang="en-GB"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nSpc>
                          <a:spcPct val="107000"/>
                        </a:lnSpc>
                        <a:spcAft>
                          <a:spcPts val="800"/>
                        </a:spcAft>
                        <a:buNone/>
                      </a:pPr>
                      <a:r>
                        <a:rPr lang="en-GB" sz="2200" kern="100" dirty="0">
                          <a:effectLst/>
                          <a:latin typeface="Times New Roman" panose="02020603050405020304" pitchFamily="18" charset="0"/>
                          <a:ea typeface="Aptos" panose="020B0004020202020204" pitchFamily="34" charset="0"/>
                          <a:cs typeface="Times New Roman" panose="02020603050405020304" pitchFamily="18" charset="0"/>
                        </a:rPr>
                        <a:t>Faster, as multiple developers can troubleshoot at once</a:t>
                      </a:r>
                      <a:endParaRPr lang="en-GB"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GB" sz="2200" kern="100">
                          <a:effectLst/>
                          <a:latin typeface="Times New Roman" panose="02020603050405020304" pitchFamily="18" charset="0"/>
                          <a:ea typeface="Aptos" panose="020B0004020202020204" pitchFamily="34" charset="0"/>
                          <a:cs typeface="Times New Roman" panose="02020603050405020304" pitchFamily="18" charset="0"/>
                        </a:rPr>
                        <a:t>Slower, requires feedback cycles</a:t>
                      </a:r>
                      <a:endParaRPr lang="en-GB"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4741667"/>
                  </a:ext>
                </a:extLst>
              </a:tr>
              <a:tr h="662893">
                <a:tc>
                  <a:txBody>
                    <a:bodyPr/>
                    <a:lstStyle/>
                    <a:p>
                      <a:pPr>
                        <a:lnSpc>
                          <a:spcPct val="107000"/>
                        </a:lnSpc>
                        <a:spcAft>
                          <a:spcPts val="800"/>
                        </a:spcAft>
                        <a:buNone/>
                      </a:pPr>
                      <a:r>
                        <a:rPr lang="en-GB" sz="2200" b="1" kern="100" dirty="0">
                          <a:effectLst/>
                          <a:latin typeface="Times New Roman" panose="02020603050405020304" pitchFamily="18" charset="0"/>
                          <a:ea typeface="Aptos" panose="020B0004020202020204" pitchFamily="34" charset="0"/>
                          <a:cs typeface="Times New Roman" panose="02020603050405020304" pitchFamily="18" charset="0"/>
                        </a:rPr>
                        <a:t>Scalability</a:t>
                      </a:r>
                      <a:endParaRPr lang="en-GB"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25000"/>
                        <a:lumOff val="75000"/>
                      </a:schemeClr>
                    </a:solidFill>
                  </a:tcPr>
                </a:tc>
                <a:tc>
                  <a:txBody>
                    <a:bodyPr/>
                    <a:lstStyle/>
                    <a:p>
                      <a:pPr>
                        <a:lnSpc>
                          <a:spcPct val="107000"/>
                        </a:lnSpc>
                        <a:spcAft>
                          <a:spcPts val="800"/>
                        </a:spcAft>
                        <a:buNone/>
                      </a:pPr>
                      <a:r>
                        <a:rPr lang="en-GB" sz="2200" kern="100">
                          <a:effectLst/>
                          <a:latin typeface="Times New Roman" panose="02020603050405020304" pitchFamily="18" charset="0"/>
                          <a:ea typeface="Aptos" panose="020B0004020202020204" pitchFamily="34" charset="0"/>
                          <a:cs typeface="Times New Roman" panose="02020603050405020304" pitchFamily="18" charset="0"/>
                        </a:rPr>
                        <a:t>Ideal for small-to-medium teams</a:t>
                      </a:r>
                      <a:endParaRPr lang="en-GB" sz="2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07000"/>
                        </a:lnSpc>
                        <a:spcAft>
                          <a:spcPts val="800"/>
                        </a:spcAft>
                        <a:buNone/>
                      </a:pPr>
                      <a:r>
                        <a:rPr lang="en-GB" sz="2200" kern="100" dirty="0">
                          <a:effectLst/>
                          <a:latin typeface="Times New Roman" panose="02020603050405020304" pitchFamily="18" charset="0"/>
                          <a:ea typeface="Aptos" panose="020B0004020202020204" pitchFamily="34" charset="0"/>
                          <a:cs typeface="Times New Roman" panose="02020603050405020304" pitchFamily="18" charset="0"/>
                        </a:rPr>
                        <a:t>More suited for larger teams working independently</a:t>
                      </a:r>
                      <a:endParaRPr lang="en-GB" sz="2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2044485"/>
                  </a:ext>
                </a:extLst>
              </a:tr>
            </a:tbl>
          </a:graphicData>
        </a:graphic>
      </p:graphicFrame>
    </p:spTree>
    <p:extLst>
      <p:ext uri="{BB962C8B-B14F-4D97-AF65-F5344CB8AC3E}">
        <p14:creationId xmlns:p14="http://schemas.microsoft.com/office/powerpoint/2010/main" val="968333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B9021-1F68-70C3-9CF6-A4807C2B0D4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6EDDD66-6EAE-1EA9-0EA6-51681D37B334}"/>
              </a:ext>
            </a:extLst>
          </p:cNvPr>
          <p:cNvSpPr>
            <a:spLocks noGrp="1"/>
          </p:cNvSpPr>
          <p:nvPr>
            <p:ph type="subTitle" idx="1"/>
          </p:nvPr>
        </p:nvSpPr>
        <p:spPr>
          <a:xfrm>
            <a:off x="352926" y="513347"/>
            <a:ext cx="11261558" cy="5486400"/>
          </a:xfrm>
        </p:spPr>
        <p:txBody>
          <a:bodyPr>
            <a:normAutofit/>
          </a:bodyPr>
          <a:lstStyle/>
          <a:p>
            <a:pPr>
              <a:buNone/>
            </a:pPr>
            <a:r>
              <a:rPr lang="en-US" sz="4400" b="1" dirty="0">
                <a:latin typeface="Times New Roman" panose="02020603050405020304" pitchFamily="18" charset="0"/>
                <a:cs typeface="Times New Roman" panose="02020603050405020304" pitchFamily="18" charset="0"/>
              </a:rPr>
              <a:t>My Report</a:t>
            </a:r>
          </a:p>
          <a:p>
            <a:pPr algn="l">
              <a:buNone/>
            </a:pPr>
            <a:r>
              <a:rPr lang="en-US" dirty="0">
                <a:latin typeface="Times New Roman" panose="02020603050405020304" pitchFamily="18" charset="0"/>
                <a:cs typeface="Times New Roman" panose="02020603050405020304" pitchFamily="18" charset="0"/>
              </a:rPr>
              <a:t>I approached writing this report with a combination of different methodologies i.e. quantitative research and quantitative research to provide a well-rounded evaluation of the topic. </a:t>
            </a:r>
          </a:p>
          <a:p>
            <a:pPr algn="l">
              <a:buNone/>
            </a:pPr>
            <a:r>
              <a:rPr lang="en-US" dirty="0">
                <a:latin typeface="Times New Roman" panose="02020603050405020304" pitchFamily="18" charset="0"/>
                <a:cs typeface="Times New Roman" panose="02020603050405020304" pitchFamily="18" charset="0"/>
              </a:rPr>
              <a:t>The qualitative aspect involved a comprehensive literature review on collaborative coding and technologies that make it possible as well as a reflective analysis of the artefact development and a comparative analysis of real-time development against asynchronous development. </a:t>
            </a:r>
          </a:p>
          <a:p>
            <a:pPr algn="l">
              <a:buNone/>
            </a:pPr>
            <a:r>
              <a:rPr lang="en-US" dirty="0">
                <a:latin typeface="Times New Roman" panose="02020603050405020304" pitchFamily="18" charset="0"/>
                <a:cs typeface="Times New Roman" panose="02020603050405020304" pitchFamily="18" charset="0"/>
              </a:rPr>
              <a:t>Then complementing this was the quantitative aspect that focused on structured experiments(referenced), where metrics such as task completion time, collaboration fluidity, and synchronization responsiveness were measured across real-time and asynchronous collaboration settings. The dual approach allowed the report to leverage the strengths of each approach to gain a more comprehensive and nuanced understanding of a research topic.</a:t>
            </a:r>
          </a:p>
        </p:txBody>
      </p:sp>
    </p:spTree>
    <p:extLst>
      <p:ext uri="{BB962C8B-B14F-4D97-AF65-F5344CB8AC3E}">
        <p14:creationId xmlns:p14="http://schemas.microsoft.com/office/powerpoint/2010/main" val="86898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8A3E6-04B3-A6C9-A89A-03CA8A6C464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091BA06-B221-F146-E35B-39BE410079F0}"/>
              </a:ext>
            </a:extLst>
          </p:cNvPr>
          <p:cNvSpPr>
            <a:spLocks noGrp="1"/>
          </p:cNvSpPr>
          <p:nvPr>
            <p:ph type="subTitle" idx="1"/>
          </p:nvPr>
        </p:nvSpPr>
        <p:spPr>
          <a:xfrm>
            <a:off x="1524000" y="802105"/>
            <a:ext cx="9144000" cy="5358063"/>
          </a:xfrm>
        </p:spPr>
        <p:txBody>
          <a:bodyPr>
            <a:normAutofit/>
          </a:bodyPr>
          <a:lstStyle/>
          <a:p>
            <a:pPr>
              <a:buNone/>
            </a:pPr>
            <a:r>
              <a:rPr lang="en-US" sz="4400" b="1" dirty="0">
                <a:latin typeface="Times New Roman" panose="02020603050405020304" pitchFamily="18" charset="0"/>
                <a:cs typeface="Times New Roman" panose="02020603050405020304" pitchFamily="18" charset="0"/>
              </a:rPr>
              <a:t>My Artefact</a:t>
            </a:r>
          </a:p>
          <a:p>
            <a:pPr algn="l">
              <a:buNone/>
            </a:pPr>
            <a:r>
              <a:rPr lang="en-US" dirty="0">
                <a:latin typeface="Times New Roman" panose="02020603050405020304" pitchFamily="18" charset="0"/>
                <a:cs typeface="Times New Roman" panose="02020603050405020304" pitchFamily="18" charset="0"/>
              </a:rPr>
              <a:t>For my artefact I built a lightweight real-time collaborative code editor, for this I used the MERN stack: </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MongoDB (though unused in the final version),</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Express.js for the server, </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React for the frontend, and </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Node.js as the runtime. </a:t>
            </a:r>
          </a:p>
          <a:p>
            <a:pPr algn="l">
              <a:buNone/>
            </a:pPr>
            <a:r>
              <a:rPr lang="en-US" dirty="0">
                <a:latin typeface="Times New Roman" panose="02020603050405020304" pitchFamily="18" charset="0"/>
                <a:cs typeface="Times New Roman" panose="02020603050405020304" pitchFamily="18" charset="0"/>
              </a:rPr>
              <a:t>For real-time functionality, I used </a:t>
            </a:r>
            <a:r>
              <a:rPr lang="en-US" dirty="0" err="1">
                <a:latin typeface="Times New Roman" panose="02020603050405020304" pitchFamily="18" charset="0"/>
                <a:cs typeface="Times New Roman" panose="02020603050405020304" pitchFamily="18" charset="0"/>
              </a:rPr>
              <a:t>WebSockets</a:t>
            </a:r>
            <a:r>
              <a:rPr lang="en-US" dirty="0">
                <a:latin typeface="Times New Roman" panose="02020603050405020304" pitchFamily="18" charset="0"/>
                <a:cs typeface="Times New Roman" panose="02020603050405020304" pitchFamily="18" charset="0"/>
              </a:rPr>
              <a:t> through the Socket.IO library. I chose </a:t>
            </a:r>
            <a:r>
              <a:rPr lang="en-US" dirty="0" err="1">
                <a:latin typeface="Times New Roman" panose="02020603050405020304" pitchFamily="18" charset="0"/>
                <a:cs typeface="Times New Roman" panose="02020603050405020304" pitchFamily="18" charset="0"/>
              </a:rPr>
              <a:t>websocket</a:t>
            </a:r>
            <a:r>
              <a:rPr lang="en-US" dirty="0">
                <a:latin typeface="Times New Roman" panose="02020603050405020304" pitchFamily="18" charset="0"/>
                <a:cs typeface="Times New Roman" panose="02020603050405020304" pitchFamily="18" charset="0"/>
              </a:rPr>
              <a:t> over other alternatives because it offers a persistent, bidirectional connection that fits perfectly for sending real-time code changes.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293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63A85-F540-BED4-A79D-1460A3B320B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0289C1E-1E2E-E8B1-1C61-7CBC43C35C88}"/>
              </a:ext>
            </a:extLst>
          </p:cNvPr>
          <p:cNvSpPr>
            <a:spLocks noGrp="1"/>
          </p:cNvSpPr>
          <p:nvPr>
            <p:ph type="subTitle" idx="1"/>
          </p:nvPr>
        </p:nvSpPr>
        <p:spPr>
          <a:xfrm>
            <a:off x="1524000" y="802105"/>
            <a:ext cx="9144000" cy="5358063"/>
          </a:xfrm>
        </p:spPr>
        <p:txBody>
          <a:bodyPr>
            <a:normAutofit/>
          </a:bodyPr>
          <a:lstStyle/>
          <a:p>
            <a:pPr>
              <a:buNone/>
            </a:pPr>
            <a:r>
              <a:rPr lang="en-US" sz="4400" b="1" dirty="0">
                <a:latin typeface="Times New Roman" panose="02020603050405020304" pitchFamily="18" charset="0"/>
                <a:cs typeface="Times New Roman" panose="02020603050405020304" pitchFamily="18" charset="0"/>
              </a:rPr>
              <a:t>UML Diagram of My Artefact</a:t>
            </a:r>
            <a:endParaRPr lang="en-GB" sz="4400" b="1" dirty="0">
              <a:latin typeface="Times New Roman" panose="02020603050405020304" pitchFamily="18" charset="0"/>
              <a:cs typeface="Times New Roman" panose="02020603050405020304" pitchFamily="18" charset="0"/>
            </a:endParaRPr>
          </a:p>
        </p:txBody>
      </p:sp>
      <p:pic>
        <p:nvPicPr>
          <p:cNvPr id="4" name="Picture 3" descr="A diagram of a computer&#10;&#10;AI-generated content may be incorrect.">
            <a:extLst>
              <a:ext uri="{FF2B5EF4-FFF2-40B4-BE49-F238E27FC236}">
                <a16:creationId xmlns:a16="http://schemas.microsoft.com/office/drawing/2014/main" id="{E5C0BF82-919E-3217-6DD5-8C03B7E55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6500" y="1587668"/>
            <a:ext cx="7239000" cy="4324350"/>
          </a:xfrm>
          <a:prstGeom prst="rect">
            <a:avLst/>
          </a:prstGeom>
        </p:spPr>
      </p:pic>
    </p:spTree>
    <p:extLst>
      <p:ext uri="{BB962C8B-B14F-4D97-AF65-F5344CB8AC3E}">
        <p14:creationId xmlns:p14="http://schemas.microsoft.com/office/powerpoint/2010/main" val="2773184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4051</TotalTime>
  <Words>789</Words>
  <Application>Microsoft Office PowerPoint</Application>
  <PresentationFormat>Widescreen</PresentationFormat>
  <Paragraphs>71</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Times New Roman</vt:lpstr>
      <vt:lpstr>Office Theme</vt:lpstr>
      <vt:lpstr>The Last Dance</vt:lpstr>
      <vt:lpstr>Introduction and motivation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Ikpasaja, Malcolm O.</dc:creator>
  <cp:lastModifiedBy>Ikpasaja, Malcolm O.</cp:lastModifiedBy>
  <cp:revision>5</cp:revision>
  <dcterms:created xsi:type="dcterms:W3CDTF">2025-05-18T22:19:41Z</dcterms:created>
  <dcterms:modified xsi:type="dcterms:W3CDTF">2025-05-22T11:13:58Z</dcterms:modified>
</cp:coreProperties>
</file>