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7" r:id="rId3"/>
    <p:sldId id="409" r:id="rId4"/>
    <p:sldId id="8637" r:id="rId5"/>
    <p:sldId id="8670" r:id="rId6"/>
    <p:sldId id="8671" r:id="rId7"/>
    <p:sldId id="8672" r:id="rId8"/>
    <p:sldId id="8673" r:id="rId9"/>
    <p:sldId id="8674" r:id="rId10"/>
    <p:sldId id="8675" r:id="rId11"/>
    <p:sldId id="8676" r:id="rId12"/>
    <p:sldId id="8677" r:id="rId13"/>
    <p:sldId id="8678" r:id="rId14"/>
    <p:sldId id="8679" r:id="rId15"/>
    <p:sldId id="8680" r:id="rId16"/>
    <p:sldId id="8681" r:id="rId17"/>
    <p:sldId id="8682" r:id="rId18"/>
    <p:sldId id="8683" r:id="rId19"/>
    <p:sldId id="8684" r:id="rId20"/>
    <p:sldId id="8685" r:id="rId21"/>
    <p:sldId id="8686" r:id="rId22"/>
    <p:sldId id="4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3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95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9E6307-B339-4BB6-917D-3C2347327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2072071-EDC3-4497-9CF5-D380D826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60F51E2-6110-42B6-AD1C-2A061E7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B077BF-E70D-46F2-806A-019D5E9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90F3DE-A7B7-4C33-862E-179405C3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1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DF56CA-60B2-41D2-9BC1-9F491180B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D036413-0D1F-49C6-ABC3-E88B00AA9D1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0967AC-5B2E-4CE5-B02B-28F41E9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7432D6-B28E-4415-90A8-1491910D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D1B169-DE41-4C59-B264-6376E14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2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F2B3E7E-5BF0-4A59-8E75-85A611782CB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8194D29-58BB-4975-B376-EF1A5BC29E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08C711-39DA-4EF0-8F62-5B95855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34A974-65FE-4464-B01A-02E8F7EF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5120632-8296-4676-AD40-600AE63B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8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EF77EB-7B1C-4797-B807-1B765A216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F7EB334-C061-42FA-A5AE-07BFA35371E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47535A-CA5C-4FEB-8741-595DAE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5168A3-DC42-4431-B2A4-33DDF8F9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8EB0B5-8941-4C75-B707-5940D44E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05127F-20D8-4068-878F-48890575BF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B98F518-0D22-4132-8C68-ED1D54680E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1F2D2F-B897-46FD-A83C-A03ED06B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6671F4-D60B-47B4-BB35-3100C474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E45399D-A2E8-4CAD-B3BB-26E911D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94A8BC-975A-4B24-8DA5-BFD4085B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B4331B-1258-49A7-A448-BA619BD2CB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A832F10-E7A1-4918-9586-614F89310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315400-E657-44A6-9431-0775D13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94BE32A-A4EE-4002-9DA3-2E867BA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05ECE8-9536-4F2A-A2C6-F24A7E3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728D4C-61C7-4860-85A6-A3F6A9C47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DC5404-67DA-47BC-BDC7-CFE0371E0D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C7319B-9EFD-4F2B-AFB4-6F8FF9B70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BA08BC7-5813-4F8F-A400-9C517B3D3C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2A17C35-FA6D-40CF-817E-CED56FC4744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C908C43-40B8-47E0-BEE5-4D569B3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B9C5204-5B7E-43D5-BD5A-EE4E204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9D37292-8C9A-410B-BA66-F187000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64085" y="638213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6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D604C9-D928-41DE-A839-3EAEC1FAB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DAC134-AFFB-4EBC-8577-3763C77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5D0B644-513C-4606-84A6-087331D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AF4FFAE-F259-4982-A5E1-51E8751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8FB671-D110-4C75-BC20-D71012F4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4D5A602-2A66-4B9D-AC99-DCA045FC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AFDC037-E85D-4B1C-AAF2-707E2003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68E56B-88A9-4A63-AA39-EEC66F4BB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AD1967-9EA4-49D8-B47A-A4928B9BDA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B30B7C7-9F69-405B-A724-A56FFE8CF0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5A3FB0E-9CF1-484B-B4E7-EDED727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0058464-C1D5-4E69-91AB-FEEADBE5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FD4698F-D47F-464C-8A82-581E076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ACE7E5-5001-424A-AA19-22C73E292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37281FE-6EDA-43D6-9015-553BF16E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30C39A6-BBC0-4016-B558-EF17FDE349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C7275C6-0447-48E4-871A-D2274E6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AF0A44-B67C-432B-AF7A-A261D75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4500BC-68D8-47FB-87BF-3CAD99BF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F7264FB-0618-4E18-959B-77CB113B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6F56141-EDC8-4561-B210-A15B1651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2B7860-1501-44BF-BDA2-4ECAC48F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1586E5-F721-4A39-860D-941C9E93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3DB4B5-A198-4FFC-8349-20B0234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inkedin.com/in/malcolmx-hassler-gninghaye-guemandeu-77a5b11b0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6" name="TextBox 143">
            <a:extLst>
              <a:ext uri="{FF2B5EF4-FFF2-40B4-BE49-F238E27FC236}">
                <a16:creationId xmlns:a16="http://schemas.microsoft.com/office/drawing/2014/main" xmlns="" id="{3B741B6A-E6E4-425A-9A39-AEF7822FC915}"/>
              </a:ext>
            </a:extLst>
          </p:cNvPr>
          <p:cNvSpPr txBox="1"/>
          <p:nvPr/>
        </p:nvSpPr>
        <p:spPr>
          <a:xfrm>
            <a:off x="744095" y="348051"/>
            <a:ext cx="7341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rPr>
              <a:t>Google Data Analytics Case Study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84586F4-4896-4BF3-A198-7A6ABBD357C9}"/>
              </a:ext>
            </a:extLst>
          </p:cNvPr>
          <p:cNvGrpSpPr/>
          <p:nvPr/>
        </p:nvGrpSpPr>
        <p:grpSpPr>
          <a:xfrm>
            <a:off x="1079989" y="4314521"/>
            <a:ext cx="133781" cy="152080"/>
            <a:chOff x="860980" y="3583766"/>
            <a:chExt cx="100336" cy="114060"/>
          </a:xfrm>
        </p:grpSpPr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15F5F323-52F0-48CC-A6E1-DD139BD09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3A7E6085-237D-478E-A06A-70A3BBA49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xmlns="" id="{CA4F86EA-F1B3-4610-B246-6509058E7B51}"/>
              </a:ext>
            </a:extLst>
          </p:cNvPr>
          <p:cNvGrpSpPr>
            <a:grpSpLocks/>
          </p:cNvGrpSpPr>
          <p:nvPr/>
        </p:nvGrpSpPr>
        <p:grpSpPr bwMode="auto">
          <a:xfrm>
            <a:off x="3420895" y="4309276"/>
            <a:ext cx="104799" cy="168447"/>
            <a:chOff x="4441" y="3144"/>
            <a:chExt cx="215" cy="345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A30CA419-D97F-41DF-85A8-1A90532E2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9909A774-37C7-4A52-A033-C9505BD2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21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82">
            <a:extLst>
              <a:ext uri="{FF2B5EF4-FFF2-40B4-BE49-F238E27FC236}">
                <a16:creationId xmlns:a16="http://schemas.microsoft.com/office/drawing/2014/main" xmlns="" id="{55404394-FD51-4527-B59E-CC57EC8D02C5}"/>
              </a:ext>
            </a:extLst>
          </p:cNvPr>
          <p:cNvSpPr txBox="1"/>
          <p:nvPr/>
        </p:nvSpPr>
        <p:spPr>
          <a:xfrm>
            <a:off x="939733" y="3424534"/>
            <a:ext cx="984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ln w="6350">
                  <a:noFill/>
                </a:ln>
                <a:solidFill>
                  <a:schemeClr val="accent4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Cyclistic Bike-Share</a:t>
            </a:r>
          </a:p>
          <a:p>
            <a:r>
              <a:rPr lang="en-US" altLang="zh-CN" sz="2800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With </a:t>
            </a:r>
          </a:p>
          <a:p>
            <a:r>
              <a:rPr lang="en-US" altLang="zh-CN" sz="28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Jupiter-Notebook </a:t>
            </a:r>
            <a:r>
              <a:rPr lang="en-US" altLang="zh-CN" sz="2800" b="1" spc="60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&amp; </a:t>
            </a:r>
            <a:r>
              <a:rPr lang="en-US" altLang="zh-CN" sz="2800" b="1" spc="600" smtClean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POWERBI</a:t>
            </a:r>
            <a:endParaRPr lang="zh-CN" altLang="en-US" sz="14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6E6036-19F0-476C-A59E-31DDA7EA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Process Phase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57371B-3250-41F1-8E37-6ADF40DAAAAF}"/>
              </a:ext>
            </a:extLst>
          </p:cNvPr>
          <p:cNvSpPr txBox="1"/>
          <p:nvPr/>
        </p:nvSpPr>
        <p:spPr>
          <a:xfrm>
            <a:off x="318655" y="831274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Importing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0C678D-68C2-4BF6-AE46-FCFBAE484D15}"/>
              </a:ext>
            </a:extLst>
          </p:cNvPr>
          <p:cNvSpPr txBox="1"/>
          <p:nvPr/>
        </p:nvSpPr>
        <p:spPr>
          <a:xfrm>
            <a:off x="180109" y="3095396"/>
            <a:ext cx="52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Combining all csv files into 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A876CB-2D05-41FA-8C3C-A49ACFE668B7}"/>
              </a:ext>
            </a:extLst>
          </p:cNvPr>
          <p:cNvSpPr txBox="1"/>
          <p:nvPr/>
        </p:nvSpPr>
        <p:spPr>
          <a:xfrm>
            <a:off x="7245927" y="822001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Dataset Columns info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3FB4826D-824C-4DD7-AC98-EE1B519FC187}"/>
              </a:ext>
            </a:extLst>
          </p:cNvPr>
          <p:cNvSpPr/>
          <p:nvPr/>
        </p:nvSpPr>
        <p:spPr>
          <a:xfrm>
            <a:off x="9337964" y="2194167"/>
            <a:ext cx="443345" cy="78581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AF9844-7913-4F18-A6BC-2DA9EE91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5" y="3669723"/>
            <a:ext cx="4762500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23AE15-D26E-467C-AA06-38DF14A8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4" y="1292939"/>
            <a:ext cx="3119745" cy="1612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9BC9B0D-39EC-4888-966E-699EE43FF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459" y="1283666"/>
            <a:ext cx="3572736" cy="656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514B1-8214-4DCF-AA5C-1A2BA62F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921" y="3312535"/>
            <a:ext cx="4530436" cy="13479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44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Process Phase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57371B-3250-41F1-8E37-6ADF40DAAAAF}"/>
              </a:ext>
            </a:extLst>
          </p:cNvPr>
          <p:cNvSpPr txBox="1"/>
          <p:nvPr/>
        </p:nvSpPr>
        <p:spPr>
          <a:xfrm>
            <a:off x="318655" y="831274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Changing Column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0C678D-68C2-4BF6-AE46-FCFBAE484D15}"/>
              </a:ext>
            </a:extLst>
          </p:cNvPr>
          <p:cNvSpPr txBox="1"/>
          <p:nvPr/>
        </p:nvSpPr>
        <p:spPr>
          <a:xfrm>
            <a:off x="180109" y="3095396"/>
            <a:ext cx="52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ride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EB17DAD-8AE2-4C20-9A27-DF9583CD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3673687"/>
            <a:ext cx="5943600" cy="1147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75C776-5A15-4344-B098-0CC2BD1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8" y="5348005"/>
            <a:ext cx="4514850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11A5C22-5685-4B6E-8D23-93D283C5449D}"/>
              </a:ext>
            </a:extLst>
          </p:cNvPr>
          <p:cNvSpPr txBox="1"/>
          <p:nvPr/>
        </p:nvSpPr>
        <p:spPr>
          <a:xfrm>
            <a:off x="180108" y="4853861"/>
            <a:ext cx="52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Getting Week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5F2414-582C-4AC4-8152-C7E372A99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93" y="653466"/>
            <a:ext cx="3657598" cy="2447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DFDF0C43-E1CC-4EBF-B516-C27E3DD6A70B}"/>
              </a:ext>
            </a:extLst>
          </p:cNvPr>
          <p:cNvSpPr/>
          <p:nvPr/>
        </p:nvSpPr>
        <p:spPr>
          <a:xfrm rot="16200000">
            <a:off x="5521471" y="1610745"/>
            <a:ext cx="443345" cy="78581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931D835-5ECB-457A-AB30-F0230003F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83" y="1622667"/>
            <a:ext cx="3848100" cy="9670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15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Process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A876CB-2D05-41FA-8C3C-A49ACFE668B7}"/>
              </a:ext>
            </a:extLst>
          </p:cNvPr>
          <p:cNvSpPr txBox="1"/>
          <p:nvPr/>
        </p:nvSpPr>
        <p:spPr>
          <a:xfrm>
            <a:off x="207818" y="669601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Removing inconsistencies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3FB4826D-824C-4DD7-AC98-EE1B519FC187}"/>
              </a:ext>
            </a:extLst>
          </p:cNvPr>
          <p:cNvSpPr/>
          <p:nvPr/>
        </p:nvSpPr>
        <p:spPr>
          <a:xfrm>
            <a:off x="2024062" y="2039717"/>
            <a:ext cx="443345" cy="82909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0D1F5C7-2CAE-4CA0-977A-483B0EF0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8" y="1131266"/>
            <a:ext cx="3627294" cy="829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E9A2834-1F75-4DE5-A474-F9E8AFA8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5" y="2868814"/>
            <a:ext cx="6289965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43A3A8-A70B-4348-A728-C3820712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32" y="5726734"/>
            <a:ext cx="3790950" cy="818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E9BC1A3D-C2FD-4068-A6B8-8906915C6EAF}"/>
              </a:ext>
            </a:extLst>
          </p:cNvPr>
          <p:cNvSpPr/>
          <p:nvPr/>
        </p:nvSpPr>
        <p:spPr>
          <a:xfrm>
            <a:off x="2024062" y="4962078"/>
            <a:ext cx="443345" cy="76465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F06B64-39C2-4475-A2F9-4EC16BA72D64}"/>
              </a:ext>
            </a:extLst>
          </p:cNvPr>
          <p:cNvSpPr txBox="1"/>
          <p:nvPr/>
        </p:nvSpPr>
        <p:spPr>
          <a:xfrm>
            <a:off x="2467407" y="5080403"/>
            <a:ext cx="3560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After identifying inconsistencies, we create a new dataset with positive ride lengths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2FA3BDC-E72E-448A-89C1-E0C836279B3A}"/>
              </a:ext>
            </a:extLst>
          </p:cNvPr>
          <p:cNvSpPr txBox="1"/>
          <p:nvPr/>
        </p:nvSpPr>
        <p:spPr>
          <a:xfrm>
            <a:off x="6982694" y="669600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Check for duplicates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9C52AA0-42DF-440D-8108-4FA4B5CD7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694" y="1131265"/>
            <a:ext cx="5001488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918176-1B5E-4AC2-BCCA-4D66A2596025}"/>
              </a:ext>
            </a:extLst>
          </p:cNvPr>
          <p:cNvSpPr txBox="1"/>
          <p:nvPr/>
        </p:nvSpPr>
        <p:spPr>
          <a:xfrm>
            <a:off x="6982694" y="2039717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Check for missing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94CDFCF-0662-4DB8-A2FF-BF3FEF99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774" y="2579418"/>
            <a:ext cx="4799299" cy="733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80B33461-962D-4759-81C4-5CC222B3E454}"/>
              </a:ext>
            </a:extLst>
          </p:cNvPr>
          <p:cNvSpPr/>
          <p:nvPr/>
        </p:nvSpPr>
        <p:spPr>
          <a:xfrm>
            <a:off x="9247912" y="3373788"/>
            <a:ext cx="224485" cy="48951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FEC2DCE-C1DF-4A21-90EE-2B8B57734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392" y="3915741"/>
            <a:ext cx="3124091" cy="28175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2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ANALYZE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Analyze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A876CB-2D05-41FA-8C3C-A49ACFE668B7}"/>
              </a:ext>
            </a:extLst>
          </p:cNvPr>
          <p:cNvSpPr txBox="1"/>
          <p:nvPr/>
        </p:nvSpPr>
        <p:spPr>
          <a:xfrm>
            <a:off x="207818" y="669601"/>
            <a:ext cx="453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Type of 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034A78-3EF5-4B4D-A5FF-01A954BEDD4F}"/>
              </a:ext>
            </a:extLst>
          </p:cNvPr>
          <p:cNvSpPr txBox="1"/>
          <p:nvPr/>
        </p:nvSpPr>
        <p:spPr>
          <a:xfrm>
            <a:off x="318655" y="1311362"/>
            <a:ext cx="1083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classify users from the &lt;&lt;member_casual&gt;&gt; column. These users are :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Casual : </a:t>
            </a:r>
            <a:r>
              <a:rPr lang="en-US" sz="2400" dirty="0"/>
              <a:t>These are the target users we want to convert.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accent2"/>
                </a:solidFill>
              </a:rPr>
              <a:t>Member:</a:t>
            </a:r>
            <a:r>
              <a:rPr lang="en-US" sz="2400" dirty="0"/>
              <a:t> These are annual users of the bike share program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9AFDF3F-10E7-45B3-9515-BD476E27E48B}"/>
              </a:ext>
            </a:extLst>
          </p:cNvPr>
          <p:cNvSpPr txBox="1"/>
          <p:nvPr/>
        </p:nvSpPr>
        <p:spPr>
          <a:xfrm>
            <a:off x="207817" y="2825802"/>
            <a:ext cx="5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Average ride 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5B0B46-A2E3-4D17-98EA-08A25E66E79A}"/>
              </a:ext>
            </a:extLst>
          </p:cNvPr>
          <p:cNvSpPr txBox="1"/>
          <p:nvPr/>
        </p:nvSpPr>
        <p:spPr>
          <a:xfrm>
            <a:off x="318655" y="4751170"/>
            <a:ext cx="5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max ride length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47D757-31BB-47F9-BF99-9263D70C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3352238"/>
            <a:ext cx="6082145" cy="12197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FB2540-F93C-474D-8EDE-92253608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" y="5272192"/>
            <a:ext cx="6082145" cy="12197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42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Analyze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A876CB-2D05-41FA-8C3C-A49ACFE668B7}"/>
              </a:ext>
            </a:extLst>
          </p:cNvPr>
          <p:cNvSpPr txBox="1"/>
          <p:nvPr/>
        </p:nvSpPr>
        <p:spPr>
          <a:xfrm>
            <a:off x="207817" y="669601"/>
            <a:ext cx="588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Calculating Mode of day of the week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9AFDF3F-10E7-45B3-9515-BD476E27E48B}"/>
              </a:ext>
            </a:extLst>
          </p:cNvPr>
          <p:cNvSpPr txBox="1"/>
          <p:nvPr/>
        </p:nvSpPr>
        <p:spPr>
          <a:xfrm>
            <a:off x="207817" y="2825802"/>
            <a:ext cx="5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Average ride length per user 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5B0B46-A2E3-4D17-98EA-08A25E66E79A}"/>
              </a:ext>
            </a:extLst>
          </p:cNvPr>
          <p:cNvSpPr txBox="1"/>
          <p:nvPr/>
        </p:nvSpPr>
        <p:spPr>
          <a:xfrm>
            <a:off x="318655" y="461639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4"/>
                </a:solidFill>
              </a:rPr>
              <a:t>Average ride length per user type by day of 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F90FE6-43AD-4869-B450-D9CAF94C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7" y="1234016"/>
            <a:ext cx="5611526" cy="1489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D55015E-9B2A-4ED3-B658-576D47A7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61" y="1074841"/>
            <a:ext cx="4607712" cy="828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E90E80-C6CD-40D3-A6E2-61576E1F32CD}"/>
              </a:ext>
            </a:extLst>
          </p:cNvPr>
          <p:cNvSpPr txBox="1"/>
          <p:nvPr/>
        </p:nvSpPr>
        <p:spPr>
          <a:xfrm>
            <a:off x="6921643" y="700378"/>
            <a:ext cx="588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4"/>
                </a:solidFill>
              </a:rPr>
              <a:t>Exporting Final dataset for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8FF98C-5B4A-4006-9013-C39D2EF07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5" y="3287467"/>
            <a:ext cx="5603948" cy="1227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D93322-C1E0-4B14-8059-384827FA2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7" y="5103571"/>
            <a:ext cx="5611526" cy="1588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SHARE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Share 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C4D9E8-EDF4-4B82-97EC-D9A10BFF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218" y="332509"/>
            <a:ext cx="4655127" cy="32627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3F9DDB-8B8E-4FDC-8EA5-46E89308AA92}"/>
              </a:ext>
            </a:extLst>
          </p:cNvPr>
          <p:cNvSpPr txBox="1"/>
          <p:nvPr/>
        </p:nvSpPr>
        <p:spPr>
          <a:xfrm>
            <a:off x="152399" y="1704109"/>
            <a:ext cx="6414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/>
                </a:solidFill>
              </a:rPr>
              <a:t>58.04%(3.41M) </a:t>
            </a:r>
            <a:r>
              <a:rPr lang="en-US" sz="1600" dirty="0"/>
              <a:t>of the riders are annual members while </a:t>
            </a:r>
            <a:r>
              <a:rPr lang="en-US" sz="1600" b="1" dirty="0">
                <a:solidFill>
                  <a:schemeClr val="accent4"/>
                </a:solidFill>
              </a:rPr>
              <a:t>41.96%(2.47M) </a:t>
            </a:r>
            <a:r>
              <a:rPr lang="en-US" sz="1600" dirty="0"/>
              <a:t>are casual riders.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Annual members form the majority of total riders. So increasing them will help to reach the objective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999724-9A9C-4EFE-85A1-AD1700AA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8" y="3890557"/>
            <a:ext cx="4667250" cy="257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629165-7E35-4720-A809-B12A6A86116F}"/>
              </a:ext>
            </a:extLst>
          </p:cNvPr>
          <p:cNvSpPr txBox="1"/>
          <p:nvPr/>
        </p:nvSpPr>
        <p:spPr>
          <a:xfrm>
            <a:off x="306532" y="4895534"/>
            <a:ext cx="6676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Casual users use all bikes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Annual members prefer classic bikes and electric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Casual users mainly rides using docked bike</a:t>
            </a:r>
          </a:p>
        </p:txBody>
      </p:sp>
    </p:spTree>
    <p:extLst>
      <p:ext uri="{BB962C8B-B14F-4D97-AF65-F5344CB8AC3E}">
        <p14:creationId xmlns:p14="http://schemas.microsoft.com/office/powerpoint/2010/main" val="6840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Share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8045AF-3DD8-441F-8308-067176C2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1648691"/>
            <a:ext cx="6443231" cy="3034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1B3F59-5B6A-430A-80B5-1BE8FF261C25}"/>
              </a:ext>
            </a:extLst>
          </p:cNvPr>
          <p:cNvSpPr txBox="1"/>
          <p:nvPr/>
        </p:nvSpPr>
        <p:spPr>
          <a:xfrm>
            <a:off x="123824" y="2380933"/>
            <a:ext cx="5417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Annual members rides decrease during the weekend. Annual members mainly rides during the week.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Casual members rides are small during during the week but increase during the weekend.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graph shows that the casual members mainly rides for leisure.</a:t>
            </a:r>
          </a:p>
        </p:txBody>
      </p:sp>
    </p:spTree>
    <p:extLst>
      <p:ext uri="{BB962C8B-B14F-4D97-AF65-F5344CB8AC3E}">
        <p14:creationId xmlns:p14="http://schemas.microsoft.com/office/powerpoint/2010/main" val="41042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Share 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A37B22E-5EA7-4865-ABFC-15DD99BC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58" y="1720994"/>
            <a:ext cx="5819775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5A8A2F-7541-449D-AEB1-9E307DE5A2D5}"/>
              </a:ext>
            </a:extLst>
          </p:cNvPr>
          <p:cNvSpPr txBox="1"/>
          <p:nvPr/>
        </p:nvSpPr>
        <p:spPr>
          <a:xfrm>
            <a:off x="318655" y="2283951"/>
            <a:ext cx="5417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Both rider types number obey the same trends on monthly overview.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Number of Rides increase in the year between the month of April to October.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Number of rides decrease between November February. This correspond to Winter season.</a:t>
            </a:r>
          </a:p>
        </p:txBody>
      </p:sp>
    </p:spTree>
    <p:extLst>
      <p:ext uri="{BB962C8B-B14F-4D97-AF65-F5344CB8AC3E}">
        <p14:creationId xmlns:p14="http://schemas.microsoft.com/office/powerpoint/2010/main" val="22398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096188" y="74961"/>
            <a:ext cx="2374711" cy="854786"/>
            <a:chOff x="265527" y="699459"/>
            <a:chExt cx="2374711" cy="854786"/>
          </a:xfrm>
        </p:grpSpPr>
        <p:sp>
          <p:nvSpPr>
            <p:cNvPr id="23" name="TextBox 5"/>
            <p:cNvSpPr txBox="1"/>
            <p:nvPr/>
          </p:nvSpPr>
          <p:spPr>
            <a:xfrm>
              <a:off x="909706" y="1315012"/>
              <a:ext cx="1296144" cy="239233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1">
              <a:normAutofit/>
            </a:bodyPr>
            <a:lstStyle/>
            <a:p>
              <a:pPr algn="ctr"/>
              <a:endParaRPr lang="en-US" altLang="zh-CN" sz="14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265527" y="699459"/>
              <a:ext cx="2374711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Autofit/>
            </a:bodyPr>
            <a:lstStyle/>
            <a:p>
              <a:pPr algn="ctr"/>
              <a:r>
                <a:rPr lang="tr-TR" altLang="zh-CN" sz="3200" b="1" dirty="0">
                  <a:solidFill>
                    <a:schemeClr val="accent1"/>
                  </a:solidFill>
                  <a:latin typeface="+mj-lt"/>
                </a:rPr>
                <a:t>CONTENTS</a:t>
              </a:r>
              <a:endParaRPr lang="zh-CN" altLang="en-US" sz="3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93909" y="291711"/>
            <a:ext cx="4577486" cy="654632"/>
            <a:chOff x="5110587" y="1100049"/>
            <a:chExt cx="4577486" cy="769470"/>
          </a:xfrm>
        </p:grpSpPr>
        <p:sp>
          <p:nvSpPr>
            <p:cNvPr id="7" name="Freeform: Shape 10"/>
            <p:cNvSpPr>
              <a:spLocks/>
            </p:cNvSpPr>
            <p:nvPr/>
          </p:nvSpPr>
          <p:spPr bwMode="auto">
            <a:xfrm>
              <a:off x="5110587" y="1100049"/>
              <a:ext cx="674682" cy="769470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00</a:t>
              </a:r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6122610" y="1134923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Introduction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93909" y="1770557"/>
            <a:ext cx="4577486" cy="654632"/>
            <a:chOff x="5110587" y="3692337"/>
            <a:chExt cx="4577486" cy="769470"/>
          </a:xfrm>
        </p:grpSpPr>
        <p:sp>
          <p:nvSpPr>
            <p:cNvPr id="9" name="Freeform: Shape 12"/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7" name="TextBox 22"/>
            <p:cNvSpPr txBox="1"/>
            <p:nvPr/>
          </p:nvSpPr>
          <p:spPr>
            <a:xfrm>
              <a:off x="6122610" y="3723011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Prepare</a:t>
              </a:r>
              <a:endParaRPr lang="zh-CN" altLang="en-US" b="1" dirty="0">
                <a:solidFill>
                  <a:schemeClr val="accent3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593909" y="2504089"/>
            <a:ext cx="4577486" cy="654632"/>
            <a:chOff x="5110587" y="4988481"/>
            <a:chExt cx="4577486" cy="769470"/>
          </a:xfrm>
        </p:grpSpPr>
        <p:sp>
          <p:nvSpPr>
            <p:cNvPr id="10" name="Freeform: Shape 13"/>
            <p:cNvSpPr>
              <a:spLocks/>
            </p:cNvSpPr>
            <p:nvPr/>
          </p:nvSpPr>
          <p:spPr bwMode="auto">
            <a:xfrm>
              <a:off x="5110587" y="4988481"/>
              <a:ext cx="674682" cy="76947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5" name="TextBox 25"/>
            <p:cNvSpPr txBox="1"/>
            <p:nvPr/>
          </p:nvSpPr>
          <p:spPr>
            <a:xfrm>
              <a:off x="6122610" y="5017056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Process</a:t>
              </a:r>
              <a:endParaRPr lang="zh-CN" altLang="en-US" b="1" dirty="0">
                <a:solidFill>
                  <a:schemeClr val="accent4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27">
            <a:extLst>
              <a:ext uri="{FF2B5EF4-FFF2-40B4-BE49-F238E27FC236}">
                <a16:creationId xmlns:a16="http://schemas.microsoft.com/office/drawing/2014/main" xmlns="" id="{8B82279C-4F6E-4581-A8A4-51C61E772C58}"/>
              </a:ext>
            </a:extLst>
          </p:cNvPr>
          <p:cNvGrpSpPr/>
          <p:nvPr/>
        </p:nvGrpSpPr>
        <p:grpSpPr>
          <a:xfrm>
            <a:off x="5593909" y="3266171"/>
            <a:ext cx="4577486" cy="654632"/>
            <a:chOff x="5110587" y="3692337"/>
            <a:chExt cx="4577486" cy="769470"/>
          </a:xfrm>
        </p:grpSpPr>
        <p:sp>
          <p:nvSpPr>
            <p:cNvPr id="37" name="Freeform: Shape 12">
              <a:extLst>
                <a:ext uri="{FF2B5EF4-FFF2-40B4-BE49-F238E27FC236}">
                  <a16:creationId xmlns:a16="http://schemas.microsoft.com/office/drawing/2014/main" xmlns="" id="{7C4FFF60-8704-483B-86AC-BB9EC06B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xmlns="" id="{B0BE5000-323E-4B2B-8655-12BDC25D35D7}"/>
                </a:ext>
              </a:extLst>
            </p:cNvPr>
            <p:cNvSpPr txBox="1"/>
            <p:nvPr/>
          </p:nvSpPr>
          <p:spPr>
            <a:xfrm>
              <a:off x="6122610" y="3723011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solidFill>
                    <a:schemeClr val="accent3">
                      <a:lumMod val="10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Analyze</a:t>
              </a:r>
              <a:endParaRPr lang="zh-CN" altLang="en-US" dirty="0">
                <a:solidFill>
                  <a:schemeClr val="accent3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3664E76-19C0-4103-B690-F5EF37E2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" y="1694513"/>
            <a:ext cx="5202284" cy="4179814"/>
          </a:xfrm>
          <a:prstGeom prst="rect">
            <a:avLst/>
          </a:prstGeom>
        </p:spPr>
      </p:pic>
      <p:grpSp>
        <p:nvGrpSpPr>
          <p:cNvPr id="39" name="组合 26">
            <a:extLst>
              <a:ext uri="{FF2B5EF4-FFF2-40B4-BE49-F238E27FC236}">
                <a16:creationId xmlns:a16="http://schemas.microsoft.com/office/drawing/2014/main" xmlns="" id="{01E229E6-9B17-4D5A-87DA-463C9D887CEF}"/>
              </a:ext>
            </a:extLst>
          </p:cNvPr>
          <p:cNvGrpSpPr/>
          <p:nvPr/>
        </p:nvGrpSpPr>
        <p:grpSpPr>
          <a:xfrm>
            <a:off x="5624645" y="1041539"/>
            <a:ext cx="4577486" cy="654632"/>
            <a:chOff x="5110587" y="2396193"/>
            <a:chExt cx="4577486" cy="769470"/>
          </a:xfrm>
        </p:grpSpPr>
        <p:sp>
          <p:nvSpPr>
            <p:cNvPr id="40" name="Freeform: Shape 11">
              <a:extLst>
                <a:ext uri="{FF2B5EF4-FFF2-40B4-BE49-F238E27FC236}">
                  <a16:creationId xmlns:a16="http://schemas.microsoft.com/office/drawing/2014/main" xmlns="" id="{551C4238-5312-45C3-AE19-1A0B1B93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xmlns="" id="{269B9CD1-9612-4878-9E39-D30537B8A538}"/>
                </a:ext>
              </a:extLst>
            </p:cNvPr>
            <p:cNvSpPr txBox="1"/>
            <p:nvPr/>
          </p:nvSpPr>
          <p:spPr>
            <a:xfrm>
              <a:off x="6122610" y="2428967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Ask</a:t>
              </a:r>
              <a:endParaRPr lang="zh-CN" altLang="en-US" b="1" dirty="0">
                <a:solidFill>
                  <a:schemeClr val="accent2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27">
            <a:extLst>
              <a:ext uri="{FF2B5EF4-FFF2-40B4-BE49-F238E27FC236}">
                <a16:creationId xmlns:a16="http://schemas.microsoft.com/office/drawing/2014/main" xmlns="" id="{F136F112-3CEE-4CBA-A670-ACF51540743E}"/>
              </a:ext>
            </a:extLst>
          </p:cNvPr>
          <p:cNvGrpSpPr/>
          <p:nvPr/>
        </p:nvGrpSpPr>
        <p:grpSpPr>
          <a:xfrm>
            <a:off x="5593909" y="4934367"/>
            <a:ext cx="4577486" cy="654632"/>
            <a:chOff x="5110587" y="3692337"/>
            <a:chExt cx="4577486" cy="769470"/>
          </a:xfrm>
        </p:grpSpPr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xmlns="" id="{235D18D2-E6F1-4DF3-99B0-7A3B51661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3692337"/>
              <a:ext cx="674682" cy="76947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06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xmlns="" id="{A7F48C2F-A797-4577-BFE9-E64ADFA13036}"/>
                </a:ext>
              </a:extLst>
            </p:cNvPr>
            <p:cNvSpPr txBox="1"/>
            <p:nvPr/>
          </p:nvSpPr>
          <p:spPr>
            <a:xfrm>
              <a:off x="6122610" y="3723011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Act</a:t>
              </a:r>
              <a:endParaRPr lang="zh-CN" altLang="en-US" b="1" dirty="0">
                <a:solidFill>
                  <a:schemeClr val="accent3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26">
            <a:extLst>
              <a:ext uri="{FF2B5EF4-FFF2-40B4-BE49-F238E27FC236}">
                <a16:creationId xmlns:a16="http://schemas.microsoft.com/office/drawing/2014/main" xmlns="" id="{45721888-BB06-4065-80DA-EC0E608DB4F9}"/>
              </a:ext>
            </a:extLst>
          </p:cNvPr>
          <p:cNvGrpSpPr/>
          <p:nvPr/>
        </p:nvGrpSpPr>
        <p:grpSpPr>
          <a:xfrm>
            <a:off x="5593909" y="4048461"/>
            <a:ext cx="4577486" cy="654632"/>
            <a:chOff x="5110587" y="2396193"/>
            <a:chExt cx="4577486" cy="769470"/>
          </a:xfrm>
        </p:grpSpPr>
        <p:sp>
          <p:nvSpPr>
            <p:cNvPr id="49" name="Freeform: Shape 11">
              <a:extLst>
                <a:ext uri="{FF2B5EF4-FFF2-40B4-BE49-F238E27FC236}">
                  <a16:creationId xmlns:a16="http://schemas.microsoft.com/office/drawing/2014/main" xmlns="" id="{13B54C09-4EBF-4FC2-B5CC-9EB5D1EBD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87" y="2396193"/>
              <a:ext cx="674682" cy="76947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28575"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xmlns="" id="{AE9A30AD-9A0D-4F1D-8875-310F00522361}"/>
                </a:ext>
              </a:extLst>
            </p:cNvPr>
            <p:cNvSpPr txBox="1"/>
            <p:nvPr/>
          </p:nvSpPr>
          <p:spPr>
            <a:xfrm>
              <a:off x="6122610" y="2428967"/>
              <a:ext cx="3565463" cy="345982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rmAutofit/>
            </a:bodyPr>
            <a:lstStyle/>
            <a:p>
              <a:r>
                <a:rPr lang="en-US" altLang="zh-CN" dirty="0">
                  <a:latin typeface="+mj-lt"/>
                </a:rPr>
                <a:t>Share</a:t>
              </a:r>
              <a:endParaRPr lang="zh-CN" altLang="en-US" b="1" dirty="0">
                <a:solidFill>
                  <a:schemeClr val="accent2">
                    <a:lumMod val="10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52947BFD-709D-40F9-80DD-3F4561451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ACT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06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Act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2C9610-ADC6-4C4C-9F67-08BBAB10346E}"/>
              </a:ext>
            </a:extLst>
          </p:cNvPr>
          <p:cNvSpPr txBox="1"/>
          <p:nvPr/>
        </p:nvSpPr>
        <p:spPr>
          <a:xfrm>
            <a:off x="505691" y="1633156"/>
            <a:ext cx="10986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Special marketing campaign must be done during the weekend as rides numbers are higher during the weekend.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special campaign for docked bike as casual users prefers to ride on these bikes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Discount can be done during the week to help casual riders to increase their rides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Company should increase campaigns activities during summer seasons as riders are increasing.</a:t>
            </a:r>
          </a:p>
        </p:txBody>
      </p:sp>
    </p:spTree>
    <p:extLst>
      <p:ext uri="{BB962C8B-B14F-4D97-AF65-F5344CB8AC3E}">
        <p14:creationId xmlns:p14="http://schemas.microsoft.com/office/powerpoint/2010/main" val="19487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6" name="TextBox 143">
            <a:extLst>
              <a:ext uri="{FF2B5EF4-FFF2-40B4-BE49-F238E27FC236}">
                <a16:creationId xmlns:a16="http://schemas.microsoft.com/office/drawing/2014/main" xmlns="" id="{3B741B6A-E6E4-425A-9A39-AEF7822FC915}"/>
              </a:ext>
            </a:extLst>
          </p:cNvPr>
          <p:cNvSpPr txBox="1"/>
          <p:nvPr/>
        </p:nvSpPr>
        <p:spPr>
          <a:xfrm>
            <a:off x="818656" y="932582"/>
            <a:ext cx="7341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6600" b="1" spc="6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微软雅黑" panose="020B0503020204020204" pitchFamily="34" charset="-122"/>
              </a:rPr>
              <a:t>THANK YOU!</a:t>
            </a:r>
            <a:endParaRPr lang="en-US" altLang="zh-CN" sz="6600" b="1" spc="6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xmlns="" id="{72851D0E-B25B-4213-BD91-79B0BE2CC5FA}"/>
              </a:ext>
            </a:extLst>
          </p:cNvPr>
          <p:cNvSpPr txBox="1">
            <a:spLocks/>
          </p:cNvSpPr>
          <p:nvPr/>
        </p:nvSpPr>
        <p:spPr>
          <a:xfrm>
            <a:off x="904285" y="2530246"/>
            <a:ext cx="6387742" cy="2046714"/>
          </a:xfrm>
          <a:prstGeom prst="rect">
            <a:avLst/>
          </a:prstGeom>
          <a:noFill/>
        </p:spPr>
        <p:txBody>
          <a:bodyPr vert="horz" wrap="square" lIns="121920" tIns="60960" rIns="121920" bIns="60960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tr-TR" sz="20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微软雅黑" panose="020B0503020204020204" pitchFamily="34" charset="-122"/>
              <a:sym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微软雅黑" panose="020B0503020204020204" pitchFamily="34" charset="-122"/>
                <a:sym typeface="+mn-lt"/>
              </a:rPr>
              <a:t>Presentation by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微软雅黑" panose="020B0503020204020204" pitchFamily="34" charset="-122"/>
                <a:sym typeface="+mn-lt"/>
              </a:rPr>
              <a:t>GNINGHAYE Malcolmx Hassler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微软雅黑" panose="020B0503020204020204" pitchFamily="34" charset="-122"/>
                <a:sym typeface="+mn-lt"/>
                <a:hlinkClick r:id="rId2"/>
              </a:rPr>
              <a:t>https://www.linkedin.com/in/malcolmx-hassler-gninghaye-guemandeu-77a5b11b0/</a:t>
            </a:r>
            <a:endParaRPr lang="en-US" sz="2000" b="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微软雅黑" panose="020B0503020204020204" pitchFamily="34" charset="-122"/>
              <a:sym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2354EF3-355E-4A51-AD24-67125B26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795" y="3429000"/>
            <a:ext cx="2247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INTRODUCTION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00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B3EA0C-1FF0-4E23-B1F3-0D1C73CC6000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Company Summary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BE9333D-A757-44B5-B17F-D2C59C30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67" y="2157087"/>
            <a:ext cx="2247678" cy="2197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F8758A-F8B9-4B69-ADE9-65B9D8D06747}"/>
              </a:ext>
            </a:extLst>
          </p:cNvPr>
          <p:cNvSpPr txBox="1"/>
          <p:nvPr/>
        </p:nvSpPr>
        <p:spPr>
          <a:xfrm>
            <a:off x="471055" y="1939636"/>
            <a:ext cx="7813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4"/>
                </a:solidFill>
              </a:rPr>
              <a:t>Cyclistic</a:t>
            </a:r>
            <a:r>
              <a:rPr lang="en-US" sz="2400" dirty="0"/>
              <a:t> is a bike-share company located in Chicago. It has a bike share program that features more than 5,800 bicycles and 600 docking stations.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Its provides reclining bikes, hand tricycles, and cargo bikes, making bike-share more inclusive to people with disabilities and riders who can’t use a standard two-wheeled bike.</a:t>
            </a:r>
          </a:p>
        </p:txBody>
      </p:sp>
    </p:spTree>
    <p:extLst>
      <p:ext uri="{BB962C8B-B14F-4D97-AF65-F5344CB8AC3E}">
        <p14:creationId xmlns:p14="http://schemas.microsoft.com/office/powerpoint/2010/main" val="42232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ASK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F8758A-F8B9-4B69-ADE9-65B9D8D06747}"/>
              </a:ext>
            </a:extLst>
          </p:cNvPr>
          <p:cNvSpPr txBox="1"/>
          <p:nvPr/>
        </p:nvSpPr>
        <p:spPr>
          <a:xfrm>
            <a:off x="602673" y="1536174"/>
            <a:ext cx="1098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Problem Statement</a:t>
            </a:r>
          </a:p>
          <a:p>
            <a:r>
              <a:rPr lang="en-US" sz="2400" dirty="0"/>
              <a:t>Ensure Key growth of </a:t>
            </a:r>
            <a:r>
              <a:rPr lang="en-US" sz="2400" dirty="0" err="1"/>
              <a:t>Cyclistic</a:t>
            </a:r>
            <a:r>
              <a:rPr lang="en-US" sz="2400" dirty="0"/>
              <a:t> by increasing the number of annual members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Business Task</a:t>
            </a:r>
          </a:p>
          <a:p>
            <a:r>
              <a:rPr lang="en-US" sz="2400" dirty="0"/>
              <a:t>The task here is to show how annual members and casual riders use </a:t>
            </a:r>
            <a:r>
              <a:rPr lang="en-US" sz="2400" dirty="0" err="1"/>
              <a:t>cyclistic</a:t>
            </a:r>
            <a:r>
              <a:rPr lang="en-US" sz="2400" dirty="0"/>
              <a:t> bikes differently.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Stakeholders</a:t>
            </a:r>
          </a:p>
          <a:p>
            <a:r>
              <a:rPr lang="en-US" sz="2400" dirty="0"/>
              <a:t>The main share holders are the </a:t>
            </a:r>
            <a:r>
              <a:rPr lang="en-US" sz="2400" b="1" dirty="0"/>
              <a:t>director of Marketing(Lili </a:t>
            </a:r>
            <a:r>
              <a:rPr lang="en-US" sz="2400" b="1" dirty="0" err="1"/>
              <a:t>moreno</a:t>
            </a:r>
            <a:r>
              <a:rPr lang="en-US" sz="2400" b="1" dirty="0"/>
              <a:t>)</a:t>
            </a:r>
            <a:r>
              <a:rPr lang="en-US" sz="2400" dirty="0"/>
              <a:t>, </a:t>
            </a:r>
            <a:r>
              <a:rPr lang="en-US" sz="2400" b="1" dirty="0"/>
              <a:t>Cyclistic Marketing</a:t>
            </a:r>
            <a:r>
              <a:rPr lang="en-US" sz="2400" dirty="0"/>
              <a:t> and </a:t>
            </a:r>
            <a:r>
              <a:rPr lang="en-US" sz="2400" b="1" dirty="0"/>
              <a:t>Cyclistic Analytic </a:t>
            </a:r>
            <a:r>
              <a:rPr lang="en-US" sz="2400" dirty="0"/>
              <a:t>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Ask Phase</a:t>
            </a:r>
          </a:p>
        </p:txBody>
      </p:sp>
    </p:spTree>
    <p:extLst>
      <p:ext uri="{BB962C8B-B14F-4D97-AF65-F5344CB8AC3E}">
        <p14:creationId xmlns:p14="http://schemas.microsoft.com/office/powerpoint/2010/main" val="101945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PREPARE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FEA3D3-546D-4764-8B8E-4AF4C737ACF2}"/>
              </a:ext>
            </a:extLst>
          </p:cNvPr>
          <p:cNvSpPr txBox="1"/>
          <p:nvPr/>
        </p:nvSpPr>
        <p:spPr>
          <a:xfrm>
            <a:off x="318655" y="166254"/>
            <a:ext cx="60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Prepare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2C9610-ADC6-4C4C-9F67-08BBAB10346E}"/>
              </a:ext>
            </a:extLst>
          </p:cNvPr>
          <p:cNvSpPr txBox="1"/>
          <p:nvPr/>
        </p:nvSpPr>
        <p:spPr>
          <a:xfrm>
            <a:off x="505691" y="1633156"/>
            <a:ext cx="109866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Information on Data Source</a:t>
            </a:r>
          </a:p>
          <a:p>
            <a:r>
              <a:rPr lang="en-US" sz="2400" dirty="0"/>
              <a:t>The data is publicly available on </a:t>
            </a:r>
            <a:r>
              <a:rPr lang="en-US" sz="2400" dirty="0">
                <a:hlinkClick r:id="rId2"/>
              </a:rPr>
              <a:t>Index of bucket "divvy-</a:t>
            </a:r>
            <a:r>
              <a:rPr lang="en-US" sz="2400" dirty="0" err="1">
                <a:hlinkClick r:id="rId2"/>
              </a:rPr>
              <a:t>tripdata</a:t>
            </a:r>
            <a:r>
              <a:rPr lang="en-US" sz="2400" dirty="0">
                <a:hlinkClick r:id="rId2"/>
              </a:rPr>
              <a:t>“</a:t>
            </a:r>
            <a:endParaRPr lang="en-US" sz="2400" dirty="0"/>
          </a:p>
          <a:p>
            <a:r>
              <a:rPr lang="en-US" sz="2400" dirty="0"/>
              <a:t>The data is stored in 12 csv files</a:t>
            </a:r>
          </a:p>
          <a:p>
            <a:r>
              <a:rPr lang="en-US" sz="2400" dirty="0"/>
              <a:t>The data range from 2021-09 to 2022-08</a:t>
            </a:r>
          </a:p>
          <a:p>
            <a:r>
              <a:rPr lang="en-US" sz="2400" dirty="0"/>
              <a:t>The data is representative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Is Data ROCCC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Reliable : it has multiple data and for long period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Original: It is third party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Comprehensive : The data has clear components and </a:t>
            </a:r>
            <a:r>
              <a:rPr lang="en-US" sz="2400" dirty="0" err="1"/>
              <a:t>informations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Current: The data is quite old(last 1 year data)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Cited : The data source is unknown.</a:t>
            </a:r>
          </a:p>
        </p:txBody>
      </p:sp>
    </p:spTree>
    <p:extLst>
      <p:ext uri="{BB962C8B-B14F-4D97-AF65-F5344CB8AC3E}">
        <p14:creationId xmlns:p14="http://schemas.microsoft.com/office/powerpoint/2010/main" val="14391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460220-C54B-4933-AA68-30900A0D0330}"/>
              </a:ext>
            </a:extLst>
          </p:cNvPr>
          <p:cNvSpPr/>
          <p:nvPr/>
        </p:nvSpPr>
        <p:spPr>
          <a:xfrm>
            <a:off x="0" y="5296469"/>
            <a:ext cx="12192000" cy="16030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19CAE73-B669-428F-B4B6-EA659247F79E}"/>
              </a:ext>
            </a:extLst>
          </p:cNvPr>
          <p:cNvSpPr/>
          <p:nvPr/>
        </p:nvSpPr>
        <p:spPr>
          <a:xfrm>
            <a:off x="3263638" y="2368695"/>
            <a:ext cx="566472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+mj-lt"/>
              </a:rPr>
              <a:t>PROCESS</a:t>
            </a:r>
            <a:endParaRPr lang="zh-CN" altLang="en-US" sz="2800" b="1" dirty="0">
              <a:solidFill>
                <a:schemeClr val="accent1">
                  <a:lumMod val="100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52123F4-2D2F-446B-9912-DD92B079D03F}"/>
              </a:ext>
            </a:extLst>
          </p:cNvPr>
          <p:cNvSpPr/>
          <p:nvPr/>
        </p:nvSpPr>
        <p:spPr>
          <a:xfrm>
            <a:off x="1575843" y="2270808"/>
            <a:ext cx="1316172" cy="13446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9B5F4-EC61-403B-9E10-B55A88C2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8" y="3556396"/>
            <a:ext cx="2247678" cy="2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Graduation Presentation Template www.templatesppt.com">
  <a:themeElements>
    <a:clrScheme name="自定义 279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3F4F"/>
      </a:accent1>
      <a:accent2>
        <a:srgbClr val="C12525"/>
      </a:accent2>
      <a:accent3>
        <a:srgbClr val="323F4F"/>
      </a:accent3>
      <a:accent4>
        <a:srgbClr val="C12525"/>
      </a:accent4>
      <a:accent5>
        <a:srgbClr val="323F4F"/>
      </a:accent5>
      <a:accent6>
        <a:srgbClr val="C12525"/>
      </a:accent6>
      <a:hlink>
        <a:srgbClr val="0563C1"/>
      </a:hlink>
      <a:folHlink>
        <a:srgbClr val="954F7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593</Words>
  <Application>Microsoft Office PowerPoint</Application>
  <PresentationFormat>Grand écran</PresentationFormat>
  <Paragraphs>107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 Unicode MS</vt:lpstr>
      <vt:lpstr>微软雅黑</vt:lpstr>
      <vt:lpstr>宋体</vt:lpstr>
      <vt:lpstr>Arial</vt:lpstr>
      <vt:lpstr>Book Antiqua</vt:lpstr>
      <vt:lpstr>Calibri</vt:lpstr>
      <vt:lpstr>等线</vt:lpstr>
      <vt:lpstr>Wingdings</vt:lpstr>
      <vt:lpstr>Graduation Presentation Template www.templatesppt.com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>Templatesppt.com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Presentation Template</dc:title>
  <dc:subject/>
  <dc:creator>Templatesppt.com</dc:creator>
  <cp:keywords>Graduation Presentation Template</cp:keywords>
  <dc:description>Graduation Presentation Template
www.Templatesppt.com</dc:description>
  <cp:lastModifiedBy>Utilisateur Windows</cp:lastModifiedBy>
  <cp:revision>120</cp:revision>
  <dcterms:created xsi:type="dcterms:W3CDTF">2018-04-10T08:10:31Z</dcterms:created>
  <dcterms:modified xsi:type="dcterms:W3CDTF">2023-04-02T21:40:52Z</dcterms:modified>
  <cp:category>Education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(2)AZBkhGHkuXH1y2/IdUPJsNYCHi2oCE1aDYOEf26sUb/SMRGGtXmH3idSkP97mz/CeV8pGoGp
fqbv4DxTDwCl3ZnzMF2RmBCpsl5UASD9c3/AFbRAVrVgfuM+CEOq8l81lvN1gC/vTKxMHRmv
kkSAYskkABoxUf3hfqjnxeoWYeAVk1RaSGNP3dYRi1B0/BTTJ9ZjVhje74s3APVL+RVuc7WD
9bqiNvtTjxOMSIlZtd</vt:lpwstr>
  </property>
  <property fmtid="{D5CDD505-2E9C-101B-9397-08002B2CF9AE}" pid="3" name="_2015_ms_pID_7253431">
    <vt:lpwstr>C00z8u0+8NcIN41CYPalofF8Zj+bzjUN7H3CEw0uJuxvDm1M3TQxRE
16Fpjcf/UGJqMr9DmbULDxk0/TiztyUkicLOfEX5XIfPXFsQFj0hnF3jmfEtTaLCZiGDP81s
fu11j6Yclblsc2tQdHFIvAedvn6PVKpSxkAyIE0Pp98D9n0TMRxY4p+fHXajDTtcbqyVGc7e
Cyk6UJpwnFX6kwqN</vt:lpwstr>
  </property>
</Properties>
</file>