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9" r:id="rId5"/>
    <p:sldId id="258" r:id="rId6"/>
    <p:sldId id="260" r:id="rId7"/>
    <p:sldId id="261"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79"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53" autoAdjust="0"/>
    <p:restoredTop sz="94660"/>
  </p:normalViewPr>
  <p:slideViewPr>
    <p:cSldViewPr snapToGrid="0">
      <p:cViewPr varScale="1">
        <p:scale>
          <a:sx n="59" d="100"/>
          <a:sy n="59" d="100"/>
        </p:scale>
        <p:origin x="108" y="13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0F4754-33FD-4353-9616-B228F3C49D66}"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5A285-B7F3-42E1-B3D9-89E1243197B0}" type="slidenum">
              <a:rPr lang="en-US" smtClean="0"/>
              <a:t>‹#›</a:t>
            </a:fld>
            <a:endParaRPr lang="en-US"/>
          </a:p>
        </p:txBody>
      </p:sp>
    </p:spTree>
    <p:extLst>
      <p:ext uri="{BB962C8B-B14F-4D97-AF65-F5344CB8AC3E}">
        <p14:creationId xmlns:p14="http://schemas.microsoft.com/office/powerpoint/2010/main" val="3976071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0F4754-33FD-4353-9616-B228F3C49D66}"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5A285-B7F3-42E1-B3D9-89E1243197B0}" type="slidenum">
              <a:rPr lang="en-US" smtClean="0"/>
              <a:t>‹#›</a:t>
            </a:fld>
            <a:endParaRPr lang="en-US"/>
          </a:p>
        </p:txBody>
      </p:sp>
    </p:spTree>
    <p:extLst>
      <p:ext uri="{BB962C8B-B14F-4D97-AF65-F5344CB8AC3E}">
        <p14:creationId xmlns:p14="http://schemas.microsoft.com/office/powerpoint/2010/main" val="3230707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0F4754-33FD-4353-9616-B228F3C49D66}"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5A285-B7F3-42E1-B3D9-89E1243197B0}" type="slidenum">
              <a:rPr lang="en-US" smtClean="0"/>
              <a:t>‹#›</a:t>
            </a:fld>
            <a:endParaRPr lang="en-US"/>
          </a:p>
        </p:txBody>
      </p:sp>
    </p:spTree>
    <p:extLst>
      <p:ext uri="{BB962C8B-B14F-4D97-AF65-F5344CB8AC3E}">
        <p14:creationId xmlns:p14="http://schemas.microsoft.com/office/powerpoint/2010/main" val="3836764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0F4754-33FD-4353-9616-B228F3C49D66}"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5A285-B7F3-42E1-B3D9-89E1243197B0}" type="slidenum">
              <a:rPr lang="en-US" smtClean="0"/>
              <a:t>‹#›</a:t>
            </a:fld>
            <a:endParaRPr lang="en-US"/>
          </a:p>
        </p:txBody>
      </p:sp>
    </p:spTree>
    <p:extLst>
      <p:ext uri="{BB962C8B-B14F-4D97-AF65-F5344CB8AC3E}">
        <p14:creationId xmlns:p14="http://schemas.microsoft.com/office/powerpoint/2010/main" val="1778094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0F4754-33FD-4353-9616-B228F3C49D66}"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5A285-B7F3-42E1-B3D9-89E1243197B0}" type="slidenum">
              <a:rPr lang="en-US" smtClean="0"/>
              <a:t>‹#›</a:t>
            </a:fld>
            <a:endParaRPr lang="en-US"/>
          </a:p>
        </p:txBody>
      </p:sp>
    </p:spTree>
    <p:extLst>
      <p:ext uri="{BB962C8B-B14F-4D97-AF65-F5344CB8AC3E}">
        <p14:creationId xmlns:p14="http://schemas.microsoft.com/office/powerpoint/2010/main" val="170038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0F4754-33FD-4353-9616-B228F3C49D66}"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5A285-B7F3-42E1-B3D9-89E1243197B0}" type="slidenum">
              <a:rPr lang="en-US" smtClean="0"/>
              <a:t>‹#›</a:t>
            </a:fld>
            <a:endParaRPr lang="en-US"/>
          </a:p>
        </p:txBody>
      </p:sp>
    </p:spTree>
    <p:extLst>
      <p:ext uri="{BB962C8B-B14F-4D97-AF65-F5344CB8AC3E}">
        <p14:creationId xmlns:p14="http://schemas.microsoft.com/office/powerpoint/2010/main" val="413866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0F4754-33FD-4353-9616-B228F3C49D66}" type="datetimeFigureOut">
              <a:rPr lang="en-US" smtClean="0"/>
              <a:t>5/28/2019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15A285-B7F3-42E1-B3D9-89E1243197B0}" type="slidenum">
              <a:rPr lang="en-US" smtClean="0"/>
              <a:t>‹#›</a:t>
            </a:fld>
            <a:endParaRPr lang="en-US"/>
          </a:p>
        </p:txBody>
      </p:sp>
    </p:spTree>
    <p:extLst>
      <p:ext uri="{BB962C8B-B14F-4D97-AF65-F5344CB8AC3E}">
        <p14:creationId xmlns:p14="http://schemas.microsoft.com/office/powerpoint/2010/main" val="90255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0F4754-33FD-4353-9616-B228F3C49D66}" type="datetimeFigureOut">
              <a:rPr lang="en-US" smtClean="0"/>
              <a:t>5/28/2019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15A285-B7F3-42E1-B3D9-89E1243197B0}" type="slidenum">
              <a:rPr lang="en-US" smtClean="0"/>
              <a:t>‹#›</a:t>
            </a:fld>
            <a:endParaRPr lang="en-US"/>
          </a:p>
        </p:txBody>
      </p:sp>
    </p:spTree>
    <p:extLst>
      <p:ext uri="{BB962C8B-B14F-4D97-AF65-F5344CB8AC3E}">
        <p14:creationId xmlns:p14="http://schemas.microsoft.com/office/powerpoint/2010/main" val="546293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0F4754-33FD-4353-9616-B228F3C49D66}" type="datetimeFigureOut">
              <a:rPr lang="en-US" smtClean="0"/>
              <a:t>5/28/2019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15A285-B7F3-42E1-B3D9-89E1243197B0}" type="slidenum">
              <a:rPr lang="en-US" smtClean="0"/>
              <a:t>‹#›</a:t>
            </a:fld>
            <a:endParaRPr lang="en-US"/>
          </a:p>
        </p:txBody>
      </p:sp>
    </p:spTree>
    <p:extLst>
      <p:ext uri="{BB962C8B-B14F-4D97-AF65-F5344CB8AC3E}">
        <p14:creationId xmlns:p14="http://schemas.microsoft.com/office/powerpoint/2010/main" val="2736105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0F4754-33FD-4353-9616-B228F3C49D66}"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5A285-B7F3-42E1-B3D9-89E1243197B0}" type="slidenum">
              <a:rPr lang="en-US" smtClean="0"/>
              <a:t>‹#›</a:t>
            </a:fld>
            <a:endParaRPr lang="en-US"/>
          </a:p>
        </p:txBody>
      </p:sp>
    </p:spTree>
    <p:extLst>
      <p:ext uri="{BB962C8B-B14F-4D97-AF65-F5344CB8AC3E}">
        <p14:creationId xmlns:p14="http://schemas.microsoft.com/office/powerpoint/2010/main" val="1371696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0F4754-33FD-4353-9616-B228F3C49D66}"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5A285-B7F3-42E1-B3D9-89E1243197B0}" type="slidenum">
              <a:rPr lang="en-US" smtClean="0"/>
              <a:t>‹#›</a:t>
            </a:fld>
            <a:endParaRPr lang="en-US"/>
          </a:p>
        </p:txBody>
      </p:sp>
    </p:spTree>
    <p:extLst>
      <p:ext uri="{BB962C8B-B14F-4D97-AF65-F5344CB8AC3E}">
        <p14:creationId xmlns:p14="http://schemas.microsoft.com/office/powerpoint/2010/main" val="94306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0F4754-33FD-4353-9616-B228F3C49D66}" type="datetimeFigureOut">
              <a:rPr lang="en-US" smtClean="0"/>
              <a:t>5/28/2019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15A285-B7F3-42E1-B3D9-89E1243197B0}" type="slidenum">
              <a:rPr lang="en-US" smtClean="0"/>
              <a:t>‹#›</a:t>
            </a:fld>
            <a:endParaRPr lang="en-US"/>
          </a:p>
        </p:txBody>
      </p:sp>
    </p:spTree>
    <p:extLst>
      <p:ext uri="{BB962C8B-B14F-4D97-AF65-F5344CB8AC3E}">
        <p14:creationId xmlns:p14="http://schemas.microsoft.com/office/powerpoint/2010/main" val="25293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Review</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91853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Mutex</a:t>
            </a:r>
            <a:r>
              <a:rPr lang="en-US" dirty="0"/>
              <a:t> Locks</a:t>
            </a:r>
          </a:p>
        </p:txBody>
      </p:sp>
      <p:sp>
        <p:nvSpPr>
          <p:cNvPr id="3" name="Content Placeholder 2"/>
          <p:cNvSpPr>
            <a:spLocks noGrp="1"/>
          </p:cNvSpPr>
          <p:nvPr>
            <p:ph idx="1"/>
          </p:nvPr>
        </p:nvSpPr>
        <p:spPr/>
        <p:txBody>
          <a:bodyPr/>
          <a:lstStyle/>
          <a:p>
            <a:r>
              <a:rPr lang="en-US" dirty="0" smtClean="0"/>
              <a:t> </a:t>
            </a:r>
            <a:r>
              <a:rPr lang="en-US" dirty="0"/>
              <a:t>We use the </a:t>
            </a:r>
            <a:r>
              <a:rPr lang="en-US" dirty="0" err="1" smtClean="0"/>
              <a:t>mutex</a:t>
            </a:r>
            <a:r>
              <a:rPr lang="en-US" dirty="0" smtClean="0"/>
              <a:t> lock </a:t>
            </a:r>
            <a:r>
              <a:rPr lang="en-US" dirty="0"/>
              <a:t>to protect critical regions and thus prevent race conditions</a:t>
            </a:r>
            <a:r>
              <a:rPr lang="en-US" dirty="0" smtClean="0"/>
              <a:t>. A </a:t>
            </a:r>
            <a:r>
              <a:rPr lang="en-US" dirty="0" err="1" smtClean="0"/>
              <a:t>mutex</a:t>
            </a:r>
            <a:r>
              <a:rPr lang="en-US" dirty="0" smtClean="0"/>
              <a:t> lock has a </a:t>
            </a:r>
            <a:r>
              <a:rPr lang="en-US" dirty="0" err="1" smtClean="0"/>
              <a:t>boolean</a:t>
            </a:r>
            <a:r>
              <a:rPr lang="en-US" dirty="0" smtClean="0"/>
              <a:t> variable available whose value indicates if the lock is available or not. If the lock is available, a call to acquire() succeeds, and the lock is then considered unavailable. A process that attempts to acquire an unavailable lock is blocked until the lock is released.</a:t>
            </a:r>
            <a:endParaRPr lang="en-US" dirty="0"/>
          </a:p>
        </p:txBody>
      </p:sp>
    </p:spTree>
    <p:extLst>
      <p:ext uri="{BB962C8B-B14F-4D97-AF65-F5344CB8AC3E}">
        <p14:creationId xmlns:p14="http://schemas.microsoft.com/office/powerpoint/2010/main" val="4204447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spin lock</a:t>
            </a:r>
            <a:endParaRPr lang="en-US" dirty="0"/>
          </a:p>
        </p:txBody>
      </p:sp>
      <p:sp>
        <p:nvSpPr>
          <p:cNvPr id="3" name="Content Placeholder 2"/>
          <p:cNvSpPr>
            <a:spLocks noGrp="1"/>
          </p:cNvSpPr>
          <p:nvPr>
            <p:ph idx="1"/>
          </p:nvPr>
        </p:nvSpPr>
        <p:spPr/>
        <p:txBody>
          <a:bodyPr/>
          <a:lstStyle/>
          <a:p>
            <a:r>
              <a:rPr lang="en-US" dirty="0" smtClean="0"/>
              <a:t>In fact, this type of </a:t>
            </a:r>
            <a:r>
              <a:rPr lang="en-US" dirty="0" err="1" smtClean="0"/>
              <a:t>mutex</a:t>
            </a:r>
            <a:r>
              <a:rPr lang="en-US" dirty="0" smtClean="0"/>
              <a:t> lock is also called a spinlock because the process “spins” while waiting for the lock to become available.</a:t>
            </a:r>
            <a:endParaRPr lang="en-US" dirty="0"/>
          </a:p>
        </p:txBody>
      </p:sp>
    </p:spTree>
    <p:extLst>
      <p:ext uri="{BB962C8B-B14F-4D97-AF65-F5344CB8AC3E}">
        <p14:creationId xmlns:p14="http://schemas.microsoft.com/office/powerpoint/2010/main" val="795755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semaphores</a:t>
            </a:r>
            <a:endParaRPr lang="en-US" dirty="0"/>
          </a:p>
        </p:txBody>
      </p:sp>
      <p:sp>
        <p:nvSpPr>
          <p:cNvPr id="3" name="Content Placeholder 2"/>
          <p:cNvSpPr>
            <a:spLocks noGrp="1"/>
          </p:cNvSpPr>
          <p:nvPr>
            <p:ph idx="1"/>
          </p:nvPr>
        </p:nvSpPr>
        <p:spPr/>
        <p:txBody>
          <a:bodyPr/>
          <a:lstStyle/>
          <a:p>
            <a:r>
              <a:rPr lang="en-US" dirty="0"/>
              <a:t>Semaphore: Synchronization tool that does not require busy </a:t>
            </a:r>
            <a:r>
              <a:rPr lang="en-US" dirty="0" smtClean="0"/>
              <a:t>waiting</a:t>
            </a:r>
          </a:p>
          <a:p>
            <a:pPr lvl="1"/>
            <a:r>
              <a:rPr lang="en-US" dirty="0" smtClean="0"/>
              <a:t>Standard </a:t>
            </a:r>
            <a:r>
              <a:rPr lang="en-US" dirty="0"/>
              <a:t>operations: wait() and signal() ← these are the only operations that can access semaphore </a:t>
            </a:r>
            <a:r>
              <a:rPr lang="en-US" dirty="0" smtClean="0"/>
              <a:t>S</a:t>
            </a:r>
          </a:p>
          <a:p>
            <a:pPr lvl="1"/>
            <a:r>
              <a:rPr lang="en-US" dirty="0" smtClean="0"/>
              <a:t>Can </a:t>
            </a:r>
            <a:r>
              <a:rPr lang="en-US" dirty="0"/>
              <a:t>have counting (unrestricted range) and binary (0 or 1) semaphores</a:t>
            </a:r>
          </a:p>
        </p:txBody>
      </p:sp>
    </p:spTree>
    <p:extLst>
      <p:ext uri="{BB962C8B-B14F-4D97-AF65-F5344CB8AC3E}">
        <p14:creationId xmlns:p14="http://schemas.microsoft.com/office/powerpoint/2010/main" val="1123062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a:t>
            </a:r>
          </a:p>
        </p:txBody>
      </p:sp>
      <p:sp>
        <p:nvSpPr>
          <p:cNvPr id="3" name="Content Placeholder 2"/>
          <p:cNvSpPr>
            <a:spLocks noGrp="1"/>
          </p:cNvSpPr>
          <p:nvPr>
            <p:ph idx="1"/>
          </p:nvPr>
        </p:nvSpPr>
        <p:spPr/>
        <p:txBody>
          <a:bodyPr>
            <a:normAutofit/>
          </a:bodyPr>
          <a:lstStyle/>
          <a:p>
            <a:r>
              <a:rPr lang="en-US" dirty="0"/>
              <a:t>Deadlock Characteristics: deadlock can occur if these conditions hold </a:t>
            </a:r>
            <a:r>
              <a:rPr lang="en-US" dirty="0" smtClean="0"/>
              <a:t>simultaneously</a:t>
            </a:r>
          </a:p>
          <a:p>
            <a:pPr lvl="1"/>
            <a:r>
              <a:rPr lang="en-US" dirty="0" smtClean="0"/>
              <a:t>Mutual </a:t>
            </a:r>
            <a:r>
              <a:rPr lang="en-US" dirty="0"/>
              <a:t>Exclusion: only one process at a time can use a resource </a:t>
            </a:r>
            <a:endParaRPr lang="en-US" dirty="0" smtClean="0"/>
          </a:p>
          <a:p>
            <a:pPr lvl="1"/>
            <a:r>
              <a:rPr lang="en-US" dirty="0" smtClean="0"/>
              <a:t>Hold </a:t>
            </a:r>
            <a:r>
              <a:rPr lang="en-US" dirty="0"/>
              <a:t>and </a:t>
            </a:r>
            <a:r>
              <a:rPr lang="en-US" dirty="0" smtClean="0"/>
              <a:t>Wait</a:t>
            </a:r>
            <a:r>
              <a:rPr lang="en-US" dirty="0"/>
              <a:t>: process holding one resource is waiting to acquire resource held by another </a:t>
            </a:r>
            <a:r>
              <a:rPr lang="en-US" dirty="0" smtClean="0"/>
              <a:t>process</a:t>
            </a:r>
          </a:p>
          <a:p>
            <a:pPr lvl="1"/>
            <a:r>
              <a:rPr lang="en-US" dirty="0" smtClean="0"/>
              <a:t>No </a:t>
            </a:r>
            <a:r>
              <a:rPr lang="en-US" dirty="0"/>
              <a:t>Preemption: a resource can be released only be the process holding it after the process completed its </a:t>
            </a:r>
            <a:r>
              <a:rPr lang="en-US" dirty="0" smtClean="0"/>
              <a:t>task</a:t>
            </a:r>
          </a:p>
          <a:p>
            <a:pPr lvl="1"/>
            <a:r>
              <a:rPr lang="en-US" dirty="0" smtClean="0"/>
              <a:t>Circular </a:t>
            </a:r>
            <a:r>
              <a:rPr lang="en-US" dirty="0"/>
              <a:t>Wait: set of waiting processes such that Pn-1 is waiting for resource from </a:t>
            </a:r>
            <a:r>
              <a:rPr lang="en-US" dirty="0" err="1"/>
              <a:t>Pn</a:t>
            </a:r>
            <a:r>
              <a:rPr lang="en-US" dirty="0"/>
              <a:t>, and </a:t>
            </a:r>
            <a:r>
              <a:rPr lang="en-US" dirty="0" err="1"/>
              <a:t>Pn</a:t>
            </a:r>
            <a:r>
              <a:rPr lang="en-US" dirty="0"/>
              <a:t> is waiting for P0 </a:t>
            </a:r>
            <a:endParaRPr lang="en-US" dirty="0" smtClean="0"/>
          </a:p>
          <a:p>
            <a:r>
              <a:rPr lang="en-US" dirty="0" smtClean="0"/>
              <a:t>“</a:t>
            </a:r>
            <a:r>
              <a:rPr lang="en-US" dirty="0"/>
              <a:t>Dining Philosophers” in deadlock</a:t>
            </a:r>
          </a:p>
        </p:txBody>
      </p:sp>
    </p:spTree>
    <p:extLst>
      <p:ext uri="{BB962C8B-B14F-4D97-AF65-F5344CB8AC3E}">
        <p14:creationId xmlns:p14="http://schemas.microsoft.com/office/powerpoint/2010/main" val="2004120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CIA Triad</a:t>
            </a:r>
            <a:endParaRPr lang="en-US" dirty="0"/>
          </a:p>
        </p:txBody>
      </p:sp>
      <p:sp>
        <p:nvSpPr>
          <p:cNvPr id="3" name="Content Placeholder 2"/>
          <p:cNvSpPr>
            <a:spLocks noGrp="1"/>
          </p:cNvSpPr>
          <p:nvPr>
            <p:ph idx="1"/>
          </p:nvPr>
        </p:nvSpPr>
        <p:spPr/>
        <p:txBody>
          <a:bodyPr/>
          <a:lstStyle/>
          <a:p>
            <a:r>
              <a:rPr lang="en-US" dirty="0" smtClean="0"/>
              <a:t>Confidentiality</a:t>
            </a:r>
          </a:p>
          <a:p>
            <a:r>
              <a:rPr lang="en-US" dirty="0" smtClean="0"/>
              <a:t>Integrity</a:t>
            </a:r>
          </a:p>
          <a:p>
            <a:r>
              <a:rPr lang="en-US" dirty="0" smtClean="0"/>
              <a:t>Availability</a:t>
            </a:r>
          </a:p>
        </p:txBody>
      </p:sp>
    </p:spTree>
    <p:extLst>
      <p:ext uri="{BB962C8B-B14F-4D97-AF65-F5344CB8AC3E}">
        <p14:creationId xmlns:p14="http://schemas.microsoft.com/office/powerpoint/2010/main" val="2811595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Principle of least privilege</a:t>
            </a:r>
            <a:endParaRPr lang="en-US" dirty="0"/>
          </a:p>
        </p:txBody>
      </p:sp>
      <p:sp>
        <p:nvSpPr>
          <p:cNvPr id="3" name="Content Placeholder 2"/>
          <p:cNvSpPr>
            <a:spLocks noGrp="1"/>
          </p:cNvSpPr>
          <p:nvPr>
            <p:ph idx="1"/>
          </p:nvPr>
        </p:nvSpPr>
        <p:spPr/>
        <p:txBody>
          <a:bodyPr/>
          <a:lstStyle/>
          <a:p>
            <a:r>
              <a:rPr lang="en-US" dirty="0"/>
              <a:t>Principle of least privilege: programs, users, systems should be given just enough privileges to perform their tasks</a:t>
            </a:r>
          </a:p>
        </p:txBody>
      </p:sp>
    </p:spTree>
    <p:extLst>
      <p:ext uri="{BB962C8B-B14F-4D97-AF65-F5344CB8AC3E}">
        <p14:creationId xmlns:p14="http://schemas.microsoft.com/office/powerpoint/2010/main" val="2211387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Memory-Management Unit (MMU)</a:t>
            </a:r>
            <a:endParaRPr lang="en-US" dirty="0"/>
          </a:p>
        </p:txBody>
      </p:sp>
      <p:sp>
        <p:nvSpPr>
          <p:cNvPr id="3" name="Content Placeholder 2"/>
          <p:cNvSpPr>
            <a:spLocks noGrp="1"/>
          </p:cNvSpPr>
          <p:nvPr>
            <p:ph idx="1"/>
          </p:nvPr>
        </p:nvSpPr>
        <p:spPr/>
        <p:txBody>
          <a:bodyPr/>
          <a:lstStyle/>
          <a:p>
            <a:pPr marL="285750" indent="-285750"/>
            <a:r>
              <a:rPr lang="en-US" dirty="0" smtClean="0"/>
              <a:t>Hardware device that maps logical (virtual) to physical address</a:t>
            </a:r>
          </a:p>
          <a:p>
            <a:pPr marL="285750" indent="-285750"/>
            <a:r>
              <a:rPr lang="en-US" dirty="0" smtClean="0"/>
              <a:t>In MMU scheme, the value in the relocation register (base register) is added to every address generated by a user process at the time it is sent to memory</a:t>
            </a:r>
          </a:p>
          <a:p>
            <a:endParaRPr lang="en-US" dirty="0"/>
          </a:p>
        </p:txBody>
      </p:sp>
    </p:spTree>
    <p:extLst>
      <p:ext uri="{BB962C8B-B14F-4D97-AF65-F5344CB8AC3E}">
        <p14:creationId xmlns:p14="http://schemas.microsoft.com/office/powerpoint/2010/main" val="1396846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Fragmentation</a:t>
            </a:r>
            <a:endParaRPr lang="en-US" dirty="0"/>
          </a:p>
        </p:txBody>
      </p:sp>
      <p:sp>
        <p:nvSpPr>
          <p:cNvPr id="3" name="Content Placeholder 2"/>
          <p:cNvSpPr>
            <a:spLocks noGrp="1"/>
          </p:cNvSpPr>
          <p:nvPr>
            <p:ph idx="1"/>
          </p:nvPr>
        </p:nvSpPr>
        <p:spPr/>
        <p:txBody>
          <a:bodyPr/>
          <a:lstStyle/>
          <a:p>
            <a:r>
              <a:rPr lang="en-US" altLang="zh-CN" b="1" i="1" dirty="0" smtClean="0">
                <a:solidFill>
                  <a:srgbClr val="FF9900"/>
                </a:solidFill>
              </a:rPr>
              <a:t>External Fragmentation </a:t>
            </a:r>
            <a:r>
              <a:rPr lang="en-US" altLang="zh-CN" dirty="0" smtClean="0"/>
              <a:t>– total memory space exists to satisfy a request, but it is not contiguous</a:t>
            </a:r>
          </a:p>
          <a:p>
            <a:r>
              <a:rPr lang="en-US" altLang="zh-CN" b="1" i="1" dirty="0" smtClean="0">
                <a:solidFill>
                  <a:srgbClr val="FF9900"/>
                </a:solidFill>
              </a:rPr>
              <a:t>Internal Fragmentation </a:t>
            </a:r>
            <a:r>
              <a:rPr lang="en-US" altLang="zh-CN" dirty="0" smtClean="0"/>
              <a:t>– allocated memory may be slightly larger than requested memory, the leftover unused memory caused internal fragmentation</a:t>
            </a:r>
          </a:p>
          <a:p>
            <a:endParaRPr lang="en-US" altLang="zh-CN" dirty="0" smtClean="0"/>
          </a:p>
        </p:txBody>
      </p:sp>
    </p:spTree>
    <p:extLst>
      <p:ext uri="{BB962C8B-B14F-4D97-AF65-F5344CB8AC3E}">
        <p14:creationId xmlns:p14="http://schemas.microsoft.com/office/powerpoint/2010/main" val="3139586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 External Fragmentation</a:t>
            </a:r>
            <a:endParaRPr lang="en-US" dirty="0"/>
          </a:p>
        </p:txBody>
      </p:sp>
      <p:sp>
        <p:nvSpPr>
          <p:cNvPr id="3" name="Content Placeholder 2"/>
          <p:cNvSpPr>
            <a:spLocks noGrp="1"/>
          </p:cNvSpPr>
          <p:nvPr>
            <p:ph idx="1"/>
          </p:nvPr>
        </p:nvSpPr>
        <p:spPr/>
        <p:txBody>
          <a:bodyPr/>
          <a:lstStyle/>
          <a:p>
            <a:r>
              <a:rPr lang="en-US" b="1" i="1" dirty="0" smtClean="0">
                <a:solidFill>
                  <a:srgbClr val="FF9900"/>
                </a:solidFill>
              </a:rPr>
              <a:t>Compaction</a:t>
            </a:r>
            <a:r>
              <a:rPr lang="en-US" dirty="0" smtClean="0"/>
              <a:t> – shuffle memory contents to place all free memory together in one large block</a:t>
            </a:r>
            <a:endParaRPr lang="en-US" dirty="0"/>
          </a:p>
        </p:txBody>
      </p:sp>
    </p:spTree>
    <p:extLst>
      <p:ext uri="{BB962C8B-B14F-4D97-AF65-F5344CB8AC3E}">
        <p14:creationId xmlns:p14="http://schemas.microsoft.com/office/powerpoint/2010/main" val="3396771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Translation Look-Aside Buffer (TLB)</a:t>
            </a:r>
            <a:endParaRPr lang="en-US" dirty="0"/>
          </a:p>
        </p:txBody>
      </p:sp>
      <p:sp>
        <p:nvSpPr>
          <p:cNvPr id="3" name="Content Placeholder 2"/>
          <p:cNvSpPr>
            <a:spLocks noGrp="1"/>
          </p:cNvSpPr>
          <p:nvPr>
            <p:ph idx="1"/>
          </p:nvPr>
        </p:nvSpPr>
        <p:spPr/>
        <p:txBody>
          <a:bodyPr/>
          <a:lstStyle/>
          <a:p>
            <a:r>
              <a:rPr lang="en-US" dirty="0" smtClean="0"/>
              <a:t>Transition Look-aside Buffer (TLB) is a CPU cache that memory management hardware uses to improve virtual address translation speed  </a:t>
            </a:r>
          </a:p>
          <a:p>
            <a:r>
              <a:rPr lang="en-US" dirty="0" smtClean="0"/>
              <a:t>Typically small – 64 to 1024 entries</a:t>
            </a:r>
          </a:p>
          <a:p>
            <a:r>
              <a:rPr lang="en-US" dirty="0" smtClean="0"/>
              <a:t>On TLB miss, value loaded to TLB for faster access next time </a:t>
            </a:r>
          </a:p>
          <a:p>
            <a:r>
              <a:rPr lang="en-US" dirty="0" smtClean="0"/>
              <a:t>TLB is associative – searched in parallel</a:t>
            </a:r>
            <a:endParaRPr lang="en-US" dirty="0"/>
          </a:p>
        </p:txBody>
      </p:sp>
    </p:spTree>
    <p:extLst>
      <p:ext uri="{BB962C8B-B14F-4D97-AF65-F5344CB8AC3E}">
        <p14:creationId xmlns:p14="http://schemas.microsoft.com/office/powerpoint/2010/main" val="195990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Calls</a:t>
            </a:r>
            <a:endParaRPr lang="en-US" dirty="0"/>
          </a:p>
        </p:txBody>
      </p:sp>
      <p:sp>
        <p:nvSpPr>
          <p:cNvPr id="3" name="Content Placeholder 2"/>
          <p:cNvSpPr>
            <a:spLocks noGrp="1"/>
          </p:cNvSpPr>
          <p:nvPr>
            <p:ph idx="1"/>
          </p:nvPr>
        </p:nvSpPr>
        <p:spPr/>
        <p:txBody>
          <a:bodyPr/>
          <a:lstStyle/>
          <a:p>
            <a:r>
              <a:rPr lang="en-US" dirty="0"/>
              <a:t>request to the operating system to allow user to wait for I/O </a:t>
            </a:r>
            <a:r>
              <a:rPr lang="en-US" dirty="0" smtClean="0"/>
              <a:t>completion.</a:t>
            </a:r>
            <a:endParaRPr lang="en-US" dirty="0"/>
          </a:p>
        </p:txBody>
      </p:sp>
    </p:spTree>
    <p:extLst>
      <p:ext uri="{BB962C8B-B14F-4D97-AF65-F5344CB8AC3E}">
        <p14:creationId xmlns:p14="http://schemas.microsoft.com/office/powerpoint/2010/main" val="1892313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for the Page Table</a:t>
            </a:r>
            <a:endParaRPr lang="en-US" dirty="0"/>
          </a:p>
        </p:txBody>
      </p:sp>
      <p:sp>
        <p:nvSpPr>
          <p:cNvPr id="3" name="Content Placeholder 2"/>
          <p:cNvSpPr>
            <a:spLocks noGrp="1"/>
          </p:cNvSpPr>
          <p:nvPr>
            <p:ph idx="1"/>
          </p:nvPr>
        </p:nvSpPr>
        <p:spPr/>
        <p:txBody>
          <a:bodyPr>
            <a:normAutofit/>
          </a:bodyPr>
          <a:lstStyle/>
          <a:p>
            <a:r>
              <a:rPr lang="en-US" dirty="0" smtClean="0"/>
              <a:t>Hashed Page Tables: virtual </a:t>
            </a:r>
            <a:r>
              <a:rPr lang="en-US" dirty="0"/>
              <a:t>page number hashed into page table </a:t>
            </a:r>
            <a:endParaRPr lang="en-US" dirty="0" smtClean="0"/>
          </a:p>
          <a:p>
            <a:pPr lvl="2"/>
            <a:r>
              <a:rPr lang="en-US" dirty="0" smtClean="0"/>
              <a:t>Page </a:t>
            </a:r>
            <a:r>
              <a:rPr lang="en-US" dirty="0"/>
              <a:t>table has chain of elements hashing to the same </a:t>
            </a:r>
            <a:r>
              <a:rPr lang="en-US" dirty="0" smtClean="0"/>
              <a:t>location</a:t>
            </a:r>
          </a:p>
          <a:p>
            <a:pPr lvl="2"/>
            <a:r>
              <a:rPr lang="en-US" dirty="0" smtClean="0"/>
              <a:t>Each </a:t>
            </a:r>
            <a:r>
              <a:rPr lang="en-US" dirty="0"/>
              <a:t>element has </a:t>
            </a:r>
            <a:endParaRPr lang="en-US" dirty="0" smtClean="0"/>
          </a:p>
          <a:p>
            <a:pPr lvl="2"/>
            <a:r>
              <a:rPr lang="en-US" dirty="0" smtClean="0"/>
              <a:t>(</a:t>
            </a:r>
            <a:r>
              <a:rPr lang="en-US" dirty="0"/>
              <a:t>1) virtual page </a:t>
            </a:r>
            <a:r>
              <a:rPr lang="en-US" dirty="0" smtClean="0"/>
              <a:t>number</a:t>
            </a:r>
            <a:endParaRPr lang="en-US" dirty="0"/>
          </a:p>
          <a:p>
            <a:pPr lvl="2"/>
            <a:r>
              <a:rPr lang="en-US" dirty="0" smtClean="0"/>
              <a:t>(2</a:t>
            </a:r>
            <a:r>
              <a:rPr lang="en-US" dirty="0"/>
              <a:t>) value of mapped page </a:t>
            </a:r>
            <a:r>
              <a:rPr lang="en-US" dirty="0" smtClean="0"/>
              <a:t>frame</a:t>
            </a:r>
          </a:p>
          <a:p>
            <a:pPr lvl="2"/>
            <a:r>
              <a:rPr lang="en-US" dirty="0" smtClean="0"/>
              <a:t>(</a:t>
            </a:r>
            <a:r>
              <a:rPr lang="en-US" dirty="0"/>
              <a:t>3) a pointer to the next </a:t>
            </a:r>
            <a:r>
              <a:rPr lang="en-US" dirty="0" smtClean="0"/>
              <a:t>element</a:t>
            </a:r>
          </a:p>
          <a:p>
            <a:pPr lvl="2"/>
            <a:r>
              <a:rPr lang="en-US" dirty="0" smtClean="0"/>
              <a:t>Search </a:t>
            </a:r>
            <a:r>
              <a:rPr lang="en-US" dirty="0"/>
              <a:t>through the chain for virtual page number</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65855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Memory</a:t>
            </a:r>
          </a:p>
        </p:txBody>
      </p:sp>
      <p:sp>
        <p:nvSpPr>
          <p:cNvPr id="3" name="Content Placeholder 2"/>
          <p:cNvSpPr>
            <a:spLocks noGrp="1"/>
          </p:cNvSpPr>
          <p:nvPr>
            <p:ph idx="1"/>
          </p:nvPr>
        </p:nvSpPr>
        <p:spPr/>
        <p:txBody>
          <a:bodyPr/>
          <a:lstStyle/>
          <a:p>
            <a:r>
              <a:rPr lang="en-US" dirty="0" smtClean="0"/>
              <a:t>separation of user logical memory and physical memory</a:t>
            </a:r>
          </a:p>
          <a:p>
            <a:r>
              <a:rPr lang="en-US" dirty="0" smtClean="0"/>
              <a:t>Only part of program needs to be in memory for execution → logical address space &gt; physical address space</a:t>
            </a:r>
          </a:p>
          <a:p>
            <a:r>
              <a:rPr lang="en-US" dirty="0" smtClean="0"/>
              <a:t>Allows address spaces to be shared by multiple processes → less swapping</a:t>
            </a:r>
          </a:p>
          <a:p>
            <a:r>
              <a:rPr lang="en-US" dirty="0" smtClean="0"/>
              <a:t>Allows pages to be shared during fork(), speeding process creation</a:t>
            </a:r>
            <a:endParaRPr lang="en-US" dirty="0"/>
          </a:p>
        </p:txBody>
      </p:sp>
    </p:spTree>
    <p:extLst>
      <p:ext uri="{BB962C8B-B14F-4D97-AF65-F5344CB8AC3E}">
        <p14:creationId xmlns:p14="http://schemas.microsoft.com/office/powerpoint/2010/main" val="1796313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First-In-First-Out (FIFO) Algorithm</a:t>
            </a:r>
            <a:endParaRPr lang="en-US" dirty="0"/>
          </a:p>
        </p:txBody>
      </p:sp>
      <p:sp>
        <p:nvSpPr>
          <p:cNvPr id="3" name="Content Placeholder 2"/>
          <p:cNvSpPr>
            <a:spLocks noGrp="1"/>
          </p:cNvSpPr>
          <p:nvPr>
            <p:ph idx="1"/>
          </p:nvPr>
        </p:nvSpPr>
        <p:spPr/>
        <p:txBody>
          <a:bodyPr/>
          <a:lstStyle/>
          <a:p>
            <a:r>
              <a:rPr lang="en-US" dirty="0"/>
              <a:t>A FIFO replacement algorithm associates with each page the time when that page was brought into memory. When a page must be replaced, the oldest page is chosen</a:t>
            </a:r>
            <a:r>
              <a:rPr lang="en-US" dirty="0" smtClean="0"/>
              <a:t>.</a:t>
            </a:r>
          </a:p>
          <a:p>
            <a:endParaRPr lang="en-US" dirty="0"/>
          </a:p>
        </p:txBody>
      </p:sp>
    </p:spTree>
    <p:extLst>
      <p:ext uri="{BB962C8B-B14F-4D97-AF65-F5344CB8AC3E}">
        <p14:creationId xmlns:p14="http://schemas.microsoft.com/office/powerpoint/2010/main" val="2847396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page replacement:</a:t>
            </a:r>
          </a:p>
        </p:txBody>
      </p:sp>
      <p:sp>
        <p:nvSpPr>
          <p:cNvPr id="3" name="Content Placeholder 2"/>
          <p:cNvSpPr>
            <a:spLocks noGrp="1"/>
          </p:cNvSpPr>
          <p:nvPr>
            <p:ph idx="1"/>
          </p:nvPr>
        </p:nvSpPr>
        <p:spPr/>
        <p:txBody>
          <a:bodyPr/>
          <a:lstStyle/>
          <a:p>
            <a:r>
              <a:rPr lang="en-US" dirty="0"/>
              <a:t>Replace the page that will not be used for the longest period of time.</a:t>
            </a:r>
          </a:p>
          <a:p>
            <a:endParaRPr lang="en-US" dirty="0"/>
          </a:p>
        </p:txBody>
      </p:sp>
    </p:spTree>
    <p:extLst>
      <p:ext uri="{BB962C8B-B14F-4D97-AF65-F5344CB8AC3E}">
        <p14:creationId xmlns:p14="http://schemas.microsoft.com/office/powerpoint/2010/main" val="2109983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Least recently used (LRU)</a:t>
            </a:r>
            <a:endParaRPr lang="en-US" dirty="0"/>
          </a:p>
        </p:txBody>
      </p:sp>
      <p:sp>
        <p:nvSpPr>
          <p:cNvPr id="3" name="Content Placeholder 2"/>
          <p:cNvSpPr>
            <a:spLocks noGrp="1"/>
          </p:cNvSpPr>
          <p:nvPr>
            <p:ph idx="1"/>
          </p:nvPr>
        </p:nvSpPr>
        <p:spPr/>
        <p:txBody>
          <a:bodyPr/>
          <a:lstStyle/>
          <a:p>
            <a:r>
              <a:rPr lang="en-US" dirty="0"/>
              <a:t>LRU replacement associates with each page the time of that page’s last use. When a page must be replaced, LRU chooses the page that has not been used for the longest period of time.</a:t>
            </a:r>
          </a:p>
          <a:p>
            <a:endParaRPr lang="en-US" dirty="0" smtClean="0"/>
          </a:p>
        </p:txBody>
      </p:sp>
    </p:spTree>
    <p:extLst>
      <p:ext uri="{BB962C8B-B14F-4D97-AF65-F5344CB8AC3E}">
        <p14:creationId xmlns:p14="http://schemas.microsoft.com/office/powerpoint/2010/main" val="2585947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a:t>
            </a:r>
            <a:endParaRPr lang="en-US" dirty="0"/>
          </a:p>
        </p:txBody>
      </p:sp>
      <p:sp>
        <p:nvSpPr>
          <p:cNvPr id="3" name="Content Placeholder 2"/>
          <p:cNvSpPr>
            <a:spLocks noGrp="1"/>
          </p:cNvSpPr>
          <p:nvPr>
            <p:ph idx="1"/>
          </p:nvPr>
        </p:nvSpPr>
        <p:spPr/>
        <p:txBody>
          <a:bodyPr>
            <a:normAutofit lnSpcReduction="10000"/>
          </a:bodyPr>
          <a:lstStyle/>
          <a:p>
            <a:r>
              <a:rPr lang="en-US" dirty="0" smtClean="0"/>
              <a:t>Redundant Array of Independent Disk</a:t>
            </a:r>
          </a:p>
          <a:p>
            <a:r>
              <a:rPr lang="en-US" dirty="0" smtClean="0"/>
              <a:t>Multiple disk drives provide reliability and performance via redundancy</a:t>
            </a:r>
          </a:p>
          <a:p>
            <a:r>
              <a:rPr lang="en-US" dirty="0" smtClean="0"/>
              <a:t>Probability of more than 1 disk fail at the same time is low</a:t>
            </a:r>
          </a:p>
          <a:p>
            <a:r>
              <a:rPr lang="en-US" dirty="0" smtClean="0"/>
              <a:t>6 levels of RAID</a:t>
            </a:r>
          </a:p>
          <a:p>
            <a:pPr lvl="1"/>
            <a:r>
              <a:rPr lang="en-US" dirty="0"/>
              <a:t>(a) RAID 0: non-redundant striping.</a:t>
            </a:r>
          </a:p>
          <a:p>
            <a:pPr lvl="1"/>
            <a:r>
              <a:rPr lang="en-US" dirty="0"/>
              <a:t>(b) RAID 1: mirrored disks.</a:t>
            </a:r>
          </a:p>
          <a:p>
            <a:pPr lvl="1"/>
            <a:r>
              <a:rPr lang="en-US" dirty="0"/>
              <a:t>(c) RAID 2: memory-style error-correcting codes.</a:t>
            </a:r>
          </a:p>
          <a:p>
            <a:pPr lvl="1"/>
            <a:r>
              <a:rPr lang="en-US" dirty="0"/>
              <a:t>(d) RAID 3: bit-interleaved parity.</a:t>
            </a:r>
          </a:p>
          <a:p>
            <a:pPr lvl="1"/>
            <a:r>
              <a:rPr lang="en-US" dirty="0"/>
              <a:t>(e) RAID 4: block-interleaved parity.</a:t>
            </a:r>
          </a:p>
          <a:p>
            <a:pPr lvl="1"/>
            <a:r>
              <a:rPr lang="en-US" dirty="0"/>
              <a:t>(f) RAID 5: block-interleaved distributed parity.</a:t>
            </a:r>
          </a:p>
          <a:p>
            <a:endParaRPr lang="en-US" dirty="0"/>
          </a:p>
        </p:txBody>
      </p:sp>
    </p:spTree>
    <p:extLst>
      <p:ext uri="{BB962C8B-B14F-4D97-AF65-F5344CB8AC3E}">
        <p14:creationId xmlns:p14="http://schemas.microsoft.com/office/powerpoint/2010/main" val="4220895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FCFS</a:t>
            </a:r>
            <a:endParaRPr lang="en-US" dirty="0"/>
          </a:p>
        </p:txBody>
      </p:sp>
      <p:sp>
        <p:nvSpPr>
          <p:cNvPr id="3" name="Content Placeholder 2"/>
          <p:cNvSpPr>
            <a:spLocks noGrp="1"/>
          </p:cNvSpPr>
          <p:nvPr>
            <p:ph idx="1"/>
          </p:nvPr>
        </p:nvSpPr>
        <p:spPr/>
        <p:txBody>
          <a:bodyPr/>
          <a:lstStyle/>
          <a:p>
            <a:r>
              <a:rPr lang="en-US" dirty="0"/>
              <a:t>The simplest form of disk scheduling is, of course, the first-come, </a:t>
            </a:r>
            <a:r>
              <a:rPr lang="en-US" dirty="0" smtClean="0"/>
              <a:t>first-served (FCFS</a:t>
            </a:r>
            <a:r>
              <a:rPr lang="en-US" dirty="0"/>
              <a:t>) algorithm. This algorithm is intrinsically fair, but it generally does </a:t>
            </a:r>
            <a:r>
              <a:rPr lang="en-US" dirty="0" smtClean="0"/>
              <a:t>not provide </a:t>
            </a:r>
            <a:r>
              <a:rPr lang="en-US" dirty="0"/>
              <a:t>the </a:t>
            </a:r>
            <a:r>
              <a:rPr lang="en-US" dirty="0" smtClean="0"/>
              <a:t>fastest </a:t>
            </a:r>
            <a:r>
              <a:rPr lang="en-US" dirty="0"/>
              <a:t>service.</a:t>
            </a:r>
          </a:p>
        </p:txBody>
      </p:sp>
    </p:spTree>
    <p:extLst>
      <p:ext uri="{BB962C8B-B14F-4D97-AF65-F5344CB8AC3E}">
        <p14:creationId xmlns:p14="http://schemas.microsoft.com/office/powerpoint/2010/main" val="392075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SSTF</a:t>
            </a:r>
          </a:p>
        </p:txBody>
      </p:sp>
      <p:sp>
        <p:nvSpPr>
          <p:cNvPr id="3" name="Content Placeholder 2"/>
          <p:cNvSpPr>
            <a:spLocks noGrp="1"/>
          </p:cNvSpPr>
          <p:nvPr>
            <p:ph idx="1"/>
          </p:nvPr>
        </p:nvSpPr>
        <p:spPr/>
        <p:txBody>
          <a:bodyPr/>
          <a:lstStyle/>
          <a:p>
            <a:r>
              <a:rPr lang="en-US" dirty="0" smtClean="0"/>
              <a:t>This assumption is the basis for the shortest-seek-time-first (SSTF) algorithm. The SSTF algorithm selects the request with the least seek time from the current head position. In other words, SSTF chooses the pending request closest to the current head position.</a:t>
            </a:r>
            <a:endParaRPr lang="en-US" dirty="0"/>
          </a:p>
        </p:txBody>
      </p:sp>
    </p:spTree>
    <p:extLst>
      <p:ext uri="{BB962C8B-B14F-4D97-AF65-F5344CB8AC3E}">
        <p14:creationId xmlns:p14="http://schemas.microsoft.com/office/powerpoint/2010/main" val="227286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a:t>
            </a:r>
          </a:p>
        </p:txBody>
      </p:sp>
      <p:sp>
        <p:nvSpPr>
          <p:cNvPr id="3" name="Content Placeholder 2"/>
          <p:cNvSpPr>
            <a:spLocks noGrp="1"/>
          </p:cNvSpPr>
          <p:nvPr>
            <p:ph idx="1"/>
          </p:nvPr>
        </p:nvSpPr>
        <p:spPr/>
        <p:txBody>
          <a:bodyPr>
            <a:normAutofit/>
          </a:bodyPr>
          <a:lstStyle/>
          <a:p>
            <a:r>
              <a:rPr lang="en-US" dirty="0" smtClean="0"/>
              <a:t>In the SCAN algorithm, the disk arm starts at one end of the disk and moves toward the other end, servicing requests as it reaches each cylinder, until it gets to the other end of the disk. At the other end, the direction of head movement is reversed, and servicing continues. The head continuously scans back and forth across the disk. The SCAN algorithm is sometimes called the elevator algorithm, since the disk arm behaves just like an elevator in a building, first servicing all the requests going up and then reversing to service requests the other way.</a:t>
            </a:r>
            <a:endParaRPr lang="en-US" dirty="0"/>
          </a:p>
        </p:txBody>
      </p:sp>
    </p:spTree>
    <p:extLst>
      <p:ext uri="{BB962C8B-B14F-4D97-AF65-F5344CB8AC3E}">
        <p14:creationId xmlns:p14="http://schemas.microsoft.com/office/powerpoint/2010/main" val="3759694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C-SCAN/ C-LOOK</a:t>
            </a:r>
            <a:endParaRPr lang="en-US" dirty="0"/>
          </a:p>
        </p:txBody>
      </p:sp>
      <p:sp>
        <p:nvSpPr>
          <p:cNvPr id="3" name="Content Placeholder 2"/>
          <p:cNvSpPr>
            <a:spLocks noGrp="1"/>
          </p:cNvSpPr>
          <p:nvPr>
            <p:ph idx="1"/>
          </p:nvPr>
        </p:nvSpPr>
        <p:spPr/>
        <p:txBody>
          <a:bodyPr>
            <a:normAutofit/>
          </a:bodyPr>
          <a:lstStyle/>
          <a:p>
            <a:r>
              <a:rPr lang="en-US" dirty="0" smtClean="0"/>
              <a:t>Circular SCAN (C-SCAN) scheduling is a variant of SCAN designed to provide a more uniform wait time. Like SCAN, C-SCAN moves the head from one end of the disk to the other, servicing requests along the way. When the head reaches the other end, however, it immediately returns to the beginning of the disk without servicing any requests on the return trip (Figure 10.7). The C-SCAN scheduling algorithm essentially treats the cylinders as a circular list that wraps around from the final cylinder to the first one.</a:t>
            </a:r>
            <a:endParaRPr lang="en-US" dirty="0"/>
          </a:p>
        </p:txBody>
      </p:sp>
    </p:spTree>
    <p:extLst>
      <p:ext uri="{BB962C8B-B14F-4D97-AF65-F5344CB8AC3E}">
        <p14:creationId xmlns:p14="http://schemas.microsoft.com/office/powerpoint/2010/main" val="3589512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Processes</a:t>
            </a:r>
            <a:endParaRPr lang="en-US" dirty="0"/>
          </a:p>
        </p:txBody>
      </p:sp>
      <p:sp>
        <p:nvSpPr>
          <p:cNvPr id="3" name="Content Placeholder 2"/>
          <p:cNvSpPr>
            <a:spLocks noGrp="1"/>
          </p:cNvSpPr>
          <p:nvPr>
            <p:ph idx="1"/>
          </p:nvPr>
        </p:nvSpPr>
        <p:spPr/>
        <p:txBody>
          <a:bodyPr/>
          <a:lstStyle/>
          <a:p>
            <a:r>
              <a:rPr lang="en-US" dirty="0"/>
              <a:t>Process contains a program counter, stack, and data section</a:t>
            </a:r>
            <a:r>
              <a:rPr lang="en-US" dirty="0" smtClean="0"/>
              <a:t>.</a:t>
            </a:r>
          </a:p>
          <a:p>
            <a:pPr lvl="1"/>
            <a:r>
              <a:rPr lang="en-US" dirty="0"/>
              <a:t>Text section: program code </a:t>
            </a:r>
            <a:r>
              <a:rPr lang="en-US" dirty="0" smtClean="0"/>
              <a:t>itself</a:t>
            </a:r>
          </a:p>
          <a:p>
            <a:pPr lvl="1"/>
            <a:r>
              <a:rPr lang="en-US" dirty="0" smtClean="0"/>
              <a:t>Stack</a:t>
            </a:r>
            <a:r>
              <a:rPr lang="en-US" dirty="0"/>
              <a:t>: temporary data (function parameters, return addresses, local variables</a:t>
            </a:r>
            <a:r>
              <a:rPr lang="en-US" dirty="0" smtClean="0"/>
              <a:t>)</a:t>
            </a:r>
          </a:p>
          <a:p>
            <a:pPr lvl="1"/>
            <a:r>
              <a:rPr lang="en-US" dirty="0" smtClean="0"/>
              <a:t>Data </a:t>
            </a:r>
            <a:r>
              <a:rPr lang="en-US" dirty="0"/>
              <a:t>section: global </a:t>
            </a:r>
            <a:r>
              <a:rPr lang="en-US" dirty="0" smtClean="0"/>
              <a:t>variables</a:t>
            </a:r>
          </a:p>
          <a:p>
            <a:pPr lvl="1"/>
            <a:r>
              <a:rPr lang="en-US" dirty="0" smtClean="0"/>
              <a:t>Heap</a:t>
            </a:r>
            <a:r>
              <a:rPr lang="en-US" dirty="0"/>
              <a:t>: contains memory dynamically allocated during run-time</a:t>
            </a:r>
          </a:p>
        </p:txBody>
      </p:sp>
    </p:spTree>
    <p:extLst>
      <p:ext uri="{BB962C8B-B14F-4D97-AF65-F5344CB8AC3E}">
        <p14:creationId xmlns:p14="http://schemas.microsoft.com/office/powerpoint/2010/main" val="15374657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control block</a:t>
            </a:r>
          </a:p>
        </p:txBody>
      </p:sp>
      <p:sp>
        <p:nvSpPr>
          <p:cNvPr id="3" name="Content Placeholder 2"/>
          <p:cNvSpPr>
            <a:spLocks noGrp="1"/>
          </p:cNvSpPr>
          <p:nvPr>
            <p:ph idx="1"/>
          </p:nvPr>
        </p:nvSpPr>
        <p:spPr/>
        <p:txBody>
          <a:bodyPr/>
          <a:lstStyle/>
          <a:p>
            <a:r>
              <a:rPr lang="en-US" dirty="0"/>
              <a:t>A file control block (FCB) contains information about the file, including ownership, permissions, and location of the file contents.</a:t>
            </a:r>
          </a:p>
        </p:txBody>
      </p:sp>
    </p:spTree>
    <p:extLst>
      <p:ext uri="{BB962C8B-B14F-4D97-AF65-F5344CB8AC3E}">
        <p14:creationId xmlns:p14="http://schemas.microsoft.com/office/powerpoint/2010/main" val="584143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Process Control Block (PCB)</a:t>
            </a:r>
            <a:endParaRPr lang="en-US" dirty="0"/>
          </a:p>
        </p:txBody>
      </p:sp>
      <p:sp>
        <p:nvSpPr>
          <p:cNvPr id="3" name="Content Placeholder 2"/>
          <p:cNvSpPr>
            <a:spLocks noGrp="1"/>
          </p:cNvSpPr>
          <p:nvPr>
            <p:ph idx="1"/>
          </p:nvPr>
        </p:nvSpPr>
        <p:spPr/>
        <p:txBody>
          <a:bodyPr/>
          <a:lstStyle/>
          <a:p>
            <a:r>
              <a:rPr lang="en-US" dirty="0"/>
              <a:t>contains information associated with each process</a:t>
            </a:r>
            <a:r>
              <a:rPr lang="en-US" dirty="0" smtClean="0"/>
              <a:t>: Process state</a:t>
            </a:r>
          </a:p>
          <a:p>
            <a:pPr lvl="1"/>
            <a:r>
              <a:rPr lang="en-US" dirty="0" smtClean="0"/>
              <a:t>Process number</a:t>
            </a:r>
          </a:p>
          <a:p>
            <a:pPr lvl="1"/>
            <a:r>
              <a:rPr lang="en-US" dirty="0" smtClean="0"/>
              <a:t>Process counter</a:t>
            </a:r>
          </a:p>
          <a:p>
            <a:pPr lvl="1"/>
            <a:r>
              <a:rPr lang="en-US" dirty="0" smtClean="0"/>
              <a:t>Registers</a:t>
            </a:r>
          </a:p>
          <a:p>
            <a:pPr lvl="1"/>
            <a:r>
              <a:rPr lang="en-US" dirty="0" smtClean="0"/>
              <a:t>Memory limits</a:t>
            </a:r>
          </a:p>
          <a:p>
            <a:pPr lvl="1"/>
            <a:r>
              <a:rPr lang="en-US" dirty="0" smtClean="0"/>
              <a:t>List of open files</a:t>
            </a:r>
          </a:p>
        </p:txBody>
      </p:sp>
    </p:spTree>
    <p:extLst>
      <p:ext uri="{BB962C8B-B14F-4D97-AF65-F5344CB8AC3E}">
        <p14:creationId xmlns:p14="http://schemas.microsoft.com/office/powerpoint/2010/main" val="1932146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Process states</a:t>
            </a:r>
            <a:endParaRPr lang="en-US" dirty="0"/>
          </a:p>
        </p:txBody>
      </p:sp>
      <p:sp>
        <p:nvSpPr>
          <p:cNvPr id="3" name="Content Placeholder 2"/>
          <p:cNvSpPr>
            <a:spLocks noGrp="1"/>
          </p:cNvSpPr>
          <p:nvPr>
            <p:ph idx="1"/>
          </p:nvPr>
        </p:nvSpPr>
        <p:spPr/>
        <p:txBody>
          <a:bodyPr/>
          <a:lstStyle/>
          <a:p>
            <a:r>
              <a:rPr lang="en-US" dirty="0" smtClean="0"/>
              <a:t>New</a:t>
            </a:r>
          </a:p>
          <a:p>
            <a:r>
              <a:rPr lang="en-US" dirty="0" smtClean="0"/>
              <a:t>Ready</a:t>
            </a:r>
          </a:p>
          <a:p>
            <a:r>
              <a:rPr lang="en-US" dirty="0" smtClean="0"/>
              <a:t>Running</a:t>
            </a:r>
          </a:p>
          <a:p>
            <a:r>
              <a:rPr lang="en-US" dirty="0" smtClean="0"/>
              <a:t>Waiting</a:t>
            </a:r>
          </a:p>
          <a:p>
            <a:r>
              <a:rPr lang="en-US" dirty="0" smtClean="0"/>
              <a:t>Terminated</a:t>
            </a:r>
          </a:p>
          <a:p>
            <a:endParaRPr lang="en-US" dirty="0"/>
          </a:p>
        </p:txBody>
      </p:sp>
      <p:pic>
        <p:nvPicPr>
          <p:cNvPr id="4" name="图片 5"/>
          <p:cNvPicPr>
            <a:picLocks noChangeAspect="1"/>
          </p:cNvPicPr>
          <p:nvPr/>
        </p:nvPicPr>
        <p:blipFill>
          <a:blip r:embed="rId2"/>
          <a:stretch>
            <a:fillRect/>
          </a:stretch>
        </p:blipFill>
        <p:spPr>
          <a:xfrm>
            <a:off x="3315446" y="1825625"/>
            <a:ext cx="8348597" cy="3402315"/>
          </a:xfrm>
          <a:prstGeom prst="rect">
            <a:avLst/>
          </a:prstGeom>
        </p:spPr>
      </p:pic>
    </p:spTree>
    <p:extLst>
      <p:ext uri="{BB962C8B-B14F-4D97-AF65-F5344CB8AC3E}">
        <p14:creationId xmlns:p14="http://schemas.microsoft.com/office/powerpoint/2010/main" val="2694696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MS PGothic" charset="-128"/>
              </a:rPr>
              <a:t>Context Switch</a:t>
            </a:r>
            <a:endParaRPr lang="en-US" dirty="0"/>
          </a:p>
        </p:txBody>
      </p:sp>
      <p:sp>
        <p:nvSpPr>
          <p:cNvPr id="3" name="Content Placeholder 2"/>
          <p:cNvSpPr>
            <a:spLocks noGrp="1"/>
          </p:cNvSpPr>
          <p:nvPr>
            <p:ph idx="1"/>
          </p:nvPr>
        </p:nvSpPr>
        <p:spPr/>
        <p:txBody>
          <a:bodyPr/>
          <a:lstStyle/>
          <a:p>
            <a:r>
              <a:rPr lang="en-US" dirty="0"/>
              <a:t>When CPU switches to another process, the system must save the state of the old process (to PCB) and load the saved state (from PCB) for the new process via a context </a:t>
            </a:r>
            <a:r>
              <a:rPr lang="en-US" dirty="0" smtClean="0"/>
              <a:t>switch</a:t>
            </a:r>
          </a:p>
          <a:p>
            <a:pPr lvl="1"/>
            <a:r>
              <a:rPr lang="en-US" dirty="0" smtClean="0"/>
              <a:t>Time </a:t>
            </a:r>
            <a:r>
              <a:rPr lang="en-US" dirty="0"/>
              <a:t>of a context switch is dependent on hardware</a:t>
            </a:r>
          </a:p>
        </p:txBody>
      </p:sp>
    </p:spTree>
    <p:extLst>
      <p:ext uri="{BB962C8B-B14F-4D97-AF65-F5344CB8AC3E}">
        <p14:creationId xmlns:p14="http://schemas.microsoft.com/office/powerpoint/2010/main" val="991826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Thread</a:t>
            </a:r>
            <a:endParaRPr lang="en-US" dirty="0"/>
          </a:p>
        </p:txBody>
      </p:sp>
      <p:sp>
        <p:nvSpPr>
          <p:cNvPr id="3" name="Content Placeholder 2"/>
          <p:cNvSpPr>
            <a:spLocks noGrp="1"/>
          </p:cNvSpPr>
          <p:nvPr>
            <p:ph idx="1"/>
          </p:nvPr>
        </p:nvSpPr>
        <p:spPr/>
        <p:txBody>
          <a:bodyPr>
            <a:normAutofit/>
          </a:bodyPr>
          <a:lstStyle/>
          <a:p>
            <a:r>
              <a:rPr lang="en-US" dirty="0"/>
              <a:t>Threads are fundamental unit of CPU utilization that forms the basis of multi-threaded computer systems</a:t>
            </a:r>
          </a:p>
        </p:txBody>
      </p:sp>
    </p:spTree>
    <p:extLst>
      <p:ext uri="{BB962C8B-B14F-4D97-AF65-F5344CB8AC3E}">
        <p14:creationId xmlns:p14="http://schemas.microsoft.com/office/powerpoint/2010/main" val="3122521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MS PGothic" charset="-128"/>
              </a:rPr>
              <a:t>User Threads and Kernel Threads</a:t>
            </a:r>
            <a:endParaRPr lang="en-US" dirty="0"/>
          </a:p>
        </p:txBody>
      </p:sp>
      <p:sp>
        <p:nvSpPr>
          <p:cNvPr id="3" name="Content Placeholder 2"/>
          <p:cNvSpPr>
            <a:spLocks noGrp="1"/>
          </p:cNvSpPr>
          <p:nvPr>
            <p:ph idx="1"/>
          </p:nvPr>
        </p:nvSpPr>
        <p:spPr/>
        <p:txBody>
          <a:bodyPr>
            <a:normAutofit/>
          </a:bodyPr>
          <a:lstStyle/>
          <a:p>
            <a:r>
              <a:rPr lang="en-US" dirty="0"/>
              <a:t>User threads are supported above the kernel </a:t>
            </a:r>
            <a:r>
              <a:rPr lang="en-US" dirty="0" smtClean="0"/>
              <a:t>and are </a:t>
            </a:r>
            <a:r>
              <a:rPr lang="en-US" dirty="0"/>
              <a:t>managed without kernel support, whereas kernel threads are </a:t>
            </a:r>
            <a:r>
              <a:rPr lang="en-US" dirty="0" smtClean="0"/>
              <a:t>supported and </a:t>
            </a:r>
            <a:r>
              <a:rPr lang="en-US" dirty="0"/>
              <a:t>managed directly by the operating system</a:t>
            </a:r>
            <a:r>
              <a:rPr lang="en-US" dirty="0" smtClean="0"/>
              <a:t>.</a:t>
            </a:r>
          </a:p>
          <a:p>
            <a:r>
              <a:rPr lang="en-US" dirty="0"/>
              <a:t>Multi-threading models include: Many-to-One, One-to-One, </a:t>
            </a:r>
            <a:r>
              <a:rPr lang="en-US" dirty="0" smtClean="0"/>
              <a:t>Many-to-Many</a:t>
            </a:r>
          </a:p>
          <a:p>
            <a:pPr lvl="1"/>
            <a:r>
              <a:rPr lang="en-US" dirty="0" smtClean="0"/>
              <a:t>◦</a:t>
            </a:r>
            <a:r>
              <a:rPr lang="en-US" dirty="0"/>
              <a:t>Many-to-One: Many user-level threads mapped to single kernel </a:t>
            </a:r>
            <a:r>
              <a:rPr lang="en-US" dirty="0" smtClean="0"/>
              <a:t>thread</a:t>
            </a:r>
          </a:p>
          <a:p>
            <a:pPr lvl="1"/>
            <a:r>
              <a:rPr lang="en-US" dirty="0" smtClean="0"/>
              <a:t>◦</a:t>
            </a:r>
            <a:r>
              <a:rPr lang="en-US" dirty="0"/>
              <a:t>One-to-One: Each user-level thread maps to kernel </a:t>
            </a:r>
            <a:r>
              <a:rPr lang="en-US" dirty="0" smtClean="0"/>
              <a:t>thread</a:t>
            </a:r>
          </a:p>
          <a:p>
            <a:pPr lvl="1"/>
            <a:r>
              <a:rPr lang="en-US" dirty="0" smtClean="0"/>
              <a:t>◦</a:t>
            </a:r>
            <a:r>
              <a:rPr lang="en-US" dirty="0"/>
              <a:t>Many-to-Many: Many user-level threads mapped to many kernel threads</a:t>
            </a:r>
            <a:endParaRPr lang="en-US" dirty="0" smtClean="0"/>
          </a:p>
        </p:txBody>
      </p:sp>
    </p:spTree>
    <p:extLst>
      <p:ext uri="{BB962C8B-B14F-4D97-AF65-F5344CB8AC3E}">
        <p14:creationId xmlns:p14="http://schemas.microsoft.com/office/powerpoint/2010/main" val="2948793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Monitor</a:t>
            </a:r>
            <a:endParaRPr lang="en-US" dirty="0"/>
          </a:p>
        </p:txBody>
      </p:sp>
      <p:sp>
        <p:nvSpPr>
          <p:cNvPr id="3" name="Content Placeholder 2"/>
          <p:cNvSpPr>
            <a:spLocks noGrp="1"/>
          </p:cNvSpPr>
          <p:nvPr>
            <p:ph idx="1"/>
          </p:nvPr>
        </p:nvSpPr>
        <p:spPr>
          <a:xfrm>
            <a:off x="838199" y="1825625"/>
            <a:ext cx="10902043" cy="4351338"/>
          </a:xfrm>
        </p:spPr>
        <p:txBody>
          <a:bodyPr/>
          <a:lstStyle/>
          <a:p>
            <a:r>
              <a:rPr lang="en-US" dirty="0"/>
              <a:t>Monitor is a high-level abstraction that provides a convenient and effective mechanism for process </a:t>
            </a:r>
            <a:r>
              <a:rPr lang="en-US" dirty="0" smtClean="0"/>
              <a:t>synchronization</a:t>
            </a:r>
          </a:p>
          <a:p>
            <a:pPr lvl="1"/>
            <a:r>
              <a:rPr lang="en-US" dirty="0" smtClean="0"/>
              <a:t>Only </a:t>
            </a:r>
            <a:r>
              <a:rPr lang="en-US" dirty="0"/>
              <a:t>one process may be active within the monitor at a </a:t>
            </a:r>
            <a:r>
              <a:rPr lang="en-US" dirty="0" smtClean="0"/>
              <a:t>time</a:t>
            </a:r>
          </a:p>
          <a:p>
            <a:pPr lvl="1"/>
            <a:r>
              <a:rPr lang="en-US" dirty="0" smtClean="0"/>
              <a:t>Can </a:t>
            </a:r>
            <a:r>
              <a:rPr lang="en-US" dirty="0"/>
              <a:t>utilize condition variables to suspend a resume processes (ex: condition x, y</a:t>
            </a:r>
            <a:r>
              <a:rPr lang="en-US" dirty="0" smtClean="0"/>
              <a:t>;)</a:t>
            </a:r>
          </a:p>
          <a:p>
            <a:pPr lvl="2"/>
            <a:r>
              <a:rPr lang="en-US" dirty="0" err="1" smtClean="0"/>
              <a:t>x.wait</a:t>
            </a:r>
            <a:r>
              <a:rPr lang="en-US" dirty="0"/>
              <a:t>() – a process that invokes the operation is suspended until </a:t>
            </a:r>
            <a:r>
              <a:rPr lang="en-US" dirty="0" err="1"/>
              <a:t>x.signal</a:t>
            </a:r>
            <a:r>
              <a:rPr lang="en-US" dirty="0"/>
              <a:t>() </a:t>
            </a:r>
            <a:endParaRPr lang="en-US" dirty="0" smtClean="0"/>
          </a:p>
          <a:p>
            <a:pPr lvl="2"/>
            <a:r>
              <a:rPr lang="en-US" dirty="0" err="1" smtClean="0"/>
              <a:t>x.signal</a:t>
            </a:r>
            <a:r>
              <a:rPr lang="en-US" dirty="0"/>
              <a:t>() – resumes one of processes (if any) that invoked </a:t>
            </a:r>
            <a:r>
              <a:rPr lang="en-US" dirty="0" err="1"/>
              <a:t>x.wait</a:t>
            </a:r>
            <a:r>
              <a:rPr lang="en-US" dirty="0" smtClean="0"/>
              <a:t>()</a:t>
            </a:r>
          </a:p>
          <a:p>
            <a:pPr lvl="1"/>
            <a:r>
              <a:rPr lang="en-US" dirty="0" smtClean="0"/>
              <a:t>Can </a:t>
            </a:r>
            <a:r>
              <a:rPr lang="en-US" dirty="0"/>
              <a:t>be implemented with semaphores</a:t>
            </a:r>
          </a:p>
        </p:txBody>
      </p:sp>
    </p:spTree>
    <p:extLst>
      <p:ext uri="{BB962C8B-B14F-4D97-AF65-F5344CB8AC3E}">
        <p14:creationId xmlns:p14="http://schemas.microsoft.com/office/powerpoint/2010/main" val="3906829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TotalTime>
  <Words>1363</Words>
  <Application>Microsoft Office PowerPoint</Application>
  <PresentationFormat>Widescreen</PresentationFormat>
  <Paragraphs>115</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MS PGothic</vt:lpstr>
      <vt:lpstr>等线</vt:lpstr>
      <vt:lpstr>等线 Light</vt:lpstr>
      <vt:lpstr>Arial</vt:lpstr>
      <vt:lpstr>Calibri</vt:lpstr>
      <vt:lpstr>Calibri Light</vt:lpstr>
      <vt:lpstr>Office Theme</vt:lpstr>
      <vt:lpstr>Review</vt:lpstr>
      <vt:lpstr>System Calls</vt:lpstr>
      <vt:lpstr>Processes</vt:lpstr>
      <vt:lpstr>Process Control Block (PCB)</vt:lpstr>
      <vt:lpstr>Process states</vt:lpstr>
      <vt:lpstr>Context Switch</vt:lpstr>
      <vt:lpstr>Thread</vt:lpstr>
      <vt:lpstr>User Threads and Kernel Threads</vt:lpstr>
      <vt:lpstr>Monitor</vt:lpstr>
      <vt:lpstr>Mutex Locks</vt:lpstr>
      <vt:lpstr>spin lock</vt:lpstr>
      <vt:lpstr>semaphores</vt:lpstr>
      <vt:lpstr>Deadlock</vt:lpstr>
      <vt:lpstr>CIA Triad</vt:lpstr>
      <vt:lpstr>Principle of least privilege</vt:lpstr>
      <vt:lpstr>Memory-Management Unit (MMU)</vt:lpstr>
      <vt:lpstr>Fragmentation</vt:lpstr>
      <vt:lpstr>Reduce External Fragmentation</vt:lpstr>
      <vt:lpstr>Translation Look-Aside Buffer (TLB)</vt:lpstr>
      <vt:lpstr>Structure for the Page Table</vt:lpstr>
      <vt:lpstr>Virtual Memory</vt:lpstr>
      <vt:lpstr>First-In-First-Out (FIFO) Algorithm</vt:lpstr>
      <vt:lpstr>Optimal page replacement:</vt:lpstr>
      <vt:lpstr>Least recently used (LRU)</vt:lpstr>
      <vt:lpstr>RAID</vt:lpstr>
      <vt:lpstr>FCFS</vt:lpstr>
      <vt:lpstr>SSTF</vt:lpstr>
      <vt:lpstr>SCAN</vt:lpstr>
      <vt:lpstr>C-SCAN/ C-LOOK</vt:lpstr>
      <vt:lpstr>File control block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dc:title>
  <dc:creator>jin minhao</dc:creator>
  <cp:lastModifiedBy>jin minhao</cp:lastModifiedBy>
  <cp:revision>20</cp:revision>
  <dcterms:created xsi:type="dcterms:W3CDTF">2019-05-26T06:15:15Z</dcterms:created>
  <dcterms:modified xsi:type="dcterms:W3CDTF">2019-05-28T08:28:08Z</dcterms:modified>
</cp:coreProperties>
</file>