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93" r:id="rId2"/>
    <p:sldId id="278" r:id="rId3"/>
    <p:sldId id="279" r:id="rId4"/>
    <p:sldId id="280" r:id="rId5"/>
    <p:sldId id="281" r:id="rId6"/>
    <p:sldId id="282" r:id="rId7"/>
    <p:sldId id="283" r:id="rId8"/>
    <p:sldId id="284" r:id="rId9"/>
    <p:sldId id="285" r:id="rId10"/>
    <p:sldId id="259" r:id="rId11"/>
    <p:sldId id="294" r:id="rId12"/>
    <p:sldId id="260" r:id="rId13"/>
    <p:sldId id="261" r:id="rId14"/>
    <p:sldId id="262" r:id="rId15"/>
    <p:sldId id="263" r:id="rId16"/>
    <p:sldId id="264" r:id="rId17"/>
    <p:sldId id="265" r:id="rId18"/>
    <p:sldId id="286" r:id="rId19"/>
    <p:sldId id="287" r:id="rId20"/>
    <p:sldId id="288" r:id="rId21"/>
    <p:sldId id="289" r:id="rId22"/>
    <p:sldId id="290" r:id="rId23"/>
    <p:sldId id="291"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56" r:id="rId37"/>
    <p:sldId id="257" r:id="rId38"/>
    <p:sldId id="258" r:id="rId39"/>
    <p:sldId id="292"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15" autoAdjust="0"/>
    <p:restoredTop sz="94660"/>
  </p:normalViewPr>
  <p:slideViewPr>
    <p:cSldViewPr snapToGrid="0">
      <p:cViewPr varScale="1">
        <p:scale>
          <a:sx n="74" d="100"/>
          <a:sy n="74" d="100"/>
        </p:scale>
        <p:origin x="3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71E5D4-6FA7-40FD-B27F-01F384CEB47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80CDE214-56AC-49FF-AFDD-E14F92FB7336}">
      <dgm:prSet phldrT="[Text]" custT="1"/>
      <dgm:spPr/>
      <dgm:t>
        <a:bodyPr/>
        <a:lstStyle/>
        <a:p>
          <a:r>
            <a:rPr lang="en-US" sz="2000" dirty="0" smtClean="0"/>
            <a:t>How does TCP Connect flood attack work?</a:t>
          </a:r>
          <a:endParaRPr lang="en-US" sz="2000" dirty="0"/>
        </a:p>
      </dgm:t>
    </dgm:pt>
    <dgm:pt modelId="{8B6F2CDB-7457-477D-88E4-7DAEB05010DB}" type="parTrans" cxnId="{CD003F95-0E36-45D7-B8EC-1A789F4CDBD6}">
      <dgm:prSet/>
      <dgm:spPr/>
      <dgm:t>
        <a:bodyPr/>
        <a:lstStyle/>
        <a:p>
          <a:endParaRPr lang="en-US"/>
        </a:p>
      </dgm:t>
    </dgm:pt>
    <dgm:pt modelId="{E6403BF9-84D3-4A22-A49D-CDE4412052D0}" type="sibTrans" cxnId="{CD003F95-0E36-45D7-B8EC-1A789F4CDBD6}">
      <dgm:prSet/>
      <dgm:spPr/>
      <dgm:t>
        <a:bodyPr/>
        <a:lstStyle/>
        <a:p>
          <a:endParaRPr lang="en-US"/>
        </a:p>
      </dgm:t>
    </dgm:pt>
    <dgm:pt modelId="{48752191-A346-4716-881E-2236CC2930D8}">
      <dgm:prSet phldrT="[Text]" custT="1"/>
      <dgm:spPr/>
      <dgm:t>
        <a:bodyPr/>
        <a:lstStyle/>
        <a:p>
          <a:r>
            <a:rPr lang="en-US" sz="1600" dirty="0" smtClean="0"/>
            <a:t>Hard to measure what’s the precise upper limit for CPU process ability</a:t>
          </a:r>
          <a:endParaRPr lang="en-US" sz="1600" dirty="0"/>
        </a:p>
      </dgm:t>
    </dgm:pt>
    <dgm:pt modelId="{7168BC49-25CC-4920-A150-9857B8903971}" type="parTrans" cxnId="{E4E1D183-8000-4C64-BD9D-9480299F3B38}">
      <dgm:prSet/>
      <dgm:spPr/>
      <dgm:t>
        <a:bodyPr/>
        <a:lstStyle/>
        <a:p>
          <a:endParaRPr lang="en-US"/>
        </a:p>
      </dgm:t>
    </dgm:pt>
    <dgm:pt modelId="{E639BE77-69F5-4042-8288-10708B64007F}" type="sibTrans" cxnId="{E4E1D183-8000-4C64-BD9D-9480299F3B38}">
      <dgm:prSet/>
      <dgm:spPr/>
      <dgm:t>
        <a:bodyPr/>
        <a:lstStyle/>
        <a:p>
          <a:endParaRPr lang="en-US"/>
        </a:p>
      </dgm:t>
    </dgm:pt>
    <dgm:pt modelId="{A6A87279-EB12-4A19-AE8B-96F8D2840B7C}">
      <dgm:prSet phldrT="[Text]" custT="1"/>
      <dgm:spPr/>
      <dgm:t>
        <a:bodyPr/>
        <a:lstStyle/>
        <a:p>
          <a:r>
            <a:rPr lang="en-US" sz="2000" dirty="0" smtClean="0"/>
            <a:t>Flaw of this attack method?</a:t>
          </a:r>
          <a:endParaRPr lang="en-US" sz="2000" dirty="0"/>
        </a:p>
      </dgm:t>
    </dgm:pt>
    <dgm:pt modelId="{6DBF902B-D8CC-4921-B1BD-6B573E9B3C51}" type="parTrans" cxnId="{B087BE15-1905-407A-92D6-4A46B5EF5749}">
      <dgm:prSet/>
      <dgm:spPr/>
      <dgm:t>
        <a:bodyPr/>
        <a:lstStyle/>
        <a:p>
          <a:endParaRPr lang="en-US"/>
        </a:p>
      </dgm:t>
    </dgm:pt>
    <dgm:pt modelId="{BD0B42BB-9E9D-4001-A7BA-65D7A14BB453}" type="sibTrans" cxnId="{B087BE15-1905-407A-92D6-4A46B5EF5749}">
      <dgm:prSet/>
      <dgm:spPr/>
      <dgm:t>
        <a:bodyPr/>
        <a:lstStyle/>
        <a:p>
          <a:endParaRPr lang="en-US"/>
        </a:p>
      </dgm:t>
    </dgm:pt>
    <dgm:pt modelId="{3D3457FF-A72E-42E3-9FEE-3F4CAF17DC84}">
      <dgm:prSet phldrT="[Text]" custT="1"/>
      <dgm:spPr/>
      <dgm:t>
        <a:bodyPr/>
        <a:lstStyle/>
        <a:p>
          <a:r>
            <a:rPr lang="en-US" sz="1600" dirty="0" smtClean="0"/>
            <a:t>No available data to analyze</a:t>
          </a:r>
          <a:endParaRPr lang="en-US" sz="1600" dirty="0"/>
        </a:p>
      </dgm:t>
    </dgm:pt>
    <dgm:pt modelId="{BD3A2F83-209B-4133-8DF4-507D412D6D13}" type="parTrans" cxnId="{69DE71B5-4A18-42BC-9F9D-876096BFA03F}">
      <dgm:prSet/>
      <dgm:spPr/>
      <dgm:t>
        <a:bodyPr/>
        <a:lstStyle/>
        <a:p>
          <a:endParaRPr lang="en-US"/>
        </a:p>
      </dgm:t>
    </dgm:pt>
    <dgm:pt modelId="{F93ADBB0-2F1A-4C56-BE6A-509B7F8BFA16}" type="sibTrans" cxnId="{69DE71B5-4A18-42BC-9F9D-876096BFA03F}">
      <dgm:prSet/>
      <dgm:spPr/>
      <dgm:t>
        <a:bodyPr/>
        <a:lstStyle/>
        <a:p>
          <a:endParaRPr lang="en-US"/>
        </a:p>
      </dgm:t>
    </dgm:pt>
    <dgm:pt modelId="{4687AA93-6529-4AE3-8414-369BC44EC041}">
      <dgm:prSet phldrT="[Text]" custT="1"/>
      <dgm:spPr/>
      <dgm:t>
        <a:bodyPr/>
        <a:lstStyle/>
        <a:p>
          <a:r>
            <a:rPr lang="en-US" sz="2000" dirty="0" smtClean="0"/>
            <a:t>Why it doesn’t work?</a:t>
          </a:r>
          <a:endParaRPr lang="en-US" sz="2000" dirty="0"/>
        </a:p>
      </dgm:t>
    </dgm:pt>
    <dgm:pt modelId="{5B5ED321-A7D6-40FF-A2EE-648134810439}" type="parTrans" cxnId="{320C1EC0-EADB-48F8-BAE5-B55A95E85FF2}">
      <dgm:prSet/>
      <dgm:spPr/>
      <dgm:t>
        <a:bodyPr/>
        <a:lstStyle/>
        <a:p>
          <a:endParaRPr lang="en-US"/>
        </a:p>
      </dgm:t>
    </dgm:pt>
    <dgm:pt modelId="{DC04ADA6-F92B-4B70-9BCB-3DF4AC09E598}" type="sibTrans" cxnId="{320C1EC0-EADB-48F8-BAE5-B55A95E85FF2}">
      <dgm:prSet/>
      <dgm:spPr/>
      <dgm:t>
        <a:bodyPr/>
        <a:lstStyle/>
        <a:p>
          <a:endParaRPr lang="en-US"/>
        </a:p>
      </dgm:t>
    </dgm:pt>
    <dgm:pt modelId="{FCB08900-0019-462E-8078-357CFEC69657}">
      <dgm:prSet phldrT="[Text]" custT="1"/>
      <dgm:spPr/>
      <dgm:t>
        <a:bodyPr/>
        <a:lstStyle/>
        <a:p>
          <a:r>
            <a:rPr lang="en-US" sz="1600" dirty="0" smtClean="0"/>
            <a:t>Analyze the external factors which could affect this attack method</a:t>
          </a:r>
          <a:endParaRPr lang="en-US" sz="1600" dirty="0"/>
        </a:p>
      </dgm:t>
    </dgm:pt>
    <dgm:pt modelId="{73411D5C-0A34-4A93-B77A-C1495190B09F}" type="parTrans" cxnId="{49EF9440-6DFD-4194-BC16-AC0AF2EF15E6}">
      <dgm:prSet/>
      <dgm:spPr/>
      <dgm:t>
        <a:bodyPr/>
        <a:lstStyle/>
        <a:p>
          <a:endParaRPr lang="en-US"/>
        </a:p>
      </dgm:t>
    </dgm:pt>
    <dgm:pt modelId="{42F392CB-CCA0-46C5-A075-A23630CB297B}" type="sibTrans" cxnId="{49EF9440-6DFD-4194-BC16-AC0AF2EF15E6}">
      <dgm:prSet/>
      <dgm:spPr/>
      <dgm:t>
        <a:bodyPr/>
        <a:lstStyle/>
        <a:p>
          <a:endParaRPr lang="en-US"/>
        </a:p>
      </dgm:t>
    </dgm:pt>
    <dgm:pt modelId="{650A2FCC-CF85-4918-909A-4645676F0EA6}" type="pres">
      <dgm:prSet presAssocID="{A071E5D4-6FA7-40FD-B27F-01F384CEB47B}" presName="rootnode" presStyleCnt="0">
        <dgm:presLayoutVars>
          <dgm:chMax/>
          <dgm:chPref/>
          <dgm:dir/>
          <dgm:animLvl val="lvl"/>
        </dgm:presLayoutVars>
      </dgm:prSet>
      <dgm:spPr/>
      <dgm:t>
        <a:bodyPr/>
        <a:lstStyle/>
        <a:p>
          <a:endParaRPr lang="zh-CN" altLang="en-US"/>
        </a:p>
      </dgm:t>
    </dgm:pt>
    <dgm:pt modelId="{70A80CE0-8822-43FB-A3C2-45D39B74BEDF}" type="pres">
      <dgm:prSet presAssocID="{80CDE214-56AC-49FF-AFDD-E14F92FB7336}" presName="composite" presStyleCnt="0"/>
      <dgm:spPr/>
    </dgm:pt>
    <dgm:pt modelId="{A0628B0E-95E5-483D-9758-D1E6CFC015B6}" type="pres">
      <dgm:prSet presAssocID="{80CDE214-56AC-49FF-AFDD-E14F92FB7336}" presName="bentUpArrow1" presStyleLbl="alignImgPlace1" presStyleIdx="0" presStyleCnt="2" custScaleX="98634" custScaleY="75766" custLinFactNeighborX="34038" custLinFactNeighborY="-5216"/>
      <dgm:spPr/>
    </dgm:pt>
    <dgm:pt modelId="{A5EFCF01-DD60-408B-B802-58C98A33ED81}" type="pres">
      <dgm:prSet presAssocID="{80CDE214-56AC-49FF-AFDD-E14F92FB7336}" presName="ParentText" presStyleLbl="node1" presStyleIdx="0" presStyleCnt="3">
        <dgm:presLayoutVars>
          <dgm:chMax val="1"/>
          <dgm:chPref val="1"/>
          <dgm:bulletEnabled val="1"/>
        </dgm:presLayoutVars>
      </dgm:prSet>
      <dgm:spPr/>
      <dgm:t>
        <a:bodyPr/>
        <a:lstStyle/>
        <a:p>
          <a:endParaRPr lang="en-US"/>
        </a:p>
      </dgm:t>
    </dgm:pt>
    <dgm:pt modelId="{DA556773-F137-4010-9DB5-461455285E42}" type="pres">
      <dgm:prSet presAssocID="{80CDE214-56AC-49FF-AFDD-E14F92FB7336}" presName="ChildText" presStyleLbl="revTx" presStyleIdx="0" presStyleCnt="3" custScaleX="232845" custLinFactNeighborX="68334" custLinFactNeighborY="-2559">
        <dgm:presLayoutVars>
          <dgm:chMax val="0"/>
          <dgm:chPref val="0"/>
          <dgm:bulletEnabled val="1"/>
        </dgm:presLayoutVars>
      </dgm:prSet>
      <dgm:spPr/>
      <dgm:t>
        <a:bodyPr/>
        <a:lstStyle/>
        <a:p>
          <a:endParaRPr lang="en-US"/>
        </a:p>
      </dgm:t>
    </dgm:pt>
    <dgm:pt modelId="{23BF1053-F880-40BE-9658-9D4007A731DA}" type="pres">
      <dgm:prSet presAssocID="{E6403BF9-84D3-4A22-A49D-CDE4412052D0}" presName="sibTrans" presStyleCnt="0"/>
      <dgm:spPr/>
    </dgm:pt>
    <dgm:pt modelId="{CD5F909E-D3D8-496C-86B5-FEBF7C198FC4}" type="pres">
      <dgm:prSet presAssocID="{A6A87279-EB12-4A19-AE8B-96F8D2840B7C}" presName="composite" presStyleCnt="0"/>
      <dgm:spPr/>
    </dgm:pt>
    <dgm:pt modelId="{804B0F21-964C-42EB-9C2C-79D3987DA6C1}" type="pres">
      <dgm:prSet presAssocID="{A6A87279-EB12-4A19-AE8B-96F8D2840B7C}" presName="bentUpArrow1" presStyleLbl="alignImgPlace1" presStyleIdx="1" presStyleCnt="2" custScaleX="92514" custScaleY="71637" custLinFactNeighborX="40914" custLinFactNeighborY="-14332"/>
      <dgm:spPr/>
    </dgm:pt>
    <dgm:pt modelId="{75899A20-F727-4CA7-9406-BE2CAB1BA159}" type="pres">
      <dgm:prSet presAssocID="{A6A87279-EB12-4A19-AE8B-96F8D2840B7C}" presName="ParentText" presStyleLbl="node1" presStyleIdx="1" presStyleCnt="3">
        <dgm:presLayoutVars>
          <dgm:chMax val="1"/>
          <dgm:chPref val="1"/>
          <dgm:bulletEnabled val="1"/>
        </dgm:presLayoutVars>
      </dgm:prSet>
      <dgm:spPr/>
      <dgm:t>
        <a:bodyPr/>
        <a:lstStyle/>
        <a:p>
          <a:endParaRPr lang="en-US"/>
        </a:p>
      </dgm:t>
    </dgm:pt>
    <dgm:pt modelId="{EAD3A19B-826F-4C41-820A-4BC87C0F0CE4}" type="pres">
      <dgm:prSet presAssocID="{A6A87279-EB12-4A19-AE8B-96F8D2840B7C}" presName="ChildText" presStyleLbl="revTx" presStyleIdx="1" presStyleCnt="3" custScaleX="264407" custLinFactNeighborX="80506" custLinFactNeighborY="-809">
        <dgm:presLayoutVars>
          <dgm:chMax val="0"/>
          <dgm:chPref val="0"/>
          <dgm:bulletEnabled val="1"/>
        </dgm:presLayoutVars>
      </dgm:prSet>
      <dgm:spPr/>
      <dgm:t>
        <a:bodyPr/>
        <a:lstStyle/>
        <a:p>
          <a:endParaRPr lang="en-US"/>
        </a:p>
      </dgm:t>
    </dgm:pt>
    <dgm:pt modelId="{4DF64658-E082-4DDA-BF9E-F1EE20FF1359}" type="pres">
      <dgm:prSet presAssocID="{BD0B42BB-9E9D-4001-A7BA-65D7A14BB453}" presName="sibTrans" presStyleCnt="0"/>
      <dgm:spPr/>
    </dgm:pt>
    <dgm:pt modelId="{8ECD0377-6C95-4F93-9DE8-890208E6CF77}" type="pres">
      <dgm:prSet presAssocID="{4687AA93-6529-4AE3-8414-369BC44EC041}" presName="composite" presStyleCnt="0"/>
      <dgm:spPr/>
    </dgm:pt>
    <dgm:pt modelId="{D5053101-E176-48BF-8F52-B1878F933CFA}" type="pres">
      <dgm:prSet presAssocID="{4687AA93-6529-4AE3-8414-369BC44EC041}" presName="ParentText" presStyleLbl="node1" presStyleIdx="2" presStyleCnt="3">
        <dgm:presLayoutVars>
          <dgm:chMax val="1"/>
          <dgm:chPref val="1"/>
          <dgm:bulletEnabled val="1"/>
        </dgm:presLayoutVars>
      </dgm:prSet>
      <dgm:spPr/>
      <dgm:t>
        <a:bodyPr/>
        <a:lstStyle/>
        <a:p>
          <a:endParaRPr lang="en-US"/>
        </a:p>
      </dgm:t>
    </dgm:pt>
    <dgm:pt modelId="{D1F3D6BE-12BC-48AB-B8AF-E5DDAE2C6747}" type="pres">
      <dgm:prSet presAssocID="{4687AA93-6529-4AE3-8414-369BC44EC041}" presName="FinalChildText" presStyleLbl="revTx" presStyleIdx="2" presStyleCnt="3" custScaleX="216294" custScaleY="94666" custLinFactNeighborX="61570" custLinFactNeighborY="8205">
        <dgm:presLayoutVars>
          <dgm:chMax val="0"/>
          <dgm:chPref val="0"/>
          <dgm:bulletEnabled val="1"/>
        </dgm:presLayoutVars>
      </dgm:prSet>
      <dgm:spPr/>
      <dgm:t>
        <a:bodyPr/>
        <a:lstStyle/>
        <a:p>
          <a:endParaRPr lang="en-US"/>
        </a:p>
      </dgm:t>
    </dgm:pt>
  </dgm:ptLst>
  <dgm:cxnLst>
    <dgm:cxn modelId="{320C1EC0-EADB-48F8-BAE5-B55A95E85FF2}" srcId="{A071E5D4-6FA7-40FD-B27F-01F384CEB47B}" destId="{4687AA93-6529-4AE3-8414-369BC44EC041}" srcOrd="2" destOrd="0" parTransId="{5B5ED321-A7D6-40FF-A2EE-648134810439}" sibTransId="{DC04ADA6-F92B-4B70-9BCB-3DF4AC09E598}"/>
    <dgm:cxn modelId="{5DB3CB0C-E0C6-42B0-A74A-EF550B2A99B3}" type="presOf" srcId="{4687AA93-6529-4AE3-8414-369BC44EC041}" destId="{D5053101-E176-48BF-8F52-B1878F933CFA}" srcOrd="0" destOrd="0" presId="urn:microsoft.com/office/officeart/2005/8/layout/StepDownProcess"/>
    <dgm:cxn modelId="{DE55FE00-29C9-4462-A113-4B9A42226387}" type="presOf" srcId="{48752191-A346-4716-881E-2236CC2930D8}" destId="{DA556773-F137-4010-9DB5-461455285E42}" srcOrd="0" destOrd="0" presId="urn:microsoft.com/office/officeart/2005/8/layout/StepDownProcess"/>
    <dgm:cxn modelId="{49EF9440-6DFD-4194-BC16-AC0AF2EF15E6}" srcId="{4687AA93-6529-4AE3-8414-369BC44EC041}" destId="{FCB08900-0019-462E-8078-357CFEC69657}" srcOrd="0" destOrd="0" parTransId="{73411D5C-0A34-4A93-B77A-C1495190B09F}" sibTransId="{42F392CB-CCA0-46C5-A075-A23630CB297B}"/>
    <dgm:cxn modelId="{5A1CEE2A-ABD1-4E1A-B988-70A232F78B56}" type="presOf" srcId="{FCB08900-0019-462E-8078-357CFEC69657}" destId="{D1F3D6BE-12BC-48AB-B8AF-E5DDAE2C6747}" srcOrd="0" destOrd="0" presId="urn:microsoft.com/office/officeart/2005/8/layout/StepDownProcess"/>
    <dgm:cxn modelId="{69DE71B5-4A18-42BC-9F9D-876096BFA03F}" srcId="{A6A87279-EB12-4A19-AE8B-96F8D2840B7C}" destId="{3D3457FF-A72E-42E3-9FEE-3F4CAF17DC84}" srcOrd="0" destOrd="0" parTransId="{BD3A2F83-209B-4133-8DF4-507D412D6D13}" sibTransId="{F93ADBB0-2F1A-4C56-BE6A-509B7F8BFA16}"/>
    <dgm:cxn modelId="{1F574412-76CD-4F23-8B1E-810C0ED54257}" type="presOf" srcId="{A071E5D4-6FA7-40FD-B27F-01F384CEB47B}" destId="{650A2FCC-CF85-4918-909A-4645676F0EA6}" srcOrd="0" destOrd="0" presId="urn:microsoft.com/office/officeart/2005/8/layout/StepDownProcess"/>
    <dgm:cxn modelId="{6EACDC64-5B76-40C0-914C-B06318B1EA18}" type="presOf" srcId="{80CDE214-56AC-49FF-AFDD-E14F92FB7336}" destId="{A5EFCF01-DD60-408B-B802-58C98A33ED81}" srcOrd="0" destOrd="0" presId="urn:microsoft.com/office/officeart/2005/8/layout/StepDownProcess"/>
    <dgm:cxn modelId="{CD003F95-0E36-45D7-B8EC-1A789F4CDBD6}" srcId="{A071E5D4-6FA7-40FD-B27F-01F384CEB47B}" destId="{80CDE214-56AC-49FF-AFDD-E14F92FB7336}" srcOrd="0" destOrd="0" parTransId="{8B6F2CDB-7457-477D-88E4-7DAEB05010DB}" sibTransId="{E6403BF9-84D3-4A22-A49D-CDE4412052D0}"/>
    <dgm:cxn modelId="{582CEE02-AA9A-44E5-8A99-7FF8005D7D7B}" type="presOf" srcId="{3D3457FF-A72E-42E3-9FEE-3F4CAF17DC84}" destId="{EAD3A19B-826F-4C41-820A-4BC87C0F0CE4}" srcOrd="0" destOrd="0" presId="urn:microsoft.com/office/officeart/2005/8/layout/StepDownProcess"/>
    <dgm:cxn modelId="{B087BE15-1905-407A-92D6-4A46B5EF5749}" srcId="{A071E5D4-6FA7-40FD-B27F-01F384CEB47B}" destId="{A6A87279-EB12-4A19-AE8B-96F8D2840B7C}" srcOrd="1" destOrd="0" parTransId="{6DBF902B-D8CC-4921-B1BD-6B573E9B3C51}" sibTransId="{BD0B42BB-9E9D-4001-A7BA-65D7A14BB453}"/>
    <dgm:cxn modelId="{E4E1D183-8000-4C64-BD9D-9480299F3B38}" srcId="{80CDE214-56AC-49FF-AFDD-E14F92FB7336}" destId="{48752191-A346-4716-881E-2236CC2930D8}" srcOrd="0" destOrd="0" parTransId="{7168BC49-25CC-4920-A150-9857B8903971}" sibTransId="{E639BE77-69F5-4042-8288-10708B64007F}"/>
    <dgm:cxn modelId="{A1BD32DA-C389-41E5-B5CE-7F43E4759747}" type="presOf" srcId="{A6A87279-EB12-4A19-AE8B-96F8D2840B7C}" destId="{75899A20-F727-4CA7-9406-BE2CAB1BA159}" srcOrd="0" destOrd="0" presId="urn:microsoft.com/office/officeart/2005/8/layout/StepDownProcess"/>
    <dgm:cxn modelId="{4E92A713-463D-4E69-8675-65A3F9839DA7}" type="presParOf" srcId="{650A2FCC-CF85-4918-909A-4645676F0EA6}" destId="{70A80CE0-8822-43FB-A3C2-45D39B74BEDF}" srcOrd="0" destOrd="0" presId="urn:microsoft.com/office/officeart/2005/8/layout/StepDownProcess"/>
    <dgm:cxn modelId="{27F01413-7187-4609-A3C5-1E54DDBA1EE9}" type="presParOf" srcId="{70A80CE0-8822-43FB-A3C2-45D39B74BEDF}" destId="{A0628B0E-95E5-483D-9758-D1E6CFC015B6}" srcOrd="0" destOrd="0" presId="urn:microsoft.com/office/officeart/2005/8/layout/StepDownProcess"/>
    <dgm:cxn modelId="{F2D594B1-E943-4A09-8C87-E7257939FA2C}" type="presParOf" srcId="{70A80CE0-8822-43FB-A3C2-45D39B74BEDF}" destId="{A5EFCF01-DD60-408B-B802-58C98A33ED81}" srcOrd="1" destOrd="0" presId="urn:microsoft.com/office/officeart/2005/8/layout/StepDownProcess"/>
    <dgm:cxn modelId="{1D2BE954-8220-4B14-A4F7-A5FDFEE0C0FF}" type="presParOf" srcId="{70A80CE0-8822-43FB-A3C2-45D39B74BEDF}" destId="{DA556773-F137-4010-9DB5-461455285E42}" srcOrd="2" destOrd="0" presId="urn:microsoft.com/office/officeart/2005/8/layout/StepDownProcess"/>
    <dgm:cxn modelId="{24CEA085-C541-440A-B332-5F646F145090}" type="presParOf" srcId="{650A2FCC-CF85-4918-909A-4645676F0EA6}" destId="{23BF1053-F880-40BE-9658-9D4007A731DA}" srcOrd="1" destOrd="0" presId="urn:microsoft.com/office/officeart/2005/8/layout/StepDownProcess"/>
    <dgm:cxn modelId="{C9459FEC-E0B0-4A74-BD43-6954677C0330}" type="presParOf" srcId="{650A2FCC-CF85-4918-909A-4645676F0EA6}" destId="{CD5F909E-D3D8-496C-86B5-FEBF7C198FC4}" srcOrd="2" destOrd="0" presId="urn:microsoft.com/office/officeart/2005/8/layout/StepDownProcess"/>
    <dgm:cxn modelId="{28305588-1847-405F-ACFE-60ED2B8EE7B0}" type="presParOf" srcId="{CD5F909E-D3D8-496C-86B5-FEBF7C198FC4}" destId="{804B0F21-964C-42EB-9C2C-79D3987DA6C1}" srcOrd="0" destOrd="0" presId="urn:microsoft.com/office/officeart/2005/8/layout/StepDownProcess"/>
    <dgm:cxn modelId="{EF7A9463-5CDC-4F4A-B78E-27E59405C5C7}" type="presParOf" srcId="{CD5F909E-D3D8-496C-86B5-FEBF7C198FC4}" destId="{75899A20-F727-4CA7-9406-BE2CAB1BA159}" srcOrd="1" destOrd="0" presId="urn:microsoft.com/office/officeart/2005/8/layout/StepDownProcess"/>
    <dgm:cxn modelId="{6D29F413-E111-449E-8784-83AC11D91729}" type="presParOf" srcId="{CD5F909E-D3D8-496C-86B5-FEBF7C198FC4}" destId="{EAD3A19B-826F-4C41-820A-4BC87C0F0CE4}" srcOrd="2" destOrd="0" presId="urn:microsoft.com/office/officeart/2005/8/layout/StepDownProcess"/>
    <dgm:cxn modelId="{7F2076EF-CCF8-4F69-B813-23CAEE7BB38F}" type="presParOf" srcId="{650A2FCC-CF85-4918-909A-4645676F0EA6}" destId="{4DF64658-E082-4DDA-BF9E-F1EE20FF1359}" srcOrd="3" destOrd="0" presId="urn:microsoft.com/office/officeart/2005/8/layout/StepDownProcess"/>
    <dgm:cxn modelId="{87E60463-D632-49B9-AEB2-20CA0A75B211}" type="presParOf" srcId="{650A2FCC-CF85-4918-909A-4645676F0EA6}" destId="{8ECD0377-6C95-4F93-9DE8-890208E6CF77}" srcOrd="4" destOrd="0" presId="urn:microsoft.com/office/officeart/2005/8/layout/StepDownProcess"/>
    <dgm:cxn modelId="{6BBD08BE-8EFD-4995-A7E5-920A689636E4}" type="presParOf" srcId="{8ECD0377-6C95-4F93-9DE8-890208E6CF77}" destId="{D5053101-E176-48BF-8F52-B1878F933CFA}" srcOrd="0" destOrd="0" presId="urn:microsoft.com/office/officeart/2005/8/layout/StepDownProcess"/>
    <dgm:cxn modelId="{E53E79A8-FF9A-4967-8BED-B4268BC23614}" type="presParOf" srcId="{8ECD0377-6C95-4F93-9DE8-890208E6CF77}" destId="{D1F3D6BE-12BC-48AB-B8AF-E5DDAE2C6747}"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02F4FF-8732-4981-A3A6-0E81B375AC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96BEEF2-1D05-4427-93FE-F31DEF1070EB}">
      <dgm:prSet phldrT="[文本]"/>
      <dgm:spPr/>
      <dgm:t>
        <a:bodyPr/>
        <a:lstStyle/>
        <a:p>
          <a:r>
            <a:rPr lang="en-US" altLang="zh-CN" dirty="0" smtClean="0"/>
            <a:t>Principle of TCP connect flood attack</a:t>
          </a:r>
          <a:endParaRPr lang="zh-CN" altLang="en-US" dirty="0"/>
        </a:p>
      </dgm:t>
    </dgm:pt>
    <dgm:pt modelId="{63BA21A2-3341-44BB-8617-F23E5A1DB9BB}" type="parTrans" cxnId="{B4F8A380-FA3C-477A-82F9-0BA90AAD67C6}">
      <dgm:prSet/>
      <dgm:spPr/>
      <dgm:t>
        <a:bodyPr/>
        <a:lstStyle/>
        <a:p>
          <a:endParaRPr lang="zh-CN" altLang="en-US"/>
        </a:p>
      </dgm:t>
    </dgm:pt>
    <dgm:pt modelId="{4ACD7DCA-AB25-40AD-B0CB-BDA2CB2B4908}" type="sibTrans" cxnId="{B4F8A380-FA3C-477A-82F9-0BA90AAD67C6}">
      <dgm:prSet/>
      <dgm:spPr/>
      <dgm:t>
        <a:bodyPr/>
        <a:lstStyle/>
        <a:p>
          <a:endParaRPr lang="zh-CN" altLang="en-US"/>
        </a:p>
      </dgm:t>
    </dgm:pt>
    <dgm:pt modelId="{C8913CE4-6D27-407C-B7AE-2746DDA5E638}">
      <dgm:prSet phldrT="[文本]"/>
      <dgm:spPr/>
      <dgm:t>
        <a:bodyPr/>
        <a:lstStyle/>
        <a:p>
          <a:r>
            <a:rPr lang="en-US" altLang="zh-CN" dirty="0" smtClean="0"/>
            <a:t>CPU processing ability/ TCP buffer</a:t>
          </a:r>
          <a:endParaRPr lang="zh-CN" altLang="en-US" dirty="0"/>
        </a:p>
      </dgm:t>
    </dgm:pt>
    <dgm:pt modelId="{150BE007-37A9-4CC6-8DB4-32C3A154CADE}" type="parTrans" cxnId="{D5ECBB38-2A82-476E-8841-E9DE0075268C}">
      <dgm:prSet/>
      <dgm:spPr/>
      <dgm:t>
        <a:bodyPr/>
        <a:lstStyle/>
        <a:p>
          <a:endParaRPr lang="zh-CN" altLang="en-US"/>
        </a:p>
      </dgm:t>
    </dgm:pt>
    <dgm:pt modelId="{11AA234A-8FFF-4AC2-AE46-10F99FBB7F8F}" type="sibTrans" cxnId="{D5ECBB38-2A82-476E-8841-E9DE0075268C}">
      <dgm:prSet/>
      <dgm:spPr/>
      <dgm:t>
        <a:bodyPr/>
        <a:lstStyle/>
        <a:p>
          <a:endParaRPr lang="zh-CN" altLang="en-US"/>
        </a:p>
      </dgm:t>
    </dgm:pt>
    <dgm:pt modelId="{39AF8E36-4BA9-471C-9B54-92CB893078DB}">
      <dgm:prSet phldrT="[文本]"/>
      <dgm:spPr/>
      <dgm:t>
        <a:bodyPr/>
        <a:lstStyle/>
        <a:p>
          <a:r>
            <a:rPr lang="en-US" altLang="zh-CN" dirty="0" smtClean="0"/>
            <a:t>OOO issue (Out-of-Order Delivery)</a:t>
          </a:r>
          <a:endParaRPr lang="zh-CN" altLang="en-US" dirty="0"/>
        </a:p>
      </dgm:t>
    </dgm:pt>
    <dgm:pt modelId="{0B146BA3-EA38-421F-BAFC-049DD0675104}" type="parTrans" cxnId="{A3AC2948-1A55-469C-B282-80F982D09BDE}">
      <dgm:prSet/>
      <dgm:spPr/>
      <dgm:t>
        <a:bodyPr/>
        <a:lstStyle/>
        <a:p>
          <a:endParaRPr lang="zh-CN" altLang="en-US"/>
        </a:p>
      </dgm:t>
    </dgm:pt>
    <dgm:pt modelId="{3787A2F1-7933-4763-AC92-6A5FC74A8156}" type="sibTrans" cxnId="{A3AC2948-1A55-469C-B282-80F982D09BDE}">
      <dgm:prSet/>
      <dgm:spPr/>
      <dgm:t>
        <a:bodyPr/>
        <a:lstStyle/>
        <a:p>
          <a:endParaRPr lang="zh-CN" altLang="en-US"/>
        </a:p>
      </dgm:t>
    </dgm:pt>
    <dgm:pt modelId="{E72E128D-1A01-4C3C-84EB-A87E1C20FF93}" type="pres">
      <dgm:prSet presAssocID="{2802F4FF-8732-4981-A3A6-0E81B375AC44}" presName="linear" presStyleCnt="0">
        <dgm:presLayoutVars>
          <dgm:dir/>
          <dgm:animLvl val="lvl"/>
          <dgm:resizeHandles val="exact"/>
        </dgm:presLayoutVars>
      </dgm:prSet>
      <dgm:spPr/>
      <dgm:t>
        <a:bodyPr/>
        <a:lstStyle/>
        <a:p>
          <a:endParaRPr lang="en-US"/>
        </a:p>
      </dgm:t>
    </dgm:pt>
    <dgm:pt modelId="{C10AA2EF-4C4E-44FF-92A5-F5D027BB3499}" type="pres">
      <dgm:prSet presAssocID="{196BEEF2-1D05-4427-93FE-F31DEF1070EB}" presName="parentLin" presStyleCnt="0"/>
      <dgm:spPr/>
    </dgm:pt>
    <dgm:pt modelId="{CEF76E39-D1EC-4CD7-87FD-4B0BCFD0BBA8}" type="pres">
      <dgm:prSet presAssocID="{196BEEF2-1D05-4427-93FE-F31DEF1070EB}" presName="parentLeftMargin" presStyleLbl="node1" presStyleIdx="0" presStyleCnt="3"/>
      <dgm:spPr/>
      <dgm:t>
        <a:bodyPr/>
        <a:lstStyle/>
        <a:p>
          <a:endParaRPr lang="en-US"/>
        </a:p>
      </dgm:t>
    </dgm:pt>
    <dgm:pt modelId="{09508300-94DD-432B-B138-1B31666A5F3C}" type="pres">
      <dgm:prSet presAssocID="{196BEEF2-1D05-4427-93FE-F31DEF1070EB}" presName="parentText" presStyleLbl="node1" presStyleIdx="0" presStyleCnt="3">
        <dgm:presLayoutVars>
          <dgm:chMax val="0"/>
          <dgm:bulletEnabled val="1"/>
        </dgm:presLayoutVars>
      </dgm:prSet>
      <dgm:spPr/>
      <dgm:t>
        <a:bodyPr/>
        <a:lstStyle/>
        <a:p>
          <a:endParaRPr lang="zh-CN" altLang="en-US"/>
        </a:p>
      </dgm:t>
    </dgm:pt>
    <dgm:pt modelId="{3BE4F8EA-2577-474C-8261-D4DB9F221DC9}" type="pres">
      <dgm:prSet presAssocID="{196BEEF2-1D05-4427-93FE-F31DEF1070EB}" presName="negativeSpace" presStyleCnt="0"/>
      <dgm:spPr/>
    </dgm:pt>
    <dgm:pt modelId="{938C2CC6-C18B-4CDB-A40C-5A3D903FB77B}" type="pres">
      <dgm:prSet presAssocID="{196BEEF2-1D05-4427-93FE-F31DEF1070EB}" presName="childText" presStyleLbl="conFgAcc1" presStyleIdx="0" presStyleCnt="3">
        <dgm:presLayoutVars>
          <dgm:bulletEnabled val="1"/>
        </dgm:presLayoutVars>
      </dgm:prSet>
      <dgm:spPr/>
    </dgm:pt>
    <dgm:pt modelId="{B83CBB3D-6958-4B08-BF01-BA246F5DDDE0}" type="pres">
      <dgm:prSet presAssocID="{4ACD7DCA-AB25-40AD-B0CB-BDA2CB2B4908}" presName="spaceBetweenRectangles" presStyleCnt="0"/>
      <dgm:spPr/>
    </dgm:pt>
    <dgm:pt modelId="{A6CCF658-E6B2-4E2E-BF4D-C8F161FF435F}" type="pres">
      <dgm:prSet presAssocID="{C8913CE4-6D27-407C-B7AE-2746DDA5E638}" presName="parentLin" presStyleCnt="0"/>
      <dgm:spPr/>
    </dgm:pt>
    <dgm:pt modelId="{293CD9A6-B9C3-4242-89A1-99CC5D90BC06}" type="pres">
      <dgm:prSet presAssocID="{C8913CE4-6D27-407C-B7AE-2746DDA5E638}" presName="parentLeftMargin" presStyleLbl="node1" presStyleIdx="0" presStyleCnt="3"/>
      <dgm:spPr/>
      <dgm:t>
        <a:bodyPr/>
        <a:lstStyle/>
        <a:p>
          <a:endParaRPr lang="en-US"/>
        </a:p>
      </dgm:t>
    </dgm:pt>
    <dgm:pt modelId="{5B5BFE1F-A1CA-4DB3-8884-67B6A557CC80}" type="pres">
      <dgm:prSet presAssocID="{C8913CE4-6D27-407C-B7AE-2746DDA5E638}" presName="parentText" presStyleLbl="node1" presStyleIdx="1" presStyleCnt="3">
        <dgm:presLayoutVars>
          <dgm:chMax val="0"/>
          <dgm:bulletEnabled val="1"/>
        </dgm:presLayoutVars>
      </dgm:prSet>
      <dgm:spPr/>
      <dgm:t>
        <a:bodyPr/>
        <a:lstStyle/>
        <a:p>
          <a:endParaRPr lang="zh-CN" altLang="en-US"/>
        </a:p>
      </dgm:t>
    </dgm:pt>
    <dgm:pt modelId="{62243AF7-74D1-476A-A696-6ECB1E0DC75D}" type="pres">
      <dgm:prSet presAssocID="{C8913CE4-6D27-407C-B7AE-2746DDA5E638}" presName="negativeSpace" presStyleCnt="0"/>
      <dgm:spPr/>
    </dgm:pt>
    <dgm:pt modelId="{D853D116-DAA5-4020-9BE1-02585A1B1577}" type="pres">
      <dgm:prSet presAssocID="{C8913CE4-6D27-407C-B7AE-2746DDA5E638}" presName="childText" presStyleLbl="conFgAcc1" presStyleIdx="1" presStyleCnt="3">
        <dgm:presLayoutVars>
          <dgm:bulletEnabled val="1"/>
        </dgm:presLayoutVars>
      </dgm:prSet>
      <dgm:spPr/>
    </dgm:pt>
    <dgm:pt modelId="{3D8532A5-B880-4782-BAED-56DFBDC3C2F0}" type="pres">
      <dgm:prSet presAssocID="{11AA234A-8FFF-4AC2-AE46-10F99FBB7F8F}" presName="spaceBetweenRectangles" presStyleCnt="0"/>
      <dgm:spPr/>
    </dgm:pt>
    <dgm:pt modelId="{E35CB86C-83D3-4505-B8AC-C3B82BD5D3CF}" type="pres">
      <dgm:prSet presAssocID="{39AF8E36-4BA9-471C-9B54-92CB893078DB}" presName="parentLin" presStyleCnt="0"/>
      <dgm:spPr/>
    </dgm:pt>
    <dgm:pt modelId="{D562E8FB-01BD-43AD-87C5-839305CC4C77}" type="pres">
      <dgm:prSet presAssocID="{39AF8E36-4BA9-471C-9B54-92CB893078DB}" presName="parentLeftMargin" presStyleLbl="node1" presStyleIdx="1" presStyleCnt="3"/>
      <dgm:spPr/>
      <dgm:t>
        <a:bodyPr/>
        <a:lstStyle/>
        <a:p>
          <a:endParaRPr lang="en-US"/>
        </a:p>
      </dgm:t>
    </dgm:pt>
    <dgm:pt modelId="{E0E19512-BF8C-4F5B-A58A-0A6E5FEBD738}" type="pres">
      <dgm:prSet presAssocID="{39AF8E36-4BA9-471C-9B54-92CB893078DB}" presName="parentText" presStyleLbl="node1" presStyleIdx="2" presStyleCnt="3">
        <dgm:presLayoutVars>
          <dgm:chMax val="0"/>
          <dgm:bulletEnabled val="1"/>
        </dgm:presLayoutVars>
      </dgm:prSet>
      <dgm:spPr/>
      <dgm:t>
        <a:bodyPr/>
        <a:lstStyle/>
        <a:p>
          <a:endParaRPr lang="en-US"/>
        </a:p>
      </dgm:t>
    </dgm:pt>
    <dgm:pt modelId="{95C6E06D-639E-4254-A595-3CBAF29EBC56}" type="pres">
      <dgm:prSet presAssocID="{39AF8E36-4BA9-471C-9B54-92CB893078DB}" presName="negativeSpace" presStyleCnt="0"/>
      <dgm:spPr/>
    </dgm:pt>
    <dgm:pt modelId="{6D84CDC7-D99C-4438-BC3E-CEC4C47CCB59}" type="pres">
      <dgm:prSet presAssocID="{39AF8E36-4BA9-471C-9B54-92CB893078DB}" presName="childText" presStyleLbl="conFgAcc1" presStyleIdx="2" presStyleCnt="3">
        <dgm:presLayoutVars>
          <dgm:bulletEnabled val="1"/>
        </dgm:presLayoutVars>
      </dgm:prSet>
      <dgm:spPr/>
    </dgm:pt>
  </dgm:ptLst>
  <dgm:cxnLst>
    <dgm:cxn modelId="{4A668675-8D34-4F54-8235-A9DDC82486D4}" type="presOf" srcId="{C8913CE4-6D27-407C-B7AE-2746DDA5E638}" destId="{293CD9A6-B9C3-4242-89A1-99CC5D90BC06}" srcOrd="0" destOrd="0" presId="urn:microsoft.com/office/officeart/2005/8/layout/list1"/>
    <dgm:cxn modelId="{A3AC2948-1A55-469C-B282-80F982D09BDE}" srcId="{2802F4FF-8732-4981-A3A6-0E81B375AC44}" destId="{39AF8E36-4BA9-471C-9B54-92CB893078DB}" srcOrd="2" destOrd="0" parTransId="{0B146BA3-EA38-421F-BAFC-049DD0675104}" sibTransId="{3787A2F1-7933-4763-AC92-6A5FC74A8156}"/>
    <dgm:cxn modelId="{5A3868D0-9BC8-4337-8ECB-A804FA62AE39}" type="presOf" srcId="{196BEEF2-1D05-4427-93FE-F31DEF1070EB}" destId="{09508300-94DD-432B-B138-1B31666A5F3C}" srcOrd="1" destOrd="0" presId="urn:microsoft.com/office/officeart/2005/8/layout/list1"/>
    <dgm:cxn modelId="{3D46ABE4-5DFB-4E2B-B578-1121E4232F7E}" type="presOf" srcId="{196BEEF2-1D05-4427-93FE-F31DEF1070EB}" destId="{CEF76E39-D1EC-4CD7-87FD-4B0BCFD0BBA8}" srcOrd="0" destOrd="0" presId="urn:microsoft.com/office/officeart/2005/8/layout/list1"/>
    <dgm:cxn modelId="{8D6911CD-C36D-45AA-A055-E08CD1F61B36}" type="presOf" srcId="{39AF8E36-4BA9-471C-9B54-92CB893078DB}" destId="{D562E8FB-01BD-43AD-87C5-839305CC4C77}" srcOrd="0" destOrd="0" presId="urn:microsoft.com/office/officeart/2005/8/layout/list1"/>
    <dgm:cxn modelId="{884C14F9-1021-4EA6-AE75-C79A08FC41CD}" type="presOf" srcId="{39AF8E36-4BA9-471C-9B54-92CB893078DB}" destId="{E0E19512-BF8C-4F5B-A58A-0A6E5FEBD738}" srcOrd="1" destOrd="0" presId="urn:microsoft.com/office/officeart/2005/8/layout/list1"/>
    <dgm:cxn modelId="{ECE234B4-464C-4D0A-964F-315FDCE596CA}" type="presOf" srcId="{2802F4FF-8732-4981-A3A6-0E81B375AC44}" destId="{E72E128D-1A01-4C3C-84EB-A87E1C20FF93}" srcOrd="0" destOrd="0" presId="urn:microsoft.com/office/officeart/2005/8/layout/list1"/>
    <dgm:cxn modelId="{19828FB1-1987-430D-B128-0E470CD0A62D}" type="presOf" srcId="{C8913CE4-6D27-407C-B7AE-2746DDA5E638}" destId="{5B5BFE1F-A1CA-4DB3-8884-67B6A557CC80}" srcOrd="1" destOrd="0" presId="urn:microsoft.com/office/officeart/2005/8/layout/list1"/>
    <dgm:cxn modelId="{D5ECBB38-2A82-476E-8841-E9DE0075268C}" srcId="{2802F4FF-8732-4981-A3A6-0E81B375AC44}" destId="{C8913CE4-6D27-407C-B7AE-2746DDA5E638}" srcOrd="1" destOrd="0" parTransId="{150BE007-37A9-4CC6-8DB4-32C3A154CADE}" sibTransId="{11AA234A-8FFF-4AC2-AE46-10F99FBB7F8F}"/>
    <dgm:cxn modelId="{B4F8A380-FA3C-477A-82F9-0BA90AAD67C6}" srcId="{2802F4FF-8732-4981-A3A6-0E81B375AC44}" destId="{196BEEF2-1D05-4427-93FE-F31DEF1070EB}" srcOrd="0" destOrd="0" parTransId="{63BA21A2-3341-44BB-8617-F23E5A1DB9BB}" sibTransId="{4ACD7DCA-AB25-40AD-B0CB-BDA2CB2B4908}"/>
    <dgm:cxn modelId="{50EF3B35-FD1C-482E-AF5A-E745A1CE9A1B}" type="presParOf" srcId="{E72E128D-1A01-4C3C-84EB-A87E1C20FF93}" destId="{C10AA2EF-4C4E-44FF-92A5-F5D027BB3499}" srcOrd="0" destOrd="0" presId="urn:microsoft.com/office/officeart/2005/8/layout/list1"/>
    <dgm:cxn modelId="{ED0E20B1-4D95-457E-A20E-832760E41072}" type="presParOf" srcId="{C10AA2EF-4C4E-44FF-92A5-F5D027BB3499}" destId="{CEF76E39-D1EC-4CD7-87FD-4B0BCFD0BBA8}" srcOrd="0" destOrd="0" presId="urn:microsoft.com/office/officeart/2005/8/layout/list1"/>
    <dgm:cxn modelId="{852AA97A-EA7C-41E6-8DB4-9FD2383D6E09}" type="presParOf" srcId="{C10AA2EF-4C4E-44FF-92A5-F5D027BB3499}" destId="{09508300-94DD-432B-B138-1B31666A5F3C}" srcOrd="1" destOrd="0" presId="urn:microsoft.com/office/officeart/2005/8/layout/list1"/>
    <dgm:cxn modelId="{17CBAD37-093F-46BE-9954-56C51FECEB50}" type="presParOf" srcId="{E72E128D-1A01-4C3C-84EB-A87E1C20FF93}" destId="{3BE4F8EA-2577-474C-8261-D4DB9F221DC9}" srcOrd="1" destOrd="0" presId="urn:microsoft.com/office/officeart/2005/8/layout/list1"/>
    <dgm:cxn modelId="{36D9509F-8DA3-4E67-8FB1-5C04EC3334C0}" type="presParOf" srcId="{E72E128D-1A01-4C3C-84EB-A87E1C20FF93}" destId="{938C2CC6-C18B-4CDB-A40C-5A3D903FB77B}" srcOrd="2" destOrd="0" presId="urn:microsoft.com/office/officeart/2005/8/layout/list1"/>
    <dgm:cxn modelId="{039F5969-7F8A-4E51-B86E-F7F678E0BDD2}" type="presParOf" srcId="{E72E128D-1A01-4C3C-84EB-A87E1C20FF93}" destId="{B83CBB3D-6958-4B08-BF01-BA246F5DDDE0}" srcOrd="3" destOrd="0" presId="urn:microsoft.com/office/officeart/2005/8/layout/list1"/>
    <dgm:cxn modelId="{D03BA184-6579-4A95-BBDC-35F83D0616EE}" type="presParOf" srcId="{E72E128D-1A01-4C3C-84EB-A87E1C20FF93}" destId="{A6CCF658-E6B2-4E2E-BF4D-C8F161FF435F}" srcOrd="4" destOrd="0" presId="urn:microsoft.com/office/officeart/2005/8/layout/list1"/>
    <dgm:cxn modelId="{4A0D5FDD-69A6-44A7-BC8C-85A786797757}" type="presParOf" srcId="{A6CCF658-E6B2-4E2E-BF4D-C8F161FF435F}" destId="{293CD9A6-B9C3-4242-89A1-99CC5D90BC06}" srcOrd="0" destOrd="0" presId="urn:microsoft.com/office/officeart/2005/8/layout/list1"/>
    <dgm:cxn modelId="{2B1563B5-C8D7-4034-85DF-BD4CCD74AB21}" type="presParOf" srcId="{A6CCF658-E6B2-4E2E-BF4D-C8F161FF435F}" destId="{5B5BFE1F-A1CA-4DB3-8884-67B6A557CC80}" srcOrd="1" destOrd="0" presId="urn:microsoft.com/office/officeart/2005/8/layout/list1"/>
    <dgm:cxn modelId="{5980B521-A5A0-4A4F-8905-B620147C8E28}" type="presParOf" srcId="{E72E128D-1A01-4C3C-84EB-A87E1C20FF93}" destId="{62243AF7-74D1-476A-A696-6ECB1E0DC75D}" srcOrd="5" destOrd="0" presId="urn:microsoft.com/office/officeart/2005/8/layout/list1"/>
    <dgm:cxn modelId="{598BC859-7C7D-49DB-928F-027EBDBE0AFE}" type="presParOf" srcId="{E72E128D-1A01-4C3C-84EB-A87E1C20FF93}" destId="{D853D116-DAA5-4020-9BE1-02585A1B1577}" srcOrd="6" destOrd="0" presId="urn:microsoft.com/office/officeart/2005/8/layout/list1"/>
    <dgm:cxn modelId="{6C6C7B96-6F1A-4B79-9637-050A8AB02538}" type="presParOf" srcId="{E72E128D-1A01-4C3C-84EB-A87E1C20FF93}" destId="{3D8532A5-B880-4782-BAED-56DFBDC3C2F0}" srcOrd="7" destOrd="0" presId="urn:microsoft.com/office/officeart/2005/8/layout/list1"/>
    <dgm:cxn modelId="{D3420F78-C0F2-4FD7-8BE8-071C1DE47DE2}" type="presParOf" srcId="{E72E128D-1A01-4C3C-84EB-A87E1C20FF93}" destId="{E35CB86C-83D3-4505-B8AC-C3B82BD5D3CF}" srcOrd="8" destOrd="0" presId="urn:microsoft.com/office/officeart/2005/8/layout/list1"/>
    <dgm:cxn modelId="{34720D5B-79E4-4D55-99D3-EB3F790BD54F}" type="presParOf" srcId="{E35CB86C-83D3-4505-B8AC-C3B82BD5D3CF}" destId="{D562E8FB-01BD-43AD-87C5-839305CC4C77}" srcOrd="0" destOrd="0" presId="urn:microsoft.com/office/officeart/2005/8/layout/list1"/>
    <dgm:cxn modelId="{04FA44B8-BEBA-4161-91B0-CF2835F4CE7E}" type="presParOf" srcId="{E35CB86C-83D3-4505-B8AC-C3B82BD5D3CF}" destId="{E0E19512-BF8C-4F5B-A58A-0A6E5FEBD738}" srcOrd="1" destOrd="0" presId="urn:microsoft.com/office/officeart/2005/8/layout/list1"/>
    <dgm:cxn modelId="{0B247033-79DF-478C-8130-B6BA30237244}" type="presParOf" srcId="{E72E128D-1A01-4C3C-84EB-A87E1C20FF93}" destId="{95C6E06D-639E-4254-A595-3CBAF29EBC56}" srcOrd="9" destOrd="0" presId="urn:microsoft.com/office/officeart/2005/8/layout/list1"/>
    <dgm:cxn modelId="{F9AEFF6E-DCC9-4C79-AF6F-0BE0C43EEBA3}" type="presParOf" srcId="{E72E128D-1A01-4C3C-84EB-A87E1C20FF93}" destId="{6D84CDC7-D99C-4438-BC3E-CEC4C47CCB5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28B0E-95E5-483D-9758-D1E6CFC015B6}">
      <dsp:nvSpPr>
        <dsp:cNvPr id="0" name=""/>
        <dsp:cNvSpPr/>
      </dsp:nvSpPr>
      <dsp:spPr>
        <a:xfrm rot="5400000">
          <a:off x="1936686" y="1342263"/>
          <a:ext cx="938635" cy="139113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EFCF01-DD60-408B-B802-58C98A33ED81}">
      <dsp:nvSpPr>
        <dsp:cNvPr id="0" name=""/>
        <dsp:cNvSpPr/>
      </dsp:nvSpPr>
      <dsp:spPr>
        <a:xfrm>
          <a:off x="978278" y="23947"/>
          <a:ext cx="2085512" cy="145979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How does TCP Connect flood attack work?</a:t>
          </a:r>
          <a:endParaRPr lang="en-US" sz="2000" kern="1200" dirty="0"/>
        </a:p>
      </dsp:txBody>
      <dsp:txXfrm>
        <a:off x="1049552" y="95221"/>
        <a:ext cx="1942964" cy="1317242"/>
      </dsp:txXfrm>
    </dsp:sp>
    <dsp:sp modelId="{DA556773-F137-4010-9DB5-461455285E42}">
      <dsp:nvSpPr>
        <dsp:cNvPr id="0" name=""/>
        <dsp:cNvSpPr/>
      </dsp:nvSpPr>
      <dsp:spPr>
        <a:xfrm>
          <a:off x="3092784" y="132978"/>
          <a:ext cx="3531799" cy="1179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Hard to measure what’s the precise upper limit for CPU process ability</a:t>
          </a:r>
          <a:endParaRPr lang="en-US" sz="1600" kern="1200" dirty="0"/>
        </a:p>
      </dsp:txBody>
      <dsp:txXfrm>
        <a:off x="3092784" y="132978"/>
        <a:ext cx="3531799" cy="1179867"/>
      </dsp:txXfrm>
    </dsp:sp>
    <dsp:sp modelId="{804B0F21-964C-42EB-9C2C-79D3987DA6C1}">
      <dsp:nvSpPr>
        <dsp:cNvPr id="0" name=""/>
        <dsp:cNvSpPr/>
      </dsp:nvSpPr>
      <dsp:spPr>
        <a:xfrm rot="5400000">
          <a:off x="4271951" y="2762200"/>
          <a:ext cx="887482" cy="130481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899A20-F727-4CA7-9406-BE2CAB1BA159}">
      <dsp:nvSpPr>
        <dsp:cNvPr id="0" name=""/>
        <dsp:cNvSpPr/>
      </dsp:nvSpPr>
      <dsp:spPr>
        <a:xfrm>
          <a:off x="3190989" y="1513661"/>
          <a:ext cx="2085512" cy="145979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Flaw of this attack method?</a:t>
          </a:r>
          <a:endParaRPr lang="en-US" sz="2000" kern="1200" dirty="0"/>
        </a:p>
      </dsp:txBody>
      <dsp:txXfrm>
        <a:off x="3262263" y="1584935"/>
        <a:ext cx="1942964" cy="1317242"/>
      </dsp:txXfrm>
    </dsp:sp>
    <dsp:sp modelId="{EAD3A19B-826F-4C41-820A-4BC87C0F0CE4}">
      <dsp:nvSpPr>
        <dsp:cNvPr id="0" name=""/>
        <dsp:cNvSpPr/>
      </dsp:nvSpPr>
      <dsp:spPr>
        <a:xfrm>
          <a:off x="5250753" y="1643340"/>
          <a:ext cx="4010533" cy="1179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No available data to analyze</a:t>
          </a:r>
          <a:endParaRPr lang="en-US" sz="1600" kern="1200" dirty="0"/>
        </a:p>
      </dsp:txBody>
      <dsp:txXfrm>
        <a:off x="5250753" y="1643340"/>
        <a:ext cx="4010533" cy="1179867"/>
      </dsp:txXfrm>
    </dsp:sp>
    <dsp:sp modelId="{D5053101-E176-48BF-8F52-B1878F933CFA}">
      <dsp:nvSpPr>
        <dsp:cNvPr id="0" name=""/>
        <dsp:cNvSpPr/>
      </dsp:nvSpPr>
      <dsp:spPr>
        <a:xfrm>
          <a:off x="5403699" y="2977799"/>
          <a:ext cx="2085512" cy="145979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Why it doesn’t work?</a:t>
          </a:r>
          <a:endParaRPr lang="en-US" sz="2000" kern="1200" dirty="0"/>
        </a:p>
      </dsp:txBody>
      <dsp:txXfrm>
        <a:off x="5474973" y="3049073"/>
        <a:ext cx="1942964" cy="1317242"/>
      </dsp:txXfrm>
    </dsp:sp>
    <dsp:sp modelId="{D1F3D6BE-12BC-48AB-B8AF-E5DDAE2C6747}">
      <dsp:nvSpPr>
        <dsp:cNvPr id="0" name=""/>
        <dsp:cNvSpPr/>
      </dsp:nvSpPr>
      <dsp:spPr>
        <a:xfrm>
          <a:off x="7541132" y="3245298"/>
          <a:ext cx="3280753" cy="111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Analyze the external factors which could affect this attack method</a:t>
          </a:r>
          <a:endParaRPr lang="en-US" sz="1600" kern="1200" dirty="0"/>
        </a:p>
      </dsp:txBody>
      <dsp:txXfrm>
        <a:off x="7541132" y="3245298"/>
        <a:ext cx="3280753" cy="1116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F4042F-4844-4DC4-AD6A-D4B615DDE92F}" type="datetimeFigureOut">
              <a:rPr lang="en-US" smtClean="0"/>
              <a:t>5/21/2019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506B6-CA11-4C44-A25F-05A66E04FA84}" type="slidenum">
              <a:rPr lang="en-US" smtClean="0"/>
              <a:t>‹#›</a:t>
            </a:fld>
            <a:endParaRPr lang="en-US"/>
          </a:p>
        </p:txBody>
      </p:sp>
    </p:spTree>
    <p:extLst>
      <p:ext uri="{BB962C8B-B14F-4D97-AF65-F5344CB8AC3E}">
        <p14:creationId xmlns:p14="http://schemas.microsoft.com/office/powerpoint/2010/main" val="3066841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83E089-D894-45BD-BDFC-BF36F2BD025D}" type="slidenum">
              <a:rPr lang="en-US" smtClean="0"/>
              <a:t>2</a:t>
            </a:fld>
            <a:endParaRPr lang="en-US"/>
          </a:p>
        </p:txBody>
      </p:sp>
    </p:spTree>
    <p:extLst>
      <p:ext uri="{BB962C8B-B14F-4D97-AF65-F5344CB8AC3E}">
        <p14:creationId xmlns:p14="http://schemas.microsoft.com/office/powerpoint/2010/main" val="25309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83E089-D894-45BD-BDFC-BF36F2BD025D}" type="slidenum">
              <a:rPr lang="en-US" smtClean="0"/>
              <a:t>8</a:t>
            </a:fld>
            <a:endParaRPr lang="en-US"/>
          </a:p>
        </p:txBody>
      </p:sp>
    </p:spTree>
    <p:extLst>
      <p:ext uri="{BB962C8B-B14F-4D97-AF65-F5344CB8AC3E}">
        <p14:creationId xmlns:p14="http://schemas.microsoft.com/office/powerpoint/2010/main" val="3895764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130AC2-0906-4FF2-BA99-EFA39BE211D5}" type="datetimeFigureOut">
              <a:rPr lang="zh-CN" altLang="en-US" smtClean="0"/>
              <a:t>2019/5/21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AC99E-8761-4460-A96E-E2982A3BEE4B}" type="slidenum">
              <a:rPr lang="zh-CN" altLang="en-US" smtClean="0"/>
              <a:t>‹#›</a:t>
            </a:fld>
            <a:endParaRPr lang="zh-CN" altLang="en-US"/>
          </a:p>
        </p:txBody>
      </p:sp>
    </p:spTree>
    <p:extLst>
      <p:ext uri="{BB962C8B-B14F-4D97-AF65-F5344CB8AC3E}">
        <p14:creationId xmlns:p14="http://schemas.microsoft.com/office/powerpoint/2010/main" val="2866399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30AC2-0906-4FF2-BA99-EFA39BE211D5}" type="datetimeFigureOut">
              <a:rPr lang="zh-CN" altLang="en-US" smtClean="0"/>
              <a:t>2019/5/21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AC99E-8761-4460-A96E-E2982A3BEE4B}" type="slidenum">
              <a:rPr lang="zh-CN" altLang="en-US" smtClean="0"/>
              <a:t>‹#›</a:t>
            </a:fld>
            <a:endParaRPr lang="zh-CN" altLang="en-US"/>
          </a:p>
        </p:txBody>
      </p:sp>
    </p:spTree>
    <p:extLst>
      <p:ext uri="{BB962C8B-B14F-4D97-AF65-F5344CB8AC3E}">
        <p14:creationId xmlns:p14="http://schemas.microsoft.com/office/powerpoint/2010/main" val="184248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30AC2-0906-4FF2-BA99-EFA39BE211D5}" type="datetimeFigureOut">
              <a:rPr lang="zh-CN" altLang="en-US" smtClean="0"/>
              <a:t>2019/5/21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AC99E-8761-4460-A96E-E2982A3BEE4B}" type="slidenum">
              <a:rPr lang="zh-CN" altLang="en-US" smtClean="0"/>
              <a:t>‹#›</a:t>
            </a:fld>
            <a:endParaRPr lang="zh-CN" altLang="en-US"/>
          </a:p>
        </p:txBody>
      </p:sp>
    </p:spTree>
    <p:extLst>
      <p:ext uri="{BB962C8B-B14F-4D97-AF65-F5344CB8AC3E}">
        <p14:creationId xmlns:p14="http://schemas.microsoft.com/office/powerpoint/2010/main" val="149308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30AC2-0906-4FF2-BA99-EFA39BE211D5}" type="datetimeFigureOut">
              <a:rPr lang="zh-CN" altLang="en-US" smtClean="0"/>
              <a:t>2019/5/21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AC99E-8761-4460-A96E-E2982A3BEE4B}" type="slidenum">
              <a:rPr lang="zh-CN" altLang="en-US" smtClean="0"/>
              <a:t>‹#›</a:t>
            </a:fld>
            <a:endParaRPr lang="zh-CN" altLang="en-US"/>
          </a:p>
        </p:txBody>
      </p:sp>
    </p:spTree>
    <p:extLst>
      <p:ext uri="{BB962C8B-B14F-4D97-AF65-F5344CB8AC3E}">
        <p14:creationId xmlns:p14="http://schemas.microsoft.com/office/powerpoint/2010/main" val="2498387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130AC2-0906-4FF2-BA99-EFA39BE211D5}" type="datetimeFigureOut">
              <a:rPr lang="zh-CN" altLang="en-US" smtClean="0"/>
              <a:t>2019/5/21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AC99E-8761-4460-A96E-E2982A3BEE4B}" type="slidenum">
              <a:rPr lang="zh-CN" altLang="en-US" smtClean="0"/>
              <a:t>‹#›</a:t>
            </a:fld>
            <a:endParaRPr lang="zh-CN" altLang="en-US"/>
          </a:p>
        </p:txBody>
      </p:sp>
    </p:spTree>
    <p:extLst>
      <p:ext uri="{BB962C8B-B14F-4D97-AF65-F5344CB8AC3E}">
        <p14:creationId xmlns:p14="http://schemas.microsoft.com/office/powerpoint/2010/main" val="97999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130AC2-0906-4FF2-BA99-EFA39BE211D5}" type="datetimeFigureOut">
              <a:rPr lang="zh-CN" altLang="en-US" smtClean="0"/>
              <a:t>2019/5/21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DAC99E-8761-4460-A96E-E2982A3BEE4B}" type="slidenum">
              <a:rPr lang="zh-CN" altLang="en-US" smtClean="0"/>
              <a:t>‹#›</a:t>
            </a:fld>
            <a:endParaRPr lang="zh-CN" altLang="en-US"/>
          </a:p>
        </p:txBody>
      </p:sp>
    </p:spTree>
    <p:extLst>
      <p:ext uri="{BB962C8B-B14F-4D97-AF65-F5344CB8AC3E}">
        <p14:creationId xmlns:p14="http://schemas.microsoft.com/office/powerpoint/2010/main" val="420633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130AC2-0906-4FF2-BA99-EFA39BE211D5}" type="datetimeFigureOut">
              <a:rPr lang="zh-CN" altLang="en-US" smtClean="0"/>
              <a:t>2019/5/21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DAC99E-8761-4460-A96E-E2982A3BEE4B}" type="slidenum">
              <a:rPr lang="zh-CN" altLang="en-US" smtClean="0"/>
              <a:t>‹#›</a:t>
            </a:fld>
            <a:endParaRPr lang="zh-CN" altLang="en-US"/>
          </a:p>
        </p:txBody>
      </p:sp>
    </p:spTree>
    <p:extLst>
      <p:ext uri="{BB962C8B-B14F-4D97-AF65-F5344CB8AC3E}">
        <p14:creationId xmlns:p14="http://schemas.microsoft.com/office/powerpoint/2010/main" val="231473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130AC2-0906-4FF2-BA99-EFA39BE211D5}" type="datetimeFigureOut">
              <a:rPr lang="zh-CN" altLang="en-US" smtClean="0"/>
              <a:t>2019/5/21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DAC99E-8761-4460-A96E-E2982A3BEE4B}" type="slidenum">
              <a:rPr lang="zh-CN" altLang="en-US" smtClean="0"/>
              <a:t>‹#›</a:t>
            </a:fld>
            <a:endParaRPr lang="zh-CN" altLang="en-US"/>
          </a:p>
        </p:txBody>
      </p:sp>
    </p:spTree>
    <p:extLst>
      <p:ext uri="{BB962C8B-B14F-4D97-AF65-F5344CB8AC3E}">
        <p14:creationId xmlns:p14="http://schemas.microsoft.com/office/powerpoint/2010/main" val="86895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30AC2-0906-4FF2-BA99-EFA39BE211D5}" type="datetimeFigureOut">
              <a:rPr lang="zh-CN" altLang="en-US" smtClean="0"/>
              <a:t>2019/5/21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DAC99E-8761-4460-A96E-E2982A3BEE4B}" type="slidenum">
              <a:rPr lang="zh-CN" altLang="en-US" smtClean="0"/>
              <a:t>‹#›</a:t>
            </a:fld>
            <a:endParaRPr lang="zh-CN" altLang="en-US"/>
          </a:p>
        </p:txBody>
      </p:sp>
    </p:spTree>
    <p:extLst>
      <p:ext uri="{BB962C8B-B14F-4D97-AF65-F5344CB8AC3E}">
        <p14:creationId xmlns:p14="http://schemas.microsoft.com/office/powerpoint/2010/main" val="87051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130AC2-0906-4FF2-BA99-EFA39BE211D5}" type="datetimeFigureOut">
              <a:rPr lang="zh-CN" altLang="en-US" smtClean="0"/>
              <a:t>2019/5/21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DAC99E-8761-4460-A96E-E2982A3BEE4B}" type="slidenum">
              <a:rPr lang="zh-CN" altLang="en-US" smtClean="0"/>
              <a:t>‹#›</a:t>
            </a:fld>
            <a:endParaRPr lang="zh-CN" altLang="en-US"/>
          </a:p>
        </p:txBody>
      </p:sp>
    </p:spTree>
    <p:extLst>
      <p:ext uri="{BB962C8B-B14F-4D97-AF65-F5344CB8AC3E}">
        <p14:creationId xmlns:p14="http://schemas.microsoft.com/office/powerpoint/2010/main" val="313181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130AC2-0906-4FF2-BA99-EFA39BE211D5}" type="datetimeFigureOut">
              <a:rPr lang="zh-CN" altLang="en-US" smtClean="0"/>
              <a:t>2019/5/21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DAC99E-8761-4460-A96E-E2982A3BEE4B}" type="slidenum">
              <a:rPr lang="zh-CN" altLang="en-US" smtClean="0"/>
              <a:t>‹#›</a:t>
            </a:fld>
            <a:endParaRPr lang="zh-CN" altLang="en-US"/>
          </a:p>
        </p:txBody>
      </p:sp>
    </p:spTree>
    <p:extLst>
      <p:ext uri="{BB962C8B-B14F-4D97-AF65-F5344CB8AC3E}">
        <p14:creationId xmlns:p14="http://schemas.microsoft.com/office/powerpoint/2010/main" val="3546033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30AC2-0906-4FF2-BA99-EFA39BE211D5}" type="datetimeFigureOut">
              <a:rPr lang="zh-CN" altLang="en-US" smtClean="0"/>
              <a:t>2019/5/21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AC99E-8761-4460-A96E-E2982A3BEE4B}" type="slidenum">
              <a:rPr lang="zh-CN" altLang="en-US" smtClean="0"/>
              <a:t>‹#›</a:t>
            </a:fld>
            <a:endParaRPr lang="zh-CN" altLang="en-US"/>
          </a:p>
        </p:txBody>
      </p:sp>
    </p:spTree>
    <p:extLst>
      <p:ext uri="{BB962C8B-B14F-4D97-AF65-F5344CB8AC3E}">
        <p14:creationId xmlns:p14="http://schemas.microsoft.com/office/powerpoint/2010/main" val="12474026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for </a:t>
            </a:r>
            <a:r>
              <a:rPr lang="en-US" dirty="0" err="1" smtClean="0"/>
              <a:t>DoS</a:t>
            </a:r>
            <a:r>
              <a:rPr lang="en-US" dirty="0" smtClean="0"/>
              <a:t> Attack and </a:t>
            </a:r>
            <a:r>
              <a:rPr lang="en-US" dirty="0" err="1" smtClean="0"/>
              <a:t>Defence</a:t>
            </a:r>
            <a:endParaRPr lang="en-US" dirty="0"/>
          </a:p>
        </p:txBody>
      </p:sp>
      <p:sp>
        <p:nvSpPr>
          <p:cNvPr id="3" name="Content Placeholder 2"/>
          <p:cNvSpPr>
            <a:spLocks noGrp="1"/>
          </p:cNvSpPr>
          <p:nvPr>
            <p:ph idx="1"/>
          </p:nvPr>
        </p:nvSpPr>
        <p:spPr/>
        <p:txBody>
          <a:bodyPr/>
          <a:lstStyle/>
          <a:p>
            <a:pPr marL="0" indent="0">
              <a:buNone/>
            </a:pPr>
            <a:r>
              <a:rPr lang="en-US" dirty="0" smtClean="0"/>
              <a:t>Group leader:</a:t>
            </a:r>
          </a:p>
          <a:p>
            <a:pPr marL="0" indent="0">
              <a:buNone/>
            </a:pPr>
            <a:r>
              <a:rPr lang="en-US" dirty="0" smtClean="0"/>
              <a:t>Minhao Jin 		1717576</a:t>
            </a:r>
          </a:p>
          <a:p>
            <a:pPr marL="0" indent="0">
              <a:buNone/>
            </a:pPr>
            <a:endParaRPr lang="en-US" dirty="0" smtClean="0"/>
          </a:p>
          <a:p>
            <a:pPr marL="0" indent="0">
              <a:buNone/>
            </a:pPr>
            <a:r>
              <a:rPr lang="en-US" dirty="0" smtClean="0"/>
              <a:t>Group members:</a:t>
            </a:r>
          </a:p>
          <a:p>
            <a:pPr marL="0" indent="0">
              <a:buNone/>
            </a:pPr>
            <a:r>
              <a:rPr lang="en-US" dirty="0" err="1" smtClean="0"/>
              <a:t>Shuheng</a:t>
            </a:r>
            <a:r>
              <a:rPr lang="en-US" dirty="0" smtClean="0"/>
              <a:t> Mo 	1718532</a:t>
            </a:r>
          </a:p>
          <a:p>
            <a:pPr marL="0" indent="0">
              <a:buNone/>
            </a:pPr>
            <a:r>
              <a:rPr lang="en-US" dirty="0" err="1" smtClean="0"/>
              <a:t>Jiayi</a:t>
            </a:r>
            <a:r>
              <a:rPr lang="en-US" dirty="0" smtClean="0"/>
              <a:t> Zhu 		1716941</a:t>
            </a:r>
          </a:p>
          <a:p>
            <a:pPr marL="0" indent="0">
              <a:buNone/>
            </a:pPr>
            <a:r>
              <a:rPr lang="en-US" dirty="0" err="1" smtClean="0"/>
              <a:t>Yingqiang</a:t>
            </a:r>
            <a:r>
              <a:rPr lang="en-US" dirty="0" smtClean="0"/>
              <a:t> Chen	1717161</a:t>
            </a:r>
          </a:p>
          <a:p>
            <a:pPr marL="0" indent="0">
              <a:buNone/>
            </a:pPr>
            <a:r>
              <a:rPr lang="en-US" dirty="0" err="1" smtClean="0"/>
              <a:t>Weihao</a:t>
            </a:r>
            <a:r>
              <a:rPr lang="en-US" dirty="0" smtClean="0"/>
              <a:t> Jin		1717605	</a:t>
            </a:r>
            <a:endParaRPr lang="en-US" dirty="0"/>
          </a:p>
          <a:p>
            <a:pPr marL="0" indent="0">
              <a:buNone/>
            </a:pPr>
            <a:endParaRPr lang="en-US" dirty="0"/>
          </a:p>
        </p:txBody>
      </p:sp>
    </p:spTree>
    <p:extLst>
      <p:ext uri="{BB962C8B-B14F-4D97-AF65-F5344CB8AC3E}">
        <p14:creationId xmlns:p14="http://schemas.microsoft.com/office/powerpoint/2010/main" val="3276253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995" y="2576697"/>
            <a:ext cx="10515600" cy="1325563"/>
          </a:xfrm>
        </p:spPr>
        <p:txBody>
          <a:bodyPr>
            <a:noAutofit/>
          </a:bodyPr>
          <a:lstStyle/>
          <a:p>
            <a:pPr algn="ctr"/>
            <a:r>
              <a:rPr lang="en-US" sz="8000" b="1" dirty="0"/>
              <a:t>Denial of Service </a:t>
            </a:r>
            <a:r>
              <a:rPr lang="en-US" sz="8000" b="1" dirty="0" smtClean="0"/>
              <a:t>Attack</a:t>
            </a:r>
            <a:br>
              <a:rPr lang="en-US" sz="8000" b="1" dirty="0" smtClean="0"/>
            </a:br>
            <a:r>
              <a:rPr lang="en-US" sz="8000" b="1" dirty="0" smtClean="0"/>
              <a:t> </a:t>
            </a:r>
            <a:r>
              <a:rPr lang="en-US" sz="8000" b="1" dirty="0"/>
              <a:t>with UDP Flood </a:t>
            </a:r>
          </a:p>
        </p:txBody>
      </p:sp>
    </p:spTree>
    <p:extLst>
      <p:ext uri="{BB962C8B-B14F-4D97-AF65-F5344CB8AC3E}">
        <p14:creationId xmlns:p14="http://schemas.microsoft.com/office/powerpoint/2010/main" val="4238594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Devices</a:t>
            </a:r>
            <a:r>
              <a:rPr lang="en-US" dirty="0" smtClean="0"/>
              <a:t> </a:t>
            </a:r>
            <a:r>
              <a:rPr lang="en-US" b="1" dirty="0" smtClean="0"/>
              <a:t>information</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2720105"/>
              </p:ext>
            </p:extLst>
          </p:nvPr>
        </p:nvGraphicFramePr>
        <p:xfrm>
          <a:off x="838200" y="1825625"/>
          <a:ext cx="10600265" cy="4778375"/>
        </p:xfrm>
        <a:graphic>
          <a:graphicData uri="http://schemas.openxmlformats.org/drawingml/2006/table">
            <a:tbl>
              <a:tblPr firstRow="1" firstCol="1" bandRow="1">
                <a:tableStyleId>{5C22544A-7EE6-4342-B048-85BDC9FD1C3A}</a:tableStyleId>
              </a:tblPr>
              <a:tblGrid>
                <a:gridCol w="2062318">
                  <a:extLst>
                    <a:ext uri="{9D8B030D-6E8A-4147-A177-3AD203B41FA5}">
                      <a16:colId xmlns:a16="http://schemas.microsoft.com/office/drawing/2014/main" xmlns="" val="1033961155"/>
                    </a:ext>
                  </a:extLst>
                </a:gridCol>
                <a:gridCol w="2650066">
                  <a:extLst>
                    <a:ext uri="{9D8B030D-6E8A-4147-A177-3AD203B41FA5}">
                      <a16:colId xmlns:a16="http://schemas.microsoft.com/office/drawing/2014/main" xmlns="" val="1109837014"/>
                    </a:ext>
                  </a:extLst>
                </a:gridCol>
                <a:gridCol w="3827643">
                  <a:extLst>
                    <a:ext uri="{9D8B030D-6E8A-4147-A177-3AD203B41FA5}">
                      <a16:colId xmlns:a16="http://schemas.microsoft.com/office/drawing/2014/main" xmlns="" val="809516280"/>
                    </a:ext>
                  </a:extLst>
                </a:gridCol>
                <a:gridCol w="2060238">
                  <a:extLst>
                    <a:ext uri="{9D8B030D-6E8A-4147-A177-3AD203B41FA5}">
                      <a16:colId xmlns:a16="http://schemas.microsoft.com/office/drawing/2014/main" xmlns="" val="2857079770"/>
                    </a:ext>
                  </a:extLst>
                </a:gridCol>
              </a:tblGrid>
              <a:tr h="410023">
                <a:tc>
                  <a:txBody>
                    <a:bodyPr/>
                    <a:lstStyle/>
                    <a:p>
                      <a:pPr marL="0" marR="0" algn="ctr">
                        <a:lnSpc>
                          <a:spcPct val="150000"/>
                        </a:lnSpc>
                        <a:spcBef>
                          <a:spcPts val="0"/>
                        </a:spcBef>
                        <a:spcAft>
                          <a:spcPts val="0"/>
                        </a:spcAft>
                      </a:pPr>
                      <a:r>
                        <a:rPr lang="en-US" sz="2800" dirty="0">
                          <a:effectLst/>
                        </a:rPr>
                        <a:t>Device</a:t>
                      </a:r>
                      <a:endParaRPr lang="en-US" sz="2800" dirty="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800">
                          <a:effectLst/>
                        </a:rPr>
                        <a:t>IP Address</a:t>
                      </a:r>
                      <a:endParaRPr lang="en-US" sz="28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800" dirty="0">
                          <a:effectLst/>
                        </a:rPr>
                        <a:t>MAC Address</a:t>
                      </a:r>
                      <a:endParaRPr lang="en-US" sz="2800" dirty="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800" dirty="0">
                          <a:effectLst/>
                        </a:rPr>
                        <a:t>Role</a:t>
                      </a:r>
                      <a:endParaRPr lang="en-US" sz="28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624715630"/>
                  </a:ext>
                </a:extLst>
              </a:tr>
              <a:tr h="1162124">
                <a:tc>
                  <a:txBody>
                    <a:bodyPr/>
                    <a:lstStyle/>
                    <a:p>
                      <a:pPr marL="0" marR="0" algn="ctr">
                        <a:lnSpc>
                          <a:spcPct val="150000"/>
                        </a:lnSpc>
                        <a:spcBef>
                          <a:spcPts val="0"/>
                        </a:spcBef>
                        <a:spcAft>
                          <a:spcPts val="0"/>
                        </a:spcAft>
                      </a:pPr>
                      <a:r>
                        <a:rPr lang="en-US" sz="2800" dirty="0">
                          <a:effectLst/>
                        </a:rPr>
                        <a:t>Router</a:t>
                      </a:r>
                      <a:endParaRPr lang="en-US" sz="2800" dirty="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800" dirty="0">
                          <a:effectLst/>
                        </a:rPr>
                        <a:t>192.168.0.1</a:t>
                      </a:r>
                      <a:endParaRPr lang="en-US" sz="2800" dirty="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800" dirty="0">
                          <a:effectLst/>
                        </a:rPr>
                        <a:t>C4:36:55:76:5F:FB</a:t>
                      </a:r>
                      <a:endParaRPr lang="en-US" sz="2800" dirty="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800">
                          <a:effectLst/>
                        </a:rPr>
                        <a:t>Local Network</a:t>
                      </a:r>
                    </a:p>
                    <a:p>
                      <a:pPr marL="0" marR="0" algn="ctr">
                        <a:lnSpc>
                          <a:spcPct val="150000"/>
                        </a:lnSpc>
                        <a:spcBef>
                          <a:spcPts val="0"/>
                        </a:spcBef>
                        <a:spcAft>
                          <a:spcPts val="0"/>
                        </a:spcAft>
                      </a:pPr>
                      <a:r>
                        <a:rPr lang="en-US" sz="2800">
                          <a:effectLst/>
                        </a:rPr>
                        <a:t>Gateway</a:t>
                      </a:r>
                      <a:endParaRPr lang="en-US" sz="28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877587127"/>
                  </a:ext>
                </a:extLst>
              </a:tr>
              <a:tr h="552027">
                <a:tc>
                  <a:txBody>
                    <a:bodyPr/>
                    <a:lstStyle/>
                    <a:p>
                      <a:pPr marL="0" marR="0" algn="ctr">
                        <a:lnSpc>
                          <a:spcPct val="150000"/>
                        </a:lnSpc>
                        <a:spcBef>
                          <a:spcPts val="0"/>
                        </a:spcBef>
                        <a:spcAft>
                          <a:spcPts val="0"/>
                        </a:spcAft>
                      </a:pPr>
                      <a:r>
                        <a:rPr lang="en-US" sz="2800" dirty="0" smtClean="0">
                          <a:effectLst/>
                        </a:rPr>
                        <a:t>PC1</a:t>
                      </a:r>
                      <a:endParaRPr lang="en-US" sz="2800" dirty="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800" dirty="0">
                          <a:effectLst/>
                        </a:rPr>
                        <a:t>192.168.0.111</a:t>
                      </a:r>
                      <a:endParaRPr lang="en-US" sz="2800" dirty="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800" dirty="0">
                          <a:effectLst/>
                        </a:rPr>
                        <a:t>08:00:27:D3:23:2D</a:t>
                      </a:r>
                      <a:endParaRPr lang="en-US" sz="2800" dirty="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800">
                          <a:effectLst/>
                        </a:rPr>
                        <a:t>Attacker</a:t>
                      </a:r>
                      <a:endParaRPr lang="en-US" sz="28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586668636"/>
                  </a:ext>
                </a:extLst>
              </a:tr>
              <a:tr h="358735">
                <a:tc>
                  <a:txBody>
                    <a:bodyPr/>
                    <a:lstStyle/>
                    <a:p>
                      <a:pPr marL="0" marR="0" algn="ctr">
                        <a:lnSpc>
                          <a:spcPct val="150000"/>
                        </a:lnSpc>
                        <a:spcBef>
                          <a:spcPts val="0"/>
                        </a:spcBef>
                        <a:spcAft>
                          <a:spcPts val="0"/>
                        </a:spcAft>
                      </a:pPr>
                      <a:r>
                        <a:rPr lang="en-US" sz="2800">
                          <a:effectLst/>
                        </a:rPr>
                        <a:t>PC2</a:t>
                      </a:r>
                      <a:endParaRPr lang="en-US" sz="28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800">
                          <a:effectLst/>
                        </a:rPr>
                        <a:t>192.168.0.14</a:t>
                      </a:r>
                      <a:endParaRPr lang="en-US" sz="28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800" dirty="0">
                          <a:effectLst/>
                        </a:rPr>
                        <a:t>AC:FD:CE:E0:C7:61</a:t>
                      </a:r>
                      <a:endParaRPr lang="en-US" sz="2800" dirty="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800" dirty="0">
                          <a:effectLst/>
                        </a:rPr>
                        <a:t>Visitor</a:t>
                      </a:r>
                      <a:endParaRPr lang="en-US" sz="28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667238979"/>
                  </a:ext>
                </a:extLst>
              </a:tr>
              <a:tr h="358735">
                <a:tc>
                  <a:txBody>
                    <a:bodyPr/>
                    <a:lstStyle/>
                    <a:p>
                      <a:pPr marL="0" marR="0" algn="ctr">
                        <a:lnSpc>
                          <a:spcPct val="150000"/>
                        </a:lnSpc>
                        <a:spcBef>
                          <a:spcPts val="0"/>
                        </a:spcBef>
                        <a:spcAft>
                          <a:spcPts val="0"/>
                        </a:spcAft>
                      </a:pPr>
                      <a:r>
                        <a:rPr lang="en-US" sz="2800">
                          <a:effectLst/>
                        </a:rPr>
                        <a:t>PC3</a:t>
                      </a:r>
                      <a:endParaRPr lang="en-US" sz="28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800" dirty="0">
                          <a:effectLst/>
                        </a:rPr>
                        <a:t>192.168.0.7</a:t>
                      </a:r>
                      <a:endParaRPr lang="en-US" sz="2800" dirty="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800" dirty="0">
                          <a:effectLst/>
                        </a:rPr>
                        <a:t>F8:DA:0C:4E:58:8D</a:t>
                      </a:r>
                      <a:endParaRPr lang="en-US" sz="2800" dirty="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800" kern="1200" dirty="0" smtClean="0">
                          <a:solidFill>
                            <a:schemeClr val="dk1"/>
                          </a:solidFill>
                          <a:effectLst/>
                          <a:latin typeface="+mn-lt"/>
                          <a:ea typeface="+mn-ea"/>
                          <a:cs typeface="+mn-cs"/>
                        </a:rPr>
                        <a:t>FTP server</a:t>
                      </a:r>
                    </a:p>
                    <a:p>
                      <a:pPr marL="0" marR="0" algn="ctr">
                        <a:lnSpc>
                          <a:spcPct val="150000"/>
                        </a:lnSpc>
                        <a:spcBef>
                          <a:spcPts val="0"/>
                        </a:spcBef>
                        <a:spcAft>
                          <a:spcPts val="0"/>
                        </a:spcAft>
                      </a:pPr>
                      <a:r>
                        <a:rPr lang="en-US" sz="2800" kern="1200" dirty="0" smtClean="0">
                          <a:solidFill>
                            <a:schemeClr val="dk1"/>
                          </a:solidFill>
                          <a:effectLst/>
                          <a:latin typeface="+mn-lt"/>
                          <a:ea typeface="+mn-ea"/>
                          <a:cs typeface="+mn-cs"/>
                        </a:rPr>
                        <a:t>(Victim)</a:t>
                      </a:r>
                      <a:endParaRPr lang="en-US" sz="28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832240947"/>
                  </a:ext>
                </a:extLst>
              </a:tr>
            </a:tbl>
          </a:graphicData>
        </a:graphic>
      </p:graphicFrame>
    </p:spTree>
    <p:extLst>
      <p:ext uri="{BB962C8B-B14F-4D97-AF65-F5344CB8AC3E}">
        <p14:creationId xmlns:p14="http://schemas.microsoft.com/office/powerpoint/2010/main" val="334516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5"/>
            <a:ext cx="11049000" cy="1325563"/>
          </a:xfrm>
        </p:spPr>
        <p:txBody>
          <a:bodyPr>
            <a:normAutofit fontScale="90000"/>
          </a:bodyPr>
          <a:lstStyle/>
          <a:p>
            <a:r>
              <a:rPr lang="en-US" b="1" i="1" dirty="0">
                <a:latin typeface="Tahoma" panose="020B0604030504040204" pitchFamily="34" charset="0"/>
                <a:ea typeface="宋体" panose="02010600030101010101" pitchFamily="2" charset="-122"/>
              </a:rPr>
              <a:t>The Framework of Experimental Platform</a:t>
            </a: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2252591" y="1263146"/>
            <a:ext cx="7153418" cy="5594854"/>
          </a:xfrm>
          <a:prstGeom prst="rect">
            <a:avLst/>
          </a:prstGeom>
        </p:spPr>
      </p:pic>
    </p:spTree>
    <p:extLst>
      <p:ext uri="{BB962C8B-B14F-4D97-AF65-F5344CB8AC3E}">
        <p14:creationId xmlns:p14="http://schemas.microsoft.com/office/powerpoint/2010/main" val="2414341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Before attack</a:t>
            </a:r>
            <a:endParaRPr lang="en-US" sz="6000" b="1" dirty="0"/>
          </a:p>
        </p:txBody>
      </p:sp>
      <p:graphicFrame>
        <p:nvGraphicFramePr>
          <p:cNvPr id="6" name="Table 5"/>
          <p:cNvGraphicFramePr>
            <a:graphicFrameLocks noGrp="1"/>
          </p:cNvGraphicFramePr>
          <p:nvPr>
            <p:extLst>
              <p:ext uri="{D42A27DB-BD31-4B8C-83A1-F6EECF244321}">
                <p14:modId xmlns:p14="http://schemas.microsoft.com/office/powerpoint/2010/main" val="3018958475"/>
              </p:ext>
            </p:extLst>
          </p:nvPr>
        </p:nvGraphicFramePr>
        <p:xfrm>
          <a:off x="694266" y="2776541"/>
          <a:ext cx="10143066" cy="2659365"/>
        </p:xfrm>
        <a:graphic>
          <a:graphicData uri="http://schemas.openxmlformats.org/drawingml/2006/table">
            <a:tbl>
              <a:tblPr firstRow="1" firstCol="1" bandRow="1">
                <a:tableStyleId>{5C22544A-7EE6-4342-B048-85BDC9FD1C3A}</a:tableStyleId>
              </a:tblPr>
              <a:tblGrid>
                <a:gridCol w="2195632">
                  <a:extLst>
                    <a:ext uri="{9D8B030D-6E8A-4147-A177-3AD203B41FA5}">
                      <a16:colId xmlns:a16="http://schemas.microsoft.com/office/drawing/2014/main" xmlns="" val="2307345718"/>
                    </a:ext>
                  </a:extLst>
                </a:gridCol>
                <a:gridCol w="2195632">
                  <a:extLst>
                    <a:ext uri="{9D8B030D-6E8A-4147-A177-3AD203B41FA5}">
                      <a16:colId xmlns:a16="http://schemas.microsoft.com/office/drawing/2014/main" xmlns="" val="2374393433"/>
                    </a:ext>
                  </a:extLst>
                </a:gridCol>
                <a:gridCol w="2156222">
                  <a:extLst>
                    <a:ext uri="{9D8B030D-6E8A-4147-A177-3AD203B41FA5}">
                      <a16:colId xmlns:a16="http://schemas.microsoft.com/office/drawing/2014/main" xmlns="" val="3194006136"/>
                    </a:ext>
                  </a:extLst>
                </a:gridCol>
                <a:gridCol w="1799669">
                  <a:extLst>
                    <a:ext uri="{9D8B030D-6E8A-4147-A177-3AD203B41FA5}">
                      <a16:colId xmlns:a16="http://schemas.microsoft.com/office/drawing/2014/main" xmlns="" val="3224626809"/>
                    </a:ext>
                  </a:extLst>
                </a:gridCol>
                <a:gridCol w="1795911">
                  <a:extLst>
                    <a:ext uri="{9D8B030D-6E8A-4147-A177-3AD203B41FA5}">
                      <a16:colId xmlns:a16="http://schemas.microsoft.com/office/drawing/2014/main" xmlns="" val="3911604973"/>
                    </a:ext>
                  </a:extLst>
                </a:gridCol>
              </a:tblGrid>
              <a:tr h="354322">
                <a:tc rowSpan="2">
                  <a:txBody>
                    <a:bodyPr/>
                    <a:lstStyle/>
                    <a:p>
                      <a:pPr marL="0" marR="0" algn="ctr">
                        <a:spcBef>
                          <a:spcPts val="0"/>
                        </a:spcBef>
                        <a:spcAft>
                          <a:spcPts val="0"/>
                        </a:spcAft>
                      </a:pPr>
                      <a:r>
                        <a:rPr lang="en-US" sz="3200">
                          <a:effectLst/>
                        </a:rPr>
                        <a:t>Status</a:t>
                      </a:r>
                      <a:endParaRPr lang="en-US" sz="3200">
                        <a:effectLst/>
                        <a:latin typeface="Times New Roman" panose="02020603050405020304" pitchFamily="18" charset="0"/>
                        <a:ea typeface="宋体" panose="02010600030101010101" pitchFamily="2" charset="-122"/>
                      </a:endParaRPr>
                    </a:p>
                  </a:txBody>
                  <a:tcPr marL="68580" marR="68580" marT="0" marB="0"/>
                </a:tc>
                <a:tc gridSpan="3">
                  <a:txBody>
                    <a:bodyPr/>
                    <a:lstStyle/>
                    <a:p>
                      <a:pPr marL="0" marR="0" algn="ctr">
                        <a:spcBef>
                          <a:spcPts val="0"/>
                        </a:spcBef>
                        <a:spcAft>
                          <a:spcPts val="0"/>
                        </a:spcAft>
                      </a:pPr>
                      <a:r>
                        <a:rPr lang="en-US" sz="3200" dirty="0" smtClean="0">
                          <a:effectLst/>
                        </a:rPr>
                        <a:t>FTP server response </a:t>
                      </a:r>
                      <a:r>
                        <a:rPr lang="en-US" sz="3200" dirty="0">
                          <a:effectLst/>
                        </a:rPr>
                        <a:t>time</a:t>
                      </a:r>
                      <a:endParaRPr lang="en-US" sz="3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3200">
                          <a:effectLst/>
                        </a:rPr>
                        <a:t>packet</a:t>
                      </a:r>
                    </a:p>
                    <a:p>
                      <a:pPr marL="0" marR="0" algn="ctr">
                        <a:spcBef>
                          <a:spcPts val="0"/>
                        </a:spcBef>
                        <a:spcAft>
                          <a:spcPts val="0"/>
                        </a:spcAft>
                      </a:pPr>
                      <a:r>
                        <a:rPr lang="en-US" sz="3200">
                          <a:effectLst/>
                        </a:rPr>
                        <a:t>loss</a:t>
                      </a:r>
                      <a:endParaRPr lang="en-US" sz="3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90588287"/>
                  </a:ext>
                </a:extLst>
              </a:tr>
              <a:tr h="708645">
                <a:tc vMerge="1">
                  <a:txBody>
                    <a:bodyPr/>
                    <a:lstStyle/>
                    <a:p>
                      <a:endParaRPr lang="en-US"/>
                    </a:p>
                  </a:txBody>
                  <a:tcPr/>
                </a:tc>
                <a:tc>
                  <a:txBody>
                    <a:bodyPr/>
                    <a:lstStyle/>
                    <a:p>
                      <a:pPr marL="0" marR="0" algn="ctr">
                        <a:spcBef>
                          <a:spcPts val="0"/>
                        </a:spcBef>
                        <a:spcAft>
                          <a:spcPts val="0"/>
                        </a:spcAft>
                      </a:pPr>
                      <a:r>
                        <a:rPr lang="en-US" sz="2800">
                          <a:effectLst/>
                        </a:rPr>
                        <a:t>Maximum </a:t>
                      </a:r>
                      <a:endParaRPr lang="en-US" sz="32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spcBef>
                          <a:spcPts val="0"/>
                        </a:spcBef>
                        <a:spcAft>
                          <a:spcPts val="0"/>
                        </a:spcAft>
                      </a:pPr>
                      <a:r>
                        <a:rPr lang="en-US" sz="2800">
                          <a:effectLst/>
                        </a:rPr>
                        <a:t>Minimum </a:t>
                      </a:r>
                      <a:endParaRPr lang="en-US" sz="32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spcBef>
                          <a:spcPts val="0"/>
                        </a:spcBef>
                        <a:spcAft>
                          <a:spcPts val="0"/>
                        </a:spcAft>
                      </a:pPr>
                      <a:r>
                        <a:rPr lang="en-US" sz="2800" dirty="0">
                          <a:effectLst/>
                        </a:rPr>
                        <a:t>Average </a:t>
                      </a:r>
                      <a:endParaRPr lang="en-US" sz="3200" dirty="0">
                        <a:effectLst/>
                        <a:latin typeface="Times New Roman" panose="02020603050405020304" pitchFamily="18" charset="0"/>
                        <a:ea typeface="宋体" panose="02010600030101010101" pitchFamily="2" charset="-122"/>
                      </a:endParaRPr>
                    </a:p>
                  </a:txBody>
                  <a:tcPr marL="68580" marR="68580" marT="0" marB="0"/>
                </a:tc>
                <a:tc vMerge="1">
                  <a:txBody>
                    <a:bodyPr/>
                    <a:lstStyle/>
                    <a:p>
                      <a:endParaRPr lang="en-US"/>
                    </a:p>
                  </a:txBody>
                  <a:tcPr/>
                </a:tc>
                <a:extLst>
                  <a:ext uri="{0D108BD9-81ED-4DB2-BD59-A6C34878D82A}">
                    <a16:rowId xmlns:a16="http://schemas.microsoft.com/office/drawing/2014/main" xmlns="" val="3046299899"/>
                  </a:ext>
                </a:extLst>
              </a:tr>
              <a:tr h="1417290">
                <a:tc>
                  <a:txBody>
                    <a:bodyPr/>
                    <a:lstStyle/>
                    <a:p>
                      <a:pPr marL="0" marR="0" algn="ctr">
                        <a:spcBef>
                          <a:spcPts val="0"/>
                        </a:spcBef>
                        <a:spcAft>
                          <a:spcPts val="0"/>
                        </a:spcAft>
                      </a:pPr>
                      <a:r>
                        <a:rPr lang="en-US" sz="3200" dirty="0">
                          <a:effectLst/>
                        </a:rPr>
                        <a:t>Sending ping command</a:t>
                      </a:r>
                      <a:endParaRPr lang="en-US" sz="3200" dirty="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3200">
                          <a:effectLst/>
                        </a:rPr>
                        <a:t>244ms</a:t>
                      </a:r>
                      <a:endParaRPr lang="en-US" sz="32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3200">
                          <a:effectLst/>
                        </a:rPr>
                        <a:t>2ms</a:t>
                      </a:r>
                      <a:endParaRPr lang="en-US" sz="32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3200">
                          <a:effectLst/>
                        </a:rPr>
                        <a:t>34ms</a:t>
                      </a:r>
                      <a:endParaRPr lang="en-US" sz="32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3200" dirty="0">
                          <a:effectLst/>
                        </a:rPr>
                        <a:t>0%</a:t>
                      </a:r>
                      <a:endParaRPr lang="en-US" sz="3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025121695"/>
                  </a:ext>
                </a:extLst>
              </a:tr>
            </a:tbl>
          </a:graphicData>
        </a:graphic>
      </p:graphicFrame>
      <p:sp>
        <p:nvSpPr>
          <p:cNvPr id="7" name="Rectangle 6"/>
          <p:cNvSpPr/>
          <p:nvPr/>
        </p:nvSpPr>
        <p:spPr>
          <a:xfrm>
            <a:off x="694266" y="1933078"/>
            <a:ext cx="10341293" cy="646331"/>
          </a:xfrm>
          <a:prstGeom prst="rect">
            <a:avLst/>
          </a:prstGeom>
        </p:spPr>
        <p:txBody>
          <a:bodyPr wrap="none">
            <a:spAutoFit/>
          </a:bodyPr>
          <a:lstStyle/>
          <a:p>
            <a:pPr algn="ctr"/>
            <a:r>
              <a:rPr lang="en-US" sz="3600" dirty="0">
                <a:latin typeface="Times New Roman" panose="02020603050405020304" pitchFamily="18" charset="0"/>
                <a:ea typeface="宋体" panose="02010600030101010101" pitchFamily="2" charset="-122"/>
              </a:rPr>
              <a:t>Experiment Results for Sending Ping Command Status</a:t>
            </a:r>
            <a:endParaRPr lang="en-US" sz="3600" dirty="0"/>
          </a:p>
        </p:txBody>
      </p:sp>
    </p:spTree>
    <p:extLst>
      <p:ext uri="{BB962C8B-B14F-4D97-AF65-F5344CB8AC3E}">
        <p14:creationId xmlns:p14="http://schemas.microsoft.com/office/powerpoint/2010/main" val="477623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b="1" dirty="0" smtClean="0"/>
              <a:t>Before attack</a:t>
            </a:r>
            <a:endParaRPr lang="en-US" sz="6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4627" t="8184" r="9362" b="48584"/>
          <a:stretch/>
        </p:blipFill>
        <p:spPr>
          <a:xfrm>
            <a:off x="838200" y="1690687"/>
            <a:ext cx="10903544" cy="4185179"/>
          </a:xfrm>
          <a:prstGeom prst="rect">
            <a:avLst/>
          </a:prstGeom>
        </p:spPr>
      </p:pic>
    </p:spTree>
    <p:extLst>
      <p:ext uri="{BB962C8B-B14F-4D97-AF65-F5344CB8AC3E}">
        <p14:creationId xmlns:p14="http://schemas.microsoft.com/office/powerpoint/2010/main" val="662465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b="1" dirty="0" smtClean="0"/>
              <a:t>During attack</a:t>
            </a:r>
            <a:endParaRPr lang="en-US" sz="6000" b="1" dirty="0"/>
          </a:p>
        </p:txBody>
      </p:sp>
      <p:graphicFrame>
        <p:nvGraphicFramePr>
          <p:cNvPr id="5" name="Table 4"/>
          <p:cNvGraphicFramePr>
            <a:graphicFrameLocks noGrp="1"/>
          </p:cNvGraphicFramePr>
          <p:nvPr>
            <p:extLst>
              <p:ext uri="{D42A27DB-BD31-4B8C-83A1-F6EECF244321}">
                <p14:modId xmlns:p14="http://schemas.microsoft.com/office/powerpoint/2010/main" val="3045568017"/>
              </p:ext>
            </p:extLst>
          </p:nvPr>
        </p:nvGraphicFramePr>
        <p:xfrm>
          <a:off x="372533" y="1490134"/>
          <a:ext cx="11362268" cy="5364480"/>
        </p:xfrm>
        <a:graphic>
          <a:graphicData uri="http://schemas.openxmlformats.org/drawingml/2006/table">
            <a:tbl>
              <a:tblPr firstRow="1" firstCol="1" bandRow="1">
                <a:tableStyleId>{5C22544A-7EE6-4342-B048-85BDC9FD1C3A}</a:tableStyleId>
              </a:tblPr>
              <a:tblGrid>
                <a:gridCol w="3786615">
                  <a:extLst>
                    <a:ext uri="{9D8B030D-6E8A-4147-A177-3AD203B41FA5}">
                      <a16:colId xmlns:a16="http://schemas.microsoft.com/office/drawing/2014/main" xmlns="" val="788623902"/>
                    </a:ext>
                  </a:extLst>
                </a:gridCol>
                <a:gridCol w="3786615">
                  <a:extLst>
                    <a:ext uri="{9D8B030D-6E8A-4147-A177-3AD203B41FA5}">
                      <a16:colId xmlns:a16="http://schemas.microsoft.com/office/drawing/2014/main" xmlns="" val="3873294457"/>
                    </a:ext>
                  </a:extLst>
                </a:gridCol>
                <a:gridCol w="3789038">
                  <a:extLst>
                    <a:ext uri="{9D8B030D-6E8A-4147-A177-3AD203B41FA5}">
                      <a16:colId xmlns:a16="http://schemas.microsoft.com/office/drawing/2014/main" xmlns="" val="493207200"/>
                    </a:ext>
                  </a:extLst>
                </a:gridCol>
              </a:tblGrid>
              <a:tr h="1590796">
                <a:tc>
                  <a:txBody>
                    <a:bodyPr/>
                    <a:lstStyle/>
                    <a:p>
                      <a:pPr marL="0" marR="0" algn="ctr">
                        <a:lnSpc>
                          <a:spcPct val="150000"/>
                        </a:lnSpc>
                        <a:spcBef>
                          <a:spcPts val="0"/>
                        </a:spcBef>
                        <a:spcAft>
                          <a:spcPts val="0"/>
                        </a:spcAft>
                      </a:pPr>
                      <a:r>
                        <a:rPr lang="en-US" sz="4400">
                          <a:effectLst/>
                        </a:rPr>
                        <a:t>Packet size</a:t>
                      </a:r>
                      <a:endParaRPr lang="en-US" sz="4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spcBef>
                          <a:spcPts val="0"/>
                        </a:spcBef>
                        <a:spcAft>
                          <a:spcPts val="0"/>
                        </a:spcAft>
                      </a:pPr>
                      <a:r>
                        <a:rPr lang="en-US" sz="4400">
                          <a:effectLst/>
                        </a:rPr>
                        <a:t>Average response time</a:t>
                      </a:r>
                    </a:p>
                    <a:p>
                      <a:pPr marL="0" marR="0" algn="ctr">
                        <a:lnSpc>
                          <a:spcPct val="150000"/>
                        </a:lnSpc>
                        <a:spcBef>
                          <a:spcPts val="0"/>
                        </a:spcBef>
                        <a:spcAft>
                          <a:spcPts val="0"/>
                        </a:spcAft>
                      </a:pPr>
                      <a:r>
                        <a:rPr lang="en-US" sz="4400">
                          <a:effectLst/>
                        </a:rPr>
                        <a:t> </a:t>
                      </a:r>
                      <a:endParaRPr lang="en-US" sz="4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spcBef>
                          <a:spcPts val="0"/>
                        </a:spcBef>
                        <a:spcAft>
                          <a:spcPts val="0"/>
                        </a:spcAft>
                      </a:pPr>
                      <a:r>
                        <a:rPr lang="en-US" sz="4400" dirty="0">
                          <a:effectLst/>
                        </a:rPr>
                        <a:t>Package loss</a:t>
                      </a:r>
                    </a:p>
                    <a:p>
                      <a:pPr marL="0" marR="0" algn="ctr">
                        <a:lnSpc>
                          <a:spcPct val="150000"/>
                        </a:lnSpc>
                        <a:spcBef>
                          <a:spcPts val="0"/>
                        </a:spcBef>
                        <a:spcAft>
                          <a:spcPts val="0"/>
                        </a:spcAft>
                      </a:pPr>
                      <a:r>
                        <a:rPr lang="en-US" sz="4400" dirty="0">
                          <a:effectLst/>
                        </a:rPr>
                        <a:t>percentage</a:t>
                      </a:r>
                      <a:endParaRPr lang="en-US" sz="44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465562713"/>
                  </a:ext>
                </a:extLst>
              </a:tr>
              <a:tr h="638134">
                <a:tc>
                  <a:txBody>
                    <a:bodyPr/>
                    <a:lstStyle/>
                    <a:p>
                      <a:pPr marL="0" marR="0" algn="ctr">
                        <a:lnSpc>
                          <a:spcPct val="150000"/>
                        </a:lnSpc>
                        <a:spcBef>
                          <a:spcPts val="0"/>
                        </a:spcBef>
                        <a:spcAft>
                          <a:spcPts val="0"/>
                        </a:spcAft>
                      </a:pPr>
                      <a:r>
                        <a:rPr lang="en-US" sz="4400">
                          <a:effectLst/>
                        </a:rPr>
                        <a:t>100 bytes</a:t>
                      </a:r>
                      <a:endParaRPr lang="en-US" sz="4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4400">
                          <a:effectLst/>
                        </a:rPr>
                        <a:t>506ms</a:t>
                      </a:r>
                      <a:endParaRPr lang="en-US" sz="4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4400">
                          <a:effectLst/>
                        </a:rPr>
                        <a:t>48%</a:t>
                      </a:r>
                      <a:endParaRPr lang="en-US" sz="4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904736244"/>
                  </a:ext>
                </a:extLst>
              </a:tr>
              <a:tr h="638134">
                <a:tc>
                  <a:txBody>
                    <a:bodyPr/>
                    <a:lstStyle/>
                    <a:p>
                      <a:pPr marL="0" marR="0" algn="ctr">
                        <a:lnSpc>
                          <a:spcPct val="150000"/>
                        </a:lnSpc>
                        <a:spcBef>
                          <a:spcPts val="0"/>
                        </a:spcBef>
                        <a:spcAft>
                          <a:spcPts val="0"/>
                        </a:spcAft>
                      </a:pPr>
                      <a:r>
                        <a:rPr lang="en-US" sz="4400">
                          <a:effectLst/>
                        </a:rPr>
                        <a:t>600 bytes</a:t>
                      </a:r>
                      <a:endParaRPr lang="en-US" sz="4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4400">
                          <a:effectLst/>
                        </a:rPr>
                        <a:t>562ms</a:t>
                      </a:r>
                      <a:endParaRPr lang="en-US" sz="4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4400">
                          <a:effectLst/>
                        </a:rPr>
                        <a:t>54%</a:t>
                      </a:r>
                      <a:endParaRPr lang="en-US" sz="4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745496966"/>
                  </a:ext>
                </a:extLst>
              </a:tr>
              <a:tr h="638134">
                <a:tc>
                  <a:txBody>
                    <a:bodyPr/>
                    <a:lstStyle/>
                    <a:p>
                      <a:pPr marL="0" marR="0" algn="ctr">
                        <a:lnSpc>
                          <a:spcPct val="150000"/>
                        </a:lnSpc>
                        <a:spcBef>
                          <a:spcPts val="0"/>
                        </a:spcBef>
                        <a:spcAft>
                          <a:spcPts val="0"/>
                        </a:spcAft>
                      </a:pPr>
                      <a:r>
                        <a:rPr lang="en-US" sz="4400">
                          <a:effectLst/>
                        </a:rPr>
                        <a:t>1100 bytes</a:t>
                      </a:r>
                      <a:endParaRPr lang="en-US" sz="4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4400">
                          <a:effectLst/>
                        </a:rPr>
                        <a:t>1539ms</a:t>
                      </a:r>
                      <a:endParaRPr lang="en-US" sz="4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4400" dirty="0">
                          <a:effectLst/>
                        </a:rPr>
                        <a:t>48%</a:t>
                      </a:r>
                      <a:endParaRPr lang="en-US" sz="44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633529715"/>
                  </a:ext>
                </a:extLst>
              </a:tr>
            </a:tbl>
          </a:graphicData>
        </a:graphic>
      </p:graphicFrame>
    </p:spTree>
    <p:extLst>
      <p:ext uri="{BB962C8B-B14F-4D97-AF65-F5344CB8AC3E}">
        <p14:creationId xmlns:p14="http://schemas.microsoft.com/office/powerpoint/2010/main" val="3756515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b="1" dirty="0" smtClean="0"/>
              <a:t>During attack</a:t>
            </a:r>
            <a:endParaRPr lang="en-US" sz="6000" b="1"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4653" t="8525" r="20858" b="19938"/>
          <a:stretch/>
        </p:blipFill>
        <p:spPr bwMode="auto">
          <a:xfrm>
            <a:off x="1168399" y="1439333"/>
            <a:ext cx="9465733" cy="53001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50476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sz="4400" dirty="0" smtClean="0"/>
              <a:t>In the experiment of </a:t>
            </a:r>
            <a:r>
              <a:rPr lang="en-US" sz="4400" dirty="0"/>
              <a:t>Denial of Service Attack with UDP </a:t>
            </a:r>
            <a:r>
              <a:rPr lang="en-US" sz="4400" dirty="0" smtClean="0"/>
              <a:t>Flood, the </a:t>
            </a:r>
            <a:r>
              <a:rPr lang="en-US" sz="4400" dirty="0"/>
              <a:t>response time </a:t>
            </a:r>
            <a:r>
              <a:rPr lang="en-US" sz="4400" dirty="0" smtClean="0"/>
              <a:t>of the </a:t>
            </a:r>
            <a:r>
              <a:rPr lang="en-US" sz="4400" smtClean="0"/>
              <a:t>FTP server </a:t>
            </a:r>
            <a:r>
              <a:rPr lang="en-US" sz="4400" dirty="0" smtClean="0"/>
              <a:t>is </a:t>
            </a:r>
            <a:r>
              <a:rPr lang="en-US" sz="4400" dirty="0"/>
              <a:t>proportional to the packet size, which implies that the attack with lager packet size will be more effective.</a:t>
            </a:r>
          </a:p>
          <a:p>
            <a:endParaRPr lang="en-US" dirty="0"/>
          </a:p>
        </p:txBody>
      </p:sp>
    </p:spTree>
    <p:extLst>
      <p:ext uri="{BB962C8B-B14F-4D97-AF65-F5344CB8AC3E}">
        <p14:creationId xmlns:p14="http://schemas.microsoft.com/office/powerpoint/2010/main" val="2597375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LAND Attack</a:t>
            </a:r>
            <a:endParaRPr lang="en-US" sz="7200" dirty="0"/>
          </a:p>
        </p:txBody>
      </p:sp>
      <p:sp>
        <p:nvSpPr>
          <p:cNvPr id="3" name="Subtitle 2"/>
          <p:cNvSpPr>
            <a:spLocks noGrp="1"/>
          </p:cNvSpPr>
          <p:nvPr>
            <p:ph type="subTitle" idx="1"/>
          </p:nvPr>
        </p:nvSpPr>
        <p:spPr/>
        <p:txBody>
          <a:bodyPr/>
          <a:lstStyle/>
          <a:p>
            <a:endParaRPr lang="en-US" dirty="0"/>
          </a:p>
          <a:p>
            <a:r>
              <a:rPr lang="en-US" sz="3600" dirty="0"/>
              <a:t> </a:t>
            </a:r>
            <a:r>
              <a:rPr lang="en-US" sz="3600" b="1" dirty="0"/>
              <a:t>the local area network denial attack </a:t>
            </a:r>
            <a:endParaRPr lang="en-US" sz="3600" dirty="0"/>
          </a:p>
        </p:txBody>
      </p:sp>
    </p:spTree>
    <p:extLst>
      <p:ext uri="{BB962C8B-B14F-4D97-AF65-F5344CB8AC3E}">
        <p14:creationId xmlns:p14="http://schemas.microsoft.com/office/powerpoint/2010/main" val="39239581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Attack principle</a:t>
            </a:r>
            <a:endParaRPr lang="en-US" sz="5400" dirty="0"/>
          </a:p>
        </p:txBody>
      </p:sp>
      <p:sp>
        <p:nvSpPr>
          <p:cNvPr id="3" name="Content Placeholder 2"/>
          <p:cNvSpPr>
            <a:spLocks noGrp="1"/>
          </p:cNvSpPr>
          <p:nvPr>
            <p:ph idx="1"/>
          </p:nvPr>
        </p:nvSpPr>
        <p:spPr/>
        <p:txBody>
          <a:bodyPr>
            <a:normAutofit/>
          </a:bodyPr>
          <a:lstStyle/>
          <a:p>
            <a:r>
              <a:rPr lang="en-US" sz="4400" dirty="0" smtClean="0"/>
              <a:t>Send SYN packet that addresses of source and destination are the same.</a:t>
            </a:r>
          </a:p>
          <a:p>
            <a:r>
              <a:rPr lang="en-US" sz="4400" dirty="0" smtClean="0"/>
              <a:t>Misleading servers to establish void links.</a:t>
            </a:r>
            <a:endParaRPr lang="en-US" sz="4400" dirty="0"/>
          </a:p>
        </p:txBody>
      </p:sp>
    </p:spTree>
    <p:extLst>
      <p:ext uri="{BB962C8B-B14F-4D97-AF65-F5344CB8AC3E}">
        <p14:creationId xmlns:p14="http://schemas.microsoft.com/office/powerpoint/2010/main" val="4172255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0085" y="1098176"/>
            <a:ext cx="10058400" cy="2152650"/>
          </a:xfrm>
        </p:spPr>
        <p:txBody>
          <a:bodyPr>
            <a:normAutofit/>
          </a:bodyPr>
          <a:lstStyle/>
          <a:p>
            <a:r>
              <a:rPr lang="en-US" dirty="0" smtClean="0"/>
              <a:t>TCP Connect Flood Attack</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96675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 packet example</a:t>
            </a:r>
            <a:endParaRPr lang="en-US" dirty="0"/>
          </a:p>
        </p:txBody>
      </p:sp>
      <p:pic>
        <p:nvPicPr>
          <p:cNvPr id="4" name="Content Placeholder 3"/>
          <p:cNvPicPr>
            <a:picLocks noGrp="1" noChangeAspect="1"/>
          </p:cNvPicPr>
          <p:nvPr>
            <p:ph idx="1"/>
          </p:nvPr>
        </p:nvPicPr>
        <p:blipFill>
          <a:blip r:embed="rId2"/>
          <a:stretch>
            <a:fillRect/>
          </a:stretch>
        </p:blipFill>
        <p:spPr>
          <a:xfrm>
            <a:off x="1025706" y="2295182"/>
            <a:ext cx="10140588" cy="1265702"/>
          </a:xfrm>
          <a:prstGeom prst="rect">
            <a:avLst/>
          </a:prstGeom>
        </p:spPr>
      </p:pic>
    </p:spTree>
    <p:extLst>
      <p:ext uri="{BB962C8B-B14F-4D97-AF65-F5344CB8AC3E}">
        <p14:creationId xmlns:p14="http://schemas.microsoft.com/office/powerpoint/2010/main" val="39462786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pic>
        <p:nvPicPr>
          <p:cNvPr id="7" name="Picture 6"/>
          <p:cNvPicPr>
            <a:picLocks noChangeAspect="1"/>
          </p:cNvPicPr>
          <p:nvPr/>
        </p:nvPicPr>
        <p:blipFill>
          <a:blip r:embed="rId2"/>
          <a:stretch>
            <a:fillRect/>
          </a:stretch>
        </p:blipFill>
        <p:spPr>
          <a:xfrm>
            <a:off x="1835395" y="1959891"/>
            <a:ext cx="8122178" cy="4082806"/>
          </a:xfrm>
          <a:prstGeom prst="rect">
            <a:avLst/>
          </a:prstGeom>
        </p:spPr>
      </p:pic>
    </p:spTree>
    <p:extLst>
      <p:ext uri="{BB962C8B-B14F-4D97-AF65-F5344CB8AC3E}">
        <p14:creationId xmlns:p14="http://schemas.microsoft.com/office/powerpoint/2010/main" val="1869375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Result</a:t>
            </a:r>
            <a:endParaRPr lang="en-US" sz="5400" dirty="0"/>
          </a:p>
        </p:txBody>
      </p:sp>
      <p:sp>
        <p:nvSpPr>
          <p:cNvPr id="3" name="Content Placeholder 2"/>
          <p:cNvSpPr>
            <a:spLocks noGrp="1"/>
          </p:cNvSpPr>
          <p:nvPr>
            <p:ph idx="1"/>
          </p:nvPr>
        </p:nvSpPr>
        <p:spPr/>
        <p:txBody>
          <a:bodyPr>
            <a:normAutofit/>
          </a:bodyPr>
          <a:lstStyle/>
          <a:p>
            <a:r>
              <a:rPr lang="en-US" sz="4400" dirty="0" smtClean="0"/>
              <a:t>Fail.</a:t>
            </a:r>
            <a:endParaRPr lang="en-US" sz="4400" dirty="0"/>
          </a:p>
        </p:txBody>
      </p:sp>
    </p:spTree>
    <p:extLst>
      <p:ext uri="{BB962C8B-B14F-4D97-AF65-F5344CB8AC3E}">
        <p14:creationId xmlns:p14="http://schemas.microsoft.com/office/powerpoint/2010/main" val="1678458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Analysis</a:t>
            </a:r>
            <a:endParaRPr lang="en-US" sz="5400" dirty="0"/>
          </a:p>
        </p:txBody>
      </p:sp>
      <p:sp>
        <p:nvSpPr>
          <p:cNvPr id="3" name="Content Placeholder 2"/>
          <p:cNvSpPr>
            <a:spLocks noGrp="1"/>
          </p:cNvSpPr>
          <p:nvPr>
            <p:ph idx="1"/>
          </p:nvPr>
        </p:nvSpPr>
        <p:spPr/>
        <p:txBody>
          <a:bodyPr>
            <a:normAutofit/>
          </a:bodyPr>
          <a:lstStyle/>
          <a:p>
            <a:r>
              <a:rPr lang="en-US" sz="4400" dirty="0" smtClean="0"/>
              <a:t>Kali </a:t>
            </a:r>
            <a:r>
              <a:rPr lang="en-US" sz="4400" dirty="0" err="1" smtClean="0"/>
              <a:t>linux</a:t>
            </a:r>
            <a:endParaRPr lang="en-US" sz="4400" dirty="0" smtClean="0"/>
          </a:p>
          <a:p>
            <a:r>
              <a:rPr lang="en-US" sz="4400" dirty="0" smtClean="0"/>
              <a:t>Mechanism in the router</a:t>
            </a:r>
          </a:p>
          <a:p>
            <a:r>
              <a:rPr lang="en-US" sz="4400" dirty="0" smtClean="0"/>
              <a:t>Mechanism in the OS</a:t>
            </a:r>
            <a:endParaRPr lang="en-US" sz="4400" dirty="0"/>
          </a:p>
        </p:txBody>
      </p:sp>
    </p:spTree>
    <p:extLst>
      <p:ext uri="{BB962C8B-B14F-4D97-AF65-F5344CB8AC3E}">
        <p14:creationId xmlns:p14="http://schemas.microsoft.com/office/powerpoint/2010/main" val="932582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SYN Flood Attack</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4998760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941" y="264764"/>
            <a:ext cx="10515600" cy="1325563"/>
          </a:xfrm>
        </p:spPr>
        <p:txBody>
          <a:bodyPr/>
          <a:lstStyle/>
          <a:p>
            <a:r>
              <a:rPr lang="en-US" altLang="zh-CN" dirty="0" smtClean="0"/>
              <a:t>The Experiment’s Framework</a:t>
            </a:r>
            <a:endParaRPr lang="zh-CN" altLang="en-US" dirty="0"/>
          </a:p>
        </p:txBody>
      </p:sp>
      <p:pic>
        <p:nvPicPr>
          <p:cNvPr id="4" name="内容占位符 3"/>
          <p:cNvPicPr>
            <a:picLocks noGrp="1"/>
          </p:cNvPicPr>
          <p:nvPr>
            <p:ph idx="1"/>
          </p:nvPr>
        </p:nvPicPr>
        <p:blipFill>
          <a:blip r:embed="rId2"/>
          <a:stretch>
            <a:fillRect/>
          </a:stretch>
        </p:blipFill>
        <p:spPr>
          <a:xfrm>
            <a:off x="61696" y="1743662"/>
            <a:ext cx="6232801" cy="4686687"/>
          </a:xfrm>
          <a:prstGeom prst="rect">
            <a:avLst/>
          </a:prstGeom>
        </p:spPr>
      </p:pic>
      <p:pic>
        <p:nvPicPr>
          <p:cNvPr id="5" name="图片 4"/>
          <p:cNvPicPr>
            <a:picLocks noChangeAspect="1"/>
          </p:cNvPicPr>
          <p:nvPr/>
        </p:nvPicPr>
        <p:blipFill>
          <a:blip r:embed="rId3"/>
          <a:stretch>
            <a:fillRect/>
          </a:stretch>
        </p:blipFill>
        <p:spPr>
          <a:xfrm>
            <a:off x="6294497" y="1150964"/>
            <a:ext cx="5765181" cy="5332360"/>
          </a:xfrm>
          <a:prstGeom prst="rect">
            <a:avLst/>
          </a:prstGeom>
        </p:spPr>
      </p:pic>
      <p:sp>
        <p:nvSpPr>
          <p:cNvPr id="3" name="文本框 2"/>
          <p:cNvSpPr txBox="1"/>
          <p:nvPr/>
        </p:nvSpPr>
        <p:spPr>
          <a:xfrm>
            <a:off x="2408349" y="1918952"/>
            <a:ext cx="1473138" cy="923330"/>
          </a:xfrm>
          <a:prstGeom prst="rect">
            <a:avLst/>
          </a:prstGeom>
          <a:solidFill>
            <a:schemeClr val="bg1"/>
          </a:solidFill>
        </p:spPr>
        <p:txBody>
          <a:bodyPr wrap="square" rtlCol="0">
            <a:spAutoFit/>
          </a:bodyPr>
          <a:lstStyle/>
          <a:p>
            <a:r>
              <a:rPr lang="en-US" altLang="zh-CN" dirty="0" smtClean="0"/>
              <a:t>Attacker</a:t>
            </a:r>
          </a:p>
          <a:p>
            <a:r>
              <a:rPr lang="en-US" altLang="zh-CN" dirty="0" smtClean="0"/>
              <a:t>(Virtual Machine)</a:t>
            </a:r>
            <a:endParaRPr lang="zh-CN" altLang="en-US" dirty="0"/>
          </a:p>
        </p:txBody>
      </p:sp>
      <p:sp>
        <p:nvSpPr>
          <p:cNvPr id="6" name="文本框 5"/>
          <p:cNvSpPr txBox="1"/>
          <p:nvPr/>
        </p:nvSpPr>
        <p:spPr>
          <a:xfrm>
            <a:off x="4660005" y="4228673"/>
            <a:ext cx="1473138" cy="923330"/>
          </a:xfrm>
          <a:prstGeom prst="rect">
            <a:avLst/>
          </a:prstGeom>
          <a:solidFill>
            <a:schemeClr val="bg1"/>
          </a:solidFill>
        </p:spPr>
        <p:txBody>
          <a:bodyPr wrap="square" rtlCol="0">
            <a:spAutoFit/>
          </a:bodyPr>
          <a:lstStyle/>
          <a:p>
            <a:r>
              <a:rPr lang="en-US" altLang="zh-CN" dirty="0" smtClean="0"/>
              <a:t>Web Server (PC)</a:t>
            </a:r>
            <a:endParaRPr lang="en-US" altLang="zh-CN" dirty="0"/>
          </a:p>
          <a:p>
            <a:endParaRPr lang="zh-CN" altLang="en-US" dirty="0"/>
          </a:p>
        </p:txBody>
      </p:sp>
    </p:spTree>
    <p:extLst>
      <p:ext uri="{BB962C8B-B14F-4D97-AF65-F5344CB8AC3E}">
        <p14:creationId xmlns:p14="http://schemas.microsoft.com/office/powerpoint/2010/main" val="2513185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Experiment Content</a:t>
            </a:r>
            <a:endParaRPr lang="zh-CN" altLang="en-US" dirty="0"/>
          </a:p>
        </p:txBody>
      </p:sp>
      <p:sp>
        <p:nvSpPr>
          <p:cNvPr id="3" name="内容占位符 2"/>
          <p:cNvSpPr>
            <a:spLocks noGrp="1"/>
          </p:cNvSpPr>
          <p:nvPr>
            <p:ph idx="1"/>
          </p:nvPr>
        </p:nvSpPr>
        <p:spPr/>
        <p:txBody>
          <a:bodyPr/>
          <a:lstStyle/>
          <a:p>
            <a:r>
              <a:rPr lang="en-US" altLang="zh-CN" dirty="0" smtClean="0"/>
              <a:t>SYN Flood Attack with Attacker’s Real IP</a:t>
            </a:r>
          </a:p>
          <a:p>
            <a:endParaRPr lang="en-US" altLang="zh-CN" dirty="0" smtClean="0"/>
          </a:p>
          <a:p>
            <a:r>
              <a:rPr lang="en-US" altLang="zh-CN" dirty="0"/>
              <a:t>SYN Flood Attack with random </a:t>
            </a:r>
            <a:r>
              <a:rPr lang="en-US" altLang="zh-CN" dirty="0" smtClean="0"/>
              <a:t>IP</a:t>
            </a:r>
          </a:p>
          <a:p>
            <a:endParaRPr lang="en-US" altLang="zh-CN" dirty="0"/>
          </a:p>
          <a:p>
            <a:pPr lvl="1"/>
            <a:r>
              <a:rPr lang="en-US" altLang="zh-CN" dirty="0" smtClean="0"/>
              <a:t>1)</a:t>
            </a:r>
            <a:r>
              <a:rPr lang="en-US" altLang="zh-CN" dirty="0"/>
              <a:t> Attack with random IP and Different </a:t>
            </a:r>
            <a:r>
              <a:rPr lang="en-US" altLang="zh-CN" dirty="0" smtClean="0"/>
              <a:t>Count</a:t>
            </a:r>
          </a:p>
          <a:p>
            <a:pPr lvl="1"/>
            <a:endParaRPr lang="en-US" altLang="zh-CN" dirty="0"/>
          </a:p>
          <a:p>
            <a:pPr lvl="1"/>
            <a:r>
              <a:rPr lang="en-US" altLang="zh-CN" dirty="0" smtClean="0"/>
              <a:t>2) </a:t>
            </a:r>
            <a:r>
              <a:rPr lang="en-US" altLang="zh-CN" dirty="0"/>
              <a:t>SYN Flood Attack with random IP and Different Data Bytes</a:t>
            </a:r>
            <a:endParaRPr lang="zh-CN" altLang="en-US" dirty="0"/>
          </a:p>
        </p:txBody>
      </p:sp>
    </p:spTree>
    <p:extLst>
      <p:ext uri="{BB962C8B-B14F-4D97-AF65-F5344CB8AC3E}">
        <p14:creationId xmlns:p14="http://schemas.microsoft.com/office/powerpoint/2010/main" val="4691451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considered references for every attack command</a:t>
            </a:r>
            <a:endParaRPr lang="zh-CN" altLang="en-US" dirty="0"/>
          </a:p>
        </p:txBody>
      </p:sp>
      <p:sp>
        <p:nvSpPr>
          <p:cNvPr id="3" name="内容占位符 2"/>
          <p:cNvSpPr>
            <a:spLocks noGrp="1"/>
          </p:cNvSpPr>
          <p:nvPr>
            <p:ph idx="1"/>
          </p:nvPr>
        </p:nvSpPr>
        <p:spPr/>
        <p:txBody>
          <a:bodyPr/>
          <a:lstStyle/>
          <a:p>
            <a:pPr lvl="0"/>
            <a:r>
              <a:rPr lang="en-US" altLang="zh-CN" b="1" dirty="0"/>
              <a:t>Test 1:</a:t>
            </a:r>
            <a:r>
              <a:rPr lang="en-US" altLang="zh-CN" dirty="0"/>
              <a:t> Tester keeps</a:t>
            </a:r>
            <a:r>
              <a:rPr lang="x-none" altLang="zh-CN" dirty="0"/>
              <a:t> sending SYN packets for 1 minute then stop the command. After that, tester will record the time for success of user’s re-access.</a:t>
            </a:r>
            <a:endParaRPr lang="zh-CN" altLang="zh-CN" dirty="0"/>
          </a:p>
          <a:p>
            <a:r>
              <a:rPr lang="en-US" altLang="zh-CN" b="1" dirty="0"/>
              <a:t>Test 2: </a:t>
            </a:r>
            <a:r>
              <a:rPr lang="en-US" altLang="zh-CN" dirty="0"/>
              <a:t>During the attack, the Kali Linux will use the command which is shown in Figure 4 to send 50 TCP packets in normal frequency to simulate multiple users’ access requirement. In this test, the packets’ loss rate and the receptions’ distribution among 50 requirement will be considered.</a:t>
            </a:r>
            <a:endParaRPr lang="zh-CN" altLang="en-US" dirty="0"/>
          </a:p>
        </p:txBody>
      </p:sp>
    </p:spTree>
    <p:extLst>
      <p:ext uri="{BB962C8B-B14F-4D97-AF65-F5344CB8AC3E}">
        <p14:creationId xmlns:p14="http://schemas.microsoft.com/office/powerpoint/2010/main" val="13890605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SYN Flood Attack with Attacker’s Real </a:t>
            </a:r>
            <a:r>
              <a:rPr lang="en-US" altLang="zh-CN" dirty="0" smtClean="0"/>
              <a:t>IP</a:t>
            </a:r>
            <a:br>
              <a:rPr lang="en-US" altLang="zh-CN" dirty="0" smtClean="0"/>
            </a:br>
            <a:endParaRPr lang="zh-CN" altLang="en-US" dirty="0"/>
          </a:p>
        </p:txBody>
      </p:sp>
      <p:pic>
        <p:nvPicPr>
          <p:cNvPr id="4" name="内容占位符 3"/>
          <p:cNvPicPr>
            <a:picLocks noGrp="1"/>
          </p:cNvPicPr>
          <p:nvPr>
            <p:ph idx="1"/>
          </p:nvPr>
        </p:nvPicPr>
        <p:blipFill>
          <a:blip r:embed="rId2"/>
          <a:stretch>
            <a:fillRect/>
          </a:stretch>
        </p:blipFill>
        <p:spPr>
          <a:xfrm>
            <a:off x="838200" y="1339191"/>
            <a:ext cx="9231351" cy="1905813"/>
          </a:xfrm>
          <a:prstGeom prst="rect">
            <a:avLst/>
          </a:prstGeom>
        </p:spPr>
      </p:pic>
      <p:sp>
        <p:nvSpPr>
          <p:cNvPr id="5" name="矩形 4"/>
          <p:cNvSpPr/>
          <p:nvPr/>
        </p:nvSpPr>
        <p:spPr>
          <a:xfrm>
            <a:off x="838200" y="3476467"/>
            <a:ext cx="9690410" cy="1046440"/>
          </a:xfrm>
          <a:prstGeom prst="rect">
            <a:avLst/>
          </a:prstGeom>
        </p:spPr>
        <p:txBody>
          <a:bodyPr wrap="square">
            <a:spAutoFit/>
          </a:bodyPr>
          <a:lstStyle/>
          <a:p>
            <a:r>
              <a:rPr lang="en-US" altLang="zh-CN" sz="4400" dirty="0">
                <a:latin typeface="+mj-lt"/>
                <a:ea typeface="+mj-ea"/>
                <a:cs typeface="+mj-cs"/>
              </a:rPr>
              <a:t>SYN Flood Attack with </a:t>
            </a:r>
            <a:r>
              <a:rPr lang="en-US" altLang="zh-CN" sz="4400" dirty="0" smtClean="0">
                <a:latin typeface="+mj-lt"/>
                <a:ea typeface="+mj-ea"/>
                <a:cs typeface="+mj-cs"/>
              </a:rPr>
              <a:t>Random </a:t>
            </a:r>
            <a:r>
              <a:rPr lang="en-US" altLang="zh-CN" sz="4400" dirty="0">
                <a:latin typeface="+mj-lt"/>
                <a:ea typeface="+mj-ea"/>
                <a:cs typeface="+mj-cs"/>
              </a:rPr>
              <a:t>IP</a:t>
            </a:r>
            <a:r>
              <a:rPr lang="en-US" altLang="zh-CN" dirty="0" smtClean="0"/>
              <a:t/>
            </a:r>
            <a:br>
              <a:rPr lang="en-US" altLang="zh-CN" dirty="0" smtClean="0"/>
            </a:br>
            <a:endParaRPr lang="zh-CN" altLang="en-US" dirty="0"/>
          </a:p>
        </p:txBody>
      </p:sp>
      <p:pic>
        <p:nvPicPr>
          <p:cNvPr id="6" name="图片 5"/>
          <p:cNvPicPr/>
          <p:nvPr/>
        </p:nvPicPr>
        <p:blipFill>
          <a:blip r:embed="rId3"/>
          <a:stretch>
            <a:fillRect/>
          </a:stretch>
        </p:blipFill>
        <p:spPr>
          <a:xfrm>
            <a:off x="838200" y="4270918"/>
            <a:ext cx="9143916" cy="2093022"/>
          </a:xfrm>
          <a:prstGeom prst="rect">
            <a:avLst/>
          </a:prstGeom>
        </p:spPr>
      </p:pic>
      <p:sp>
        <p:nvSpPr>
          <p:cNvPr id="7" name="文本框 6"/>
          <p:cNvSpPr txBox="1"/>
          <p:nvPr/>
        </p:nvSpPr>
        <p:spPr>
          <a:xfrm>
            <a:off x="10069551" y="2144680"/>
            <a:ext cx="1342034" cy="646331"/>
          </a:xfrm>
          <a:prstGeom prst="rect">
            <a:avLst/>
          </a:prstGeom>
          <a:noFill/>
        </p:spPr>
        <p:txBody>
          <a:bodyPr wrap="none" rtlCol="0">
            <a:spAutoFit/>
          </a:bodyPr>
          <a:lstStyle/>
          <a:p>
            <a:r>
              <a:rPr lang="en-US" altLang="zh-CN" sz="3600" dirty="0" smtClean="0"/>
              <a:t>Failed</a:t>
            </a:r>
            <a:endParaRPr lang="zh-CN" altLang="en-US" sz="3600" dirty="0"/>
          </a:p>
        </p:txBody>
      </p:sp>
      <p:sp>
        <p:nvSpPr>
          <p:cNvPr id="8" name="文本框 7"/>
          <p:cNvSpPr txBox="1"/>
          <p:nvPr/>
        </p:nvSpPr>
        <p:spPr>
          <a:xfrm>
            <a:off x="9982116" y="4885197"/>
            <a:ext cx="1832553" cy="646331"/>
          </a:xfrm>
          <a:prstGeom prst="rect">
            <a:avLst/>
          </a:prstGeom>
          <a:noFill/>
        </p:spPr>
        <p:txBody>
          <a:bodyPr wrap="none" rtlCol="0">
            <a:spAutoFit/>
          </a:bodyPr>
          <a:lstStyle/>
          <a:p>
            <a:r>
              <a:rPr lang="en-US" altLang="zh-CN" sz="3600" dirty="0" smtClean="0"/>
              <a:t>Succeed</a:t>
            </a:r>
            <a:endParaRPr lang="zh-CN" altLang="en-US" sz="3600" dirty="0"/>
          </a:p>
        </p:txBody>
      </p:sp>
    </p:spTree>
    <p:extLst>
      <p:ext uri="{BB962C8B-B14F-4D97-AF65-F5344CB8AC3E}">
        <p14:creationId xmlns:p14="http://schemas.microsoft.com/office/powerpoint/2010/main" val="2606344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Attack with random IP and Different Count</a:t>
            </a:r>
            <a:br>
              <a:rPr lang="en-US" altLang="zh-CN" dirty="0" smtClean="0"/>
            </a:br>
            <a:r>
              <a:rPr lang="en-US" altLang="zh-CN" dirty="0" smtClean="0"/>
              <a:t>(Data bytes 1200)</a:t>
            </a:r>
            <a:endParaRPr lang="zh-CN" altLang="en-US" dirty="0"/>
          </a:p>
        </p:txBody>
      </p:sp>
      <p:sp>
        <p:nvSpPr>
          <p:cNvPr id="3" name="内容占位符 2"/>
          <p:cNvSpPr>
            <a:spLocks noGrp="1"/>
          </p:cNvSpPr>
          <p:nvPr>
            <p:ph idx="1"/>
          </p:nvPr>
        </p:nvSpPr>
        <p:spPr/>
        <p:txBody>
          <a:bodyPr/>
          <a:lstStyle/>
          <a:p>
            <a:pPr marL="0" indent="0">
              <a:buNone/>
            </a:pPr>
            <a:endParaRPr lang="en-US" altLang="zh-CN" dirty="0"/>
          </a:p>
          <a:p>
            <a:r>
              <a:rPr lang="en-US" altLang="zh-CN" dirty="0" smtClean="0"/>
              <a:t> Test 1 Result: T</a:t>
            </a:r>
            <a:r>
              <a:rPr lang="x-none" altLang="zh-CN" dirty="0" smtClean="0"/>
              <a:t>ime for success of user’s re-access</a:t>
            </a:r>
            <a:endParaRPr lang="en-US" altLang="zh-CN" dirty="0" smtClean="0"/>
          </a:p>
          <a:p>
            <a:r>
              <a:rPr lang="en-US" altLang="zh-CN" dirty="0" smtClean="0"/>
              <a:t> Test </a:t>
            </a:r>
            <a:r>
              <a:rPr lang="en-US" altLang="zh-CN" dirty="0"/>
              <a:t>2</a:t>
            </a:r>
            <a:r>
              <a:rPr lang="en-US" altLang="zh-CN" dirty="0" smtClean="0"/>
              <a:t> Result: Packet loss rate</a:t>
            </a:r>
          </a:p>
          <a:p>
            <a:endParaRPr lang="zh-CN" altLang="en-US" dirty="0"/>
          </a:p>
        </p:txBody>
      </p:sp>
      <p:pic>
        <p:nvPicPr>
          <p:cNvPr id="4" name="图片 3"/>
          <p:cNvPicPr>
            <a:picLocks noChangeAspect="1"/>
          </p:cNvPicPr>
          <p:nvPr/>
        </p:nvPicPr>
        <p:blipFill>
          <a:blip r:embed="rId2"/>
          <a:stretch>
            <a:fillRect/>
          </a:stretch>
        </p:blipFill>
        <p:spPr>
          <a:xfrm>
            <a:off x="1824736" y="3659788"/>
            <a:ext cx="5286375" cy="2400300"/>
          </a:xfrm>
          <a:prstGeom prst="rect">
            <a:avLst/>
          </a:prstGeom>
        </p:spPr>
      </p:pic>
    </p:spTree>
    <p:extLst>
      <p:ext uri="{BB962C8B-B14F-4D97-AF65-F5344CB8AC3E}">
        <p14:creationId xmlns:p14="http://schemas.microsoft.com/office/powerpoint/2010/main" val="2040537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53" y="45326"/>
            <a:ext cx="10515600" cy="1325563"/>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Experiment Procedure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8" name="Content Placeholder 7"/>
          <p:cNvSpPr>
            <a:spLocks noGrp="1"/>
          </p:cNvSpPr>
          <p:nvPr>
            <p:ph idx="1"/>
          </p:nvPr>
        </p:nvSpPr>
        <p:spPr>
          <a:xfrm>
            <a:off x="6477000" y="1825625"/>
            <a:ext cx="4876800" cy="4351338"/>
          </a:xfrm>
        </p:spPr>
        <p:txBody>
          <a:bodyPr>
            <a:normAutofit fontScale="92500" lnSpcReduction="10000"/>
          </a:bodyPr>
          <a:lstStyle/>
          <a:p>
            <a:pPr marL="571500" indent="-571500">
              <a:buFont typeface="+mj-lt"/>
              <a:buAutoNum type="romanUcPeriod"/>
            </a:pPr>
            <a:r>
              <a:rPr lang="en-US" sz="1600" dirty="0" smtClean="0">
                <a:latin typeface="Times New Roman" panose="02020603050405020304" pitchFamily="18" charset="0"/>
                <a:cs typeface="Times New Roman" panose="02020603050405020304" pitchFamily="18" charset="0"/>
              </a:rPr>
              <a:t>Three roles: attacker (use Kali Linux VM), victim (Win10 OS), observer (Win10 OS).</a:t>
            </a:r>
          </a:p>
          <a:p>
            <a:pPr marL="571500" indent="-571500">
              <a:buFont typeface="+mj-lt"/>
              <a:buAutoNum type="romanUcPeriod"/>
            </a:pPr>
            <a:r>
              <a:rPr lang="en-US" sz="1600" dirty="0" smtClean="0">
                <a:latin typeface="Times New Roman" panose="02020603050405020304" pitchFamily="18" charset="0"/>
                <a:cs typeface="Times New Roman" panose="02020603050405020304" pitchFamily="18" charset="0"/>
              </a:rPr>
              <a:t>Connect to the same home LAN network. </a:t>
            </a:r>
          </a:p>
          <a:p>
            <a:pPr marL="571500" indent="-571500">
              <a:buFont typeface="+mj-lt"/>
              <a:buAutoNum type="romanUcPeriod"/>
            </a:pPr>
            <a:r>
              <a:rPr lang="en-US" sz="1600" dirty="0" smtClean="0">
                <a:latin typeface="Times New Roman" panose="02020603050405020304" pitchFamily="18" charset="0"/>
                <a:cs typeface="Times New Roman" panose="02020603050405020304" pitchFamily="18" charset="0"/>
              </a:rPr>
              <a:t>Shut down the firewall and </a:t>
            </a:r>
            <a:r>
              <a:rPr lang="en-US" sz="1600" dirty="0" err="1" smtClean="0">
                <a:latin typeface="Times New Roman" panose="02020603050405020304" pitchFamily="18" charset="0"/>
                <a:cs typeface="Times New Roman" panose="02020603050405020304" pitchFamily="18" charset="0"/>
              </a:rPr>
              <a:t>DoS</a:t>
            </a:r>
            <a:r>
              <a:rPr lang="en-US" sz="1600" dirty="0" smtClean="0">
                <a:latin typeface="Times New Roman" panose="02020603050405020304" pitchFamily="18" charset="0"/>
                <a:cs typeface="Times New Roman" panose="02020603050405020304" pitchFamily="18" charset="0"/>
              </a:rPr>
              <a:t> filters.</a:t>
            </a:r>
          </a:p>
          <a:p>
            <a:pPr marL="571500" indent="-571500">
              <a:buFont typeface="+mj-lt"/>
              <a:buAutoNum type="romanUcPeriod"/>
            </a:pPr>
            <a:r>
              <a:rPr lang="en-US" sz="1600" dirty="0" smtClean="0">
                <a:latin typeface="Times New Roman" panose="02020603050405020304" pitchFamily="18" charset="0"/>
                <a:cs typeface="Times New Roman" panose="02020603050405020304" pitchFamily="18" charset="0"/>
              </a:rPr>
              <a:t>Attacker implements the TCP connect attack.</a:t>
            </a:r>
          </a:p>
          <a:p>
            <a:pPr marL="571500" indent="-571500">
              <a:buFont typeface="+mj-lt"/>
              <a:buAutoNum type="romanUcPeriod"/>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Victim captures the packets and CPU utility.</a:t>
            </a:r>
          </a:p>
          <a:p>
            <a:pPr marL="571500" indent="-571500">
              <a:buFont typeface="+mj-lt"/>
              <a:buAutoNum type="romanUcPeriod"/>
            </a:pPr>
            <a:r>
              <a:rPr lang="en-US" sz="1600" dirty="0" smtClean="0">
                <a:latin typeface="Times New Roman" panose="02020603050405020304" pitchFamily="18" charset="0"/>
                <a:cs typeface="Times New Roman" panose="02020603050405020304" pitchFamily="18" charset="0"/>
              </a:rPr>
              <a:t>Observer ping to victim to check the connection between them, if “request time out”, attack succeeded.</a:t>
            </a:r>
          </a:p>
          <a:p>
            <a:pPr marL="571500" indent="-571500">
              <a:buFont typeface="+mj-lt"/>
              <a:buAutoNum type="romanUcPeriod"/>
            </a:pPr>
            <a:r>
              <a:rPr lang="en-US" sz="1600" dirty="0" smtClean="0">
                <a:latin typeface="Times New Roman" panose="02020603050405020304" pitchFamily="18" charset="0"/>
                <a:cs typeface="Times New Roman" panose="02020603050405020304" pitchFamily="18" charset="0"/>
              </a:rPr>
              <a:t>Collect data from all sides and analyze.</a:t>
            </a:r>
          </a:p>
          <a:p>
            <a:pPr marL="571500" indent="-571500">
              <a:buFont typeface="+mj-lt"/>
              <a:buAutoNum type="romanUcPeriod"/>
            </a:pPr>
            <a:r>
              <a:rPr lang="en-US" sz="1600" dirty="0" smtClean="0">
                <a:latin typeface="Times New Roman" panose="02020603050405020304" pitchFamily="18" charset="0"/>
                <a:cs typeface="Times New Roman" panose="02020603050405020304" pitchFamily="18" charset="0"/>
              </a:rPr>
              <a:t>Experiment finished.</a:t>
            </a:r>
          </a:p>
          <a:p>
            <a:pPr marL="571500" indent="-571500">
              <a:buFont typeface="+mj-lt"/>
              <a:buAutoNum type="romanUcPeriod"/>
            </a:pPr>
            <a:endParaRPr lang="en-US" sz="1600" dirty="0" smtClean="0"/>
          </a:p>
          <a:p>
            <a:pPr marL="571500" indent="-571500">
              <a:buFont typeface="+mj-lt"/>
              <a:buAutoNum type="romanUcPeriod"/>
            </a:pPr>
            <a:endParaRPr lang="en-US" sz="1600" dirty="0" smtClean="0"/>
          </a:p>
          <a:p>
            <a:pPr marL="0" indent="0" algn="just">
              <a:buNone/>
            </a:pPr>
            <a:r>
              <a:rPr lang="en-US" sz="1600" dirty="0" smtClean="0">
                <a:solidFill>
                  <a:schemeClr val="accent1"/>
                </a:solidFill>
                <a:latin typeface="Tahoma" panose="020B0604030504040204" pitchFamily="34" charset="0"/>
                <a:ea typeface="Tahoma" panose="020B0604030504040204" pitchFamily="34" charset="0"/>
                <a:cs typeface="Tahoma" panose="020B0604030504040204" pitchFamily="34" charset="0"/>
              </a:rPr>
              <a:t>*rate </a:t>
            </a:r>
            <a:r>
              <a:rPr lang="en-US" sz="1600" dirty="0">
                <a:latin typeface="Tahoma" panose="020B0604030504040204" pitchFamily="34" charset="0"/>
                <a:ea typeface="Tahoma" panose="020B0604030504040204" pitchFamily="34" charset="0"/>
                <a:cs typeface="Tahoma" panose="020B0604030504040204" pitchFamily="34" charset="0"/>
              </a:rPr>
              <a:t>illustrates how many TCP attacks per second and </a:t>
            </a:r>
            <a:r>
              <a:rPr lang="en-US" sz="1600" dirty="0" smtClean="0">
                <a:solidFill>
                  <a:schemeClr val="accent1"/>
                </a:solidFill>
                <a:latin typeface="Tahoma" panose="020B0604030504040204" pitchFamily="34" charset="0"/>
                <a:ea typeface="Tahoma" panose="020B0604030504040204" pitchFamily="34" charset="0"/>
                <a:cs typeface="Tahoma" panose="020B0604030504040204" pitchFamily="34" charset="0"/>
              </a:rPr>
              <a:t>*c </a:t>
            </a:r>
            <a:r>
              <a:rPr lang="en-US" sz="1600" dirty="0">
                <a:latin typeface="Tahoma" panose="020B0604030504040204" pitchFamily="34" charset="0"/>
                <a:ea typeface="Tahoma" panose="020B0604030504040204" pitchFamily="34" charset="0"/>
                <a:cs typeface="Tahoma" panose="020B0604030504040204" pitchFamily="34" charset="0"/>
              </a:rPr>
              <a:t>implies count for TCP connects per attack, </a:t>
            </a:r>
            <a:r>
              <a:rPr lang="en-US" sz="1600" dirty="0" smtClean="0">
                <a:solidFill>
                  <a:schemeClr val="accent1"/>
                </a:solidFill>
                <a:latin typeface="Tahoma" panose="020B0604030504040204" pitchFamily="34" charset="0"/>
                <a:ea typeface="Tahoma" panose="020B0604030504040204" pitchFamily="34" charset="0"/>
                <a:cs typeface="Tahoma" panose="020B0604030504040204" pitchFamily="34" charset="0"/>
              </a:rPr>
              <a:t>*q </a:t>
            </a:r>
            <a:r>
              <a:rPr lang="en-US" sz="1600" dirty="0">
                <a:latin typeface="Tahoma" panose="020B0604030504040204" pitchFamily="34" charset="0"/>
                <a:ea typeface="Tahoma" panose="020B0604030504040204" pitchFamily="34" charset="0"/>
                <a:cs typeface="Tahoma" panose="020B0604030504040204" pitchFamily="34" charset="0"/>
              </a:rPr>
              <a:t>states decrease verbosity for one time </a:t>
            </a:r>
          </a:p>
          <a:p>
            <a:pPr marL="571500" indent="-571500">
              <a:buFont typeface="+mj-lt"/>
              <a:buAutoNum type="romanUcPeriod"/>
            </a:pPr>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10" y="1330278"/>
            <a:ext cx="5617552" cy="5342032"/>
          </a:xfrm>
          <a:prstGeom prst="rect">
            <a:avLst/>
          </a:prstGeom>
        </p:spPr>
      </p:pic>
      <p:pic>
        <p:nvPicPr>
          <p:cNvPr id="9" name="Picture 8"/>
          <p:cNvPicPr/>
          <p:nvPr/>
        </p:nvPicPr>
        <p:blipFill rotWithShape="1">
          <a:blip r:embed="rId3" cstate="print">
            <a:extLst>
              <a:ext uri="{28A0092B-C50C-407E-A947-70E740481C1C}">
                <a14:useLocalDpi xmlns:a14="http://schemas.microsoft.com/office/drawing/2010/main" val="0"/>
              </a:ext>
            </a:extLst>
          </a:blip>
          <a:srcRect r="19516" b="81882"/>
          <a:stretch/>
        </p:blipFill>
        <p:spPr bwMode="auto">
          <a:xfrm>
            <a:off x="6477000" y="4809150"/>
            <a:ext cx="4876800" cy="2993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068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fade">
                                      <p:cBhvr>
                                        <p:cTn id="28" dur="500"/>
                                        <p:tgtEl>
                                          <p:spTgt spid="8">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animEffect transition="in" filter="fade">
                                      <p:cBhvr>
                                        <p:cTn id="31" dur="500"/>
                                        <p:tgtEl>
                                          <p:spTgt spid="8">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Attack with random IP and Different Count</a:t>
            </a:r>
            <a:br>
              <a:rPr lang="en-US" altLang="zh-CN" dirty="0" smtClean="0"/>
            </a:br>
            <a:r>
              <a:rPr lang="en-US" altLang="zh-CN" dirty="0" smtClean="0"/>
              <a:t>(Data bytes 1200)</a:t>
            </a:r>
            <a:endParaRPr lang="zh-CN" altLang="en-US" dirty="0"/>
          </a:p>
        </p:txBody>
      </p:sp>
      <p:sp>
        <p:nvSpPr>
          <p:cNvPr id="3" name="内容占位符 2"/>
          <p:cNvSpPr>
            <a:spLocks noGrp="1"/>
          </p:cNvSpPr>
          <p:nvPr>
            <p:ph idx="1"/>
          </p:nvPr>
        </p:nvSpPr>
        <p:spPr>
          <a:xfrm>
            <a:off x="838200" y="1393902"/>
            <a:ext cx="10515600" cy="4783061"/>
          </a:xfrm>
        </p:spPr>
        <p:txBody>
          <a:bodyPr/>
          <a:lstStyle/>
          <a:p>
            <a:endParaRPr lang="en-US" altLang="zh-CN" dirty="0" smtClean="0"/>
          </a:p>
          <a:p>
            <a:r>
              <a:rPr lang="en-US" altLang="zh-CN" dirty="0" smtClean="0"/>
              <a:t> Analyzation :  According to the </a:t>
            </a:r>
            <a:r>
              <a:rPr lang="en-US" altLang="zh-CN" dirty="0"/>
              <a:t>receptions’ </a:t>
            </a:r>
            <a:r>
              <a:rPr lang="en-US" altLang="zh-CN" dirty="0" smtClean="0"/>
              <a:t>distribution of 50 packets</a:t>
            </a:r>
            <a:endParaRPr lang="zh-CN" altLang="en-US" dirty="0"/>
          </a:p>
        </p:txBody>
      </p:sp>
      <p:pic>
        <p:nvPicPr>
          <p:cNvPr id="4" name="图片 3"/>
          <p:cNvPicPr>
            <a:picLocks noChangeAspect="1"/>
          </p:cNvPicPr>
          <p:nvPr/>
        </p:nvPicPr>
        <p:blipFill>
          <a:blip r:embed="rId2"/>
          <a:stretch>
            <a:fillRect/>
          </a:stretch>
        </p:blipFill>
        <p:spPr>
          <a:xfrm>
            <a:off x="838200" y="2687329"/>
            <a:ext cx="3019425" cy="1009650"/>
          </a:xfrm>
          <a:prstGeom prst="rect">
            <a:avLst/>
          </a:prstGeom>
        </p:spPr>
      </p:pic>
      <p:pic>
        <p:nvPicPr>
          <p:cNvPr id="5" name="图片 4"/>
          <p:cNvPicPr>
            <a:picLocks noChangeAspect="1"/>
          </p:cNvPicPr>
          <p:nvPr/>
        </p:nvPicPr>
        <p:blipFill>
          <a:blip r:embed="rId3"/>
          <a:stretch>
            <a:fillRect/>
          </a:stretch>
        </p:blipFill>
        <p:spPr>
          <a:xfrm>
            <a:off x="1151976" y="3655450"/>
            <a:ext cx="2419350" cy="800100"/>
          </a:xfrm>
          <a:prstGeom prst="rect">
            <a:avLst/>
          </a:prstGeom>
        </p:spPr>
      </p:pic>
      <p:pic>
        <p:nvPicPr>
          <p:cNvPr id="6" name="图片 5"/>
          <p:cNvPicPr/>
          <p:nvPr/>
        </p:nvPicPr>
        <p:blipFill>
          <a:blip r:embed="rId4"/>
          <a:stretch>
            <a:fillRect/>
          </a:stretch>
        </p:blipFill>
        <p:spPr>
          <a:xfrm>
            <a:off x="4237463" y="2564780"/>
            <a:ext cx="7116337" cy="3980985"/>
          </a:xfrm>
          <a:prstGeom prst="rect">
            <a:avLst/>
          </a:prstGeom>
        </p:spPr>
      </p:pic>
      <p:sp>
        <p:nvSpPr>
          <p:cNvPr id="7" name="文本框 6"/>
          <p:cNvSpPr txBox="1"/>
          <p:nvPr/>
        </p:nvSpPr>
        <p:spPr>
          <a:xfrm>
            <a:off x="1151976" y="5237176"/>
            <a:ext cx="2493278" cy="1200329"/>
          </a:xfrm>
          <a:prstGeom prst="rect">
            <a:avLst/>
          </a:prstGeom>
          <a:noFill/>
        </p:spPr>
        <p:txBody>
          <a:bodyPr wrap="square" rtlCol="0">
            <a:spAutoFit/>
          </a:bodyPr>
          <a:lstStyle/>
          <a:p>
            <a:r>
              <a:rPr lang="en-US" altLang="zh-CN" b="1" dirty="0" smtClean="0"/>
              <a:t>The figure shows that attack performance</a:t>
            </a:r>
          </a:p>
          <a:p>
            <a:r>
              <a:rPr lang="en-US" altLang="zh-CN" b="1" dirty="0" smtClean="0"/>
              <a:t>is </a:t>
            </a:r>
            <a:r>
              <a:rPr lang="en-US" altLang="zh-CN" b="1" dirty="0"/>
              <a:t>related to time</a:t>
            </a:r>
            <a:r>
              <a:rPr lang="en-US" altLang="zh-CN" b="1" dirty="0" smtClean="0"/>
              <a:t> </a:t>
            </a:r>
          </a:p>
          <a:p>
            <a:endParaRPr lang="zh-CN" altLang="en-US" dirty="0"/>
          </a:p>
        </p:txBody>
      </p:sp>
    </p:spTree>
    <p:extLst>
      <p:ext uri="{BB962C8B-B14F-4D97-AF65-F5344CB8AC3E}">
        <p14:creationId xmlns:p14="http://schemas.microsoft.com/office/powerpoint/2010/main" val="2554218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Attack with random IP and Different Count</a:t>
            </a:r>
            <a:br>
              <a:rPr lang="en-US" altLang="zh-CN" dirty="0" smtClean="0"/>
            </a:br>
            <a:r>
              <a:rPr lang="en-US" altLang="zh-CN" dirty="0" smtClean="0"/>
              <a:t>(Data bytes 1200)</a:t>
            </a:r>
            <a:endParaRPr lang="zh-CN" altLang="en-US" dirty="0"/>
          </a:p>
        </p:txBody>
      </p:sp>
      <p:sp>
        <p:nvSpPr>
          <p:cNvPr id="3" name="内容占位符 2"/>
          <p:cNvSpPr>
            <a:spLocks noGrp="1"/>
          </p:cNvSpPr>
          <p:nvPr>
            <p:ph idx="1"/>
          </p:nvPr>
        </p:nvSpPr>
        <p:spPr>
          <a:xfrm>
            <a:off x="838200" y="1690688"/>
            <a:ext cx="10515600" cy="4486275"/>
          </a:xfrm>
        </p:spPr>
        <p:txBody>
          <a:bodyPr/>
          <a:lstStyle/>
          <a:p>
            <a:r>
              <a:rPr lang="en-US" altLang="zh-CN" dirty="0" smtClean="0"/>
              <a:t>Confirm the analyzation </a:t>
            </a:r>
          </a:p>
          <a:p>
            <a:pPr marL="0" indent="0">
              <a:buNone/>
            </a:pPr>
            <a:r>
              <a:rPr lang="en-US" altLang="zh-CN" dirty="0"/>
              <a:t>	</a:t>
            </a:r>
            <a:r>
              <a:rPr lang="en-US" altLang="zh-CN" dirty="0" smtClean="0"/>
              <a:t>The </a:t>
            </a:r>
            <a:r>
              <a:rPr lang="en-US" altLang="zh-CN" dirty="0"/>
              <a:t>result of “150000” attack </a:t>
            </a:r>
            <a:r>
              <a:rPr lang="en-US" altLang="zh-CN" dirty="0" smtClean="0"/>
              <a:t>command </a:t>
            </a:r>
            <a:r>
              <a:rPr lang="en-US" altLang="zh-CN" dirty="0"/>
              <a:t>with </a:t>
            </a:r>
            <a:r>
              <a:rPr lang="en-US" altLang="zh-CN" dirty="0" smtClean="0"/>
              <a:t>different </a:t>
            </a:r>
            <a:r>
              <a:rPr lang="en-US" altLang="zh-CN" dirty="0"/>
              <a:t>execute time</a:t>
            </a:r>
            <a:endParaRPr lang="zh-CN" altLang="zh-CN" dirty="0"/>
          </a:p>
          <a:p>
            <a:pPr lvl="1"/>
            <a:endParaRPr lang="zh-CN" altLang="en-US" dirty="0"/>
          </a:p>
        </p:txBody>
      </p:sp>
      <p:pic>
        <p:nvPicPr>
          <p:cNvPr id="4" name="图片 3"/>
          <p:cNvPicPr/>
          <p:nvPr/>
        </p:nvPicPr>
        <p:blipFill>
          <a:blip r:embed="rId2"/>
          <a:stretch>
            <a:fillRect/>
          </a:stretch>
        </p:blipFill>
        <p:spPr>
          <a:xfrm>
            <a:off x="2532675" y="2649366"/>
            <a:ext cx="6867803" cy="3829492"/>
          </a:xfrm>
          <a:prstGeom prst="rect">
            <a:avLst/>
          </a:prstGeom>
        </p:spPr>
      </p:pic>
    </p:spTree>
    <p:extLst>
      <p:ext uri="{BB962C8B-B14F-4D97-AF65-F5344CB8AC3E}">
        <p14:creationId xmlns:p14="http://schemas.microsoft.com/office/powerpoint/2010/main" val="19091000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 Flood Attack with random IP and Different Data Bytes (Count 50000)</a:t>
            </a:r>
            <a:endParaRPr lang="zh-CN" altLang="en-US" dirty="0"/>
          </a:p>
        </p:txBody>
      </p:sp>
      <p:sp>
        <p:nvSpPr>
          <p:cNvPr id="5" name="内容占位符 4"/>
          <p:cNvSpPr>
            <a:spLocks noGrp="1"/>
          </p:cNvSpPr>
          <p:nvPr>
            <p:ph idx="1"/>
          </p:nvPr>
        </p:nvSpPr>
        <p:spPr>
          <a:xfrm>
            <a:off x="838199" y="2204766"/>
            <a:ext cx="10515600" cy="4351338"/>
          </a:xfrm>
        </p:spPr>
        <p:txBody>
          <a:bodyPr/>
          <a:lstStyle/>
          <a:p>
            <a:r>
              <a:rPr lang="en-US" altLang="zh-CN" dirty="0" smtClean="0"/>
              <a:t> Test 1 Result: T</a:t>
            </a:r>
            <a:r>
              <a:rPr lang="x-none" altLang="zh-CN" dirty="0" smtClean="0"/>
              <a:t>ime for success of user’s re-access</a:t>
            </a:r>
            <a:endParaRPr lang="en-US" altLang="zh-CN" dirty="0" smtClean="0"/>
          </a:p>
          <a:p>
            <a:r>
              <a:rPr lang="en-US" altLang="zh-CN" dirty="0" smtClean="0"/>
              <a:t> Test 2 Result: Packet loss rate</a:t>
            </a:r>
          </a:p>
          <a:p>
            <a:endParaRPr lang="zh-CN" altLang="en-US" dirty="0"/>
          </a:p>
        </p:txBody>
      </p:sp>
      <p:pic>
        <p:nvPicPr>
          <p:cNvPr id="6" name="图片 5"/>
          <p:cNvPicPr>
            <a:picLocks noChangeAspect="1"/>
          </p:cNvPicPr>
          <p:nvPr/>
        </p:nvPicPr>
        <p:blipFill>
          <a:blip r:embed="rId2"/>
          <a:stretch>
            <a:fillRect/>
          </a:stretch>
        </p:blipFill>
        <p:spPr>
          <a:xfrm>
            <a:off x="2644871" y="3535199"/>
            <a:ext cx="6902257" cy="2641764"/>
          </a:xfrm>
          <a:prstGeom prst="rect">
            <a:avLst/>
          </a:prstGeom>
        </p:spPr>
      </p:pic>
    </p:spTree>
    <p:extLst>
      <p:ext uri="{BB962C8B-B14F-4D97-AF65-F5344CB8AC3E}">
        <p14:creationId xmlns:p14="http://schemas.microsoft.com/office/powerpoint/2010/main" val="12587771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 Flood Attack with random IP and Different Data Bytes (Count 50000)</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Analyzation: According to theory of </a:t>
            </a:r>
            <a:r>
              <a:rPr lang="en-US" altLang="zh-CN" dirty="0" err="1"/>
              <a:t>DoS</a:t>
            </a:r>
            <a:r>
              <a:rPr lang="en-US" altLang="zh-CN" dirty="0"/>
              <a:t> attack</a:t>
            </a:r>
          </a:p>
          <a:p>
            <a:pPr marL="0" indent="0">
              <a:buNone/>
            </a:pPr>
            <a:endParaRPr lang="en-US" altLang="zh-CN" dirty="0"/>
          </a:p>
          <a:p>
            <a:pPr marL="0" indent="0">
              <a:buNone/>
            </a:pPr>
            <a:r>
              <a:rPr lang="en-US" altLang="zh-CN" dirty="0" smtClean="0"/>
              <a:t>	1</a:t>
            </a:r>
            <a:r>
              <a:rPr lang="en-US" altLang="zh-CN" dirty="0"/>
              <a:t>) Attacker aims to use Small data byte packets to elicit large data size of </a:t>
            </a:r>
            <a:r>
              <a:rPr lang="en-US" altLang="zh-CN" dirty="0" smtClean="0"/>
              <a:t>		packets </a:t>
            </a:r>
            <a:r>
              <a:rPr lang="en-US" altLang="zh-CN" dirty="0"/>
              <a:t>which is responded by victim</a:t>
            </a:r>
          </a:p>
          <a:p>
            <a:pPr marL="0" indent="0">
              <a:buNone/>
            </a:pPr>
            <a:endParaRPr lang="en-US" altLang="zh-CN" dirty="0"/>
          </a:p>
          <a:p>
            <a:pPr marL="0" indent="0">
              <a:buNone/>
            </a:pPr>
            <a:r>
              <a:rPr lang="en-US" altLang="zh-CN" dirty="0" smtClean="0"/>
              <a:t>	2</a:t>
            </a:r>
            <a:r>
              <a:rPr lang="en-US" altLang="zh-CN" dirty="0"/>
              <a:t>) SYN flood is to send spoofed TCP packets with SYN flag as much as </a:t>
            </a:r>
            <a:r>
              <a:rPr lang="en-US" altLang="zh-CN" dirty="0" smtClean="0"/>
              <a:t>	possible </a:t>
            </a:r>
            <a:r>
              <a:rPr lang="en-US" altLang="zh-CN" dirty="0"/>
              <a:t>in per second</a:t>
            </a:r>
          </a:p>
          <a:p>
            <a:pPr marL="0" indent="0">
              <a:buNone/>
            </a:pPr>
            <a:endParaRPr lang="en-US" altLang="zh-CN" dirty="0"/>
          </a:p>
          <a:p>
            <a:pPr marL="0" indent="0">
              <a:buNone/>
            </a:pPr>
            <a:r>
              <a:rPr lang="en-US" altLang="zh-CN" dirty="0" smtClean="0"/>
              <a:t>	3</a:t>
            </a:r>
            <a:r>
              <a:rPr lang="en-US" altLang="zh-CN" dirty="0"/>
              <a:t>) The larger data size leads more time in preparing single packet, which </a:t>
            </a:r>
            <a:r>
              <a:rPr lang="en-US" altLang="zh-CN" dirty="0" smtClean="0"/>
              <a:t>	results </a:t>
            </a:r>
            <a:r>
              <a:rPr lang="en-US" altLang="zh-CN" dirty="0"/>
              <a:t>in less attack frequency </a:t>
            </a:r>
          </a:p>
          <a:p>
            <a:pPr marL="0" indent="0">
              <a:buNone/>
            </a:pPr>
            <a:endParaRPr lang="en-US" altLang="zh-CN" dirty="0"/>
          </a:p>
          <a:p>
            <a:pPr marL="0" indent="0">
              <a:buNone/>
            </a:pPr>
            <a:r>
              <a:rPr lang="en-US" altLang="zh-CN" dirty="0"/>
              <a:t> The large data size is not recommended</a:t>
            </a:r>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20174049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 Flood Attack with random IP and Different Data Bytes (Count 50000)</a:t>
            </a:r>
            <a:endParaRPr lang="zh-CN" altLang="en-US" dirty="0"/>
          </a:p>
        </p:txBody>
      </p:sp>
      <p:sp>
        <p:nvSpPr>
          <p:cNvPr id="3" name="内容占位符 2"/>
          <p:cNvSpPr>
            <a:spLocks noGrp="1"/>
          </p:cNvSpPr>
          <p:nvPr>
            <p:ph idx="1"/>
          </p:nvPr>
        </p:nvSpPr>
        <p:spPr/>
        <p:txBody>
          <a:bodyPr/>
          <a:lstStyle/>
          <a:p>
            <a:r>
              <a:rPr lang="en-US" altLang="zh-CN" dirty="0" smtClean="0"/>
              <a:t>Confirm the analyzation</a:t>
            </a:r>
          </a:p>
          <a:p>
            <a:pPr marL="0" indent="0">
              <a:buNone/>
            </a:pPr>
            <a:r>
              <a:rPr lang="en-US" altLang="zh-CN" dirty="0" smtClean="0"/>
              <a:t>	The </a:t>
            </a:r>
            <a:r>
              <a:rPr lang="en-US" altLang="zh-CN" dirty="0"/>
              <a:t>packet loss rate of “50000” attack </a:t>
            </a:r>
            <a:r>
              <a:rPr lang="en-US" altLang="zh-CN" dirty="0" smtClean="0"/>
              <a:t>command </a:t>
            </a:r>
            <a:r>
              <a:rPr lang="en-US" altLang="zh-CN" dirty="0"/>
              <a:t>with </a:t>
            </a:r>
            <a:r>
              <a:rPr lang="en-US" altLang="zh-CN" dirty="0" smtClean="0"/>
              <a:t>different </a:t>
            </a:r>
            <a:r>
              <a:rPr lang="en-US" altLang="zh-CN" dirty="0"/>
              <a:t>data bytes</a:t>
            </a:r>
            <a:endParaRPr lang="en-US" altLang="zh-CN" dirty="0" smtClean="0"/>
          </a:p>
          <a:p>
            <a:endParaRPr lang="zh-CN" altLang="en-US" dirty="0"/>
          </a:p>
        </p:txBody>
      </p:sp>
      <p:pic>
        <p:nvPicPr>
          <p:cNvPr id="4" name="图片 3"/>
          <p:cNvPicPr/>
          <p:nvPr/>
        </p:nvPicPr>
        <p:blipFill>
          <a:blip r:embed="rId2"/>
          <a:stretch>
            <a:fillRect/>
          </a:stretch>
        </p:blipFill>
        <p:spPr>
          <a:xfrm>
            <a:off x="2883449" y="2692230"/>
            <a:ext cx="6427819" cy="4165770"/>
          </a:xfrm>
          <a:prstGeom prst="rect">
            <a:avLst/>
          </a:prstGeom>
        </p:spPr>
      </p:pic>
    </p:spTree>
    <p:extLst>
      <p:ext uri="{BB962C8B-B14F-4D97-AF65-F5344CB8AC3E}">
        <p14:creationId xmlns:p14="http://schemas.microsoft.com/office/powerpoint/2010/main" val="1931512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r>
              <a:rPr lang="zh-CN" altLang="zh-CN" dirty="0"/>
              <a:t> </a:t>
            </a:r>
            <a:r>
              <a:rPr lang="en-US" altLang="zh-CN" dirty="0" smtClean="0"/>
              <a:t>If </a:t>
            </a:r>
            <a:r>
              <a:rPr lang="en-US" altLang="zh-CN" dirty="0"/>
              <a:t>attacker sends more packets in per second, the attack performance will be better</a:t>
            </a:r>
            <a:r>
              <a:rPr lang="en-US" altLang="zh-CN" dirty="0" smtClean="0"/>
              <a:t>.</a:t>
            </a:r>
          </a:p>
          <a:p>
            <a:r>
              <a:rPr lang="en-US" altLang="zh-CN" dirty="0" smtClean="0"/>
              <a:t> </a:t>
            </a:r>
            <a:r>
              <a:rPr lang="en-US" altLang="zh-CN" dirty="0"/>
              <a:t>Furthermore, the attack intensity is related to time and SYN flood attacks with different packet count have different period of attack intensity. </a:t>
            </a:r>
            <a:endParaRPr lang="en-US" altLang="zh-CN" dirty="0" smtClean="0"/>
          </a:p>
          <a:p>
            <a:r>
              <a:rPr lang="en-US" altLang="zh-CN" smtClean="0"/>
              <a:t>To achieve </a:t>
            </a:r>
            <a:r>
              <a:rPr lang="en-US" altLang="zh-CN" dirty="0"/>
              <a:t>sending more packets in per second, small data bytes, such as 800, is recommended to be </a:t>
            </a:r>
            <a:r>
              <a:rPr lang="en-US" altLang="zh-CN"/>
              <a:t>chosen</a:t>
            </a:r>
            <a:r>
              <a:rPr lang="en-US" altLang="zh-CN" smtClean="0"/>
              <a:t>.</a:t>
            </a:r>
          </a:p>
          <a:p>
            <a:r>
              <a:rPr lang="en-US" altLang="zh-CN" smtClean="0"/>
              <a:t> </a:t>
            </a:r>
            <a:r>
              <a:rPr lang="en-US" altLang="zh-CN" dirty="0"/>
              <a:t>In conclusion, among the tested command, the SYN flood with “–c 100000” and “-d 1200” has the best attack performance.</a:t>
            </a:r>
            <a:endParaRPr lang="zh-CN" altLang="en-US" dirty="0"/>
          </a:p>
        </p:txBody>
      </p:sp>
    </p:spTree>
    <p:extLst>
      <p:ext uri="{BB962C8B-B14F-4D97-AF65-F5344CB8AC3E}">
        <p14:creationId xmlns:p14="http://schemas.microsoft.com/office/powerpoint/2010/main" val="14024319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6DDAC5A7-E0A8-4415-9920-8F2B3C600CE7}"/>
              </a:ext>
            </a:extLst>
          </p:cNvPr>
          <p:cNvSpPr>
            <a:spLocks noGrp="1"/>
          </p:cNvSpPr>
          <p:nvPr>
            <p:ph type="title"/>
          </p:nvPr>
        </p:nvSpPr>
        <p:spPr/>
        <p:txBody>
          <a:bodyPr/>
          <a:lstStyle/>
          <a:p>
            <a:r>
              <a:rPr lang="en-US" altLang="zh-CN" dirty="0">
                <a:latin typeface="Tahoma" panose="020B0604030504040204" pitchFamily="34" charset="0"/>
                <a:ea typeface="Tahoma" panose="020B0604030504040204" pitchFamily="34" charset="0"/>
                <a:cs typeface="Tahoma" panose="020B0604030504040204" pitchFamily="34" charset="0"/>
              </a:rPr>
              <a:t>SYN Flood Defense Mechanism</a:t>
            </a:r>
            <a:endParaRPr lang="zh-CN" altLang="en-US" dirty="0">
              <a:latin typeface="Tahoma" panose="020B0604030504040204" pitchFamily="34" charset="0"/>
              <a:cs typeface="Tahoma" panose="020B0604030504040204" pitchFamily="34" charset="0"/>
            </a:endParaRPr>
          </a:p>
        </p:txBody>
      </p:sp>
      <p:sp>
        <p:nvSpPr>
          <p:cNvPr id="5" name="内容占位符 4">
            <a:extLst>
              <a:ext uri="{FF2B5EF4-FFF2-40B4-BE49-F238E27FC236}">
                <a16:creationId xmlns:a16="http://schemas.microsoft.com/office/drawing/2014/main" xmlns="" id="{7DC37F97-C114-4FAB-8C30-3F96979008ED}"/>
              </a:ext>
            </a:extLst>
          </p:cNvPr>
          <p:cNvSpPr>
            <a:spLocks noGrp="1"/>
          </p:cNvSpPr>
          <p:nvPr>
            <p:ph idx="1"/>
          </p:nvPr>
        </p:nvSpPr>
        <p:spPr/>
        <p:txBody>
          <a:bodyPr/>
          <a:lstStyle/>
          <a:p>
            <a:r>
              <a:rPr lang="en-US" altLang="zh-CN" dirty="0"/>
              <a:t>TCP flags decide the status of the TCP packets, so we can know whether it is a SYN packet or not by determine its flag value. The flag of SYN packet is 2, and according to the proportion of SYN packets in this port packets we can know that whether the computer has been attacked.</a:t>
            </a:r>
          </a:p>
          <a:p>
            <a:r>
              <a:rPr lang="en-US" altLang="zh-CN" dirty="0"/>
              <a:t>After the attacked port is detected, closing the running process on that port then the defense is completed.</a:t>
            </a:r>
            <a:endParaRPr lang="zh-CN" altLang="en-US" dirty="0"/>
          </a:p>
        </p:txBody>
      </p:sp>
    </p:spTree>
    <p:extLst>
      <p:ext uri="{BB962C8B-B14F-4D97-AF65-F5344CB8AC3E}">
        <p14:creationId xmlns:p14="http://schemas.microsoft.com/office/powerpoint/2010/main" val="6509103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A4540D-09DD-476E-9F18-7FB55B20139C}"/>
              </a:ext>
            </a:extLst>
          </p:cNvPr>
          <p:cNvSpPr>
            <a:spLocks noGrp="1"/>
          </p:cNvSpPr>
          <p:nvPr>
            <p:ph type="title"/>
          </p:nvPr>
        </p:nvSpPr>
        <p:spPr/>
        <p:txBody>
          <a:bodyPr/>
          <a:lstStyle/>
          <a:p>
            <a:r>
              <a:rPr lang="en-US" altLang="zh-CN" dirty="0"/>
              <a:t>SYN Flood Defense Flow</a:t>
            </a:r>
            <a:endParaRPr lang="zh-CN" altLang="en-US" dirty="0"/>
          </a:p>
        </p:txBody>
      </p:sp>
      <p:sp>
        <p:nvSpPr>
          <p:cNvPr id="3" name="内容占位符 2">
            <a:extLst>
              <a:ext uri="{FF2B5EF4-FFF2-40B4-BE49-F238E27FC236}">
                <a16:creationId xmlns:a16="http://schemas.microsoft.com/office/drawing/2014/main" xmlns="" id="{3E0C9313-AED8-4459-BBB4-4B9F2E3A4883}"/>
              </a:ext>
            </a:extLst>
          </p:cNvPr>
          <p:cNvSpPr>
            <a:spLocks noGrp="1"/>
          </p:cNvSpPr>
          <p:nvPr>
            <p:ph idx="1"/>
          </p:nvPr>
        </p:nvSpPr>
        <p:spPr>
          <a:xfrm>
            <a:off x="838199" y="1825625"/>
            <a:ext cx="4487215" cy="4351338"/>
          </a:xfrm>
        </p:spPr>
        <p:txBody>
          <a:bodyPr/>
          <a:lstStyle/>
          <a:p>
            <a:pPr algn="just"/>
            <a:r>
              <a:rPr lang="en-US" altLang="zh-CN" dirty="0"/>
              <a:t>Using Wireshark to capture the TCP packets that the attacker sends to the victim, then analyzing and disposing the .</a:t>
            </a:r>
            <a:r>
              <a:rPr lang="en-US" altLang="zh-CN" dirty="0" err="1"/>
              <a:t>pcap</a:t>
            </a:r>
            <a:r>
              <a:rPr lang="en-US" altLang="zh-CN" dirty="0"/>
              <a:t> file by a defense program written in python. </a:t>
            </a:r>
          </a:p>
          <a:p>
            <a:endParaRPr lang="zh-CN" altLang="en-US" dirty="0"/>
          </a:p>
        </p:txBody>
      </p:sp>
      <p:pic>
        <p:nvPicPr>
          <p:cNvPr id="5" name="图片 4">
            <a:extLst>
              <a:ext uri="{FF2B5EF4-FFF2-40B4-BE49-F238E27FC236}">
                <a16:creationId xmlns:a16="http://schemas.microsoft.com/office/drawing/2014/main" xmlns="" id="{CC4B2CBF-B5DC-4CA8-BA6B-F19CE64A72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3285" y="1367890"/>
            <a:ext cx="2254897" cy="3955600"/>
          </a:xfrm>
          <a:prstGeom prst="rect">
            <a:avLst/>
          </a:prstGeom>
        </p:spPr>
      </p:pic>
      <p:pic>
        <p:nvPicPr>
          <p:cNvPr id="7" name="图片 6">
            <a:extLst>
              <a:ext uri="{FF2B5EF4-FFF2-40B4-BE49-F238E27FC236}">
                <a16:creationId xmlns:a16="http://schemas.microsoft.com/office/drawing/2014/main" xmlns="" id="{9936BA1C-68E7-4EFB-8ADB-E73C53EDE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9302" y="1367890"/>
            <a:ext cx="2089922" cy="3955600"/>
          </a:xfrm>
          <a:prstGeom prst="rect">
            <a:avLst/>
          </a:prstGeom>
        </p:spPr>
      </p:pic>
      <p:pic>
        <p:nvPicPr>
          <p:cNvPr id="9" name="图片 8" descr="图片包含 物体&#10;&#10;描述已自动生成">
            <a:extLst>
              <a:ext uri="{FF2B5EF4-FFF2-40B4-BE49-F238E27FC236}">
                <a16:creationId xmlns:a16="http://schemas.microsoft.com/office/drawing/2014/main" xmlns="" id="{B9F166AC-ACF1-4552-975B-F9E3A9CDF6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3284" y="5451476"/>
            <a:ext cx="3799509" cy="1308861"/>
          </a:xfrm>
          <a:prstGeom prst="rect">
            <a:avLst/>
          </a:prstGeom>
        </p:spPr>
      </p:pic>
    </p:spTree>
    <p:extLst>
      <p:ext uri="{BB962C8B-B14F-4D97-AF65-F5344CB8AC3E}">
        <p14:creationId xmlns:p14="http://schemas.microsoft.com/office/powerpoint/2010/main" val="15879580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7A7E11F-3561-4FD6-9FCC-4449E7ED93F9}"/>
              </a:ext>
            </a:extLst>
          </p:cNvPr>
          <p:cNvSpPr>
            <a:spLocks noGrp="1"/>
          </p:cNvSpPr>
          <p:nvPr>
            <p:ph type="title"/>
          </p:nvPr>
        </p:nvSpPr>
        <p:spPr/>
        <p:txBody>
          <a:bodyPr/>
          <a:lstStyle/>
          <a:p>
            <a:r>
              <a:rPr lang="en-US" altLang="zh-CN" dirty="0"/>
              <a:t>SYN Flood Defense Result</a:t>
            </a:r>
            <a:endParaRPr lang="zh-CN" altLang="en-US" dirty="0"/>
          </a:p>
        </p:txBody>
      </p:sp>
      <p:sp>
        <p:nvSpPr>
          <p:cNvPr id="3" name="内容占位符 2">
            <a:extLst>
              <a:ext uri="{FF2B5EF4-FFF2-40B4-BE49-F238E27FC236}">
                <a16:creationId xmlns:a16="http://schemas.microsoft.com/office/drawing/2014/main" xmlns="" id="{6D179AB0-BCEF-4308-8C49-DA6D8E967D74}"/>
              </a:ext>
            </a:extLst>
          </p:cNvPr>
          <p:cNvSpPr>
            <a:spLocks noGrp="1"/>
          </p:cNvSpPr>
          <p:nvPr>
            <p:ph idx="1"/>
          </p:nvPr>
        </p:nvSpPr>
        <p:spPr>
          <a:xfrm>
            <a:off x="838200" y="1825625"/>
            <a:ext cx="3865179" cy="4351338"/>
          </a:xfrm>
        </p:spPr>
        <p:txBody>
          <a:bodyPr/>
          <a:lstStyle/>
          <a:p>
            <a:r>
              <a:rPr lang="en-US" altLang="zh-CN" dirty="0"/>
              <a:t>Three criterion:</a:t>
            </a:r>
          </a:p>
          <a:p>
            <a:r>
              <a:rPr lang="en-US" altLang="zh-CN" dirty="0"/>
              <a:t>1. CPU loading</a:t>
            </a:r>
          </a:p>
          <a:p>
            <a:r>
              <a:rPr lang="en-US" altLang="zh-CN" dirty="0"/>
              <a:t>2. Disk utilization</a:t>
            </a:r>
          </a:p>
          <a:p>
            <a:r>
              <a:rPr lang="en-US" altLang="zh-CN" dirty="0"/>
              <a:t>3. Memory utilization</a:t>
            </a:r>
            <a:endParaRPr lang="zh-CN" altLang="en-US" dirty="0"/>
          </a:p>
        </p:txBody>
      </p:sp>
      <p:pic>
        <p:nvPicPr>
          <p:cNvPr id="5" name="图片 4" descr="图片包含 屏幕截图&#10;&#10;描述已自动生成">
            <a:extLst>
              <a:ext uri="{FF2B5EF4-FFF2-40B4-BE49-F238E27FC236}">
                <a16:creationId xmlns:a16="http://schemas.microsoft.com/office/drawing/2014/main" xmlns="" id="{E8B4CA85-6017-45EE-AEC9-39A211A84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1760" y="2096372"/>
            <a:ext cx="6122612" cy="1549787"/>
          </a:xfrm>
          <a:prstGeom prst="rect">
            <a:avLst/>
          </a:prstGeom>
        </p:spPr>
      </p:pic>
    </p:spTree>
    <p:extLst>
      <p:ext uri="{BB962C8B-B14F-4D97-AF65-F5344CB8AC3E}">
        <p14:creationId xmlns:p14="http://schemas.microsoft.com/office/powerpoint/2010/main" val="3179720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for watching!</a:t>
            </a:r>
            <a:endParaRPr lang="en-US" dirty="0"/>
          </a:p>
        </p:txBody>
      </p:sp>
      <p:sp>
        <p:nvSpPr>
          <p:cNvPr id="3" name="Content Placeholder 2"/>
          <p:cNvSpPr>
            <a:spLocks noGrp="1"/>
          </p:cNvSpPr>
          <p:nvPr>
            <p:ph idx="1"/>
          </p:nvPr>
        </p:nvSpPr>
        <p:spPr/>
        <p:txBody>
          <a:bodyPr>
            <a:noAutofit/>
          </a:bodyPr>
          <a:lstStyle/>
          <a:p>
            <a:pPr marL="0" indent="0">
              <a:buNone/>
            </a:pPr>
            <a:endParaRPr lang="en-US" sz="4400" dirty="0"/>
          </a:p>
        </p:txBody>
      </p:sp>
    </p:spTree>
    <p:extLst>
      <p:ext uri="{BB962C8B-B14F-4D97-AF65-F5344CB8AC3E}">
        <p14:creationId xmlns:p14="http://schemas.microsoft.com/office/powerpoint/2010/main" val="2932564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217" y="4501"/>
            <a:ext cx="10515600" cy="1325563"/>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Result</a:t>
            </a:r>
            <a:endParaRPr lang="en-US"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Content Placeholder 3"/>
          <p:cNvGraphicFramePr>
            <a:graphicFrameLocks noGrp="1"/>
          </p:cNvGraphicFramePr>
          <p:nvPr>
            <p:ph idx="1"/>
            <p:extLst/>
          </p:nvPr>
        </p:nvGraphicFramePr>
        <p:xfrm>
          <a:off x="797363" y="2973487"/>
          <a:ext cx="4484077" cy="1114807"/>
        </p:xfrm>
        <a:graphic>
          <a:graphicData uri="http://schemas.openxmlformats.org/drawingml/2006/table">
            <a:tbl>
              <a:tblPr firstRow="1" firstCol="1" bandRow="1">
                <a:tableStyleId>{5C22544A-7EE6-4342-B048-85BDC9FD1C3A}</a:tableStyleId>
              </a:tblPr>
              <a:tblGrid>
                <a:gridCol w="737533">
                  <a:extLst>
                    <a:ext uri="{9D8B030D-6E8A-4147-A177-3AD203B41FA5}">
                      <a16:colId xmlns:a16="http://schemas.microsoft.com/office/drawing/2014/main" xmlns="" val="451567249"/>
                    </a:ext>
                  </a:extLst>
                </a:gridCol>
                <a:gridCol w="780917">
                  <a:extLst>
                    <a:ext uri="{9D8B030D-6E8A-4147-A177-3AD203B41FA5}">
                      <a16:colId xmlns:a16="http://schemas.microsoft.com/office/drawing/2014/main" xmlns="" val="544902975"/>
                    </a:ext>
                  </a:extLst>
                </a:gridCol>
                <a:gridCol w="977180">
                  <a:extLst>
                    <a:ext uri="{9D8B030D-6E8A-4147-A177-3AD203B41FA5}">
                      <a16:colId xmlns:a16="http://schemas.microsoft.com/office/drawing/2014/main" xmlns="" val="334596556"/>
                    </a:ext>
                  </a:extLst>
                </a:gridCol>
                <a:gridCol w="1053619">
                  <a:extLst>
                    <a:ext uri="{9D8B030D-6E8A-4147-A177-3AD203B41FA5}">
                      <a16:colId xmlns:a16="http://schemas.microsoft.com/office/drawing/2014/main" xmlns="" val="2200015660"/>
                    </a:ext>
                  </a:extLst>
                </a:gridCol>
                <a:gridCol w="934828">
                  <a:extLst>
                    <a:ext uri="{9D8B030D-6E8A-4147-A177-3AD203B41FA5}">
                      <a16:colId xmlns:a16="http://schemas.microsoft.com/office/drawing/2014/main" xmlns="" val="1826240410"/>
                    </a:ext>
                  </a:extLst>
                </a:gridCol>
              </a:tblGrid>
              <a:tr h="452080">
                <a:tc>
                  <a:txBody>
                    <a:bodyPr/>
                    <a:lstStyle/>
                    <a:p>
                      <a:pPr marL="0" marR="0" algn="ctr">
                        <a:lnSpc>
                          <a:spcPct val="107000"/>
                        </a:lnSpc>
                        <a:spcBef>
                          <a:spcPts val="0"/>
                        </a:spcBef>
                        <a:spcAft>
                          <a:spcPts val="0"/>
                        </a:spcAft>
                      </a:pPr>
                      <a:r>
                        <a:rPr lang="en-US" sz="1000">
                          <a:effectLst/>
                        </a:rPr>
                        <a:t>#</a:t>
                      </a:r>
                      <a:endParaRPr lang="en-US" sz="11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Min time</a:t>
                      </a:r>
                      <a:endParaRPr lang="en-US" sz="11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Max time</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Average time</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Lost</a:t>
                      </a:r>
                      <a:endParaRPr lang="en-US" sz="1100">
                        <a:effectLst/>
                      </a:endParaRPr>
                    </a:p>
                    <a:p>
                      <a:pPr marL="0" marR="0" algn="ctr">
                        <a:lnSpc>
                          <a:spcPct val="107000"/>
                        </a:lnSpc>
                        <a:spcBef>
                          <a:spcPts val="0"/>
                        </a:spcBef>
                        <a:spcAft>
                          <a:spcPts val="0"/>
                        </a:spcAft>
                      </a:pPr>
                      <a:r>
                        <a:rPr lang="en-US" sz="1000">
                          <a:effectLst/>
                        </a:rPr>
                        <a:t>packets</a:t>
                      </a:r>
                      <a:endParaRPr lang="en-US" sz="110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xmlns="" val="495555360"/>
                  </a:ext>
                </a:extLst>
              </a:tr>
              <a:tr h="220909">
                <a:tc>
                  <a:txBody>
                    <a:bodyPr/>
                    <a:lstStyle/>
                    <a:p>
                      <a:pPr marL="0" marR="0" algn="ctr">
                        <a:lnSpc>
                          <a:spcPct val="107000"/>
                        </a:lnSpc>
                        <a:spcBef>
                          <a:spcPts val="0"/>
                        </a:spcBef>
                        <a:spcAft>
                          <a:spcPts val="0"/>
                        </a:spcAft>
                      </a:pPr>
                      <a:r>
                        <a:rPr lang="en-US" sz="1000">
                          <a:effectLst/>
                        </a:rPr>
                        <a:t>(i)</a:t>
                      </a:r>
                      <a:endParaRPr lang="en-US" sz="11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3ms</a:t>
                      </a:r>
                      <a:endParaRPr lang="en-US" sz="11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2587ms</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130ms</a:t>
                      </a:r>
                      <a:endParaRPr lang="en-US" sz="11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3%</a:t>
                      </a:r>
                      <a:endParaRPr lang="en-US" sz="110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xmlns="" val="1297556509"/>
                  </a:ext>
                </a:extLst>
              </a:tr>
              <a:tr h="220909">
                <a:tc>
                  <a:txBody>
                    <a:bodyPr/>
                    <a:lstStyle/>
                    <a:p>
                      <a:pPr marL="0" marR="0" algn="ctr">
                        <a:lnSpc>
                          <a:spcPct val="107000"/>
                        </a:lnSpc>
                        <a:spcBef>
                          <a:spcPts val="0"/>
                        </a:spcBef>
                        <a:spcAft>
                          <a:spcPts val="0"/>
                        </a:spcAft>
                      </a:pPr>
                      <a:r>
                        <a:rPr lang="en-US" sz="1000" dirty="0">
                          <a:effectLst/>
                        </a:rPr>
                        <a:t>(ii)</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2ms</a:t>
                      </a:r>
                      <a:endParaRPr lang="en-US" sz="11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539ms</a:t>
                      </a:r>
                      <a:endParaRPr lang="en-US" sz="11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56ms</a:t>
                      </a:r>
                      <a:endParaRPr lang="en-US" sz="11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10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xmlns="" val="4068655620"/>
                  </a:ext>
                </a:extLst>
              </a:tr>
              <a:tr h="220909">
                <a:tc>
                  <a:txBody>
                    <a:bodyPr/>
                    <a:lstStyle/>
                    <a:p>
                      <a:pPr marL="0" marR="0" algn="ctr">
                        <a:lnSpc>
                          <a:spcPct val="107000"/>
                        </a:lnSpc>
                        <a:spcBef>
                          <a:spcPts val="0"/>
                        </a:spcBef>
                        <a:spcAft>
                          <a:spcPts val="0"/>
                        </a:spcAft>
                      </a:pPr>
                      <a:r>
                        <a:rPr lang="en-US" sz="1000">
                          <a:effectLst/>
                        </a:rPr>
                        <a:t>(iii)</a:t>
                      </a:r>
                      <a:endParaRPr lang="en-US" sz="11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2ms</a:t>
                      </a:r>
                      <a:endParaRPr lang="en-US" sz="11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230ms</a:t>
                      </a:r>
                      <a:endParaRPr lang="en-US" sz="11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29ms</a:t>
                      </a:r>
                      <a:endParaRPr lang="en-US" sz="11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0%</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xmlns="" val="2158192428"/>
                  </a:ext>
                </a:extLst>
              </a:tr>
            </a:tbl>
          </a:graphicData>
        </a:graphic>
      </p:graphicFrame>
      <p:sp>
        <p:nvSpPr>
          <p:cNvPr id="5" name="TextBox 4"/>
          <p:cNvSpPr txBox="1"/>
          <p:nvPr/>
        </p:nvSpPr>
        <p:spPr>
          <a:xfrm>
            <a:off x="797363" y="1549983"/>
            <a:ext cx="3020379" cy="1323439"/>
          </a:xfrm>
          <a:prstGeom prst="rect">
            <a:avLst/>
          </a:prstGeom>
          <a:noFill/>
        </p:spPr>
        <p:txBody>
          <a:bodyPr wrap="none" rtlCol="0">
            <a:spAutoFit/>
          </a:bodyPr>
          <a:lstStyle/>
          <a:p>
            <a:r>
              <a:rPr lang="en-US" sz="1600" b="1" dirty="0" smtClean="0">
                <a:latin typeface="Times New Roman" panose="02020603050405020304" pitchFamily="18" charset="0"/>
                <a:ea typeface="Tahoma" panose="020B0604030504040204" pitchFamily="34" charset="0"/>
                <a:cs typeface="Times New Roman" panose="02020603050405020304" pitchFamily="18" charset="0"/>
              </a:rPr>
              <a:t>Experimental data: </a:t>
            </a:r>
          </a:p>
          <a:p>
            <a:r>
              <a:rPr lang="en-US" sz="1600" b="1" dirty="0" smtClean="0">
                <a:latin typeface="Times New Roman" panose="02020603050405020304" pitchFamily="18" charset="0"/>
                <a:ea typeface="Tahoma" panose="020B0604030504040204" pitchFamily="34" charset="0"/>
                <a:cs typeface="Times New Roman" panose="02020603050405020304" pitchFamily="18" charset="0"/>
              </a:rPr>
              <a:t>(</a:t>
            </a:r>
            <a:r>
              <a:rPr lang="en-US" sz="1600" b="1" dirty="0" err="1">
                <a:latin typeface="Times New Roman" panose="02020603050405020304" pitchFamily="18" charset="0"/>
                <a:ea typeface="Tahoma" panose="020B0604030504040204" pitchFamily="34" charset="0"/>
                <a:cs typeface="Times New Roman" panose="02020603050405020304" pitchFamily="18" charset="0"/>
              </a:rPr>
              <a:t>i</a:t>
            </a:r>
            <a:r>
              <a:rPr lang="en-US" sz="1600" b="1" dirty="0">
                <a:latin typeface="Times New Roman" panose="02020603050405020304" pitchFamily="18" charset="0"/>
                <a:ea typeface="Tahoma" panose="020B0604030504040204" pitchFamily="34" charset="0"/>
                <a:cs typeface="Times New Roman" panose="02020603050405020304" pitchFamily="18" charset="0"/>
              </a:rPr>
              <a:t>) rate </a:t>
            </a:r>
            <a:r>
              <a:rPr lang="en-US" sz="1600" b="1" dirty="0" smtClean="0">
                <a:latin typeface="Times New Roman" panose="02020603050405020304" pitchFamily="18" charset="0"/>
                <a:ea typeface="Tahoma" panose="020B0604030504040204" pitchFamily="34" charset="0"/>
                <a:cs typeface="Times New Roman" panose="02020603050405020304" pitchFamily="18" charset="0"/>
              </a:rPr>
              <a:t>90,000 </a:t>
            </a:r>
            <a:r>
              <a:rPr lang="en-US" sz="1600" b="1" dirty="0">
                <a:latin typeface="Times New Roman" panose="02020603050405020304" pitchFamily="18" charset="0"/>
                <a:ea typeface="Tahoma" panose="020B0604030504040204" pitchFamily="34" charset="0"/>
                <a:cs typeface="Times New Roman" panose="02020603050405020304" pitchFamily="18" charset="0"/>
              </a:rPr>
              <a:t>count </a:t>
            </a:r>
            <a:r>
              <a:rPr lang="en-US" sz="1600" b="1" dirty="0" smtClean="0">
                <a:latin typeface="Times New Roman" panose="02020603050405020304" pitchFamily="18" charset="0"/>
                <a:ea typeface="Tahoma" panose="020B0604030504040204" pitchFamily="34" charset="0"/>
                <a:cs typeface="Times New Roman" panose="02020603050405020304" pitchFamily="18" charset="0"/>
              </a:rPr>
              <a:t>90,000 </a:t>
            </a:r>
          </a:p>
          <a:p>
            <a:r>
              <a:rPr lang="en-US" sz="1600" b="1" dirty="0" smtClean="0">
                <a:latin typeface="Times New Roman" panose="02020603050405020304" pitchFamily="18" charset="0"/>
                <a:ea typeface="Tahoma" panose="020B0604030504040204" pitchFamily="34" charset="0"/>
                <a:cs typeface="Times New Roman" panose="02020603050405020304" pitchFamily="18" charset="0"/>
              </a:rPr>
              <a:t>(</a:t>
            </a:r>
            <a:r>
              <a:rPr lang="en-US" sz="1600" b="1" dirty="0">
                <a:latin typeface="Times New Roman" panose="02020603050405020304" pitchFamily="18" charset="0"/>
                <a:ea typeface="Tahoma" panose="020B0604030504040204" pitchFamily="34" charset="0"/>
                <a:cs typeface="Times New Roman" panose="02020603050405020304" pitchFamily="18" charset="0"/>
              </a:rPr>
              <a:t>ii)rate </a:t>
            </a:r>
            <a:r>
              <a:rPr lang="en-US" sz="1600" b="1" dirty="0" smtClean="0">
                <a:latin typeface="Times New Roman" panose="02020603050405020304" pitchFamily="18" charset="0"/>
                <a:ea typeface="Tahoma" panose="020B0604030504040204" pitchFamily="34" charset="0"/>
                <a:cs typeface="Times New Roman" panose="02020603050405020304" pitchFamily="18" charset="0"/>
              </a:rPr>
              <a:t>180,000 </a:t>
            </a:r>
            <a:r>
              <a:rPr lang="en-US" sz="1600" b="1" dirty="0">
                <a:latin typeface="Times New Roman" panose="02020603050405020304" pitchFamily="18" charset="0"/>
                <a:ea typeface="Tahoma" panose="020B0604030504040204" pitchFamily="34" charset="0"/>
                <a:cs typeface="Times New Roman" panose="02020603050405020304" pitchFamily="18" charset="0"/>
              </a:rPr>
              <a:t>count </a:t>
            </a:r>
            <a:r>
              <a:rPr lang="en-US" sz="1600" b="1" dirty="0" smtClean="0">
                <a:latin typeface="Times New Roman" panose="02020603050405020304" pitchFamily="18" charset="0"/>
                <a:ea typeface="Tahoma" panose="020B0604030504040204" pitchFamily="34" charset="0"/>
                <a:cs typeface="Times New Roman" panose="02020603050405020304" pitchFamily="18" charset="0"/>
              </a:rPr>
              <a:t>90,000 </a:t>
            </a:r>
          </a:p>
          <a:p>
            <a:r>
              <a:rPr lang="en-US" sz="1600" b="1" dirty="0" smtClean="0">
                <a:latin typeface="Times New Roman" panose="02020603050405020304" pitchFamily="18" charset="0"/>
                <a:ea typeface="Tahoma" panose="020B0604030504040204" pitchFamily="34" charset="0"/>
                <a:cs typeface="Times New Roman" panose="02020603050405020304" pitchFamily="18" charset="0"/>
              </a:rPr>
              <a:t>(</a:t>
            </a:r>
            <a:r>
              <a:rPr lang="en-US" sz="1600" b="1" dirty="0">
                <a:latin typeface="Times New Roman" panose="02020603050405020304" pitchFamily="18" charset="0"/>
                <a:ea typeface="Tahoma" panose="020B0604030504040204" pitchFamily="34" charset="0"/>
                <a:cs typeface="Times New Roman" panose="02020603050405020304" pitchFamily="18" charset="0"/>
              </a:rPr>
              <a:t>iii) rate </a:t>
            </a:r>
            <a:r>
              <a:rPr lang="en-US" sz="1600" b="1" dirty="0" smtClean="0">
                <a:latin typeface="Times New Roman" panose="02020603050405020304" pitchFamily="18" charset="0"/>
                <a:ea typeface="Tahoma" panose="020B0604030504040204" pitchFamily="34" charset="0"/>
                <a:cs typeface="Times New Roman" panose="02020603050405020304" pitchFamily="18" charset="0"/>
              </a:rPr>
              <a:t>90,000 </a:t>
            </a:r>
            <a:r>
              <a:rPr lang="en-US" sz="1600" b="1" dirty="0">
                <a:latin typeface="Times New Roman" panose="02020603050405020304" pitchFamily="18" charset="0"/>
                <a:ea typeface="Tahoma" panose="020B0604030504040204" pitchFamily="34" charset="0"/>
                <a:cs typeface="Times New Roman" panose="02020603050405020304" pitchFamily="18" charset="0"/>
              </a:rPr>
              <a:t>count </a:t>
            </a:r>
            <a:r>
              <a:rPr lang="en-US" sz="1600" b="1" dirty="0" smtClean="0">
                <a:latin typeface="Times New Roman" panose="02020603050405020304" pitchFamily="18" charset="0"/>
                <a:ea typeface="Tahoma" panose="020B0604030504040204" pitchFamily="34" charset="0"/>
                <a:cs typeface="Times New Roman" panose="02020603050405020304" pitchFamily="18" charset="0"/>
              </a:rPr>
              <a:t>180,000</a:t>
            </a:r>
          </a:p>
          <a:p>
            <a:r>
              <a:rPr lang="en-US" sz="1600" b="1" dirty="0" smtClean="0">
                <a:latin typeface="Times New Roman" panose="02020603050405020304" pitchFamily="18" charset="0"/>
                <a:ea typeface="Tahoma" panose="020B0604030504040204" pitchFamily="34" charset="0"/>
                <a:cs typeface="Times New Roman" panose="02020603050405020304" pitchFamily="18" charset="0"/>
              </a:rPr>
              <a:t>(iv) rate 90,000 count 9,000,000  </a:t>
            </a:r>
            <a:endParaRPr lang="en-US" sz="1600"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797362" y="4188359"/>
            <a:ext cx="4484077" cy="2437365"/>
          </a:xfrm>
          <a:prstGeom prst="rect">
            <a:avLst/>
          </a:prstGeom>
        </p:spPr>
      </p:pic>
      <p:pic>
        <p:nvPicPr>
          <p:cNvPr id="7" name="Picture 6"/>
          <p:cNvPicPr/>
          <p:nvPr/>
        </p:nvPicPr>
        <p:blipFill rotWithShape="1">
          <a:blip r:embed="rId3" cstate="print">
            <a:extLst>
              <a:ext uri="{28A0092B-C50C-407E-A947-70E740481C1C}">
                <a14:useLocalDpi xmlns:a14="http://schemas.microsoft.com/office/drawing/2010/main" val="0"/>
              </a:ext>
            </a:extLst>
          </a:blip>
          <a:srcRect r="-4" b="32180"/>
          <a:stretch/>
        </p:blipFill>
        <p:spPr bwMode="auto">
          <a:xfrm>
            <a:off x="7361756" y="667283"/>
            <a:ext cx="2726690" cy="3521075"/>
          </a:xfrm>
          <a:prstGeom prst="rect">
            <a:avLst/>
          </a:prstGeom>
          <a:ln>
            <a:noFill/>
          </a:ln>
          <a:extLst>
            <a:ext uri="{53640926-AAD7-44D8-BBD7-CCE9431645EC}">
              <a14:shadowObscured xmlns:a14="http://schemas.microsoft.com/office/drawing/2010/main"/>
            </a:ext>
          </a:extLst>
        </p:spPr>
      </p:pic>
      <p:sp>
        <p:nvSpPr>
          <p:cNvPr id="8" name="TextBox 7"/>
          <p:cNvSpPr txBox="1"/>
          <p:nvPr/>
        </p:nvSpPr>
        <p:spPr>
          <a:xfrm>
            <a:off x="6451839" y="4351417"/>
            <a:ext cx="5435361" cy="2062103"/>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Experiment (iv): </a:t>
            </a:r>
          </a:p>
          <a:p>
            <a:r>
              <a:rPr lang="en-US" sz="1600" b="1" dirty="0" smtClean="0">
                <a:latin typeface="Times New Roman" panose="02020603050405020304" pitchFamily="18" charset="0"/>
                <a:cs typeface="Times New Roman" panose="02020603050405020304" pitchFamily="18" charset="0"/>
              </a:rPr>
              <a:t>Minimum time 6ms </a:t>
            </a:r>
          </a:p>
          <a:p>
            <a:r>
              <a:rPr lang="en-US" sz="1600" b="1" dirty="0">
                <a:latin typeface="Times New Roman" panose="02020603050405020304" pitchFamily="18" charset="0"/>
                <a:cs typeface="Times New Roman" panose="02020603050405020304" pitchFamily="18" charset="0"/>
              </a:rPr>
              <a:t>M</a:t>
            </a:r>
            <a:r>
              <a:rPr lang="en-US" sz="1600" b="1" dirty="0" smtClean="0">
                <a:latin typeface="Times New Roman" panose="02020603050405020304" pitchFamily="18" charset="0"/>
                <a:cs typeface="Times New Roman" panose="02020603050405020304" pitchFamily="18" charset="0"/>
              </a:rPr>
              <a:t>ax time 1349ms </a:t>
            </a:r>
          </a:p>
          <a:p>
            <a:r>
              <a:rPr lang="en-US" sz="1600" b="1" dirty="0">
                <a:latin typeface="Times New Roman" panose="02020603050405020304" pitchFamily="18" charset="0"/>
                <a:cs typeface="Times New Roman" panose="02020603050405020304" pitchFamily="18" charset="0"/>
              </a:rPr>
              <a:t>A</a:t>
            </a:r>
            <a:r>
              <a:rPr lang="en-US" sz="1600" b="1" dirty="0" smtClean="0">
                <a:latin typeface="Times New Roman" panose="02020603050405020304" pitchFamily="18" charset="0"/>
                <a:cs typeface="Times New Roman" panose="02020603050405020304" pitchFamily="18" charset="0"/>
              </a:rPr>
              <a:t>verage transmission time 166ms </a:t>
            </a:r>
          </a:p>
          <a:p>
            <a:r>
              <a:rPr lang="en-US" sz="1600" b="1" dirty="0">
                <a:latin typeface="Times New Roman" panose="02020603050405020304" pitchFamily="18" charset="0"/>
                <a:cs typeface="Times New Roman" panose="02020603050405020304" pitchFamily="18" charset="0"/>
              </a:rPr>
              <a:t>P</a:t>
            </a:r>
            <a:r>
              <a:rPr lang="en-US" sz="1600" b="1" dirty="0" smtClean="0">
                <a:latin typeface="Times New Roman" panose="02020603050405020304" pitchFamily="18" charset="0"/>
                <a:cs typeface="Times New Roman" panose="02020603050405020304" pitchFamily="18" charset="0"/>
              </a:rPr>
              <a:t>ackets loss rate: 10%</a:t>
            </a:r>
          </a:p>
          <a:p>
            <a:endParaRPr lang="en-US" sz="1600" b="1" dirty="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*ping data: packets size 32 byte, 50 packets were sent each time.</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06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Objective</a:t>
            </a:r>
            <a:endParaRPr lang="en-US"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Diagram 4"/>
          <p:cNvGraphicFramePr/>
          <p:nvPr>
            <p:extLst/>
          </p:nvPr>
        </p:nvGraphicFramePr>
        <p:xfrm>
          <a:off x="712185" y="1388845"/>
          <a:ext cx="10866269" cy="4461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ultiply 5"/>
          <p:cNvSpPr/>
          <p:nvPr/>
        </p:nvSpPr>
        <p:spPr>
          <a:xfrm>
            <a:off x="7365217" y="1982976"/>
            <a:ext cx="292963" cy="28408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y 6"/>
          <p:cNvSpPr/>
          <p:nvPr/>
        </p:nvSpPr>
        <p:spPr>
          <a:xfrm>
            <a:off x="8793289" y="3523094"/>
            <a:ext cx="292963" cy="28408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p:cNvSpPr/>
          <p:nvPr/>
        </p:nvSpPr>
        <p:spPr>
          <a:xfrm>
            <a:off x="11378706" y="5172314"/>
            <a:ext cx="399495" cy="38174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68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261" y="470647"/>
            <a:ext cx="10058400" cy="914400"/>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Analysis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587188" y="1112930"/>
            <a:ext cx="4935072" cy="1383741"/>
          </a:xfrm>
        </p:spPr>
        <p:txBody>
          <a:bodyPr/>
          <a:lstStyle/>
          <a:p>
            <a:pPr marL="18288" indent="0">
              <a:buNone/>
            </a:pPr>
            <a:r>
              <a:rPr lang="en-US" dirty="0" smtClean="0"/>
              <a:t>Possible Explanations:</a:t>
            </a:r>
          </a:p>
        </p:txBody>
      </p:sp>
      <p:graphicFrame>
        <p:nvGraphicFramePr>
          <p:cNvPr id="4" name="图示 3"/>
          <p:cNvGraphicFramePr/>
          <p:nvPr>
            <p:extLst/>
          </p:nvPr>
        </p:nvGraphicFramePr>
        <p:xfrm>
          <a:off x="889000" y="125754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203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1421" y="73869"/>
            <a:ext cx="10515600" cy="1325563"/>
          </a:xfrm>
        </p:spPr>
        <p:txBody>
          <a:bodyPr/>
          <a:lstStyle/>
          <a:p>
            <a:pPr lvl="0"/>
            <a:r>
              <a:rPr lang="en-US" altLang="zh-CN" sz="3000" dirty="0" smtClean="0">
                <a:latin typeface="Tahoma" panose="020B0604030504040204" pitchFamily="34" charset="0"/>
                <a:ea typeface="Tahoma" panose="020B0604030504040204" pitchFamily="34" charset="0"/>
                <a:cs typeface="Tahoma" panose="020B0604030504040204" pitchFamily="34" charset="0"/>
              </a:rPr>
              <a:t>I. Principle </a:t>
            </a:r>
            <a:r>
              <a:rPr lang="en-US" altLang="zh-CN" sz="3000" dirty="0">
                <a:latin typeface="Tahoma" panose="020B0604030504040204" pitchFamily="34" charset="0"/>
                <a:ea typeface="Tahoma" panose="020B0604030504040204" pitchFamily="34" charset="0"/>
                <a:cs typeface="Tahoma" panose="020B0604030504040204" pitchFamily="34" charset="0"/>
              </a:rPr>
              <a:t>of TCP connect flood attack</a:t>
            </a:r>
            <a:r>
              <a:rPr lang="zh-CN" altLang="en-US" sz="3000" dirty="0">
                <a:latin typeface="Tahoma" panose="020B0604030504040204" pitchFamily="34" charset="0"/>
                <a:cs typeface="Tahoma" panose="020B0604030504040204" pitchFamily="34" charset="0"/>
              </a:rPr>
              <a:t/>
            </a:r>
            <a:br>
              <a:rPr lang="zh-CN" altLang="en-US" sz="3000" dirty="0">
                <a:latin typeface="Tahoma" panose="020B0604030504040204" pitchFamily="34" charset="0"/>
                <a:cs typeface="Tahoma" panose="020B0604030504040204" pitchFamily="34" charset="0"/>
              </a:rPr>
            </a:br>
            <a:endParaRPr lang="zh-CN" altLang="en-US" sz="3000" dirty="0">
              <a:latin typeface="Tahoma" panose="020B0604030504040204" pitchFamily="34" charset="0"/>
              <a:cs typeface="Tahoma" panose="020B0604030504040204" pitchFamily="34" charset="0"/>
            </a:endParaRPr>
          </a:p>
        </p:txBody>
      </p:sp>
      <p:graphicFrame>
        <p:nvGraphicFramePr>
          <p:cNvPr id="4" name="表格 3"/>
          <p:cNvGraphicFramePr>
            <a:graphicFrameLocks noGrp="1"/>
          </p:cNvGraphicFramePr>
          <p:nvPr>
            <p:extLst/>
          </p:nvPr>
        </p:nvGraphicFramePr>
        <p:xfrm>
          <a:off x="648373" y="1199846"/>
          <a:ext cx="4923192" cy="2560847"/>
        </p:xfrm>
        <a:graphic>
          <a:graphicData uri="http://schemas.openxmlformats.org/drawingml/2006/table">
            <a:tbl>
              <a:tblPr firstRow="1" firstCol="1" bandRow="1">
                <a:tableStyleId>{5C22544A-7EE6-4342-B048-85BDC9FD1C3A}</a:tableStyleId>
              </a:tblPr>
              <a:tblGrid>
                <a:gridCol w="1737490">
                  <a:extLst>
                    <a:ext uri="{9D8B030D-6E8A-4147-A177-3AD203B41FA5}">
                      <a16:colId xmlns:a16="http://schemas.microsoft.com/office/drawing/2014/main" xmlns="" val="20000"/>
                    </a:ext>
                  </a:extLst>
                </a:gridCol>
                <a:gridCol w="1415463">
                  <a:extLst>
                    <a:ext uri="{9D8B030D-6E8A-4147-A177-3AD203B41FA5}">
                      <a16:colId xmlns:a16="http://schemas.microsoft.com/office/drawing/2014/main" xmlns="" val="20001"/>
                    </a:ext>
                  </a:extLst>
                </a:gridCol>
                <a:gridCol w="1770239">
                  <a:extLst>
                    <a:ext uri="{9D8B030D-6E8A-4147-A177-3AD203B41FA5}">
                      <a16:colId xmlns:a16="http://schemas.microsoft.com/office/drawing/2014/main" xmlns="" val="20002"/>
                    </a:ext>
                  </a:extLst>
                </a:gridCol>
              </a:tblGrid>
              <a:tr h="195220">
                <a:tc>
                  <a:txBody>
                    <a:bodyPr/>
                    <a:lstStyle/>
                    <a:p>
                      <a:pPr algn="just">
                        <a:lnSpc>
                          <a:spcPct val="107000"/>
                        </a:lnSpc>
                        <a:spcAft>
                          <a:spcPts val="0"/>
                        </a:spcAft>
                      </a:pPr>
                      <a:r>
                        <a:rPr lang="en-US" sz="1000" dirty="0">
                          <a:effectLst/>
                        </a:rPr>
                        <a:t>Experiment</a:t>
                      </a:r>
                      <a:endParaRPr lang="zh-CN" sz="1100" dirty="0">
                        <a:effectLst/>
                        <a:latin typeface="Calibri"/>
                        <a:ea typeface="等线"/>
                        <a:cs typeface="Times New Roman"/>
                      </a:endParaRPr>
                    </a:p>
                  </a:txBody>
                  <a:tcPr marL="68580" marR="68580" marT="0" marB="0"/>
                </a:tc>
                <a:tc>
                  <a:txBody>
                    <a:bodyPr/>
                    <a:lstStyle/>
                    <a:p>
                      <a:pPr algn="just">
                        <a:lnSpc>
                          <a:spcPct val="107000"/>
                        </a:lnSpc>
                        <a:spcAft>
                          <a:spcPts val="0"/>
                        </a:spcAft>
                      </a:pPr>
                      <a:r>
                        <a:rPr lang="en-US" sz="1000">
                          <a:effectLst/>
                        </a:rPr>
                        <a:t>Path(from)</a:t>
                      </a:r>
                      <a:endParaRPr lang="zh-CN" sz="1100">
                        <a:effectLst/>
                        <a:latin typeface="Calibri"/>
                        <a:ea typeface="等线"/>
                        <a:cs typeface="Times New Roman"/>
                      </a:endParaRPr>
                    </a:p>
                  </a:txBody>
                  <a:tcPr marL="68580" marR="68580" marT="0" marB="0"/>
                </a:tc>
                <a:tc>
                  <a:txBody>
                    <a:bodyPr/>
                    <a:lstStyle/>
                    <a:p>
                      <a:pPr algn="just">
                        <a:lnSpc>
                          <a:spcPct val="107000"/>
                        </a:lnSpc>
                        <a:spcAft>
                          <a:spcPts val="0"/>
                        </a:spcAft>
                      </a:pPr>
                      <a:r>
                        <a:rPr lang="en-US" sz="1000">
                          <a:effectLst/>
                        </a:rPr>
                        <a:t>Packets Type</a:t>
                      </a:r>
                      <a:endParaRPr lang="zh-CN" sz="1100">
                        <a:effectLst/>
                        <a:latin typeface="Calibri"/>
                        <a:ea typeface="等线"/>
                        <a:cs typeface="Times New Roman"/>
                      </a:endParaRPr>
                    </a:p>
                  </a:txBody>
                  <a:tcPr marL="68580" marR="68580" marT="0" marB="0"/>
                </a:tc>
                <a:extLst>
                  <a:ext uri="{0D108BD9-81ED-4DB2-BD59-A6C34878D82A}">
                    <a16:rowId xmlns:a16="http://schemas.microsoft.com/office/drawing/2014/main" xmlns="" val="10000"/>
                  </a:ext>
                </a:extLst>
              </a:tr>
              <a:tr h="727261">
                <a:tc>
                  <a:txBody>
                    <a:bodyPr/>
                    <a:lstStyle/>
                    <a:p>
                      <a:pPr algn="just">
                        <a:lnSpc>
                          <a:spcPct val="107000"/>
                        </a:lnSpc>
                        <a:spcAft>
                          <a:spcPts val="0"/>
                        </a:spcAft>
                      </a:pPr>
                      <a:r>
                        <a:rPr lang="en-US" sz="900" dirty="0">
                          <a:effectLst/>
                        </a:rPr>
                        <a:t>(</a:t>
                      </a:r>
                      <a:r>
                        <a:rPr lang="en-US" sz="900" dirty="0" err="1">
                          <a:effectLst/>
                        </a:rPr>
                        <a:t>i</a:t>
                      </a:r>
                      <a:r>
                        <a:rPr lang="en-US" sz="900" dirty="0">
                          <a:effectLst/>
                        </a:rPr>
                        <a:t>) Rate= 90000</a:t>
                      </a:r>
                      <a:endParaRPr lang="zh-CN" sz="1100" dirty="0">
                        <a:effectLst/>
                      </a:endParaRPr>
                    </a:p>
                    <a:p>
                      <a:pPr algn="just">
                        <a:lnSpc>
                          <a:spcPct val="107000"/>
                        </a:lnSpc>
                        <a:spcAft>
                          <a:spcPts val="0"/>
                        </a:spcAft>
                      </a:pPr>
                      <a:r>
                        <a:rPr lang="en-US" sz="900" dirty="0">
                          <a:effectLst/>
                        </a:rPr>
                        <a:t>Count=90000</a:t>
                      </a:r>
                      <a:endParaRPr lang="zh-CN" sz="1100" dirty="0">
                        <a:effectLst/>
                        <a:latin typeface="Calibri"/>
                        <a:ea typeface="等线"/>
                        <a:cs typeface="Times New Roman"/>
                      </a:endParaRPr>
                    </a:p>
                  </a:txBody>
                  <a:tcPr marL="68580" marR="68580" marT="0" marB="0"/>
                </a:tc>
                <a:tc>
                  <a:txBody>
                    <a:bodyPr/>
                    <a:lstStyle/>
                    <a:p>
                      <a:pPr>
                        <a:lnSpc>
                          <a:spcPct val="107000"/>
                        </a:lnSpc>
                        <a:spcAft>
                          <a:spcPts val="0"/>
                        </a:spcAft>
                      </a:pPr>
                      <a:r>
                        <a:rPr lang="en-US" sz="900" dirty="0">
                          <a:effectLst/>
                        </a:rPr>
                        <a:t>Attacker</a:t>
                      </a:r>
                      <a:endParaRPr lang="zh-CN" sz="1100" dirty="0">
                        <a:effectLst/>
                      </a:endParaRPr>
                    </a:p>
                    <a:p>
                      <a:pPr>
                        <a:lnSpc>
                          <a:spcPct val="107000"/>
                        </a:lnSpc>
                        <a:spcAft>
                          <a:spcPts val="0"/>
                        </a:spcAft>
                      </a:pPr>
                      <a:r>
                        <a:rPr lang="en-US" sz="900" dirty="0">
                          <a:effectLst/>
                        </a:rPr>
                        <a:t>Victim</a:t>
                      </a:r>
                      <a:endParaRPr lang="zh-CN" sz="1100" dirty="0">
                        <a:effectLst/>
                      </a:endParaRPr>
                    </a:p>
                    <a:p>
                      <a:pPr>
                        <a:lnSpc>
                          <a:spcPct val="107000"/>
                        </a:lnSpc>
                        <a:spcAft>
                          <a:spcPts val="0"/>
                        </a:spcAft>
                      </a:pPr>
                      <a:r>
                        <a:rPr lang="en-US" sz="900" dirty="0">
                          <a:effectLst/>
                        </a:rPr>
                        <a:t>Victim</a:t>
                      </a:r>
                      <a:endParaRPr lang="zh-CN" sz="1100" dirty="0">
                        <a:effectLst/>
                      </a:endParaRPr>
                    </a:p>
                    <a:p>
                      <a:pPr>
                        <a:lnSpc>
                          <a:spcPct val="107000"/>
                        </a:lnSpc>
                        <a:spcAft>
                          <a:spcPts val="0"/>
                        </a:spcAft>
                      </a:pPr>
                      <a:r>
                        <a:rPr lang="en-US" sz="900" dirty="0">
                          <a:effectLst/>
                        </a:rPr>
                        <a:t>Victim</a:t>
                      </a:r>
                      <a:endParaRPr lang="zh-CN" sz="1100" dirty="0">
                        <a:effectLst/>
                        <a:latin typeface="Calibri"/>
                        <a:ea typeface="等线"/>
                        <a:cs typeface="Times New Roman"/>
                      </a:endParaRPr>
                    </a:p>
                  </a:txBody>
                  <a:tcPr marL="68580" marR="68580" marT="0" marB="0"/>
                </a:tc>
                <a:tc>
                  <a:txBody>
                    <a:bodyPr/>
                    <a:lstStyle/>
                    <a:p>
                      <a:pPr>
                        <a:lnSpc>
                          <a:spcPct val="107000"/>
                        </a:lnSpc>
                        <a:spcAft>
                          <a:spcPts val="0"/>
                        </a:spcAft>
                      </a:pPr>
                      <a:r>
                        <a:rPr lang="en-US" sz="900">
                          <a:effectLst/>
                        </a:rPr>
                        <a:t>[SYN], [ACK]</a:t>
                      </a:r>
                      <a:endParaRPr lang="zh-CN" sz="1100">
                        <a:effectLst/>
                      </a:endParaRPr>
                    </a:p>
                    <a:p>
                      <a:pPr>
                        <a:lnSpc>
                          <a:spcPct val="107000"/>
                        </a:lnSpc>
                        <a:spcAft>
                          <a:spcPts val="0"/>
                        </a:spcAft>
                      </a:pPr>
                      <a:r>
                        <a:rPr lang="en-US" sz="900">
                          <a:effectLst/>
                        </a:rPr>
                        <a:t>[SYN + ACK]</a:t>
                      </a:r>
                      <a:endParaRPr lang="zh-CN" sz="1100">
                        <a:effectLst/>
                      </a:endParaRPr>
                    </a:p>
                    <a:p>
                      <a:pPr>
                        <a:lnSpc>
                          <a:spcPct val="107000"/>
                        </a:lnSpc>
                        <a:spcAft>
                          <a:spcPts val="0"/>
                        </a:spcAft>
                      </a:pPr>
                      <a:r>
                        <a:rPr lang="en-US" sz="900">
                          <a:effectLst/>
                        </a:rPr>
                        <a:t>[RST + ACK]</a:t>
                      </a:r>
                      <a:endParaRPr lang="zh-CN" sz="1100">
                        <a:effectLst/>
                      </a:endParaRPr>
                    </a:p>
                    <a:p>
                      <a:pPr>
                        <a:lnSpc>
                          <a:spcPct val="107000"/>
                        </a:lnSpc>
                        <a:spcAft>
                          <a:spcPts val="0"/>
                        </a:spcAft>
                      </a:pPr>
                      <a:r>
                        <a:rPr lang="en-US" sz="900">
                          <a:effectLst/>
                        </a:rPr>
                        <a:t>[TCP Retransmission]</a:t>
                      </a:r>
                      <a:endParaRPr lang="zh-CN" sz="1100">
                        <a:effectLst/>
                        <a:latin typeface="Calibri"/>
                        <a:ea typeface="等线"/>
                        <a:cs typeface="Times New Roman"/>
                      </a:endParaRPr>
                    </a:p>
                  </a:txBody>
                  <a:tcPr marL="68580" marR="68580" marT="0" marB="0"/>
                </a:tc>
                <a:extLst>
                  <a:ext uri="{0D108BD9-81ED-4DB2-BD59-A6C34878D82A}">
                    <a16:rowId xmlns:a16="http://schemas.microsoft.com/office/drawing/2014/main" xmlns="" val="10001"/>
                  </a:ext>
                </a:extLst>
              </a:tr>
              <a:tr h="727261">
                <a:tc>
                  <a:txBody>
                    <a:bodyPr/>
                    <a:lstStyle/>
                    <a:p>
                      <a:pPr algn="just">
                        <a:lnSpc>
                          <a:spcPct val="107000"/>
                        </a:lnSpc>
                        <a:spcAft>
                          <a:spcPts val="0"/>
                        </a:spcAft>
                      </a:pPr>
                      <a:r>
                        <a:rPr lang="en-US" sz="900">
                          <a:effectLst/>
                        </a:rPr>
                        <a:t>(ii)Rate=180000</a:t>
                      </a:r>
                      <a:endParaRPr lang="zh-CN" sz="1100">
                        <a:effectLst/>
                      </a:endParaRPr>
                    </a:p>
                    <a:p>
                      <a:pPr algn="just">
                        <a:lnSpc>
                          <a:spcPct val="107000"/>
                        </a:lnSpc>
                        <a:spcAft>
                          <a:spcPts val="0"/>
                        </a:spcAft>
                      </a:pPr>
                      <a:r>
                        <a:rPr lang="en-US" sz="900">
                          <a:effectLst/>
                        </a:rPr>
                        <a:t>Count=90000</a:t>
                      </a:r>
                      <a:endParaRPr lang="zh-CN" sz="1100">
                        <a:effectLst/>
                        <a:latin typeface="Calibri"/>
                        <a:ea typeface="等线"/>
                        <a:cs typeface="Times New Roman"/>
                      </a:endParaRPr>
                    </a:p>
                  </a:txBody>
                  <a:tcPr marL="68580" marR="68580" marT="0" marB="0"/>
                </a:tc>
                <a:tc>
                  <a:txBody>
                    <a:bodyPr/>
                    <a:lstStyle/>
                    <a:p>
                      <a:pPr algn="just">
                        <a:lnSpc>
                          <a:spcPct val="107000"/>
                        </a:lnSpc>
                        <a:spcAft>
                          <a:spcPts val="0"/>
                        </a:spcAft>
                      </a:pPr>
                      <a:r>
                        <a:rPr lang="en-US" sz="900" dirty="0">
                          <a:effectLst/>
                        </a:rPr>
                        <a:t>Victim</a:t>
                      </a:r>
                      <a:endParaRPr lang="zh-CN" sz="1100" dirty="0">
                        <a:effectLst/>
                      </a:endParaRPr>
                    </a:p>
                    <a:p>
                      <a:pPr algn="just">
                        <a:lnSpc>
                          <a:spcPct val="107000"/>
                        </a:lnSpc>
                        <a:spcAft>
                          <a:spcPts val="0"/>
                        </a:spcAft>
                      </a:pPr>
                      <a:r>
                        <a:rPr lang="en-US" sz="900" dirty="0">
                          <a:effectLst/>
                        </a:rPr>
                        <a:t>Victim</a:t>
                      </a:r>
                      <a:endParaRPr lang="zh-CN" sz="1100" dirty="0">
                        <a:effectLst/>
                      </a:endParaRPr>
                    </a:p>
                    <a:p>
                      <a:pPr algn="just">
                        <a:lnSpc>
                          <a:spcPct val="107000"/>
                        </a:lnSpc>
                        <a:spcAft>
                          <a:spcPts val="0"/>
                        </a:spcAft>
                      </a:pPr>
                      <a:r>
                        <a:rPr lang="en-US" sz="900" dirty="0">
                          <a:effectLst/>
                        </a:rPr>
                        <a:t>Victim</a:t>
                      </a:r>
                      <a:endParaRPr lang="zh-CN" sz="1100" dirty="0">
                        <a:effectLst/>
                      </a:endParaRPr>
                    </a:p>
                    <a:p>
                      <a:pPr algn="just">
                        <a:lnSpc>
                          <a:spcPct val="107000"/>
                        </a:lnSpc>
                        <a:spcAft>
                          <a:spcPts val="0"/>
                        </a:spcAft>
                      </a:pPr>
                      <a:r>
                        <a:rPr lang="en-US" sz="900" dirty="0">
                          <a:effectLst/>
                        </a:rPr>
                        <a:t>Attacker</a:t>
                      </a:r>
                      <a:endParaRPr lang="zh-CN" sz="1100" dirty="0">
                        <a:effectLst/>
                        <a:latin typeface="Calibri"/>
                        <a:ea typeface="等线"/>
                        <a:cs typeface="Times New Roman"/>
                      </a:endParaRPr>
                    </a:p>
                  </a:txBody>
                  <a:tcPr marL="68580" marR="68580" marT="0" marB="0"/>
                </a:tc>
                <a:tc>
                  <a:txBody>
                    <a:bodyPr/>
                    <a:lstStyle/>
                    <a:p>
                      <a:pPr algn="just">
                        <a:lnSpc>
                          <a:spcPct val="107000"/>
                        </a:lnSpc>
                        <a:spcAft>
                          <a:spcPts val="0"/>
                        </a:spcAft>
                      </a:pPr>
                      <a:r>
                        <a:rPr lang="en-US" sz="900" dirty="0">
                          <a:effectLst/>
                        </a:rPr>
                        <a:t>[SYN + ACK]</a:t>
                      </a:r>
                      <a:endParaRPr lang="zh-CN" sz="1100" dirty="0">
                        <a:effectLst/>
                      </a:endParaRPr>
                    </a:p>
                    <a:p>
                      <a:pPr algn="just">
                        <a:lnSpc>
                          <a:spcPct val="107000"/>
                        </a:lnSpc>
                        <a:spcAft>
                          <a:spcPts val="0"/>
                        </a:spcAft>
                      </a:pPr>
                      <a:r>
                        <a:rPr lang="en-US" sz="900" dirty="0">
                          <a:effectLst/>
                        </a:rPr>
                        <a:t>[RST + ACK]</a:t>
                      </a:r>
                      <a:endParaRPr lang="zh-CN" sz="1100" dirty="0">
                        <a:effectLst/>
                      </a:endParaRPr>
                    </a:p>
                    <a:p>
                      <a:pPr algn="just">
                        <a:lnSpc>
                          <a:spcPct val="107000"/>
                        </a:lnSpc>
                        <a:spcAft>
                          <a:spcPts val="0"/>
                        </a:spcAft>
                      </a:pPr>
                      <a:r>
                        <a:rPr lang="en-US" sz="900" dirty="0">
                          <a:effectLst/>
                        </a:rPr>
                        <a:t>[FIN + ACK]</a:t>
                      </a:r>
                      <a:endParaRPr lang="zh-CN" sz="1100" dirty="0">
                        <a:effectLst/>
                      </a:endParaRPr>
                    </a:p>
                    <a:p>
                      <a:pPr algn="just">
                        <a:lnSpc>
                          <a:spcPct val="107000"/>
                        </a:lnSpc>
                        <a:spcAft>
                          <a:spcPts val="0"/>
                        </a:spcAft>
                      </a:pPr>
                      <a:r>
                        <a:rPr lang="en-US" sz="900" dirty="0">
                          <a:effectLst/>
                        </a:rPr>
                        <a:t>[SYN],[ACK]</a:t>
                      </a:r>
                      <a:endParaRPr lang="zh-CN" sz="1100" dirty="0">
                        <a:effectLst/>
                        <a:latin typeface="Calibri"/>
                        <a:ea typeface="等线"/>
                        <a:cs typeface="Times New Roman"/>
                      </a:endParaRPr>
                    </a:p>
                  </a:txBody>
                  <a:tcPr marL="68580" marR="68580" marT="0" marB="0"/>
                </a:tc>
                <a:extLst>
                  <a:ext uri="{0D108BD9-81ED-4DB2-BD59-A6C34878D82A}">
                    <a16:rowId xmlns:a16="http://schemas.microsoft.com/office/drawing/2014/main" xmlns="" val="10002"/>
                  </a:ext>
                </a:extLst>
              </a:tr>
              <a:tr h="911105">
                <a:tc>
                  <a:txBody>
                    <a:bodyPr/>
                    <a:lstStyle/>
                    <a:p>
                      <a:pPr algn="just">
                        <a:lnSpc>
                          <a:spcPct val="107000"/>
                        </a:lnSpc>
                        <a:spcAft>
                          <a:spcPts val="0"/>
                        </a:spcAft>
                      </a:pPr>
                      <a:r>
                        <a:rPr lang="en-US" sz="900">
                          <a:effectLst/>
                        </a:rPr>
                        <a:t>(iii)Rate=90000</a:t>
                      </a:r>
                      <a:endParaRPr lang="zh-CN" sz="1100">
                        <a:effectLst/>
                      </a:endParaRPr>
                    </a:p>
                    <a:p>
                      <a:pPr algn="just">
                        <a:lnSpc>
                          <a:spcPct val="107000"/>
                        </a:lnSpc>
                        <a:spcAft>
                          <a:spcPts val="0"/>
                        </a:spcAft>
                      </a:pPr>
                      <a:r>
                        <a:rPr lang="en-US" sz="900">
                          <a:effectLst/>
                        </a:rPr>
                        <a:t>Count=180000</a:t>
                      </a:r>
                      <a:endParaRPr lang="zh-CN" sz="1100">
                        <a:effectLst/>
                        <a:latin typeface="Calibri"/>
                        <a:ea typeface="等线"/>
                        <a:cs typeface="Times New Roman"/>
                      </a:endParaRPr>
                    </a:p>
                  </a:txBody>
                  <a:tcPr marL="68580" marR="68580" marT="0" marB="0"/>
                </a:tc>
                <a:tc>
                  <a:txBody>
                    <a:bodyPr/>
                    <a:lstStyle/>
                    <a:p>
                      <a:pPr algn="just">
                        <a:lnSpc>
                          <a:spcPct val="107000"/>
                        </a:lnSpc>
                        <a:spcAft>
                          <a:spcPts val="0"/>
                        </a:spcAft>
                      </a:pPr>
                      <a:r>
                        <a:rPr lang="en-US" sz="900">
                          <a:effectLst/>
                        </a:rPr>
                        <a:t>Attacker</a:t>
                      </a:r>
                      <a:endParaRPr lang="zh-CN" sz="1100">
                        <a:effectLst/>
                      </a:endParaRPr>
                    </a:p>
                    <a:p>
                      <a:pPr algn="just">
                        <a:lnSpc>
                          <a:spcPct val="107000"/>
                        </a:lnSpc>
                        <a:spcAft>
                          <a:spcPts val="0"/>
                        </a:spcAft>
                      </a:pPr>
                      <a:r>
                        <a:rPr lang="en-US" sz="900">
                          <a:effectLst/>
                        </a:rPr>
                        <a:t>Victim</a:t>
                      </a:r>
                      <a:endParaRPr lang="zh-CN" sz="1100">
                        <a:effectLst/>
                      </a:endParaRPr>
                    </a:p>
                    <a:p>
                      <a:pPr algn="just">
                        <a:lnSpc>
                          <a:spcPct val="107000"/>
                        </a:lnSpc>
                        <a:spcAft>
                          <a:spcPts val="0"/>
                        </a:spcAft>
                      </a:pPr>
                      <a:r>
                        <a:rPr lang="en-US" sz="900">
                          <a:effectLst/>
                        </a:rPr>
                        <a:t>Victim</a:t>
                      </a:r>
                      <a:endParaRPr lang="zh-CN" sz="1100">
                        <a:effectLst/>
                      </a:endParaRPr>
                    </a:p>
                    <a:p>
                      <a:pPr algn="just">
                        <a:lnSpc>
                          <a:spcPct val="107000"/>
                        </a:lnSpc>
                        <a:spcAft>
                          <a:spcPts val="0"/>
                        </a:spcAft>
                      </a:pPr>
                      <a:r>
                        <a:rPr lang="en-US" sz="900">
                          <a:effectLst/>
                        </a:rPr>
                        <a:t>Victim</a:t>
                      </a:r>
                      <a:endParaRPr lang="zh-CN" sz="1100">
                        <a:effectLst/>
                      </a:endParaRPr>
                    </a:p>
                    <a:p>
                      <a:pPr algn="just">
                        <a:lnSpc>
                          <a:spcPct val="107000"/>
                        </a:lnSpc>
                        <a:spcAft>
                          <a:spcPts val="0"/>
                        </a:spcAft>
                      </a:pPr>
                      <a:r>
                        <a:rPr lang="en-US" sz="900">
                          <a:effectLst/>
                        </a:rPr>
                        <a:t>Victim</a:t>
                      </a:r>
                      <a:endParaRPr lang="zh-CN" sz="1100">
                        <a:effectLst/>
                        <a:latin typeface="Calibri"/>
                        <a:ea typeface="等线"/>
                        <a:cs typeface="Times New Roman"/>
                      </a:endParaRPr>
                    </a:p>
                  </a:txBody>
                  <a:tcPr marL="68580" marR="68580" marT="0" marB="0"/>
                </a:tc>
                <a:tc>
                  <a:txBody>
                    <a:bodyPr/>
                    <a:lstStyle/>
                    <a:p>
                      <a:pPr algn="just">
                        <a:lnSpc>
                          <a:spcPct val="107000"/>
                        </a:lnSpc>
                        <a:spcAft>
                          <a:spcPts val="0"/>
                        </a:spcAft>
                      </a:pPr>
                      <a:r>
                        <a:rPr lang="en-US" sz="900" dirty="0">
                          <a:effectLst/>
                        </a:rPr>
                        <a:t>[SYN], [ACK]</a:t>
                      </a:r>
                      <a:endParaRPr lang="zh-CN" sz="1100" dirty="0">
                        <a:effectLst/>
                      </a:endParaRPr>
                    </a:p>
                    <a:p>
                      <a:pPr algn="just">
                        <a:lnSpc>
                          <a:spcPct val="107000"/>
                        </a:lnSpc>
                        <a:spcAft>
                          <a:spcPts val="0"/>
                        </a:spcAft>
                      </a:pPr>
                      <a:r>
                        <a:rPr lang="en-US" sz="900" dirty="0">
                          <a:effectLst/>
                        </a:rPr>
                        <a:t>[SYN + ACK]</a:t>
                      </a:r>
                      <a:endParaRPr lang="zh-CN" sz="1100" dirty="0">
                        <a:effectLst/>
                      </a:endParaRPr>
                    </a:p>
                    <a:p>
                      <a:pPr algn="just">
                        <a:lnSpc>
                          <a:spcPct val="107000"/>
                        </a:lnSpc>
                        <a:spcAft>
                          <a:spcPts val="0"/>
                        </a:spcAft>
                      </a:pPr>
                      <a:r>
                        <a:rPr lang="en-US" sz="900" dirty="0">
                          <a:effectLst/>
                        </a:rPr>
                        <a:t>[RST + ACK]</a:t>
                      </a:r>
                      <a:endParaRPr lang="zh-CN" sz="1100" dirty="0">
                        <a:effectLst/>
                      </a:endParaRPr>
                    </a:p>
                    <a:p>
                      <a:pPr algn="just">
                        <a:lnSpc>
                          <a:spcPct val="107000"/>
                        </a:lnSpc>
                        <a:spcAft>
                          <a:spcPts val="0"/>
                        </a:spcAft>
                      </a:pPr>
                      <a:r>
                        <a:rPr lang="en-US" sz="900" dirty="0">
                          <a:effectLst/>
                        </a:rPr>
                        <a:t>[FIN + ACK] </a:t>
                      </a:r>
                      <a:endParaRPr lang="zh-CN" sz="1100" dirty="0">
                        <a:effectLst/>
                      </a:endParaRPr>
                    </a:p>
                    <a:p>
                      <a:pPr algn="just">
                        <a:lnSpc>
                          <a:spcPct val="107000"/>
                        </a:lnSpc>
                        <a:spcAft>
                          <a:spcPts val="0"/>
                        </a:spcAft>
                      </a:pPr>
                      <a:r>
                        <a:rPr lang="en-US" sz="900" dirty="0">
                          <a:effectLst/>
                        </a:rPr>
                        <a:t>[TCP Retransmission]</a:t>
                      </a:r>
                      <a:endParaRPr lang="zh-CN" sz="1100" dirty="0">
                        <a:effectLst/>
                        <a:latin typeface="Calibri"/>
                        <a:ea typeface="等线"/>
                        <a:cs typeface="Times New Roman"/>
                      </a:endParaRPr>
                    </a:p>
                  </a:txBody>
                  <a:tcPr marL="68580" marR="68580" marT="0" marB="0"/>
                </a:tc>
                <a:extLst>
                  <a:ext uri="{0D108BD9-81ED-4DB2-BD59-A6C34878D82A}">
                    <a16:rowId xmlns:a16="http://schemas.microsoft.com/office/drawing/2014/main" xmlns="" val="10003"/>
                  </a:ext>
                </a:extLst>
              </a:tr>
            </a:tbl>
          </a:graphicData>
        </a:graphic>
      </p:graphicFrame>
      <p:pic>
        <p:nvPicPr>
          <p:cNvPr id="5" name="Picture 3"/>
          <p:cNvPicPr/>
          <p:nvPr/>
        </p:nvPicPr>
        <p:blipFill>
          <a:blip r:embed="rId2">
            <a:extLst>
              <a:ext uri="{28A0092B-C50C-407E-A947-70E740481C1C}">
                <a14:useLocalDpi xmlns:a14="http://schemas.microsoft.com/office/drawing/2010/main" val="0"/>
              </a:ext>
            </a:extLst>
          </a:blip>
          <a:stretch>
            <a:fillRect/>
          </a:stretch>
        </p:blipFill>
        <p:spPr>
          <a:xfrm>
            <a:off x="552761" y="3880398"/>
            <a:ext cx="5096460" cy="2762640"/>
          </a:xfrm>
          <a:prstGeom prst="rect">
            <a:avLst/>
          </a:prstGeom>
        </p:spPr>
      </p:pic>
      <p:sp>
        <p:nvSpPr>
          <p:cNvPr id="6" name="TextBox 5"/>
          <p:cNvSpPr txBox="1"/>
          <p:nvPr/>
        </p:nvSpPr>
        <p:spPr>
          <a:xfrm>
            <a:off x="5649221" y="2078970"/>
            <a:ext cx="6596742" cy="1477328"/>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Four-way-handshake detected, TCP connection are not retained.</a:t>
            </a:r>
          </a:p>
          <a:p>
            <a:pPr marL="285750"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Conclusion: possible filters/ mechanism to handle TCP exceptions</a:t>
            </a:r>
          </a:p>
          <a:p>
            <a:r>
              <a:rPr lang="en-US" altLang="zh-CN" dirty="0" smtClean="0">
                <a:latin typeface="Times New Roman" panose="02020603050405020304" pitchFamily="18" charset="0"/>
                <a:cs typeface="Times New Roman" panose="02020603050405020304" pitchFamily="18" charset="0"/>
              </a:rPr>
              <a:t>(Could be OS built-in algorithms or TCP/IP protocols)</a:t>
            </a:r>
          </a:p>
          <a:p>
            <a:endParaRPr lang="en-US" altLang="zh-CN" dirty="0" smtClean="0">
              <a:latin typeface="Times New Roman" panose="02020603050405020304" pitchFamily="18" charset="0"/>
              <a:cs typeface="Times New Roman" panose="02020603050405020304" pitchFamily="18" charset="0"/>
            </a:endParaRPr>
          </a:p>
          <a:p>
            <a:pPr lvl="2"/>
            <a:r>
              <a:rPr lang="en-US" altLang="zh-CN" b="1" dirty="0" smtClean="0">
                <a:latin typeface="Times New Roman" panose="02020603050405020304" pitchFamily="18" charset="0"/>
                <a:cs typeface="Times New Roman" panose="02020603050405020304" pitchFamily="18" charset="0"/>
              </a:rPr>
              <a:t>RST (Resetting a connection) packets detected</a:t>
            </a:r>
          </a:p>
        </p:txBody>
      </p:sp>
      <p:sp>
        <p:nvSpPr>
          <p:cNvPr id="11" name="下箭头 10"/>
          <p:cNvSpPr/>
          <p:nvPr/>
        </p:nvSpPr>
        <p:spPr>
          <a:xfrm rot="3701880">
            <a:off x="6103941" y="3387672"/>
            <a:ext cx="770965" cy="1578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6602506" y="4462646"/>
            <a:ext cx="5117940" cy="1754326"/>
          </a:xfrm>
          <a:prstGeom prst="rect">
            <a:avLst/>
          </a:prstGeom>
          <a:noFill/>
        </p:spPr>
        <p:txBody>
          <a:bodyPr wrap="none" rtlCol="0">
            <a:spAutoFit/>
          </a:bodyPr>
          <a:lstStyle/>
          <a:p>
            <a:r>
              <a:rPr lang="en-US" altLang="zh-CN" dirty="0" smtClean="0"/>
              <a:t>5 possible scenario that RST packets occur:</a:t>
            </a:r>
          </a:p>
          <a:p>
            <a:pPr marL="342900" indent="-342900">
              <a:buFont typeface="+mj-ea"/>
              <a:buAutoNum type="circleNumDbPlain"/>
            </a:pPr>
            <a:r>
              <a:rPr lang="en-US" altLang="zh-CN" dirty="0" smtClean="0"/>
              <a:t>Ports on the server are not open</a:t>
            </a:r>
          </a:p>
          <a:p>
            <a:pPr marL="342900" indent="-342900">
              <a:buFont typeface="+mj-ea"/>
              <a:buAutoNum type="circleNumDbPlain"/>
            </a:pPr>
            <a:r>
              <a:rPr lang="en-US" altLang="zh-CN" dirty="0" smtClean="0">
                <a:solidFill>
                  <a:srgbClr val="FF0000"/>
                </a:solidFill>
              </a:rPr>
              <a:t>Request time out</a:t>
            </a:r>
          </a:p>
          <a:p>
            <a:pPr marL="342900" indent="-342900">
              <a:buFont typeface="+mj-ea"/>
              <a:buAutoNum type="circleNumDbPlain"/>
            </a:pPr>
            <a:r>
              <a:rPr lang="en-US" altLang="zh-CN" dirty="0" smtClean="0">
                <a:solidFill>
                  <a:srgbClr val="FF0000"/>
                </a:solidFill>
              </a:rPr>
              <a:t>Port are shut down beforehand (mandatory)</a:t>
            </a:r>
          </a:p>
          <a:p>
            <a:pPr marL="342900" indent="-342900">
              <a:buFont typeface="+mj-ea"/>
              <a:buAutoNum type="circleNumDbPlain"/>
            </a:pPr>
            <a:r>
              <a:rPr lang="en-US" altLang="zh-CN" dirty="0" smtClean="0"/>
              <a:t>Receive data on a socket that has been closed</a:t>
            </a:r>
          </a:p>
          <a:p>
            <a:pPr marL="342900" indent="-342900">
              <a:buFont typeface="+mj-ea"/>
              <a:buAutoNum type="circleNumDbPlain"/>
            </a:pPr>
            <a:r>
              <a:rPr lang="en-US" altLang="zh-CN" dirty="0" smtClean="0">
                <a:solidFill>
                  <a:srgbClr val="FF0000"/>
                </a:solidFill>
              </a:rPr>
              <a:t>To deny a illegal/ abnormal connection</a:t>
            </a:r>
            <a:endParaRPr lang="zh-CN" altLang="en-US" dirty="0">
              <a:solidFill>
                <a:srgbClr val="FF0000"/>
              </a:solidFill>
            </a:endParaRPr>
          </a:p>
        </p:txBody>
      </p:sp>
    </p:spTree>
    <p:extLst>
      <p:ext uri="{BB962C8B-B14F-4D97-AF65-F5344CB8AC3E}">
        <p14:creationId xmlns:p14="http://schemas.microsoft.com/office/powerpoint/2010/main" val="862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95344" y="134470"/>
            <a:ext cx="10058400" cy="914400"/>
          </a:xfrm>
        </p:spPr>
        <p:txBody>
          <a:bodyPr/>
          <a:lstStyle/>
          <a:p>
            <a:r>
              <a:rPr lang="en-US" altLang="zh-CN" sz="3000" dirty="0" smtClean="0"/>
              <a:t>II. CPU processing ability/ TCP buffer</a:t>
            </a:r>
            <a:endParaRPr lang="zh-CN" altLang="en-US" sz="3000" dirty="0"/>
          </a:p>
        </p:txBody>
      </p:sp>
      <p:pic>
        <p:nvPicPr>
          <p:cNvPr id="5" name="Picture 11"/>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58906" y="1330319"/>
            <a:ext cx="4563112" cy="2743583"/>
          </a:xfrm>
          <a:prstGeom prst="rect">
            <a:avLst/>
          </a:prstGeom>
        </p:spPr>
      </p:pic>
      <p:pic>
        <p:nvPicPr>
          <p:cNvPr id="4" name="Picture 9"/>
          <p:cNvPicPr/>
          <p:nvPr/>
        </p:nvPicPr>
        <p:blipFill rotWithShape="1">
          <a:blip r:embed="rId4" cstate="print">
            <a:extLst>
              <a:ext uri="{28A0092B-C50C-407E-A947-70E740481C1C}">
                <a14:useLocalDpi xmlns:a14="http://schemas.microsoft.com/office/drawing/2010/main" val="0"/>
              </a:ext>
            </a:extLst>
          </a:blip>
          <a:srcRect t="24409" r="-62"/>
          <a:stretch/>
        </p:blipFill>
        <p:spPr bwMode="auto">
          <a:xfrm>
            <a:off x="182880" y="4590885"/>
            <a:ext cx="6278778" cy="927848"/>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5858435" y="1618130"/>
            <a:ext cx="4985147" cy="2308324"/>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TCP packets that were successfully sent in</a:t>
            </a:r>
          </a:p>
          <a:p>
            <a:r>
              <a:rPr lang="en-US" altLang="zh-CN" dirty="0"/>
              <a:t> </a:t>
            </a:r>
            <a:r>
              <a:rPr lang="en-US" altLang="zh-CN" dirty="0" smtClean="0"/>
              <a:t>    experiments (</a:t>
            </a:r>
            <a:r>
              <a:rPr lang="en-US" altLang="zh-CN" dirty="0" err="1" smtClean="0"/>
              <a:t>i</a:t>
            </a:r>
            <a:r>
              <a:rPr lang="en-US" altLang="zh-CN" dirty="0" smtClean="0"/>
              <a:t>), (ii), (iii) remained constant</a:t>
            </a:r>
          </a:p>
          <a:p>
            <a:r>
              <a:rPr lang="en-US" altLang="zh-CN" dirty="0" smtClean="0"/>
              <a:t>     (only slight change, around 30,000)</a:t>
            </a:r>
          </a:p>
          <a:p>
            <a:endParaRPr lang="en-US" altLang="zh-CN" dirty="0"/>
          </a:p>
          <a:p>
            <a:r>
              <a:rPr lang="en-US" altLang="zh-CN" dirty="0" smtClean="0"/>
              <a:t>TCP connections are limited </a:t>
            </a:r>
            <a:r>
              <a:rPr lang="en-US" altLang="zh-CN" dirty="0" smtClean="0">
                <a:sym typeface="Wingdings" panose="05000000000000000000" pitchFamily="2" charset="2"/>
              </a:rPr>
              <a:t> TCP buffer has </a:t>
            </a:r>
          </a:p>
          <a:p>
            <a:r>
              <a:rPr lang="en-US" altLang="zh-CN" dirty="0">
                <a:sym typeface="Wingdings" panose="05000000000000000000" pitchFamily="2" charset="2"/>
              </a:rPr>
              <a:t>r</a:t>
            </a:r>
            <a:r>
              <a:rPr lang="en-US" altLang="zh-CN" dirty="0" smtClean="0">
                <a:sym typeface="Wingdings" panose="05000000000000000000" pitchFamily="2" charset="2"/>
              </a:rPr>
              <a:t>estricted the amount of TCP connections</a:t>
            </a:r>
            <a:endParaRPr lang="en-US" altLang="zh-CN" dirty="0" smtClean="0"/>
          </a:p>
          <a:p>
            <a:endParaRPr lang="en-US" altLang="zh-CN" dirty="0"/>
          </a:p>
          <a:p>
            <a:endParaRPr lang="zh-CN" altLang="en-US" dirty="0"/>
          </a:p>
        </p:txBody>
      </p:sp>
      <p:sp>
        <p:nvSpPr>
          <p:cNvPr id="7" name="TextBox 6"/>
          <p:cNvSpPr txBox="1"/>
          <p:nvPr/>
        </p:nvSpPr>
        <p:spPr>
          <a:xfrm>
            <a:off x="6461658" y="4086376"/>
            <a:ext cx="5660717" cy="2308324"/>
          </a:xfrm>
          <a:prstGeom prst="rect">
            <a:avLst/>
          </a:prstGeom>
          <a:noFill/>
        </p:spPr>
        <p:txBody>
          <a:bodyPr wrap="none" rtlCol="0">
            <a:spAutoFit/>
          </a:bodyPr>
          <a:lstStyle/>
          <a:p>
            <a:r>
              <a:rPr lang="en-US" altLang="zh-CN" dirty="0" smtClean="0"/>
              <a:t>* In </a:t>
            </a:r>
            <a:r>
              <a:rPr lang="en-US" altLang="zh-CN" dirty="0"/>
              <a:t>general, a server was supposed to handle at least </a:t>
            </a:r>
            <a:endParaRPr lang="en-US" altLang="zh-CN" dirty="0" smtClean="0"/>
          </a:p>
          <a:p>
            <a:r>
              <a:rPr lang="en-US" altLang="zh-CN" dirty="0" smtClean="0"/>
              <a:t>10,000 </a:t>
            </a:r>
            <a:r>
              <a:rPr lang="en-US" altLang="zh-CN" dirty="0"/>
              <a:t>HTTP request simultaneously, that is, nearly </a:t>
            </a:r>
            <a:endParaRPr lang="en-US" altLang="zh-CN" dirty="0" smtClean="0"/>
          </a:p>
          <a:p>
            <a:r>
              <a:rPr lang="en-US" altLang="zh-CN" dirty="0" smtClean="0">
                <a:solidFill>
                  <a:srgbClr val="FF0000"/>
                </a:solidFill>
              </a:rPr>
              <a:t>98MB </a:t>
            </a:r>
            <a:r>
              <a:rPr lang="en-US" altLang="zh-CN" dirty="0" smtClean="0"/>
              <a:t>data. </a:t>
            </a:r>
            <a:r>
              <a:rPr lang="en-US" altLang="zh-CN" dirty="0"/>
              <a:t>This is another proof that this attack </a:t>
            </a:r>
            <a:endParaRPr lang="en-US" altLang="zh-CN" dirty="0" smtClean="0"/>
          </a:p>
          <a:p>
            <a:r>
              <a:rPr lang="en-US" altLang="zh-CN" dirty="0" smtClean="0"/>
              <a:t>packets </a:t>
            </a:r>
            <a:r>
              <a:rPr lang="en-US" altLang="zh-CN" dirty="0"/>
              <a:t>size was reduced largely because the result </a:t>
            </a:r>
            <a:r>
              <a:rPr lang="en-US" altLang="zh-CN" dirty="0" smtClean="0"/>
              <a:t>in</a:t>
            </a:r>
          </a:p>
          <a:p>
            <a:r>
              <a:rPr lang="en-US" altLang="zh-CN" dirty="0" smtClean="0"/>
              <a:t> </a:t>
            </a:r>
            <a:r>
              <a:rPr lang="en-US" altLang="zh-CN" dirty="0"/>
              <a:t>the Kali Linux has shown that about 0.85MB data </a:t>
            </a:r>
            <a:endParaRPr lang="en-US" altLang="zh-CN" dirty="0" smtClean="0"/>
          </a:p>
          <a:p>
            <a:r>
              <a:rPr lang="en-US" altLang="zh-CN" dirty="0" smtClean="0"/>
              <a:t>was </a:t>
            </a:r>
            <a:r>
              <a:rPr lang="en-US" altLang="zh-CN" dirty="0"/>
              <a:t>sent to victim-side per second and this data size </a:t>
            </a:r>
            <a:endParaRPr lang="en-US" altLang="zh-CN" dirty="0" smtClean="0"/>
          </a:p>
          <a:p>
            <a:r>
              <a:rPr lang="en-US" altLang="zh-CN" dirty="0" smtClean="0"/>
              <a:t>is </a:t>
            </a:r>
            <a:r>
              <a:rPr lang="en-US" altLang="zh-CN" dirty="0"/>
              <a:t>completely manageable for average computer.</a:t>
            </a:r>
            <a:endParaRPr lang="zh-CN" altLang="zh-CN" dirty="0"/>
          </a:p>
          <a:p>
            <a:endParaRPr lang="zh-CN" altLang="en-US" dirty="0"/>
          </a:p>
        </p:txBody>
      </p:sp>
    </p:spTree>
    <p:extLst>
      <p:ext uri="{BB962C8B-B14F-4D97-AF65-F5344CB8AC3E}">
        <p14:creationId xmlns:p14="http://schemas.microsoft.com/office/powerpoint/2010/main" val="49524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00418" y="348405"/>
            <a:ext cx="10058400" cy="914400"/>
          </a:xfrm>
        </p:spPr>
        <p:txBody>
          <a:bodyPr/>
          <a:lstStyle/>
          <a:p>
            <a:r>
              <a:rPr lang="en-US" altLang="zh-CN" sz="3000" dirty="0" smtClean="0"/>
              <a:t>III. Out-of-Order Delivery Issue</a:t>
            </a:r>
            <a:endParaRPr lang="zh-CN" altLang="en-US" sz="3000" dirty="0"/>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4200" y="1283806"/>
            <a:ext cx="4812599" cy="1999600"/>
          </a:xfrm>
        </p:spPr>
      </p:pic>
      <p:pic>
        <p:nvPicPr>
          <p:cNvPr id="4" name="Picture 10"/>
          <p:cNvPicPr/>
          <p:nvPr/>
        </p:nvPicPr>
        <p:blipFill rotWithShape="1">
          <a:blip r:embed="rId3" cstate="print">
            <a:extLst>
              <a:ext uri="{28A0092B-C50C-407E-A947-70E740481C1C}">
                <a14:useLocalDpi xmlns:a14="http://schemas.microsoft.com/office/drawing/2010/main" val="0"/>
              </a:ext>
            </a:extLst>
          </a:blip>
          <a:srcRect l="-1" r="380" b="5786"/>
          <a:stretch/>
        </p:blipFill>
        <p:spPr bwMode="auto">
          <a:xfrm>
            <a:off x="208280" y="3535680"/>
            <a:ext cx="6146800" cy="2936240"/>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5633720" y="1529080"/>
            <a:ext cx="5969000" cy="1754326"/>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 </a:t>
            </a:r>
            <a:r>
              <a:rPr lang="en-US" altLang="zh-CN" dirty="0"/>
              <a:t>The </a:t>
            </a:r>
            <a:r>
              <a:rPr lang="en-US" altLang="zh-CN" dirty="0" smtClean="0"/>
              <a:t>OOO (out-of-order delivery) illustrates </a:t>
            </a:r>
            <a:r>
              <a:rPr lang="en-US" altLang="zh-CN" dirty="0"/>
              <a:t>the route changes in the network and indicates that the earlier sent TCP packet arrived later than the one sent after it </a:t>
            </a:r>
            <a:endParaRPr lang="en-US" altLang="zh-CN" dirty="0" smtClean="0"/>
          </a:p>
          <a:p>
            <a:pPr marL="285750" indent="-285750">
              <a:buFont typeface="Arial" panose="020B0604020202020204" pitchFamily="34" charset="0"/>
              <a:buChar char="•"/>
            </a:pPr>
            <a:r>
              <a:rPr lang="en-US" altLang="zh-CN" dirty="0" smtClean="0"/>
              <a:t>OOO </a:t>
            </a:r>
            <a:r>
              <a:rPr lang="en-US" altLang="zh-CN" dirty="0" smtClean="0">
                <a:solidFill>
                  <a:srgbClr val="FF0000"/>
                </a:solidFill>
              </a:rPr>
              <a:t>has no relation with network congestion</a:t>
            </a:r>
            <a:r>
              <a:rPr lang="en-US" altLang="zh-CN" dirty="0" smtClean="0">
                <a:sym typeface="Wingdings" panose="05000000000000000000" pitchFamily="2" charset="2"/>
              </a:rPr>
              <a:t> was not caused by flood attack OS measurement to handle network delay</a:t>
            </a:r>
            <a:endParaRPr lang="zh-CN" altLang="en-US" dirty="0"/>
          </a:p>
        </p:txBody>
      </p:sp>
      <p:sp>
        <p:nvSpPr>
          <p:cNvPr id="7" name="TextBox 6"/>
          <p:cNvSpPr txBox="1"/>
          <p:nvPr/>
        </p:nvSpPr>
        <p:spPr>
          <a:xfrm>
            <a:off x="6466840" y="4344908"/>
            <a:ext cx="5326138" cy="584775"/>
          </a:xfrm>
          <a:prstGeom prst="rect">
            <a:avLst/>
          </a:prstGeom>
          <a:noFill/>
        </p:spPr>
        <p:txBody>
          <a:bodyPr wrap="none" rtlCol="0">
            <a:spAutoFit/>
          </a:bodyPr>
          <a:lstStyle/>
          <a:p>
            <a:r>
              <a:rPr lang="en-US" altLang="zh-CN" sz="1600" dirty="0" smtClean="0"/>
              <a:t>TCP Out-of-order packets implies large TCP packets loss</a:t>
            </a:r>
          </a:p>
          <a:p>
            <a:r>
              <a:rPr lang="en-US" altLang="zh-CN" sz="1600" dirty="0"/>
              <a:t>o</a:t>
            </a:r>
            <a:r>
              <a:rPr lang="en-US" altLang="zh-CN" sz="1600" dirty="0" smtClean="0"/>
              <a:t>r delay.</a:t>
            </a:r>
            <a:endParaRPr lang="zh-CN" altLang="en-US" sz="1600" dirty="0"/>
          </a:p>
        </p:txBody>
      </p:sp>
      <p:sp>
        <p:nvSpPr>
          <p:cNvPr id="8" name="圆角右箭头 7"/>
          <p:cNvSpPr/>
          <p:nvPr/>
        </p:nvSpPr>
        <p:spPr>
          <a:xfrm rot="10800000">
            <a:off x="6543040" y="4683462"/>
            <a:ext cx="2189480" cy="105185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69250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TotalTime>
  <Words>1387</Words>
  <Application>Microsoft Office PowerPoint</Application>
  <PresentationFormat>宽屏</PresentationFormat>
  <Paragraphs>272</Paragraphs>
  <Slides>39</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等线</vt:lpstr>
      <vt:lpstr>等线</vt:lpstr>
      <vt:lpstr>等线 Light</vt:lpstr>
      <vt:lpstr>宋体</vt:lpstr>
      <vt:lpstr>Arial</vt:lpstr>
      <vt:lpstr>Calibri</vt:lpstr>
      <vt:lpstr>Calibri Light</vt:lpstr>
      <vt:lpstr>Tahoma</vt:lpstr>
      <vt:lpstr>Times New Roman</vt:lpstr>
      <vt:lpstr>Wingdings</vt:lpstr>
      <vt:lpstr>Office Theme</vt:lpstr>
      <vt:lpstr>Presentation for DoS Attack and Defence</vt:lpstr>
      <vt:lpstr>TCP Connect Flood Attack</vt:lpstr>
      <vt:lpstr>Experiment Procedure</vt:lpstr>
      <vt:lpstr>Result</vt:lpstr>
      <vt:lpstr>Objective</vt:lpstr>
      <vt:lpstr>Analysis</vt:lpstr>
      <vt:lpstr>I. Principle of TCP connect flood attack </vt:lpstr>
      <vt:lpstr>II. CPU processing ability/ TCP buffer</vt:lpstr>
      <vt:lpstr>III. Out-of-Order Delivery Issue</vt:lpstr>
      <vt:lpstr>Denial of Service Attack  with UDP Flood </vt:lpstr>
      <vt:lpstr>Devices information</vt:lpstr>
      <vt:lpstr>The Framework of Experimental Platform </vt:lpstr>
      <vt:lpstr>Before attack</vt:lpstr>
      <vt:lpstr>Before attack</vt:lpstr>
      <vt:lpstr>During attack</vt:lpstr>
      <vt:lpstr>During attack</vt:lpstr>
      <vt:lpstr>Conclusion</vt:lpstr>
      <vt:lpstr>LAND Attack</vt:lpstr>
      <vt:lpstr>Attack principle</vt:lpstr>
      <vt:lpstr>SYN packet example</vt:lpstr>
      <vt:lpstr>Experiment</vt:lpstr>
      <vt:lpstr>Result</vt:lpstr>
      <vt:lpstr>Analysis</vt:lpstr>
      <vt:lpstr>SYN Flood Attack</vt:lpstr>
      <vt:lpstr>The Experiment’s Framework</vt:lpstr>
      <vt:lpstr>The Experiment Content</vt:lpstr>
      <vt:lpstr>The considered references for every attack command</vt:lpstr>
      <vt:lpstr>SYN Flood Attack with Attacker’s Real IP </vt:lpstr>
      <vt:lpstr>Attack with random IP and Different Count (Data bytes 1200)</vt:lpstr>
      <vt:lpstr>Attack with random IP and Different Count (Data bytes 1200)</vt:lpstr>
      <vt:lpstr>Attack with random IP and Different Count (Data bytes 1200)</vt:lpstr>
      <vt:lpstr>SYN Flood Attack with random IP and Different Data Bytes (Count 50000)</vt:lpstr>
      <vt:lpstr>SYN Flood Attack with random IP and Different Data Bytes (Count 50000)</vt:lpstr>
      <vt:lpstr>SYN Flood Attack with random IP and Different Data Bytes (Count 50000)</vt:lpstr>
      <vt:lpstr>Conclusion</vt:lpstr>
      <vt:lpstr>SYN Flood Defense Mechanism</vt:lpstr>
      <vt:lpstr>SYN Flood Defense Flow</vt:lpstr>
      <vt:lpstr>SYN Flood Defense Result</vt:lpstr>
      <vt:lpstr>Thanks for watching!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 Flood Defense Mechanism</dc:title>
  <dc:creator>嘉奕 朱</dc:creator>
  <cp:lastModifiedBy>jin minhao</cp:lastModifiedBy>
  <cp:revision>26</cp:revision>
  <dcterms:created xsi:type="dcterms:W3CDTF">2019-05-18T03:56:55Z</dcterms:created>
  <dcterms:modified xsi:type="dcterms:W3CDTF">2019-05-21T06:23:59Z</dcterms:modified>
</cp:coreProperties>
</file>