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384" r:id="rId4"/>
    <p:sldId id="336" r:id="rId5"/>
    <p:sldId id="293" r:id="rId6"/>
    <p:sldId id="257" r:id="rId7"/>
    <p:sldId id="258" r:id="rId8"/>
    <p:sldId id="259" r:id="rId9"/>
    <p:sldId id="288" r:id="rId10"/>
    <p:sldId id="261" r:id="rId11"/>
    <p:sldId id="263" r:id="rId12"/>
    <p:sldId id="333" r:id="rId13"/>
    <p:sldId id="262" r:id="rId14"/>
    <p:sldId id="284" r:id="rId15"/>
    <p:sldId id="285" r:id="rId16"/>
    <p:sldId id="287" r:id="rId17"/>
    <p:sldId id="286" r:id="rId18"/>
    <p:sldId id="298" r:id="rId19"/>
    <p:sldId id="395" r:id="rId20"/>
    <p:sldId id="396" r:id="rId21"/>
    <p:sldId id="379" r:id="rId22"/>
    <p:sldId id="380" r:id="rId23"/>
    <p:sldId id="335" r:id="rId24"/>
    <p:sldId id="382" r:id="rId25"/>
    <p:sldId id="308" r:id="rId26"/>
    <p:sldId id="381" r:id="rId27"/>
    <p:sldId id="38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5313D-1F2B-40B6-AF2E-0C02B3478D11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B61A5-D734-4D34-A81B-55B3DD197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40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CD59D60-E485-4319-8D61-FC9C3F1A21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615F198-7C42-4DC7-A89F-064E72A43E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422A256-EA3C-446D-8AD9-4102399DD3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3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53642-563D-4B81-AC54-A626AED6189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239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3255D0B-E9DC-4EBA-B4E7-F8D4743369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0C431600-069B-4709-8371-A4C090941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7237833-FA78-4830-9F12-F9AD54D87317}" type="slidenum">
              <a:rPr lang="en-US" altLang="zh-CN">
                <a:latin typeface="Times New Roman" panose="02020603050405020304" pitchFamily="18" charset="0"/>
              </a:rPr>
              <a:pPr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2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28663" indent="-279400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22363" indent="-223838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571625" indent="-223838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20888" indent="-223838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478088" indent="-223838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35288" indent="-223838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392488" indent="-223838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49688" indent="-223838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2547C5D-58BD-401C-BB40-BA3D61DBD8AA}" type="slidenum">
              <a:rPr lang="en-US" altLang="en-US" sz="1300">
                <a:solidFill>
                  <a:srgbClr val="000000"/>
                </a:solidFill>
                <a:latin typeface="Helvetica" panose="020B0604020202020204" pitchFamily="34" charset="0"/>
              </a:rPr>
              <a:pPr/>
              <a:t>17</a:t>
            </a:fld>
            <a:endParaRPr lang="en-US" altLang="en-US" sz="13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5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28663" indent="-279400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22363" indent="-223838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571625" indent="-223838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20888" indent="-223838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478088" indent="-223838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35288" indent="-223838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392488" indent="-223838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49688" indent="-223838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2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46B749-94B7-49DA-B484-3CC78B251D69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23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6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28663" indent="-279400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22363" indent="-223838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571625" indent="-223838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20888" indent="-223838" defTabSz="92233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478088" indent="-223838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35288" indent="-223838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392488" indent="-223838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49688" indent="-223838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1E9FEFE-8A1E-45FC-B836-EE714D082C89}" type="slidenum">
              <a:rPr lang="en-US" altLang="en-US" sz="1300">
                <a:solidFill>
                  <a:srgbClr val="000000"/>
                </a:solidFill>
                <a:latin typeface="Helvetica" panose="020B0604020202020204" pitchFamily="34" charset="0"/>
              </a:rPr>
              <a:pPr/>
              <a:t>23</a:t>
            </a:fld>
            <a:endParaRPr lang="en-US" altLang="en-US" sz="13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77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245B-DDC7-41E2-BEE9-1114F287BC33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C68E-DAA6-4A9B-8230-DA270041A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03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245B-DDC7-41E2-BEE9-1114F287BC33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C68E-DAA6-4A9B-8230-DA270041A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11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245B-DDC7-41E2-BEE9-1114F287BC33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C68E-DAA6-4A9B-8230-DA270041A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65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4149F-2A8F-4866-9045-3802AAC69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8E7A4C-56B8-496C-BA72-E3483D29D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F0CDA-A89E-4C55-B04C-E68CCB13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0902-AC88-4615-9313-B6F903C8091C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E6493-D30E-486C-8627-98EABC9B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AADE4-F9D5-4847-912B-52790598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28F6-CDF0-4874-B2B8-08965290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35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8B1D6-420A-46FD-8A92-2559D542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2C1A8-FE47-44C6-B5EB-0774FFE8F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1A567-33A0-4D3A-9A74-37E38BB9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0902-AC88-4615-9313-B6F903C8091C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D60D1-7A7E-47CF-A489-4B214C70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0DCB6-7095-42E9-A906-F7640E03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28F6-CDF0-4874-B2B8-08965290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26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B66A6-1E05-4D5B-8E78-415A1352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DBE6E9-515A-44ED-9E07-A983166FF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937CB-61EB-4AFD-ADC6-CD1A0A9A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0902-AC88-4615-9313-B6F903C8091C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78B49-D0E3-402F-A793-7D2F1FD9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254CE-AAC1-438A-B459-F0135271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28F6-CDF0-4874-B2B8-08965290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26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1AD0D-7894-40CF-AF06-D3171B22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B4257-831C-453F-94B5-8F1C5D9F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2376EE-6159-4671-AA1D-2213DB2B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44B94F-AC38-4FC6-98AF-528AC70D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0902-AC88-4615-9313-B6F903C8091C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A9975-E601-4905-B2A9-A4232147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B06084-B1E1-4ACB-9632-B87E73F1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28F6-CDF0-4874-B2B8-08965290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160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34163-368A-4444-A568-A17F9B70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551F0-AF96-4371-B987-3E95B7BDA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0AA741-D1DE-42C6-ACE7-06A67DA42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3496BF-07F1-47C3-8AC2-3192B5A36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9EB5A7-8767-4E75-B910-32A318858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74476E-3E81-40C6-9BFF-4FD12F58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0902-AC88-4615-9313-B6F903C8091C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45C762-9B30-410B-AA87-E8A17E19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6D9855-9E91-4753-AB1B-F236C374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28F6-CDF0-4874-B2B8-08965290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600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E85D1-1F5C-4C96-B399-9C43405B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82910C-AF36-49F0-9C38-B2AE3089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0902-AC88-4615-9313-B6F903C8091C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BC6FD6-012B-4EC8-B07C-A986C464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C2B3C9-1C37-437D-8194-709E12A4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28F6-CDF0-4874-B2B8-08965290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762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3C6CD4-11F1-441F-AF7B-E02ECA3A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0902-AC88-4615-9313-B6F903C8091C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94C930-BF88-4965-8494-4A5A0170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705AA0-FAF9-4E6F-872D-3D064C48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28F6-CDF0-4874-B2B8-08965290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004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82FEC-0B8C-444C-9CC7-2911D4E2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EF841-E945-439D-80B8-56CC049B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B8E1E2-0E0B-43A0-8D63-31E593CFC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5C9C2E-14C5-4514-88FE-E2458A85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0902-AC88-4615-9313-B6F903C8091C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A87338-1BC7-4618-AFB1-E0213449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16BEC-379E-41D2-8E02-625CB08A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28F6-CDF0-4874-B2B8-08965290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2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245B-DDC7-41E2-BEE9-1114F287BC33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C68E-DAA6-4A9B-8230-DA270041A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583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84162-89DD-4DB4-90E8-71883264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7E0228-F8CB-42A2-A838-5BCF26865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06F7A8-DBA5-444E-9520-920326A0B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EB4AAA-14DE-4E46-A330-D7501F7A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0902-AC88-4615-9313-B6F903C8091C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44833-8340-4BA8-9B4C-A6ADE8EB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3B697D-D14E-41E9-B821-CD5BF01D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28F6-CDF0-4874-B2B8-08965290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40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D1DB4-D10F-4F37-BE68-13E01C4C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C7461-2FD7-41CE-9DC6-48C0605AD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A470F-E84A-46EC-997E-2F717AEC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0902-AC88-4615-9313-B6F903C8091C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907A2-F767-49D0-9884-9A087D40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0E950-C334-4B1F-8927-D394B46C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28F6-CDF0-4874-B2B8-08965290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023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F7C433-8B7A-4E94-990B-951389088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7FC13-4DB0-49BF-AF1F-3A8607284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604F4-D7D6-465D-95ED-3D90BC40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0902-AC88-4615-9313-B6F903C8091C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428C4-9A11-42E5-AEEA-4E7EC916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91EF4-A295-4C8A-9497-651FCB55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28F6-CDF0-4874-B2B8-08965290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245B-DDC7-41E2-BEE9-1114F287BC33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C68E-DAA6-4A9B-8230-DA270041A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96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245B-DDC7-41E2-BEE9-1114F287BC33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C68E-DAA6-4A9B-8230-DA270041A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49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245B-DDC7-41E2-BEE9-1114F287BC33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C68E-DAA6-4A9B-8230-DA270041A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7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245B-DDC7-41E2-BEE9-1114F287BC33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C68E-DAA6-4A9B-8230-DA270041A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2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245B-DDC7-41E2-BEE9-1114F287BC33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C68E-DAA6-4A9B-8230-DA270041A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00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245B-DDC7-41E2-BEE9-1114F287BC33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C68E-DAA6-4A9B-8230-DA270041A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1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245B-DDC7-41E2-BEE9-1114F287BC33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C68E-DAA6-4A9B-8230-DA270041A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4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4245B-DDC7-41E2-BEE9-1114F287BC33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C68E-DAA6-4A9B-8230-DA270041A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74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E201CF-62C4-4525-B922-5BDFD013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1E0C96-9A54-485F-B9E8-7C7478888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9C458-C73B-4A30-86E1-E51FAAE4E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00902-AC88-4615-9313-B6F903C8091C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9474D-EC79-4EC1-B9E1-756898017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2CA70-1F6B-46D0-BFA6-B8BD5A69B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428F6-CDF0-4874-B2B8-08965290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9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For Lectures Taught By Xin Huang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21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1" y="1936134"/>
            <a:ext cx="4605702" cy="437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9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Critical Section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Consider this execution interleaving with </a:t>
            </a:r>
            <a:r>
              <a:rPr lang="ja-JP" altLang="en-US" dirty="0"/>
              <a:t>“</a:t>
            </a:r>
            <a:r>
              <a:rPr lang="en-US" altLang="ja-JP" dirty="0"/>
              <a:t>count = 5</a:t>
            </a:r>
            <a:r>
              <a:rPr lang="ja-JP" altLang="en-US" dirty="0"/>
              <a:t>”</a:t>
            </a:r>
            <a:r>
              <a:rPr lang="en-US" altLang="ja-JP" dirty="0"/>
              <a:t> initially:</a:t>
            </a:r>
          </a:p>
          <a:p>
            <a:pPr lvl="1"/>
            <a:r>
              <a:rPr lang="en-US" altLang="zh-CN" dirty="0"/>
              <a:t>S0: producer execute register1 = counter         {register1 = 5}</a:t>
            </a:r>
            <a:br>
              <a:rPr lang="en-US" altLang="zh-CN" dirty="0"/>
            </a:br>
            <a:r>
              <a:rPr lang="en-US" altLang="zh-CN" dirty="0"/>
              <a:t>S1: producer execute register1 = register1 + 1   {register1 = 6} </a:t>
            </a:r>
            <a:br>
              <a:rPr lang="en-US" altLang="zh-CN" dirty="0"/>
            </a:br>
            <a:r>
              <a:rPr lang="en-US" altLang="zh-CN" dirty="0"/>
              <a:t>S2: consumer execute register2 = counter        {register2 = 5} </a:t>
            </a:r>
            <a:br>
              <a:rPr lang="en-US" altLang="zh-CN" dirty="0"/>
            </a:br>
            <a:r>
              <a:rPr lang="en-US" altLang="zh-CN" dirty="0"/>
              <a:t>S3: consumer execute register2 = register2 – 1  {register2 = 4} </a:t>
            </a:r>
            <a:br>
              <a:rPr lang="en-US" altLang="zh-CN" dirty="0"/>
            </a:br>
            <a:r>
              <a:rPr lang="en-US" altLang="zh-CN" dirty="0"/>
              <a:t>S4: producer execute counter = register1         {counter = 6 } </a:t>
            </a:r>
            <a:br>
              <a:rPr lang="en-US" altLang="zh-CN" dirty="0"/>
            </a:br>
            <a:r>
              <a:rPr lang="en-US" altLang="zh-CN" dirty="0"/>
              <a:t>S5: consumer execute counter = register2        {counter = 4}</a:t>
            </a:r>
          </a:p>
          <a:p>
            <a:r>
              <a:rPr lang="en-US" altLang="zh-CN" dirty="0"/>
              <a:t>Peterson’s Solution, synchronization hardware, mutex lock/spin lock, semaphores</a:t>
            </a:r>
          </a:p>
        </p:txBody>
      </p:sp>
    </p:spTree>
    <p:extLst>
      <p:ext uri="{BB962C8B-B14F-4D97-AF65-F5344CB8AC3E}">
        <p14:creationId xmlns:p14="http://schemas.microsoft.com/office/powerpoint/2010/main" val="3226989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Deadlock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643" y="1952860"/>
            <a:ext cx="2786113" cy="40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4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CIA Triad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737" y="1823189"/>
            <a:ext cx="5652526" cy="435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22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Principle of least privilege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825625"/>
            <a:ext cx="6261100" cy="438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5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 Control Policy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072" y="1825625"/>
            <a:ext cx="5703121" cy="435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00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Role-based Access Control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585" y="1825625"/>
            <a:ext cx="4354830" cy="48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85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Symmetric Encryption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233" y="1650006"/>
            <a:ext cx="8287267" cy="505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5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XOR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021" y="2402238"/>
            <a:ext cx="7991958" cy="21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6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One-Time Pad</a:t>
            </a:r>
            <a:endParaRPr lang="en-US" altLang="en-US" dirty="0"/>
          </a:p>
        </p:txBody>
      </p:sp>
      <p:pic>
        <p:nvPicPr>
          <p:cNvPr id="4198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632" y="148619"/>
            <a:ext cx="6754368" cy="670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57" y="1690688"/>
            <a:ext cx="3653745" cy="28646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62" y="4920487"/>
            <a:ext cx="5653109" cy="157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4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CD6B3-A9BC-413C-AC08-F8580097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66666-69FA-41C3-A557-3C31AD21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Overview</a:t>
            </a:r>
          </a:p>
          <a:p>
            <a:r>
              <a:rPr lang="en-US" altLang="zh-CN" strike="sngStrike" dirty="0"/>
              <a:t>Overview II</a:t>
            </a:r>
          </a:p>
          <a:p>
            <a:r>
              <a:rPr lang="en-US" altLang="zh-CN" dirty="0"/>
              <a:t>Overview III - Operating-System Structures</a:t>
            </a:r>
          </a:p>
          <a:p>
            <a:r>
              <a:rPr lang="en-US" altLang="zh-CN" dirty="0"/>
              <a:t>Overview IV - Introduction of Security</a:t>
            </a:r>
          </a:p>
          <a:p>
            <a:r>
              <a:rPr lang="en-US" altLang="zh-CN" dirty="0"/>
              <a:t>Processes</a:t>
            </a:r>
          </a:p>
          <a:p>
            <a:r>
              <a:rPr lang="en-US" altLang="zh-CN" dirty="0"/>
              <a:t>Threads</a:t>
            </a:r>
          </a:p>
          <a:p>
            <a:r>
              <a:rPr lang="en-US" altLang="zh-CN" dirty="0"/>
              <a:t>CPU Scheduling</a:t>
            </a:r>
          </a:p>
          <a:p>
            <a:r>
              <a:rPr lang="en-US" altLang="zh-CN" dirty="0" err="1"/>
              <a:t>ProcessSync</a:t>
            </a:r>
            <a:endParaRPr lang="en-US" altLang="zh-CN" dirty="0"/>
          </a:p>
          <a:p>
            <a:r>
              <a:rPr lang="en-US" altLang="zh-CN" dirty="0"/>
              <a:t>Deadlock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296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Electronic Codebook Mode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3" y="1825625"/>
            <a:ext cx="62388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2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Cipher Block Chaining Mode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93" y="1449892"/>
            <a:ext cx="7365435" cy="540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63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6E0A3-6016-4FEC-9A22-63CBC5A1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 Feedback Mode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0A76CE-6FEF-4A52-A14C-BA0231153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766" y="1342404"/>
            <a:ext cx="7055893" cy="53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8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Asymmetric Encryption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984" y="1825625"/>
            <a:ext cx="8055035" cy="49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13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274"/>
            <a:ext cx="10515600" cy="639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05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535BE-263D-44F7-971E-91E078CC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Authentication and Key Exchange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7AFDA-26AA-43FA-A0C4-4EFA33098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Authentication: hash, MAC, signature</a:t>
            </a:r>
          </a:p>
          <a:p>
            <a:r>
              <a:rPr lang="en-US" altLang="zh-CN" dirty="0"/>
              <a:t>Key exchange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0507F6-54B4-4277-817B-AA6DC489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64" y="2963479"/>
            <a:ext cx="7968163" cy="38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96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E3360-4971-40BF-A3CD-ECC1CE35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 and Marking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D76A2-4411-46E9-9CC6-A5DB3004D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Question 1 ~ Question 4, </a:t>
            </a:r>
          </a:p>
          <a:p>
            <a:r>
              <a:rPr lang="en-US" altLang="zh-CN" dirty="0"/>
              <a:t>Each with sub-questions</a:t>
            </a:r>
          </a:p>
          <a:p>
            <a:r>
              <a:rPr lang="en-US" altLang="zh-CN" dirty="0"/>
              <a:t>Question 1: 40 marks</a:t>
            </a:r>
          </a:p>
          <a:p>
            <a:r>
              <a:rPr lang="en-US" altLang="zh-CN" dirty="0"/>
              <a:t>Question 2 ~ 4: 20 marks each</a:t>
            </a:r>
          </a:p>
          <a:p>
            <a:endParaRPr lang="en-US" altLang="zh-CN" dirty="0"/>
          </a:p>
          <a:p>
            <a:r>
              <a:rPr lang="en-US" altLang="zh-CN" dirty="0"/>
              <a:t>Assignments (Course work) are very important</a:t>
            </a:r>
          </a:p>
          <a:p>
            <a:r>
              <a:rPr lang="en-US" altLang="zh-CN" dirty="0"/>
              <a:t>Final marks = 0.8</a:t>
            </a:r>
            <a:r>
              <a:rPr lang="zh-CN" altLang="en-US" dirty="0"/>
              <a:t> * </a:t>
            </a:r>
            <a:r>
              <a:rPr lang="en-US" altLang="zh-CN" dirty="0"/>
              <a:t>final exam + 0.2 * assignments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E.g.  Final exam = 28; assignments = 90; you pass the exam!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E.g.  Final exam = 65; assignments = 90; you get A!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EFFF68C-EC72-4949-B3D6-DA5C2C0B6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View of Operating System Services</a:t>
            </a: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3A5B9C61-917A-40E3-A2EA-EE1A56BD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230" y="3121295"/>
            <a:ext cx="7223125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矩形 1">
            <a:extLst>
              <a:ext uri="{FF2B5EF4-FFF2-40B4-BE49-F238E27FC236}">
                <a16:creationId xmlns:a16="http://schemas.microsoft.com/office/drawing/2014/main" id="{9B80A1A1-55D9-44A5-A8DA-DC4DBD64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92" y="1708219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Operating systems provide an environment for execution of programs and services to programs and users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B0E915E-4933-4C1E-896E-F7E546E74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API – System Call – OS Relationship</a:t>
            </a:r>
          </a:p>
        </p:txBody>
      </p:sp>
      <p:pic>
        <p:nvPicPr>
          <p:cNvPr id="33795" name="Picture 2">
            <a:extLst>
              <a:ext uri="{FF2B5EF4-FFF2-40B4-BE49-F238E27FC236}">
                <a16:creationId xmlns:a16="http://schemas.microsoft.com/office/drawing/2014/main" id="{A5426173-65E6-48DF-8626-70E61C5F5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60" y="1781817"/>
            <a:ext cx="7559675" cy="461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89" y="1942178"/>
            <a:ext cx="10391311" cy="423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3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Control Block (PCB)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181" y="2050405"/>
            <a:ext cx="2566638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2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Context Switch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703" y="1825625"/>
            <a:ext cx="6236594" cy="49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4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012" y="1825625"/>
            <a:ext cx="75299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2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User Threads and Kernel Threads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75" y="2306459"/>
            <a:ext cx="3426249" cy="3389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439" y="2306459"/>
            <a:ext cx="3966362" cy="33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6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221</Words>
  <Application>Microsoft Office PowerPoint</Application>
  <PresentationFormat>Widescreen</PresentationFormat>
  <Paragraphs>55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MS PGothic</vt:lpstr>
      <vt:lpstr>游ゴシック</vt:lpstr>
      <vt:lpstr>等线</vt:lpstr>
      <vt:lpstr>等线 Light</vt:lpstr>
      <vt:lpstr>Arial</vt:lpstr>
      <vt:lpstr>Helvetica</vt:lpstr>
      <vt:lpstr>Times New Roman</vt:lpstr>
      <vt:lpstr>Verdana</vt:lpstr>
      <vt:lpstr>Office 主题​​</vt:lpstr>
      <vt:lpstr>1_Office 主题​​</vt:lpstr>
      <vt:lpstr>Review</vt:lpstr>
      <vt:lpstr>Scope</vt:lpstr>
      <vt:lpstr>A View of Operating System Services</vt:lpstr>
      <vt:lpstr>API – System Call – OS Relationship</vt:lpstr>
      <vt:lpstr>Process</vt:lpstr>
      <vt:lpstr>Process Control Block (PCB)</vt:lpstr>
      <vt:lpstr>Context Switch</vt:lpstr>
      <vt:lpstr>Thread</vt:lpstr>
      <vt:lpstr>User Threads and Kernel Threads</vt:lpstr>
      <vt:lpstr>Monitor</vt:lpstr>
      <vt:lpstr>Critical Section</vt:lpstr>
      <vt:lpstr>Deadlock</vt:lpstr>
      <vt:lpstr>CIA Triad</vt:lpstr>
      <vt:lpstr>Principle of least privilege</vt:lpstr>
      <vt:lpstr>Access Control Policy</vt:lpstr>
      <vt:lpstr>Role-based Access Control</vt:lpstr>
      <vt:lpstr>Symmetric Encryption</vt:lpstr>
      <vt:lpstr>XOR</vt:lpstr>
      <vt:lpstr>One-Time Pad</vt:lpstr>
      <vt:lpstr>Electronic Codebook Mode</vt:lpstr>
      <vt:lpstr>Cipher Block Chaining Mode</vt:lpstr>
      <vt:lpstr>Output Feedback Mode</vt:lpstr>
      <vt:lpstr>Asymmetric Encryption</vt:lpstr>
      <vt:lpstr>PowerPoint Presentation</vt:lpstr>
      <vt:lpstr>Authentication and Key Exchange</vt:lpstr>
      <vt:lpstr>Exam and Marking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黄鑫</dc:creator>
  <cp:lastModifiedBy>jin minhao</cp:lastModifiedBy>
  <cp:revision>34</cp:revision>
  <dcterms:created xsi:type="dcterms:W3CDTF">2017-05-15T17:06:36Z</dcterms:created>
  <dcterms:modified xsi:type="dcterms:W3CDTF">2019-05-17T09:38:37Z</dcterms:modified>
</cp:coreProperties>
</file>