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ink/ink127.xml" ContentType="application/inkml+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47" d="100"/>
          <a:sy n="47" d="100"/>
        </p:scale>
        <p:origin x="90"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AD2539-1066-4882-B084-F343C81057BA}"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zh-CN" altLang="en-US"/>
        </a:p>
      </dgm:t>
    </dgm:pt>
    <dgm:pt modelId="{8A51D5C3-D983-4ED5-ABEA-7389AB8F8194}">
      <dgm:prSet/>
      <dgm:spPr/>
      <dgm:t>
        <a:bodyPr/>
        <a:lstStyle/>
        <a:p>
          <a:pPr rtl="0"/>
          <a:r>
            <a:rPr lang="en-US" dirty="0"/>
            <a:t>Only part of the program needs to be in memory for execution</a:t>
          </a:r>
          <a:endParaRPr lang="zh-CN" dirty="0"/>
        </a:p>
      </dgm:t>
    </dgm:pt>
    <dgm:pt modelId="{F7C43982-D79E-4925-AC8A-1175F6F85D2B}" type="parTrans" cxnId="{75517906-9071-4B7D-A382-259D79B1101E}">
      <dgm:prSet/>
      <dgm:spPr/>
      <dgm:t>
        <a:bodyPr/>
        <a:lstStyle/>
        <a:p>
          <a:endParaRPr lang="zh-CN" altLang="en-US"/>
        </a:p>
      </dgm:t>
    </dgm:pt>
    <dgm:pt modelId="{72B12C6E-AD94-4EC1-8885-AE53114AE303}" type="sibTrans" cxnId="{75517906-9071-4B7D-A382-259D79B1101E}">
      <dgm:prSet/>
      <dgm:spPr/>
      <dgm:t>
        <a:bodyPr/>
        <a:lstStyle/>
        <a:p>
          <a:endParaRPr lang="zh-CN" altLang="en-US"/>
        </a:p>
      </dgm:t>
    </dgm:pt>
    <dgm:pt modelId="{95DA2168-47DF-48DE-8010-EB9E509259A7}">
      <dgm:prSet/>
      <dgm:spPr/>
      <dgm:t>
        <a:bodyPr/>
        <a:lstStyle/>
        <a:p>
          <a:pPr rtl="0"/>
          <a:r>
            <a:rPr lang="en-US" dirty="0"/>
            <a:t>Only keep referenced pages in main memory</a:t>
          </a:r>
          <a:endParaRPr lang="zh-CN" dirty="0"/>
        </a:p>
      </dgm:t>
    </dgm:pt>
    <dgm:pt modelId="{14E08343-C7F5-44A2-BFAF-AE1B21DBFF8C}" type="parTrans" cxnId="{09E3354B-C856-4DB2-8C96-359022620657}">
      <dgm:prSet/>
      <dgm:spPr/>
      <dgm:t>
        <a:bodyPr/>
        <a:lstStyle/>
        <a:p>
          <a:endParaRPr lang="zh-CN" altLang="en-US"/>
        </a:p>
      </dgm:t>
    </dgm:pt>
    <dgm:pt modelId="{5978D7D2-85CF-4E3F-BBCD-AA2D1516DBBF}" type="sibTrans" cxnId="{09E3354B-C856-4DB2-8C96-359022620657}">
      <dgm:prSet/>
      <dgm:spPr/>
      <dgm:t>
        <a:bodyPr/>
        <a:lstStyle/>
        <a:p>
          <a:endParaRPr lang="zh-CN" altLang="en-US"/>
        </a:p>
      </dgm:t>
    </dgm:pt>
    <dgm:pt modelId="{83E0059B-583C-491C-96BD-5B0571514B01}">
      <dgm:prSet/>
      <dgm:spPr/>
      <dgm:t>
        <a:bodyPr/>
        <a:lstStyle/>
        <a:p>
          <a:pPr rtl="0"/>
          <a:r>
            <a:rPr lang="en-US" dirty="0"/>
            <a:t>Keep unreferenced pages on slower, cheaper backing store (disk)</a:t>
          </a:r>
          <a:endParaRPr lang="zh-CN" dirty="0"/>
        </a:p>
      </dgm:t>
    </dgm:pt>
    <dgm:pt modelId="{A185961D-9B51-48C1-8AC5-B801AC72FD44}" type="parTrans" cxnId="{C8C1C4C5-46AF-419E-AA06-9EF4F02578FF}">
      <dgm:prSet/>
      <dgm:spPr/>
      <dgm:t>
        <a:bodyPr/>
        <a:lstStyle/>
        <a:p>
          <a:endParaRPr lang="zh-CN" altLang="en-US"/>
        </a:p>
      </dgm:t>
    </dgm:pt>
    <dgm:pt modelId="{140B95CA-B176-4865-9D88-BAB325886082}" type="sibTrans" cxnId="{C8C1C4C5-46AF-419E-AA06-9EF4F02578FF}">
      <dgm:prSet/>
      <dgm:spPr/>
      <dgm:t>
        <a:bodyPr/>
        <a:lstStyle/>
        <a:p>
          <a:endParaRPr lang="zh-CN" altLang="en-US"/>
        </a:p>
      </dgm:t>
    </dgm:pt>
    <dgm:pt modelId="{7C04C045-1DC8-40FE-AF7F-8BE377CF6A36}">
      <dgm:prSet/>
      <dgm:spPr/>
      <dgm:t>
        <a:bodyPr/>
        <a:lstStyle/>
        <a:p>
          <a:pPr rtl="0"/>
          <a:r>
            <a:rPr lang="en-US" dirty="0"/>
            <a:t>Bring pages from disk to memory when necessary </a:t>
          </a:r>
          <a:endParaRPr lang="zh-CN" dirty="0"/>
        </a:p>
      </dgm:t>
    </dgm:pt>
    <dgm:pt modelId="{1F62E17B-A479-4329-A5C4-EA2EC3D5AC8E}" type="parTrans" cxnId="{2130F093-870E-4A07-B5EA-97DFD3A7215A}">
      <dgm:prSet/>
      <dgm:spPr/>
      <dgm:t>
        <a:bodyPr/>
        <a:lstStyle/>
        <a:p>
          <a:endParaRPr lang="zh-CN" altLang="en-US"/>
        </a:p>
      </dgm:t>
    </dgm:pt>
    <dgm:pt modelId="{C3034ECA-C785-4526-837C-B9F2C22C1F0B}" type="sibTrans" cxnId="{2130F093-870E-4A07-B5EA-97DFD3A7215A}">
      <dgm:prSet/>
      <dgm:spPr/>
      <dgm:t>
        <a:bodyPr/>
        <a:lstStyle/>
        <a:p>
          <a:endParaRPr lang="zh-CN" altLang="en-US"/>
        </a:p>
      </dgm:t>
    </dgm:pt>
    <dgm:pt modelId="{7C4FAA3E-23DC-4653-9CAB-4C229DF99F2A}" type="pres">
      <dgm:prSet presAssocID="{61AD2539-1066-4882-B084-F343C81057BA}" presName="linear" presStyleCnt="0">
        <dgm:presLayoutVars>
          <dgm:animLvl val="lvl"/>
          <dgm:resizeHandles val="exact"/>
        </dgm:presLayoutVars>
      </dgm:prSet>
      <dgm:spPr/>
      <dgm:t>
        <a:bodyPr/>
        <a:lstStyle/>
        <a:p>
          <a:endParaRPr lang="en-US"/>
        </a:p>
      </dgm:t>
    </dgm:pt>
    <dgm:pt modelId="{338F9BBF-F5DF-104C-91F0-21012F22A484}" type="pres">
      <dgm:prSet presAssocID="{8A51D5C3-D983-4ED5-ABEA-7389AB8F8194}" presName="parentText" presStyleLbl="node1" presStyleIdx="0" presStyleCnt="4">
        <dgm:presLayoutVars>
          <dgm:chMax val="0"/>
          <dgm:bulletEnabled val="1"/>
        </dgm:presLayoutVars>
      </dgm:prSet>
      <dgm:spPr/>
      <dgm:t>
        <a:bodyPr/>
        <a:lstStyle/>
        <a:p>
          <a:endParaRPr lang="en-US"/>
        </a:p>
      </dgm:t>
    </dgm:pt>
    <dgm:pt modelId="{359587ED-D099-0649-A726-2052BD2F812C}" type="pres">
      <dgm:prSet presAssocID="{72B12C6E-AD94-4EC1-8885-AE53114AE303}" presName="spacer" presStyleCnt="0"/>
      <dgm:spPr/>
    </dgm:pt>
    <dgm:pt modelId="{B52FE006-2E4B-4B43-8BA4-714FF76EA8C4}" type="pres">
      <dgm:prSet presAssocID="{95DA2168-47DF-48DE-8010-EB9E509259A7}" presName="parentText" presStyleLbl="node1" presStyleIdx="1" presStyleCnt="4">
        <dgm:presLayoutVars>
          <dgm:chMax val="0"/>
          <dgm:bulletEnabled val="1"/>
        </dgm:presLayoutVars>
      </dgm:prSet>
      <dgm:spPr/>
      <dgm:t>
        <a:bodyPr/>
        <a:lstStyle/>
        <a:p>
          <a:endParaRPr lang="en-US"/>
        </a:p>
      </dgm:t>
    </dgm:pt>
    <dgm:pt modelId="{A48493D7-7121-B041-B54B-A598BFA65CD8}" type="pres">
      <dgm:prSet presAssocID="{5978D7D2-85CF-4E3F-BBCD-AA2D1516DBBF}" presName="spacer" presStyleCnt="0"/>
      <dgm:spPr/>
    </dgm:pt>
    <dgm:pt modelId="{E0D523DC-9290-4F40-B93E-0EE87E87AF18}" type="pres">
      <dgm:prSet presAssocID="{83E0059B-583C-491C-96BD-5B0571514B01}" presName="parentText" presStyleLbl="node1" presStyleIdx="2" presStyleCnt="4">
        <dgm:presLayoutVars>
          <dgm:chMax val="0"/>
          <dgm:bulletEnabled val="1"/>
        </dgm:presLayoutVars>
      </dgm:prSet>
      <dgm:spPr/>
      <dgm:t>
        <a:bodyPr/>
        <a:lstStyle/>
        <a:p>
          <a:endParaRPr lang="en-US"/>
        </a:p>
      </dgm:t>
    </dgm:pt>
    <dgm:pt modelId="{835035FF-6266-3B4D-A870-9196C99818F8}" type="pres">
      <dgm:prSet presAssocID="{140B95CA-B176-4865-9D88-BAB325886082}" presName="spacer" presStyleCnt="0"/>
      <dgm:spPr/>
    </dgm:pt>
    <dgm:pt modelId="{03471BF3-DAB0-B948-9ACB-458186B5AFE4}" type="pres">
      <dgm:prSet presAssocID="{7C04C045-1DC8-40FE-AF7F-8BE377CF6A36}" presName="parentText" presStyleLbl="node1" presStyleIdx="3" presStyleCnt="4">
        <dgm:presLayoutVars>
          <dgm:chMax val="0"/>
          <dgm:bulletEnabled val="1"/>
        </dgm:presLayoutVars>
      </dgm:prSet>
      <dgm:spPr/>
      <dgm:t>
        <a:bodyPr/>
        <a:lstStyle/>
        <a:p>
          <a:endParaRPr lang="en-US"/>
        </a:p>
      </dgm:t>
    </dgm:pt>
  </dgm:ptLst>
  <dgm:cxnLst>
    <dgm:cxn modelId="{DAA801AF-3E3C-E64D-AEC2-7C0F895DF80D}" type="presOf" srcId="{83E0059B-583C-491C-96BD-5B0571514B01}" destId="{E0D523DC-9290-4F40-B93E-0EE87E87AF18}" srcOrd="0" destOrd="0" presId="urn:microsoft.com/office/officeart/2005/8/layout/vList2"/>
    <dgm:cxn modelId="{FDEBA64F-C39D-6341-8ED8-EFF98637EC8E}" type="presOf" srcId="{7C04C045-1DC8-40FE-AF7F-8BE377CF6A36}" destId="{03471BF3-DAB0-B948-9ACB-458186B5AFE4}" srcOrd="0" destOrd="0" presId="urn:microsoft.com/office/officeart/2005/8/layout/vList2"/>
    <dgm:cxn modelId="{57D4256F-7BB5-4186-AB3C-DDC2236A7629}" type="presOf" srcId="{61AD2539-1066-4882-B084-F343C81057BA}" destId="{7C4FAA3E-23DC-4653-9CAB-4C229DF99F2A}" srcOrd="0" destOrd="0" presId="urn:microsoft.com/office/officeart/2005/8/layout/vList2"/>
    <dgm:cxn modelId="{C8C1C4C5-46AF-419E-AA06-9EF4F02578FF}" srcId="{61AD2539-1066-4882-B084-F343C81057BA}" destId="{83E0059B-583C-491C-96BD-5B0571514B01}" srcOrd="2" destOrd="0" parTransId="{A185961D-9B51-48C1-8AC5-B801AC72FD44}" sibTransId="{140B95CA-B176-4865-9D88-BAB325886082}"/>
    <dgm:cxn modelId="{09E3354B-C856-4DB2-8C96-359022620657}" srcId="{61AD2539-1066-4882-B084-F343C81057BA}" destId="{95DA2168-47DF-48DE-8010-EB9E509259A7}" srcOrd="1" destOrd="0" parTransId="{14E08343-C7F5-44A2-BFAF-AE1B21DBFF8C}" sibTransId="{5978D7D2-85CF-4E3F-BBCD-AA2D1516DBBF}"/>
    <dgm:cxn modelId="{6E1D437F-F536-C645-83A6-C0D58B516839}" type="presOf" srcId="{8A51D5C3-D983-4ED5-ABEA-7389AB8F8194}" destId="{338F9BBF-F5DF-104C-91F0-21012F22A484}" srcOrd="0" destOrd="0" presId="urn:microsoft.com/office/officeart/2005/8/layout/vList2"/>
    <dgm:cxn modelId="{8DFBDA6B-4300-904A-9894-3D78EE79DEA7}" type="presOf" srcId="{95DA2168-47DF-48DE-8010-EB9E509259A7}" destId="{B52FE006-2E4B-4B43-8BA4-714FF76EA8C4}" srcOrd="0" destOrd="0" presId="urn:microsoft.com/office/officeart/2005/8/layout/vList2"/>
    <dgm:cxn modelId="{2130F093-870E-4A07-B5EA-97DFD3A7215A}" srcId="{61AD2539-1066-4882-B084-F343C81057BA}" destId="{7C04C045-1DC8-40FE-AF7F-8BE377CF6A36}" srcOrd="3" destOrd="0" parTransId="{1F62E17B-A479-4329-A5C4-EA2EC3D5AC8E}" sibTransId="{C3034ECA-C785-4526-837C-B9F2C22C1F0B}"/>
    <dgm:cxn modelId="{75517906-9071-4B7D-A382-259D79B1101E}" srcId="{61AD2539-1066-4882-B084-F343C81057BA}" destId="{8A51D5C3-D983-4ED5-ABEA-7389AB8F8194}" srcOrd="0" destOrd="0" parTransId="{F7C43982-D79E-4925-AC8A-1175F6F85D2B}" sibTransId="{72B12C6E-AD94-4EC1-8885-AE53114AE303}"/>
    <dgm:cxn modelId="{BD81DFE2-64A4-AB4A-8999-945AB744330F}" type="presParOf" srcId="{7C4FAA3E-23DC-4653-9CAB-4C229DF99F2A}" destId="{338F9BBF-F5DF-104C-91F0-21012F22A484}" srcOrd="0" destOrd="0" presId="urn:microsoft.com/office/officeart/2005/8/layout/vList2"/>
    <dgm:cxn modelId="{3B457A6D-0BA4-474D-A3CE-27750B27889A}" type="presParOf" srcId="{7C4FAA3E-23DC-4653-9CAB-4C229DF99F2A}" destId="{359587ED-D099-0649-A726-2052BD2F812C}" srcOrd="1" destOrd="0" presId="urn:microsoft.com/office/officeart/2005/8/layout/vList2"/>
    <dgm:cxn modelId="{17CB2E49-3574-1D44-84B4-3B37754E1D9E}" type="presParOf" srcId="{7C4FAA3E-23DC-4653-9CAB-4C229DF99F2A}" destId="{B52FE006-2E4B-4B43-8BA4-714FF76EA8C4}" srcOrd="2" destOrd="0" presId="urn:microsoft.com/office/officeart/2005/8/layout/vList2"/>
    <dgm:cxn modelId="{FCB4939C-B3A8-D843-A710-CF1A99E9188A}" type="presParOf" srcId="{7C4FAA3E-23DC-4653-9CAB-4C229DF99F2A}" destId="{A48493D7-7121-B041-B54B-A598BFA65CD8}" srcOrd="3" destOrd="0" presId="urn:microsoft.com/office/officeart/2005/8/layout/vList2"/>
    <dgm:cxn modelId="{4B7990FE-D209-A74A-AAD9-E5DCD2E5051D}" type="presParOf" srcId="{7C4FAA3E-23DC-4653-9CAB-4C229DF99F2A}" destId="{E0D523DC-9290-4F40-B93E-0EE87E87AF18}" srcOrd="4" destOrd="0" presId="urn:microsoft.com/office/officeart/2005/8/layout/vList2"/>
    <dgm:cxn modelId="{F0617AFF-A08E-9D42-BB0D-32A4FD571E6F}" type="presParOf" srcId="{7C4FAA3E-23DC-4653-9CAB-4C229DF99F2A}" destId="{835035FF-6266-3B4D-A870-9196C99818F8}" srcOrd="5" destOrd="0" presId="urn:microsoft.com/office/officeart/2005/8/layout/vList2"/>
    <dgm:cxn modelId="{541C240E-8FA0-6E43-B07E-97BD58ABF54B}" type="presParOf" srcId="{7C4FAA3E-23DC-4653-9CAB-4C229DF99F2A}" destId="{03471BF3-DAB0-B948-9ACB-458186B5AFE4}"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8F9BBF-F5DF-104C-91F0-21012F22A484}">
      <dsp:nvSpPr>
        <dsp:cNvPr id="0" name=""/>
        <dsp:cNvSpPr/>
      </dsp:nvSpPr>
      <dsp:spPr>
        <a:xfrm>
          <a:off x="0" y="606969"/>
          <a:ext cx="10515600" cy="719549"/>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en-US" sz="3000" kern="1200" dirty="0"/>
            <a:t>Only part of the program needs to be in memory for execution</a:t>
          </a:r>
          <a:endParaRPr lang="zh-CN" sz="3000" kern="1200" dirty="0"/>
        </a:p>
      </dsp:txBody>
      <dsp:txXfrm>
        <a:off x="35125" y="642094"/>
        <a:ext cx="10445350" cy="649299"/>
      </dsp:txXfrm>
    </dsp:sp>
    <dsp:sp modelId="{B52FE006-2E4B-4B43-8BA4-714FF76EA8C4}">
      <dsp:nvSpPr>
        <dsp:cNvPr id="0" name=""/>
        <dsp:cNvSpPr/>
      </dsp:nvSpPr>
      <dsp:spPr>
        <a:xfrm>
          <a:off x="0" y="1412919"/>
          <a:ext cx="10515600" cy="719549"/>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en-US" sz="3000" kern="1200" dirty="0"/>
            <a:t>Only keep referenced pages in main memory</a:t>
          </a:r>
          <a:endParaRPr lang="zh-CN" sz="3000" kern="1200" dirty="0"/>
        </a:p>
      </dsp:txBody>
      <dsp:txXfrm>
        <a:off x="35125" y="1448044"/>
        <a:ext cx="10445350" cy="649299"/>
      </dsp:txXfrm>
    </dsp:sp>
    <dsp:sp modelId="{E0D523DC-9290-4F40-B93E-0EE87E87AF18}">
      <dsp:nvSpPr>
        <dsp:cNvPr id="0" name=""/>
        <dsp:cNvSpPr/>
      </dsp:nvSpPr>
      <dsp:spPr>
        <a:xfrm>
          <a:off x="0" y="2218869"/>
          <a:ext cx="10515600" cy="719549"/>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en-US" sz="3000" kern="1200" dirty="0"/>
            <a:t>Keep unreferenced pages on slower, cheaper backing store (disk)</a:t>
          </a:r>
          <a:endParaRPr lang="zh-CN" sz="3000" kern="1200" dirty="0"/>
        </a:p>
      </dsp:txBody>
      <dsp:txXfrm>
        <a:off x="35125" y="2253994"/>
        <a:ext cx="10445350" cy="649299"/>
      </dsp:txXfrm>
    </dsp:sp>
    <dsp:sp modelId="{03471BF3-DAB0-B948-9ACB-458186B5AFE4}">
      <dsp:nvSpPr>
        <dsp:cNvPr id="0" name=""/>
        <dsp:cNvSpPr/>
      </dsp:nvSpPr>
      <dsp:spPr>
        <a:xfrm>
          <a:off x="0" y="3024819"/>
          <a:ext cx="10515600" cy="719549"/>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en-US" sz="3000" kern="1200" dirty="0"/>
            <a:t>Bring pages from disk to memory when necessary </a:t>
          </a:r>
          <a:endParaRPr lang="zh-CN" sz="3000" kern="1200" dirty="0"/>
        </a:p>
      </dsp:txBody>
      <dsp:txXfrm>
        <a:off x="35125" y="3059944"/>
        <a:ext cx="10445350" cy="64929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5-07T18:02:27.702"/>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0 16,'341'-14,"-319"13,17 0,1 2,-1 2,22 5,-43-6</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5-07T17:48:33.241"/>
    </inkml:context>
    <inkml:brush xml:id="br0">
      <inkml:brushProperty name="width" value="0.1" units="cm"/>
      <inkml:brushProperty name="height" value="0.6" units="cm"/>
      <inkml:brushProperty name="color" value="#33CCFF"/>
      <inkml:brushProperty name="ignorePressure" value="1"/>
      <inkml:brushProperty name="inkEffects" value="pencil"/>
    </inkml:brush>
  </inkml:definitions>
  <inkml:trace contextRef="#ctx0" brushRef="#br0">794 1075,'-3'0,"-6"0,-8 0,-3 0,-1 0,-6 0,-4 0,1 0,0 0,2 0,3 0,0 0,2 0,2 0,-2 0,1 0,-1 0,0 0,1 0,1 0,3-6,0-1,1-1,-2 3,1-2,0 1,-2-5,1 0,1-4,0-2,-2 2,2-2,-1-2,-1 1,4 0,1 0,4 1,0 0,0 0,1-2,3-4,2-1,3-2,0-2,2 1,0 3,1-2,-1 3,1 1,-1-1,0-2,0 0,0-3,0-4,3 5,1 3,-1 1,3 1,3 1,-1 2,-1-1,1-1,2 1,-1 1,1 1,2 3,1-1,2-4,0 0,1-1,4 1,3 1,-2 1,2 3,-4 2,-3 3,-3 0,-1 2,0 3,6 1,3 2,1 2,0 2,1 2,-1 3,0 0,1-1,-4 1,2 0,-4 1,-2 2,3 0,1 3,2 2,1 5,-1 1,0 0,-2 0,-1-2,-4-1,-1 3,0-1,0 0,-1 0,-4-2,1 0,0 7,0 3,1 5,-2 2,1 1,-1-3,-2-4,-2-5,-2 0,-1 2,0-2,-1-2,-1-1,1-2,0-1,-1-2,1 1,0 2,0 1,0-1,0 0,-3 3,-1 2,-2 0,-3-3,-3-4,-5-1,-6-3,0-4,-1-1,-1-2,-4 1,-1 0,2-2,3-2,3-1,3-1,-2 0,1-2,-3 1,-2 0,0 0,1-1,0-2,0 0,2-4,2-2,-1-3,-1 0,2 0,1 2,1 0,-3-4,1 0,0 0,1-1,0 3,2-3,2-7,5-2,4-9,3-7,1-8,2-4,4 1,3 4,4 4,0 3,0 10,-1 6,-2 4,-3 4,-2 1,2 0,-1 0,2-3,0-1,-1 0,1 0,3 0,0 2,1-1,1 4,3 4,3 4,2 3,4 7,0 3,2 6,0 4,-2 4,1 5,-1 0,-1 7,-2 1,-2-3,0-3,-1-5,-4-2,0-5,-4 0,1 0,1 0,1 4,2 3,1 1,0 2,2 2,-3-1,-4-2,-4-3,-2-2,-2 1,-2 0,0-1,-1 2,1 0,-4 1,0 1,-3-5,-2-5,-3-5,-3-4,0-3,-2-2,0-1,0 0,0 0,-3 0,-3-8,-1-5,1-4,-1 0,-3-1,2-3,1 0,2-2,5 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5-07T18:02:37.409"/>
    </inkml:context>
    <inkml:brush xml:id="br0">
      <inkml:brushProperty name="width" value="0.1" units="cm"/>
      <inkml:brushProperty name="height" value="0.1" units="cm"/>
      <inkml:brushProperty name="color" value="#008C3A"/>
    </inkml:brush>
  </inkml:definitions>
  <inkml:trace contextRef="#ctx0" brushRef="#br0">1 231,'164'-17,"-134"17,0 0,-1-3,1 0,-1-2,10-3,-1 0,0 3,1 1,-1 2,1 1,0 2,0 2,55 0,102-6,175 6,-199 28,52-24,15-10,-25 1,-179 3,-1 3,1 0,0 3,76 8,424-11,-284-6,-201 2,38-1,0 4,0 3,0 5,9 0,-1-4,1-5,48-6,10 2,1490 2,-1583-3,-1-2,8-5,59-4,-106 12</inkml:trace>
  <inkml:trace contextRef="#ctx0" brushRef="#br0" timeOffset="1549.4632">5856 0,'12'2,"0"1,-1-1,1 2,-1 0,1 0,-1 1,-1 0,1 1,3 3,13 6,45 16,-54-25,-1 1,0 1,0 0,-1 1,0 1,-1 1,0 0,5 6,-19-16,0 0,0 0,0 0,-1 1,1-1,0 0,-1 1,1-1,-1 1,0-1,1 1,-1-1,0 1,0-1,0 0,0 1,0-1,0 1,0-1,-1 1,1-1,0 1,-1-1,1 1,-1-1,0 0,1 0,-1 1,0-1,0 0,0 0,0 0,0 1,0-1,0 0,0-1,-1 2,-9 8,1-1,-1 0,-1-1,0 0,-3 2,-49 36,6-5,-31 31,76-60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5-07T18:02:41.863"/>
    </inkml:context>
    <inkml:brush xml:id="br0">
      <inkml:brushProperty name="width" value="0.1" units="cm"/>
      <inkml:brushProperty name="height" value="0.1" units="cm"/>
      <inkml:brushProperty name="color" value="#008C3A"/>
    </inkml:brush>
  </inkml:definitions>
  <inkml:trace contextRef="#ctx0" brushRef="#br0">1 265,'157'1,"168"-3,-207-5,82-2,-61 4,17-7,118-5,-21 26,-115-2,82-4,107 6,111 2,-93-6,-268-1,518 16,-527-23,60-11,36-2,584 12,-385 7,60-15,-361 9,42-1,381-10,-455 14</inkml:trace>
  <inkml:trace contextRef="#ctx0" brushRef="#br0" timeOffset="1401.5888">6136 1,'11'1,"-1"1,1 0,-1 1,0 0,0 1,0 0,0 0,4 4,23 9,56 23,21 17,-85-42,-7 1,-22-16,0 1,1-1,-1 1,0-1,0 1,1 0,-1-1,0 1,0-1,0 1,0-1,0 1,0 0,0-1,0 1,0-1,0 1,0 0,0-1,0 1,0-1,0 1,-1-1,1 1,0 0,-3 2,1 0,-1 0,0-1,0 1,0-1,-1 1,1-1,0 0,-1 0,0-1,1 1,-73 32,0-4,-66 16,81-26,34-12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5-07T18:02:47.238"/>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0 1,'20'1,"0"2,0 1,0 0,0 1,-1 2,3 1,64 17,-30-15,2-2,-1-3,24-2,-66-3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5-07T18:02:51.42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1,'28'2,"-1"2,0 1,0 1,0 1,21 10,-26-10,29 8,1-3,1-3,-1-1,2-3,-1-2,31-4,-58 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5-07T18:02:57.30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1,'531'0,"-434"15,-84-14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5-07T18:03:02.36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129 51,'883'0,"-873"-1,-13-1,-30-6,-51-7,-70 0,-1 6,-103 9,116 1,26 7,58-2,40-4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73CFEA-03ED-439D-B455-CE8E6AE33821}" type="datetimeFigureOut">
              <a:rPr lang="en-US" smtClean="0"/>
              <a:t>5/26/2019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FED222-8367-4D7C-A202-0B36336B83C6}" type="slidenum">
              <a:rPr lang="en-US" smtClean="0"/>
              <a:t>‹#›</a:t>
            </a:fld>
            <a:endParaRPr lang="en-US"/>
          </a:p>
        </p:txBody>
      </p:sp>
    </p:spTree>
    <p:extLst>
      <p:ext uri="{BB962C8B-B14F-4D97-AF65-F5344CB8AC3E}">
        <p14:creationId xmlns:p14="http://schemas.microsoft.com/office/powerpoint/2010/main" val="2101027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5126EE3-4EF6-4FCC-B2C8-887A05C2709B}" type="slidenum">
              <a:rPr lang="en-US" altLang="en-US" smtClean="0">
                <a:latin typeface="Helvetica" panose="020B0604020202020204" pitchFamily="34" charset="0"/>
              </a:rPr>
              <a:pPr/>
              <a:t>4</a:t>
            </a:fld>
            <a:endParaRPr lang="en-US" altLang="en-US">
              <a:latin typeface="Helvetica" panose="020B0604020202020204" pitchFamily="34"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764785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53C3401-1AC9-46DB-A9CC-D80FE6D49160}" type="slidenum">
              <a:rPr lang="en-US" altLang="en-US" smtClean="0">
                <a:latin typeface="Times New Roman" panose="02020603050405020304" pitchFamily="18" charset="0"/>
              </a:rPr>
              <a:pPr/>
              <a:t>34</a:t>
            </a:fld>
            <a:endParaRPr lang="en-US" altLang="en-US">
              <a:latin typeface="Times New Roman" panose="02020603050405020304"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86315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535712D-C148-406D-99DC-DCB19F0BCE2F}" type="slidenum">
              <a:rPr lang="en-US" altLang="en-US" smtClean="0">
                <a:latin typeface="Times New Roman" panose="02020603050405020304" pitchFamily="18" charset="0"/>
              </a:rPr>
              <a:pPr/>
              <a:t>35</a:t>
            </a:fld>
            <a:endParaRPr lang="en-US" altLang="en-US">
              <a:latin typeface="Times New Roman" panose="02020603050405020304" pitchFamily="18" charset="0"/>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1928580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3394">
              <a:defRPr>
                <a:solidFill>
                  <a:schemeClr val="tx1"/>
                </a:solidFill>
                <a:latin typeface="Verdana" panose="020B0604030504040204" pitchFamily="34" charset="0"/>
                <a:ea typeface="MS PGothic" panose="020B0600070205080204" pitchFamily="34" charset="-128"/>
              </a:defRPr>
            </a:lvl1pPr>
            <a:lvl2pPr marL="785372" indent="-302066" defTabSz="983394">
              <a:defRPr>
                <a:solidFill>
                  <a:schemeClr val="tx1"/>
                </a:solidFill>
                <a:latin typeface="Verdana" panose="020B0604030504040204" pitchFamily="34" charset="0"/>
                <a:ea typeface="MS PGothic" panose="020B0600070205080204" pitchFamily="34" charset="-128"/>
              </a:defRPr>
            </a:lvl2pPr>
            <a:lvl3pPr marL="1208265" indent="-241653" defTabSz="983394">
              <a:defRPr>
                <a:solidFill>
                  <a:schemeClr val="tx1"/>
                </a:solidFill>
                <a:latin typeface="Verdana" panose="020B0604030504040204" pitchFamily="34" charset="0"/>
                <a:ea typeface="MS PGothic" panose="020B0600070205080204" pitchFamily="34" charset="-128"/>
              </a:defRPr>
            </a:lvl3pPr>
            <a:lvl4pPr marL="1691571" indent="-241653" defTabSz="983394">
              <a:defRPr>
                <a:solidFill>
                  <a:schemeClr val="tx1"/>
                </a:solidFill>
                <a:latin typeface="Verdana" panose="020B0604030504040204" pitchFamily="34" charset="0"/>
                <a:ea typeface="MS PGothic" panose="020B0600070205080204" pitchFamily="34" charset="-128"/>
              </a:defRPr>
            </a:lvl4pPr>
            <a:lvl5pPr marL="2174878" indent="-241653" defTabSz="983394">
              <a:defRPr>
                <a:solidFill>
                  <a:schemeClr val="tx1"/>
                </a:solidFill>
                <a:latin typeface="Verdana" panose="020B0604030504040204" pitchFamily="34" charset="0"/>
                <a:ea typeface="MS PGothic" panose="020B0600070205080204" pitchFamily="34" charset="-128"/>
              </a:defRPr>
            </a:lvl5pPr>
            <a:lvl6pPr marL="2658184" indent="-241653" defTabSz="9833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141490" indent="-241653" defTabSz="9833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624796" indent="-241653" defTabSz="9833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4108102" indent="-241653" defTabSz="9833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655FE18-EECB-4E1B-A551-54F27DC3F24B}" type="slidenum">
              <a:rPr lang="en-US" altLang="en-US" smtClean="0">
                <a:latin typeface="Times New Roman" panose="02020603050405020304" pitchFamily="18" charset="0"/>
              </a:rPr>
              <a:pPr/>
              <a:t>41</a:t>
            </a:fld>
            <a:endParaRPr lang="en-US" altLang="en-US">
              <a:latin typeface="Times New Roman" panose="02020603050405020304" pitchFamily="18"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458289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3394">
              <a:defRPr>
                <a:solidFill>
                  <a:schemeClr val="tx1"/>
                </a:solidFill>
                <a:latin typeface="Verdana" panose="020B0604030504040204" pitchFamily="34" charset="0"/>
                <a:ea typeface="MS PGothic" panose="020B0600070205080204" pitchFamily="34" charset="-128"/>
              </a:defRPr>
            </a:lvl1pPr>
            <a:lvl2pPr marL="785372" indent="-302066" defTabSz="983394">
              <a:defRPr>
                <a:solidFill>
                  <a:schemeClr val="tx1"/>
                </a:solidFill>
                <a:latin typeface="Verdana" panose="020B0604030504040204" pitchFamily="34" charset="0"/>
                <a:ea typeface="MS PGothic" panose="020B0600070205080204" pitchFamily="34" charset="-128"/>
              </a:defRPr>
            </a:lvl2pPr>
            <a:lvl3pPr marL="1208265" indent="-241653" defTabSz="983394">
              <a:defRPr>
                <a:solidFill>
                  <a:schemeClr val="tx1"/>
                </a:solidFill>
                <a:latin typeface="Verdana" panose="020B0604030504040204" pitchFamily="34" charset="0"/>
                <a:ea typeface="MS PGothic" panose="020B0600070205080204" pitchFamily="34" charset="-128"/>
              </a:defRPr>
            </a:lvl3pPr>
            <a:lvl4pPr marL="1691571" indent="-241653" defTabSz="983394">
              <a:defRPr>
                <a:solidFill>
                  <a:schemeClr val="tx1"/>
                </a:solidFill>
                <a:latin typeface="Verdana" panose="020B0604030504040204" pitchFamily="34" charset="0"/>
                <a:ea typeface="MS PGothic" panose="020B0600070205080204" pitchFamily="34" charset="-128"/>
              </a:defRPr>
            </a:lvl4pPr>
            <a:lvl5pPr marL="2174878" indent="-241653" defTabSz="983394">
              <a:defRPr>
                <a:solidFill>
                  <a:schemeClr val="tx1"/>
                </a:solidFill>
                <a:latin typeface="Verdana" panose="020B0604030504040204" pitchFamily="34" charset="0"/>
                <a:ea typeface="MS PGothic" panose="020B0600070205080204" pitchFamily="34" charset="-128"/>
              </a:defRPr>
            </a:lvl5pPr>
            <a:lvl6pPr marL="2658184" indent="-241653" defTabSz="9833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141490" indent="-241653" defTabSz="9833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624796" indent="-241653" defTabSz="9833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4108102" indent="-241653" defTabSz="9833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E2227A3-AF7A-4E83-9605-8E7FC2142813}" type="slidenum">
              <a:rPr lang="en-US" altLang="en-US" smtClean="0">
                <a:latin typeface="Times New Roman" panose="02020603050405020304" pitchFamily="18" charset="0"/>
              </a:rPr>
              <a:pPr/>
              <a:t>44</a:t>
            </a:fld>
            <a:endParaRPr lang="en-US" altLang="en-US">
              <a:latin typeface="Times New Roman" panose="02020603050405020304" pitchFamily="18"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1306670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3394">
              <a:defRPr>
                <a:solidFill>
                  <a:schemeClr val="tx1"/>
                </a:solidFill>
                <a:latin typeface="Verdana" panose="020B0604030504040204" pitchFamily="34" charset="0"/>
                <a:ea typeface="MS PGothic" panose="020B0600070205080204" pitchFamily="34" charset="-128"/>
              </a:defRPr>
            </a:lvl1pPr>
            <a:lvl2pPr marL="785372" indent="-302066" defTabSz="983394">
              <a:defRPr>
                <a:solidFill>
                  <a:schemeClr val="tx1"/>
                </a:solidFill>
                <a:latin typeface="Verdana" panose="020B0604030504040204" pitchFamily="34" charset="0"/>
                <a:ea typeface="MS PGothic" panose="020B0600070205080204" pitchFamily="34" charset="-128"/>
              </a:defRPr>
            </a:lvl2pPr>
            <a:lvl3pPr marL="1208265" indent="-241653" defTabSz="983394">
              <a:defRPr>
                <a:solidFill>
                  <a:schemeClr val="tx1"/>
                </a:solidFill>
                <a:latin typeface="Verdana" panose="020B0604030504040204" pitchFamily="34" charset="0"/>
                <a:ea typeface="MS PGothic" panose="020B0600070205080204" pitchFamily="34" charset="-128"/>
              </a:defRPr>
            </a:lvl3pPr>
            <a:lvl4pPr marL="1691571" indent="-241653" defTabSz="983394">
              <a:defRPr>
                <a:solidFill>
                  <a:schemeClr val="tx1"/>
                </a:solidFill>
                <a:latin typeface="Verdana" panose="020B0604030504040204" pitchFamily="34" charset="0"/>
                <a:ea typeface="MS PGothic" panose="020B0600070205080204" pitchFamily="34" charset="-128"/>
              </a:defRPr>
            </a:lvl4pPr>
            <a:lvl5pPr marL="2174878" indent="-241653" defTabSz="983394">
              <a:defRPr>
                <a:solidFill>
                  <a:schemeClr val="tx1"/>
                </a:solidFill>
                <a:latin typeface="Verdana" panose="020B0604030504040204" pitchFamily="34" charset="0"/>
                <a:ea typeface="MS PGothic" panose="020B0600070205080204" pitchFamily="34" charset="-128"/>
              </a:defRPr>
            </a:lvl5pPr>
            <a:lvl6pPr marL="2658184" indent="-241653" defTabSz="9833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141490" indent="-241653" defTabSz="9833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624796" indent="-241653" defTabSz="9833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4108102" indent="-241653" defTabSz="9833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01E3435-FABF-4816-9617-0F339FFD966A}" type="slidenum">
              <a:rPr lang="en-US" altLang="en-US" smtClean="0">
                <a:latin typeface="Times New Roman" panose="02020603050405020304" pitchFamily="18" charset="0"/>
              </a:rPr>
              <a:pPr/>
              <a:t>45</a:t>
            </a:fld>
            <a:endParaRPr lang="en-US" altLang="en-US">
              <a:latin typeface="Times New Roman" panose="02020603050405020304" pitchFamily="18"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3536939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6F1FC75-C764-45B8-9AC0-52F507DC1B9E}" type="slidenum">
              <a:rPr lang="en-US" altLang="en-US" smtClean="0">
                <a:latin typeface="Helvetica" panose="020B0604020202020204" pitchFamily="34" charset="0"/>
              </a:rPr>
              <a:pPr/>
              <a:t>7</a:t>
            </a:fld>
            <a:endParaRPr lang="en-US" altLang="en-US">
              <a:latin typeface="Helvetica" panose="020B0604020202020204" pitchFamily="34" charset="0"/>
            </a:endParaRP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71158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5DBEA77-C705-474D-BB8E-66201D9AA2D4}" type="slidenum">
              <a:rPr lang="en-US" altLang="en-US" smtClean="0">
                <a:latin typeface="Helvetica" panose="020B0604020202020204" pitchFamily="34" charset="0"/>
              </a:rPr>
              <a:pPr/>
              <a:t>16</a:t>
            </a:fld>
            <a:endParaRPr lang="en-US" altLang="en-US">
              <a:latin typeface="Helvetica" panose="020B0604020202020204" pitchFamily="34"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201884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FF273FC-8429-423D-89D4-C69FE9F3C79B}" type="slidenum">
              <a:rPr lang="en-US" altLang="en-US" smtClean="0">
                <a:latin typeface="Helvetica" panose="020B0604020202020204" pitchFamily="34" charset="0"/>
              </a:rPr>
              <a:pPr/>
              <a:t>22</a:t>
            </a:fld>
            <a:endParaRPr lang="en-US" altLang="en-US">
              <a:latin typeface="Helvetica" panose="020B0604020202020204" pitchFamily="3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885157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B18473A-03A4-4212-82EE-48335A4B43A9}" type="slidenum">
              <a:rPr lang="en-US" altLang="en-US" smtClean="0">
                <a:latin typeface="Times New Roman" panose="02020603050405020304" pitchFamily="18" charset="0"/>
              </a:rPr>
              <a:pPr/>
              <a:t>25</a:t>
            </a:fld>
            <a:endParaRPr lang="en-US" altLang="en-US">
              <a:latin typeface="Times New Roman" panose="02020603050405020304"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81799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D1DCB46-063A-4953-89A6-F725A3BFD5E4}" type="slidenum">
              <a:rPr lang="en-US" altLang="en-US" smtClean="0">
                <a:latin typeface="Times New Roman" panose="02020603050405020304" pitchFamily="18" charset="0"/>
              </a:rPr>
              <a:pPr/>
              <a:t>27</a:t>
            </a:fld>
            <a:endParaRPr lang="en-US" altLang="en-US">
              <a:latin typeface="Times New Roman" panose="02020603050405020304" pitchFamily="18"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908341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5D1BD5E-665E-441A-BF8C-F8BC6A00714F}" type="slidenum">
              <a:rPr lang="en-US" altLang="en-US" smtClean="0">
                <a:latin typeface="Times New Roman" panose="02020603050405020304" pitchFamily="18" charset="0"/>
              </a:rPr>
              <a:pPr/>
              <a:t>29</a:t>
            </a:fld>
            <a:endParaRPr lang="en-US" altLang="en-US">
              <a:latin typeface="Times New Roman" panose="02020603050405020304" pitchFamily="18"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8447793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E01471A-BC90-4304-853E-CA2BEEC99985}" type="slidenum">
              <a:rPr lang="en-US" altLang="en-US" smtClean="0">
                <a:latin typeface="Times New Roman" panose="02020603050405020304" pitchFamily="18" charset="0"/>
              </a:rPr>
              <a:pPr/>
              <a:t>31</a:t>
            </a:fld>
            <a:endParaRPr lang="en-US" altLang="en-US">
              <a:latin typeface="Times New Roman" panose="02020603050405020304" pitchFamily="18"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141647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53C3401-1AC9-46DB-A9CC-D80FE6D49160}" type="slidenum">
              <a:rPr lang="en-US" altLang="en-US" smtClean="0">
                <a:latin typeface="Times New Roman" panose="02020603050405020304" pitchFamily="18" charset="0"/>
              </a:rPr>
              <a:pPr/>
              <a:t>32</a:t>
            </a:fld>
            <a:endParaRPr lang="en-US" altLang="en-US">
              <a:latin typeface="Times New Roman" panose="02020603050405020304"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642428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DBF3CF-1AC0-4923-A465-FFC1E1747BF8}" type="datetimeFigureOut">
              <a:rPr lang="en-US" smtClean="0"/>
              <a:t>5/26/2019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D18B1-5A56-48A2-9164-6FE0B0D1DF1B}" type="slidenum">
              <a:rPr lang="en-US" smtClean="0"/>
              <a:t>‹#›</a:t>
            </a:fld>
            <a:endParaRPr lang="en-US"/>
          </a:p>
        </p:txBody>
      </p:sp>
    </p:spTree>
    <p:extLst>
      <p:ext uri="{BB962C8B-B14F-4D97-AF65-F5344CB8AC3E}">
        <p14:creationId xmlns:p14="http://schemas.microsoft.com/office/powerpoint/2010/main" val="3502771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DBF3CF-1AC0-4923-A465-FFC1E1747BF8}" type="datetimeFigureOut">
              <a:rPr lang="en-US" smtClean="0"/>
              <a:t>5/26/2019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D18B1-5A56-48A2-9164-6FE0B0D1DF1B}" type="slidenum">
              <a:rPr lang="en-US" smtClean="0"/>
              <a:t>‹#›</a:t>
            </a:fld>
            <a:endParaRPr lang="en-US"/>
          </a:p>
        </p:txBody>
      </p:sp>
    </p:spTree>
    <p:extLst>
      <p:ext uri="{BB962C8B-B14F-4D97-AF65-F5344CB8AC3E}">
        <p14:creationId xmlns:p14="http://schemas.microsoft.com/office/powerpoint/2010/main" val="3732371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DBF3CF-1AC0-4923-A465-FFC1E1747BF8}" type="datetimeFigureOut">
              <a:rPr lang="en-US" smtClean="0"/>
              <a:t>5/26/2019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D18B1-5A56-48A2-9164-6FE0B0D1DF1B}" type="slidenum">
              <a:rPr lang="en-US" smtClean="0"/>
              <a:t>‹#›</a:t>
            </a:fld>
            <a:endParaRPr lang="en-US"/>
          </a:p>
        </p:txBody>
      </p:sp>
    </p:spTree>
    <p:extLst>
      <p:ext uri="{BB962C8B-B14F-4D97-AF65-F5344CB8AC3E}">
        <p14:creationId xmlns:p14="http://schemas.microsoft.com/office/powerpoint/2010/main" val="469992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DBF3CF-1AC0-4923-A465-FFC1E1747BF8}" type="datetimeFigureOut">
              <a:rPr lang="en-US" smtClean="0"/>
              <a:t>5/26/2019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D18B1-5A56-48A2-9164-6FE0B0D1DF1B}" type="slidenum">
              <a:rPr lang="en-US" smtClean="0"/>
              <a:t>‹#›</a:t>
            </a:fld>
            <a:endParaRPr lang="en-US"/>
          </a:p>
        </p:txBody>
      </p:sp>
    </p:spTree>
    <p:extLst>
      <p:ext uri="{BB962C8B-B14F-4D97-AF65-F5344CB8AC3E}">
        <p14:creationId xmlns:p14="http://schemas.microsoft.com/office/powerpoint/2010/main" val="2920699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1DBF3CF-1AC0-4923-A465-FFC1E1747BF8}" type="datetimeFigureOut">
              <a:rPr lang="en-US" smtClean="0"/>
              <a:t>5/26/2019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D18B1-5A56-48A2-9164-6FE0B0D1DF1B}" type="slidenum">
              <a:rPr lang="en-US" smtClean="0"/>
              <a:t>‹#›</a:t>
            </a:fld>
            <a:endParaRPr lang="en-US"/>
          </a:p>
        </p:txBody>
      </p:sp>
    </p:spTree>
    <p:extLst>
      <p:ext uri="{BB962C8B-B14F-4D97-AF65-F5344CB8AC3E}">
        <p14:creationId xmlns:p14="http://schemas.microsoft.com/office/powerpoint/2010/main" val="1099122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DBF3CF-1AC0-4923-A465-FFC1E1747BF8}" type="datetimeFigureOut">
              <a:rPr lang="en-US" smtClean="0"/>
              <a:t>5/26/2019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D18B1-5A56-48A2-9164-6FE0B0D1DF1B}" type="slidenum">
              <a:rPr lang="en-US" smtClean="0"/>
              <a:t>‹#›</a:t>
            </a:fld>
            <a:endParaRPr lang="en-US"/>
          </a:p>
        </p:txBody>
      </p:sp>
    </p:spTree>
    <p:extLst>
      <p:ext uri="{BB962C8B-B14F-4D97-AF65-F5344CB8AC3E}">
        <p14:creationId xmlns:p14="http://schemas.microsoft.com/office/powerpoint/2010/main" val="1729638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DBF3CF-1AC0-4923-A465-FFC1E1747BF8}" type="datetimeFigureOut">
              <a:rPr lang="en-US" smtClean="0"/>
              <a:t>5/26/2019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8D18B1-5A56-48A2-9164-6FE0B0D1DF1B}" type="slidenum">
              <a:rPr lang="en-US" smtClean="0"/>
              <a:t>‹#›</a:t>
            </a:fld>
            <a:endParaRPr lang="en-US"/>
          </a:p>
        </p:txBody>
      </p:sp>
    </p:spTree>
    <p:extLst>
      <p:ext uri="{BB962C8B-B14F-4D97-AF65-F5344CB8AC3E}">
        <p14:creationId xmlns:p14="http://schemas.microsoft.com/office/powerpoint/2010/main" val="3991071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DBF3CF-1AC0-4923-A465-FFC1E1747BF8}" type="datetimeFigureOut">
              <a:rPr lang="en-US" smtClean="0"/>
              <a:t>5/26/2019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8D18B1-5A56-48A2-9164-6FE0B0D1DF1B}" type="slidenum">
              <a:rPr lang="en-US" smtClean="0"/>
              <a:t>‹#›</a:t>
            </a:fld>
            <a:endParaRPr lang="en-US"/>
          </a:p>
        </p:txBody>
      </p:sp>
    </p:spTree>
    <p:extLst>
      <p:ext uri="{BB962C8B-B14F-4D97-AF65-F5344CB8AC3E}">
        <p14:creationId xmlns:p14="http://schemas.microsoft.com/office/powerpoint/2010/main" val="1805454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DBF3CF-1AC0-4923-A465-FFC1E1747BF8}" type="datetimeFigureOut">
              <a:rPr lang="en-US" smtClean="0"/>
              <a:t>5/26/2019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8D18B1-5A56-48A2-9164-6FE0B0D1DF1B}" type="slidenum">
              <a:rPr lang="en-US" smtClean="0"/>
              <a:t>‹#›</a:t>
            </a:fld>
            <a:endParaRPr lang="en-US"/>
          </a:p>
        </p:txBody>
      </p:sp>
    </p:spTree>
    <p:extLst>
      <p:ext uri="{BB962C8B-B14F-4D97-AF65-F5344CB8AC3E}">
        <p14:creationId xmlns:p14="http://schemas.microsoft.com/office/powerpoint/2010/main" val="4193872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1DBF3CF-1AC0-4923-A465-FFC1E1747BF8}" type="datetimeFigureOut">
              <a:rPr lang="en-US" smtClean="0"/>
              <a:t>5/26/2019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D18B1-5A56-48A2-9164-6FE0B0D1DF1B}" type="slidenum">
              <a:rPr lang="en-US" smtClean="0"/>
              <a:t>‹#›</a:t>
            </a:fld>
            <a:endParaRPr lang="en-US"/>
          </a:p>
        </p:txBody>
      </p:sp>
    </p:spTree>
    <p:extLst>
      <p:ext uri="{BB962C8B-B14F-4D97-AF65-F5344CB8AC3E}">
        <p14:creationId xmlns:p14="http://schemas.microsoft.com/office/powerpoint/2010/main" val="560475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1DBF3CF-1AC0-4923-A465-FFC1E1747BF8}" type="datetimeFigureOut">
              <a:rPr lang="en-US" smtClean="0"/>
              <a:t>5/26/2019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D18B1-5A56-48A2-9164-6FE0B0D1DF1B}" type="slidenum">
              <a:rPr lang="en-US" smtClean="0"/>
              <a:t>‹#›</a:t>
            </a:fld>
            <a:endParaRPr lang="en-US"/>
          </a:p>
        </p:txBody>
      </p:sp>
    </p:spTree>
    <p:extLst>
      <p:ext uri="{BB962C8B-B14F-4D97-AF65-F5344CB8AC3E}">
        <p14:creationId xmlns:p14="http://schemas.microsoft.com/office/powerpoint/2010/main" val="404536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DBF3CF-1AC0-4923-A465-FFC1E1747BF8}" type="datetimeFigureOut">
              <a:rPr lang="en-US" smtClean="0"/>
              <a:t>5/26/2019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8D18B1-5A56-48A2-9164-6FE0B0D1DF1B}" type="slidenum">
              <a:rPr lang="en-US" smtClean="0"/>
              <a:t>‹#›</a:t>
            </a:fld>
            <a:endParaRPr lang="en-US"/>
          </a:p>
        </p:txBody>
      </p:sp>
    </p:spTree>
    <p:extLst>
      <p:ext uri="{BB962C8B-B14F-4D97-AF65-F5344CB8AC3E}">
        <p14:creationId xmlns:p14="http://schemas.microsoft.com/office/powerpoint/2010/main" val="35290050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jpeg"/><Relationship Id="rId76" Type="http://schemas.openxmlformats.org/officeDocument/2006/relationships/customXml" Target="../ink/ink127.xml"/><Relationship Id="rId2" Type="http://schemas.openxmlformats.org/officeDocument/2006/relationships/notesSlide" Target="../notesSlides/notesSlide8.xml"/><Relationship Id="rId1" Type="http://schemas.openxmlformats.org/officeDocument/2006/relationships/slideLayout" Target="../slideLayouts/slideLayout2.xml"/><Relationship Id="rId77" Type="http://schemas.openxmlformats.org/officeDocument/2006/relationships/image" Target="../media/image1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41.png"/><Relationship Id="rId3" Type="http://schemas.openxmlformats.org/officeDocument/2006/relationships/image" Target="../media/image15.emf"/><Relationship Id="rId7" Type="http://schemas.openxmlformats.org/officeDocument/2006/relationships/image" Target="../media/image38.png"/><Relationship Id="rId12" Type="http://schemas.openxmlformats.org/officeDocument/2006/relationships/customXml" Target="../ink/ink5.xml"/><Relationship Id="rId17" Type="http://schemas.openxmlformats.org/officeDocument/2006/relationships/image" Target="../media/image43.png"/><Relationship Id="rId2" Type="http://schemas.openxmlformats.org/officeDocument/2006/relationships/notesSlide" Target="../notesSlides/notesSlide11.xml"/><Relationship Id="rId16" Type="http://schemas.openxmlformats.org/officeDocument/2006/relationships/customXml" Target="../ink/ink7.xml"/><Relationship Id="rId1" Type="http://schemas.openxmlformats.org/officeDocument/2006/relationships/slideLayout" Target="../slideLayouts/slideLayout6.xml"/><Relationship Id="rId6" Type="http://schemas.openxmlformats.org/officeDocument/2006/relationships/customXml" Target="../ink/ink2.xml"/><Relationship Id="rId11" Type="http://schemas.openxmlformats.org/officeDocument/2006/relationships/image" Target="../media/image40.png"/><Relationship Id="rId5" Type="http://schemas.openxmlformats.org/officeDocument/2006/relationships/image" Target="../media/image37.png"/><Relationship Id="rId15" Type="http://schemas.openxmlformats.org/officeDocument/2006/relationships/image" Target="../media/image42.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39.png"/><Relationship Id="rId14" Type="http://schemas.openxmlformats.org/officeDocument/2006/relationships/customXml" Target="../ink/ink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Revision Note</a:t>
            </a:r>
            <a:endParaRPr lang="en-US" dirty="0"/>
          </a:p>
        </p:txBody>
      </p:sp>
      <p:sp>
        <p:nvSpPr>
          <p:cNvPr id="3" name="Subtitle 2"/>
          <p:cNvSpPr>
            <a:spLocks noGrp="1"/>
          </p:cNvSpPr>
          <p:nvPr>
            <p:ph type="subTitle" idx="1"/>
          </p:nvPr>
        </p:nvSpPr>
        <p:spPr/>
        <p:txBody>
          <a:bodyPr>
            <a:normAutofit lnSpcReduction="10000"/>
          </a:bodyPr>
          <a:lstStyle/>
          <a:p>
            <a:r>
              <a:rPr lang="en-US" dirty="0" smtClean="0"/>
              <a:t>Memory Management</a:t>
            </a:r>
          </a:p>
          <a:p>
            <a:r>
              <a:rPr lang="en-US" dirty="0" smtClean="0"/>
              <a:t>Virtual Memory</a:t>
            </a:r>
          </a:p>
          <a:p>
            <a:r>
              <a:rPr lang="en-US" dirty="0" smtClean="0"/>
              <a:t>Mass Storage Structure</a:t>
            </a:r>
          </a:p>
          <a:p>
            <a:r>
              <a:rPr lang="en-US" dirty="0" smtClean="0"/>
              <a:t>File Systems Implementation</a:t>
            </a:r>
            <a:endParaRPr lang="en-US" dirty="0"/>
          </a:p>
        </p:txBody>
      </p:sp>
    </p:spTree>
    <p:extLst>
      <p:ext uri="{BB962C8B-B14F-4D97-AF65-F5344CB8AC3E}">
        <p14:creationId xmlns:p14="http://schemas.microsoft.com/office/powerpoint/2010/main" val="231228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noChangeArrowheads="1"/>
          </p:cNvSpPr>
          <p:nvPr>
            <p:ph type="title"/>
          </p:nvPr>
        </p:nvSpPr>
        <p:spPr/>
        <p:txBody>
          <a:bodyPr/>
          <a:lstStyle/>
          <a:p>
            <a:r>
              <a:rPr lang="en-US" altLang="zh-CN"/>
              <a:t>Paging Example</a:t>
            </a:r>
            <a:endParaRPr lang="zh-CN" altLang="en-US"/>
          </a:p>
        </p:txBody>
      </p:sp>
      <p:pic>
        <p:nvPicPr>
          <p:cNvPr id="54275"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34599" y="190273"/>
            <a:ext cx="5430417" cy="6667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1649259" y="3632480"/>
            <a:ext cx="424543" cy="70212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0</a:t>
            </a:r>
            <a:endParaRPr lang="en-US" dirty="0"/>
          </a:p>
        </p:txBody>
      </p:sp>
      <p:sp>
        <p:nvSpPr>
          <p:cNvPr id="21" name="Rectangle 20"/>
          <p:cNvSpPr/>
          <p:nvPr/>
        </p:nvSpPr>
        <p:spPr>
          <a:xfrm>
            <a:off x="2300831" y="3632479"/>
            <a:ext cx="424543" cy="70212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1</a:t>
            </a:r>
            <a:endParaRPr lang="en-US" dirty="0"/>
          </a:p>
        </p:txBody>
      </p:sp>
      <p:sp>
        <p:nvSpPr>
          <p:cNvPr id="22" name="Rectangle 21"/>
          <p:cNvSpPr/>
          <p:nvPr/>
        </p:nvSpPr>
        <p:spPr>
          <a:xfrm>
            <a:off x="2952403" y="3632478"/>
            <a:ext cx="424543" cy="70212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1</a:t>
            </a:r>
            <a:endParaRPr lang="en-US" dirty="0"/>
          </a:p>
        </p:txBody>
      </p:sp>
      <p:sp>
        <p:nvSpPr>
          <p:cNvPr id="23" name="Rectangle 22"/>
          <p:cNvSpPr/>
          <p:nvPr/>
        </p:nvSpPr>
        <p:spPr>
          <a:xfrm>
            <a:off x="3603975" y="3632477"/>
            <a:ext cx="424543" cy="70212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1</a:t>
            </a:r>
            <a:endParaRPr lang="en-US" dirty="0"/>
          </a:p>
        </p:txBody>
      </p:sp>
      <p:sp>
        <p:nvSpPr>
          <p:cNvPr id="11" name="TextBox 10"/>
          <p:cNvSpPr txBox="1"/>
          <p:nvPr/>
        </p:nvSpPr>
        <p:spPr>
          <a:xfrm>
            <a:off x="1786847" y="3263145"/>
            <a:ext cx="2212465" cy="369332"/>
          </a:xfrm>
          <a:prstGeom prst="rect">
            <a:avLst/>
          </a:prstGeom>
          <a:noFill/>
        </p:spPr>
        <p:txBody>
          <a:bodyPr wrap="none" rtlCol="0">
            <a:spAutoFit/>
          </a:bodyPr>
          <a:lstStyle/>
          <a:p>
            <a:r>
              <a:rPr lang="en-US" dirty="0" smtClean="0"/>
              <a:t>4-bit logical address</a:t>
            </a:r>
            <a:endParaRPr lang="en-US" dirty="0"/>
          </a:p>
        </p:txBody>
      </p:sp>
      <p:cxnSp>
        <p:nvCxnSpPr>
          <p:cNvPr id="15" name="Straight Arrow Connector 14"/>
          <p:cNvCxnSpPr/>
          <p:nvPr/>
        </p:nvCxnSpPr>
        <p:spPr>
          <a:xfrm>
            <a:off x="1649259" y="4546880"/>
            <a:ext cx="1076115"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a:off x="2967143" y="4546880"/>
            <a:ext cx="1076115"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1276276" y="4546879"/>
            <a:ext cx="1518364" cy="369332"/>
          </a:xfrm>
          <a:prstGeom prst="rect">
            <a:avLst/>
          </a:prstGeom>
          <a:noFill/>
        </p:spPr>
        <p:txBody>
          <a:bodyPr wrap="none" rtlCol="0">
            <a:spAutoFit/>
          </a:bodyPr>
          <a:lstStyle/>
          <a:p>
            <a:r>
              <a:rPr lang="en-US" dirty="0" smtClean="0"/>
              <a:t>Page number</a:t>
            </a:r>
            <a:endParaRPr lang="en-US" dirty="0"/>
          </a:p>
        </p:txBody>
      </p:sp>
      <p:sp>
        <p:nvSpPr>
          <p:cNvPr id="24" name="TextBox 23"/>
          <p:cNvSpPr txBox="1"/>
          <p:nvPr/>
        </p:nvSpPr>
        <p:spPr>
          <a:xfrm>
            <a:off x="2891882" y="4546879"/>
            <a:ext cx="2182008" cy="369332"/>
          </a:xfrm>
          <a:prstGeom prst="rect">
            <a:avLst/>
          </a:prstGeom>
          <a:noFill/>
        </p:spPr>
        <p:txBody>
          <a:bodyPr wrap="none" rtlCol="0">
            <a:spAutoFit/>
          </a:bodyPr>
          <a:lstStyle/>
          <a:p>
            <a:r>
              <a:rPr lang="en-US" dirty="0" smtClean="0"/>
              <a:t>Offset/displacement</a:t>
            </a:r>
            <a:endParaRPr lang="en-US" dirty="0"/>
          </a:p>
        </p:txBody>
      </p:sp>
      <p:sp>
        <p:nvSpPr>
          <p:cNvPr id="25" name="Rounded Rectangle 24"/>
          <p:cNvSpPr/>
          <p:nvPr/>
        </p:nvSpPr>
        <p:spPr>
          <a:xfrm>
            <a:off x="936145" y="1856743"/>
            <a:ext cx="4137745" cy="118790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16 bytes memory, how many bits required to address it?</a:t>
            </a:r>
            <a:endParaRPr lang="en-US" baseline="30000" dirty="0" smtClean="0"/>
          </a:p>
        </p:txBody>
      </p:sp>
      <p:sp>
        <p:nvSpPr>
          <p:cNvPr id="27" name="Right Arrow 26"/>
          <p:cNvSpPr/>
          <p:nvPr/>
        </p:nvSpPr>
        <p:spPr>
          <a:xfrm>
            <a:off x="6234599" y="1438980"/>
            <a:ext cx="423006" cy="66947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 name="Rectangle 30"/>
          <p:cNvSpPr/>
          <p:nvPr/>
        </p:nvSpPr>
        <p:spPr>
          <a:xfrm>
            <a:off x="2984981" y="5844375"/>
            <a:ext cx="424543" cy="70212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0</a:t>
            </a:r>
            <a:endParaRPr lang="en-US" dirty="0"/>
          </a:p>
        </p:txBody>
      </p:sp>
      <p:sp>
        <p:nvSpPr>
          <p:cNvPr id="32" name="Rectangle 31"/>
          <p:cNvSpPr/>
          <p:nvPr/>
        </p:nvSpPr>
        <p:spPr>
          <a:xfrm>
            <a:off x="3636553" y="5844374"/>
            <a:ext cx="424543" cy="70212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1</a:t>
            </a:r>
            <a:endParaRPr lang="en-US" dirty="0"/>
          </a:p>
        </p:txBody>
      </p:sp>
      <p:sp>
        <p:nvSpPr>
          <p:cNvPr id="28" name="Right Arrow 27"/>
          <p:cNvSpPr/>
          <p:nvPr/>
        </p:nvSpPr>
        <p:spPr>
          <a:xfrm>
            <a:off x="4339393" y="6021362"/>
            <a:ext cx="943587" cy="4421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4255504" y="5249008"/>
            <a:ext cx="1261472" cy="830997"/>
          </a:xfrm>
          <a:prstGeom prst="rect">
            <a:avLst/>
          </a:prstGeom>
          <a:noFill/>
        </p:spPr>
        <p:txBody>
          <a:bodyPr wrap="square" rtlCol="0">
            <a:spAutoFit/>
          </a:bodyPr>
          <a:lstStyle/>
          <a:p>
            <a:r>
              <a:rPr lang="en-US" sz="1600" dirty="0" smtClean="0"/>
              <a:t>Lookup from page table</a:t>
            </a:r>
            <a:endParaRPr lang="en-US" sz="1600" dirty="0"/>
          </a:p>
        </p:txBody>
      </p:sp>
      <p:sp>
        <p:nvSpPr>
          <p:cNvPr id="35" name="Rectangle 34"/>
          <p:cNvSpPr/>
          <p:nvPr/>
        </p:nvSpPr>
        <p:spPr>
          <a:xfrm>
            <a:off x="5565189" y="5868239"/>
            <a:ext cx="424543" cy="7021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a:t>
            </a:r>
            <a:endParaRPr lang="en-US" dirty="0"/>
          </a:p>
        </p:txBody>
      </p:sp>
      <p:sp>
        <p:nvSpPr>
          <p:cNvPr id="36" name="Rectangle 35"/>
          <p:cNvSpPr/>
          <p:nvPr/>
        </p:nvSpPr>
        <p:spPr>
          <a:xfrm>
            <a:off x="6216761" y="5868238"/>
            <a:ext cx="424543" cy="7021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a:t>
            </a:r>
            <a:endParaRPr lang="en-US" dirty="0"/>
          </a:p>
        </p:txBody>
      </p:sp>
      <p:sp>
        <p:nvSpPr>
          <p:cNvPr id="37" name="Rectangle 36"/>
          <p:cNvSpPr/>
          <p:nvPr/>
        </p:nvSpPr>
        <p:spPr>
          <a:xfrm>
            <a:off x="6868333" y="5868237"/>
            <a:ext cx="424543" cy="7021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0</a:t>
            </a:r>
          </a:p>
        </p:txBody>
      </p:sp>
      <p:cxnSp>
        <p:nvCxnSpPr>
          <p:cNvPr id="33" name="Straight Arrow Connector 32"/>
          <p:cNvCxnSpPr/>
          <p:nvPr/>
        </p:nvCxnSpPr>
        <p:spPr>
          <a:xfrm>
            <a:off x="5565189" y="5730071"/>
            <a:ext cx="1727687"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34" name="TextBox 33"/>
          <p:cNvSpPr txBox="1"/>
          <p:nvPr/>
        </p:nvSpPr>
        <p:spPr>
          <a:xfrm>
            <a:off x="5631696" y="5339359"/>
            <a:ext cx="1641796" cy="369332"/>
          </a:xfrm>
          <a:prstGeom prst="rect">
            <a:avLst/>
          </a:prstGeom>
          <a:noFill/>
        </p:spPr>
        <p:txBody>
          <a:bodyPr wrap="none" rtlCol="0">
            <a:spAutoFit/>
          </a:bodyPr>
          <a:lstStyle/>
          <a:p>
            <a:r>
              <a:rPr lang="en-US" dirty="0" smtClean="0"/>
              <a:t>Frame number</a:t>
            </a:r>
            <a:endParaRPr lang="en-US" dirty="0"/>
          </a:p>
        </p:txBody>
      </p:sp>
      <p:sp>
        <p:nvSpPr>
          <p:cNvPr id="41" name="Rectangle 40"/>
          <p:cNvSpPr/>
          <p:nvPr/>
        </p:nvSpPr>
        <p:spPr>
          <a:xfrm>
            <a:off x="7514365" y="5844375"/>
            <a:ext cx="424543" cy="70212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1</a:t>
            </a:r>
            <a:endParaRPr lang="en-US" dirty="0"/>
          </a:p>
        </p:txBody>
      </p:sp>
      <p:sp>
        <p:nvSpPr>
          <p:cNvPr id="42" name="Rectangle 41"/>
          <p:cNvSpPr/>
          <p:nvPr/>
        </p:nvSpPr>
        <p:spPr>
          <a:xfrm>
            <a:off x="8165937" y="5844374"/>
            <a:ext cx="424543" cy="70212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1</a:t>
            </a:r>
            <a:endParaRPr lang="en-US" dirty="0"/>
          </a:p>
        </p:txBody>
      </p:sp>
    </p:spTree>
    <p:extLst>
      <p:ext uri="{BB962C8B-B14F-4D97-AF65-F5344CB8AC3E}">
        <p14:creationId xmlns:p14="http://schemas.microsoft.com/office/powerpoint/2010/main" val="2966692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2">
                                            <p:txEl>
                                              <p:pRg st="0" end="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1">
                                            <p:txEl>
                                              <p:pRg st="0" end="0"/>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2">
                                            <p:txEl>
                                              <p:pRg st="0" end="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6">
                                            <p:txEl>
                                              <p:pRg st="0" end="0"/>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5">
                                            <p:txEl>
                                              <p:pRg st="0" end="0"/>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7">
                                            <p:txEl>
                                              <p:pRg st="0" end="0"/>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2"/>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41">
                                            <p:txEl>
                                              <p:pRg st="0" end="0"/>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4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1" grpId="0" animBg="1"/>
      <p:bldP spid="22" grpId="0" animBg="1"/>
      <p:bldP spid="23" grpId="0" animBg="1"/>
      <p:bldP spid="11" grpId="0"/>
      <p:bldP spid="17" grpId="0"/>
      <p:bldP spid="24" grpId="0"/>
      <p:bldP spid="25" grpId="0" animBg="1"/>
      <p:bldP spid="27" grpId="0" animBg="1"/>
      <p:bldP spid="31" grpId="0" animBg="1"/>
      <p:bldP spid="32" grpId="0" animBg="1"/>
      <p:bldP spid="28" grpId="0" animBg="1"/>
      <p:bldP spid="29" grpId="0"/>
      <p:bldP spid="35" grpId="0" animBg="1"/>
      <p:bldP spid="36" grpId="0" animBg="1"/>
      <p:bldP spid="37" grpId="0" animBg="1"/>
      <p:bldP spid="34" grpId="0"/>
      <p:bldP spid="41" grpId="0" animBg="1"/>
      <p:bldP spid="4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 Translation Scheme</a:t>
            </a:r>
            <a:endParaRPr lang="en-US" dirty="0"/>
          </a:p>
        </p:txBody>
      </p:sp>
      <p:sp>
        <p:nvSpPr>
          <p:cNvPr id="3" name="TextBox 2"/>
          <p:cNvSpPr txBox="1"/>
          <p:nvPr/>
        </p:nvSpPr>
        <p:spPr>
          <a:xfrm>
            <a:off x="1110344" y="2171700"/>
            <a:ext cx="10123714"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Logical address is divided into: -</a:t>
            </a:r>
          </a:p>
          <a:p>
            <a:pPr marL="742950" lvl="1" indent="-285750">
              <a:buFont typeface="Arial" panose="020B0604020202020204" pitchFamily="34" charset="0"/>
              <a:buChar char="•"/>
            </a:pPr>
            <a:r>
              <a:rPr lang="en-US" b="1" i="1" dirty="0" smtClean="0">
                <a:solidFill>
                  <a:srgbClr val="FF9900"/>
                </a:solidFill>
              </a:rPr>
              <a:t>Page number (p) </a:t>
            </a:r>
            <a:r>
              <a:rPr lang="en-US" dirty="0" smtClean="0"/>
              <a:t>– used as an index into page table which contains base address of the corresponding frame</a:t>
            </a:r>
          </a:p>
          <a:p>
            <a:pPr marL="742950" lvl="1" indent="-285750">
              <a:buFont typeface="Arial" panose="020B0604020202020204" pitchFamily="34" charset="0"/>
              <a:buChar char="•"/>
            </a:pPr>
            <a:r>
              <a:rPr lang="en-US" b="1" i="1" dirty="0" smtClean="0">
                <a:solidFill>
                  <a:srgbClr val="FF9900"/>
                </a:solidFill>
              </a:rPr>
              <a:t>Page offset (d) </a:t>
            </a:r>
            <a:r>
              <a:rPr lang="en-US" dirty="0" smtClean="0"/>
              <a:t>– combined with base address of the translated frame to produce the physical memory corresponding to the logical address</a:t>
            </a:r>
            <a:endParaRPr lang="en-US" dirty="0"/>
          </a:p>
        </p:txBody>
      </p:sp>
      <p:sp>
        <p:nvSpPr>
          <p:cNvPr id="4" name="TextBox 3"/>
          <p:cNvSpPr txBox="1"/>
          <p:nvPr/>
        </p:nvSpPr>
        <p:spPr>
          <a:xfrm>
            <a:off x="4278086" y="4407626"/>
            <a:ext cx="1518364" cy="369332"/>
          </a:xfrm>
          <a:prstGeom prst="rect">
            <a:avLst/>
          </a:prstGeom>
          <a:noFill/>
        </p:spPr>
        <p:txBody>
          <a:bodyPr wrap="none" rtlCol="0">
            <a:spAutoFit/>
          </a:bodyPr>
          <a:lstStyle/>
          <a:p>
            <a:r>
              <a:rPr lang="en-US" dirty="0" smtClean="0"/>
              <a:t>Page number</a:t>
            </a:r>
            <a:endParaRPr lang="en-US" dirty="0"/>
          </a:p>
        </p:txBody>
      </p:sp>
      <p:sp>
        <p:nvSpPr>
          <p:cNvPr id="5" name="TextBox 4"/>
          <p:cNvSpPr txBox="1"/>
          <p:nvPr/>
        </p:nvSpPr>
        <p:spPr>
          <a:xfrm>
            <a:off x="6253843" y="4407626"/>
            <a:ext cx="1295547" cy="369332"/>
          </a:xfrm>
          <a:prstGeom prst="rect">
            <a:avLst/>
          </a:prstGeom>
          <a:noFill/>
        </p:spPr>
        <p:txBody>
          <a:bodyPr wrap="none" rtlCol="0">
            <a:spAutoFit/>
          </a:bodyPr>
          <a:lstStyle/>
          <a:p>
            <a:r>
              <a:rPr lang="en-US" dirty="0" smtClean="0"/>
              <a:t>Page offset</a:t>
            </a:r>
            <a:endParaRPr lang="en-US" dirty="0"/>
          </a:p>
        </p:txBody>
      </p:sp>
      <p:sp>
        <p:nvSpPr>
          <p:cNvPr id="6" name="Rectangle 5"/>
          <p:cNvSpPr/>
          <p:nvPr/>
        </p:nvSpPr>
        <p:spPr>
          <a:xfrm>
            <a:off x="4278086" y="4776958"/>
            <a:ext cx="1681843" cy="4481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endParaRPr lang="en-US" dirty="0"/>
          </a:p>
        </p:txBody>
      </p:sp>
      <p:sp>
        <p:nvSpPr>
          <p:cNvPr id="7" name="Rectangle 6"/>
          <p:cNvSpPr/>
          <p:nvPr/>
        </p:nvSpPr>
        <p:spPr>
          <a:xfrm>
            <a:off x="5959929" y="4776957"/>
            <a:ext cx="1681843" cy="44818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d</a:t>
            </a:r>
            <a:endParaRPr lang="en-US" dirty="0"/>
          </a:p>
        </p:txBody>
      </p:sp>
      <p:sp>
        <p:nvSpPr>
          <p:cNvPr id="8" name="TextBox 7"/>
          <p:cNvSpPr txBox="1"/>
          <p:nvPr/>
        </p:nvSpPr>
        <p:spPr>
          <a:xfrm>
            <a:off x="6482444" y="5257970"/>
            <a:ext cx="726481" cy="369332"/>
          </a:xfrm>
          <a:prstGeom prst="rect">
            <a:avLst/>
          </a:prstGeom>
          <a:noFill/>
        </p:spPr>
        <p:txBody>
          <a:bodyPr wrap="none" rtlCol="0">
            <a:spAutoFit/>
          </a:bodyPr>
          <a:lstStyle/>
          <a:p>
            <a:r>
              <a:rPr lang="en-US" i="1" dirty="0" smtClean="0"/>
              <a:t>n</a:t>
            </a:r>
            <a:r>
              <a:rPr lang="en-US" dirty="0" smtClean="0"/>
              <a:t> bits</a:t>
            </a:r>
            <a:endParaRPr lang="en-US" dirty="0"/>
          </a:p>
        </p:txBody>
      </p:sp>
      <p:sp>
        <p:nvSpPr>
          <p:cNvPr id="9" name="TextBox 8"/>
          <p:cNvSpPr txBox="1"/>
          <p:nvPr/>
        </p:nvSpPr>
        <p:spPr>
          <a:xfrm>
            <a:off x="4538559" y="5268073"/>
            <a:ext cx="1160895" cy="369332"/>
          </a:xfrm>
          <a:prstGeom prst="rect">
            <a:avLst/>
          </a:prstGeom>
          <a:noFill/>
        </p:spPr>
        <p:txBody>
          <a:bodyPr wrap="none" rtlCol="0">
            <a:spAutoFit/>
          </a:bodyPr>
          <a:lstStyle/>
          <a:p>
            <a:r>
              <a:rPr lang="en-US" i="1" dirty="0"/>
              <a:t>m</a:t>
            </a:r>
            <a:r>
              <a:rPr lang="en-US" i="1" dirty="0" smtClean="0"/>
              <a:t> - n</a:t>
            </a:r>
            <a:r>
              <a:rPr lang="en-US" dirty="0" smtClean="0"/>
              <a:t> bits</a:t>
            </a:r>
            <a:endParaRPr lang="en-US" dirty="0"/>
          </a:p>
        </p:txBody>
      </p:sp>
      <p:sp>
        <p:nvSpPr>
          <p:cNvPr id="10" name="Rounded Rectangle 9"/>
          <p:cNvSpPr/>
          <p:nvPr/>
        </p:nvSpPr>
        <p:spPr>
          <a:xfrm>
            <a:off x="2661557" y="5708092"/>
            <a:ext cx="6596743" cy="734786"/>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For a given logical address space 2</a:t>
            </a:r>
            <a:r>
              <a:rPr lang="en-US" baseline="30000" dirty="0" smtClean="0"/>
              <a:t>m</a:t>
            </a:r>
            <a:r>
              <a:rPr lang="en-US" dirty="0" smtClean="0"/>
              <a:t> and page size 2</a:t>
            </a:r>
            <a:r>
              <a:rPr lang="en-US" baseline="30000" dirty="0" smtClean="0"/>
              <a:t>n</a:t>
            </a:r>
            <a:endParaRPr lang="en-US" baseline="30000" dirty="0"/>
          </a:p>
        </p:txBody>
      </p:sp>
    </p:spTree>
    <p:extLst>
      <p:ext uri="{BB962C8B-B14F-4D97-AF65-F5344CB8AC3E}">
        <p14:creationId xmlns:p14="http://schemas.microsoft.com/office/powerpoint/2010/main" val="31693321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noChangeArrowheads="1"/>
          </p:cNvSpPr>
          <p:nvPr>
            <p:ph type="title"/>
          </p:nvPr>
        </p:nvSpPr>
        <p:spPr/>
        <p:txBody>
          <a:bodyPr/>
          <a:lstStyle/>
          <a:p>
            <a:r>
              <a:rPr lang="en-US" altLang="zh-CN"/>
              <a:t>Translation Look-Aside Buffer (TLB)</a:t>
            </a:r>
            <a:endParaRPr lang="zh-CN" altLang="en-US"/>
          </a:p>
        </p:txBody>
      </p:sp>
      <p:pic>
        <p:nvPicPr>
          <p:cNvPr id="58371"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32341" y="1391268"/>
            <a:ext cx="2823482" cy="5286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00782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noChangeArrowheads="1"/>
          </p:cNvSpPr>
          <p:nvPr>
            <p:ph type="title"/>
          </p:nvPr>
        </p:nvSpPr>
        <p:spPr/>
        <p:txBody>
          <a:bodyPr/>
          <a:lstStyle/>
          <a:p>
            <a:r>
              <a:rPr lang="en-US" altLang="zh-CN"/>
              <a:t>Translation Look-Aside Buffer (TLB)</a:t>
            </a:r>
            <a:endParaRPr lang="zh-CN" altLang="en-US"/>
          </a:p>
        </p:txBody>
      </p:sp>
      <p:pic>
        <p:nvPicPr>
          <p:cNvPr id="59395"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88958" y="1401289"/>
            <a:ext cx="7376616" cy="548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7045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the Page Table</a:t>
            </a:r>
            <a:endParaRPr lang="en-US" dirty="0"/>
          </a:p>
        </p:txBody>
      </p:sp>
      <p:sp>
        <p:nvSpPr>
          <p:cNvPr id="3" name="TextBox 2"/>
          <p:cNvSpPr txBox="1"/>
          <p:nvPr/>
        </p:nvSpPr>
        <p:spPr>
          <a:xfrm>
            <a:off x="1208315" y="1690688"/>
            <a:ext cx="4092787" cy="923330"/>
          </a:xfrm>
          <a:prstGeom prst="rect">
            <a:avLst/>
          </a:prstGeom>
          <a:noFill/>
        </p:spPr>
        <p:txBody>
          <a:bodyPr wrap="none" rtlCol="0">
            <a:spAutoFit/>
          </a:bodyPr>
          <a:lstStyle/>
          <a:p>
            <a:pPr marL="285750" indent="-285750">
              <a:buFont typeface="Arial" panose="020B0604020202020204" pitchFamily="34" charset="0"/>
              <a:buChar char="•"/>
            </a:pPr>
            <a:r>
              <a:rPr lang="en-US" dirty="0" smtClean="0"/>
              <a:t>Single dimension page table</a:t>
            </a:r>
          </a:p>
          <a:p>
            <a:pPr marL="742950" lvl="1" indent="-285750">
              <a:buFont typeface="Arial" panose="020B0604020202020204" pitchFamily="34" charset="0"/>
              <a:buChar char="•"/>
            </a:pPr>
            <a:r>
              <a:rPr lang="en-US" dirty="0" smtClean="0"/>
              <a:t>Suitable for small address space</a:t>
            </a:r>
          </a:p>
          <a:p>
            <a:pPr marL="742950" lvl="1" indent="-285750">
              <a:buFont typeface="Arial" panose="020B0604020202020204" pitchFamily="34" charset="0"/>
              <a:buChar char="•"/>
            </a:pPr>
            <a:r>
              <a:rPr lang="en-US" dirty="0" smtClean="0"/>
              <a:t>Simple</a:t>
            </a:r>
          </a:p>
        </p:txBody>
      </p:sp>
      <p:sp>
        <p:nvSpPr>
          <p:cNvPr id="4" name="Rounded Rectangle 3"/>
          <p:cNvSpPr/>
          <p:nvPr/>
        </p:nvSpPr>
        <p:spPr>
          <a:xfrm>
            <a:off x="408214" y="3129714"/>
            <a:ext cx="5372100" cy="248747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4 GB of logical memory</a:t>
            </a:r>
          </a:p>
          <a:p>
            <a:pPr algn="ctr"/>
            <a:r>
              <a:rPr lang="en-US" dirty="0" smtClean="0"/>
              <a:t>Each page of 4 kb memory</a:t>
            </a:r>
          </a:p>
          <a:p>
            <a:pPr algn="ctr"/>
            <a:r>
              <a:rPr lang="en-US" sz="2400" dirty="0" smtClean="0"/>
              <a:t>=</a:t>
            </a:r>
          </a:p>
          <a:p>
            <a:pPr algn="ctr"/>
            <a:r>
              <a:rPr lang="en-US" dirty="0" smtClean="0"/>
              <a:t>Around 1 million entries of page table</a:t>
            </a:r>
          </a:p>
          <a:p>
            <a:pPr algn="ctr"/>
            <a:r>
              <a:rPr lang="en-US" dirty="0" smtClean="0"/>
              <a:t>Each entry occupy 4 bytes</a:t>
            </a:r>
          </a:p>
          <a:p>
            <a:pPr algn="ctr"/>
            <a:r>
              <a:rPr lang="en-US" dirty="0" smtClean="0"/>
              <a:t>=</a:t>
            </a:r>
          </a:p>
          <a:p>
            <a:pPr algn="ctr"/>
            <a:r>
              <a:rPr lang="en-US" dirty="0" smtClean="0"/>
              <a:t>Around 4 Mb memory to store page table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7892" y="4175126"/>
            <a:ext cx="2047875" cy="2238375"/>
          </a:xfrm>
          <a:prstGeom prst="rect">
            <a:avLst/>
          </a:prstGeom>
        </p:spPr>
      </p:pic>
      <p:sp>
        <p:nvSpPr>
          <p:cNvPr id="6" name="Cloud Callout 5"/>
          <p:cNvSpPr/>
          <p:nvPr/>
        </p:nvSpPr>
        <p:spPr>
          <a:xfrm>
            <a:off x="5780314" y="1877273"/>
            <a:ext cx="2732314" cy="1578340"/>
          </a:xfrm>
          <a:prstGeom prst="cloudCallout">
            <a:avLst>
              <a:gd name="adj1" fmla="val 4267"/>
              <a:gd name="adj2" fmla="val 81122"/>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What if I have 10 big processes</a:t>
            </a:r>
            <a:endParaRPr lang="en-US" dirty="0"/>
          </a:p>
        </p:txBody>
      </p:sp>
      <p:sp>
        <p:nvSpPr>
          <p:cNvPr id="7" name="Cloud Callout 6"/>
          <p:cNvSpPr/>
          <p:nvPr/>
        </p:nvSpPr>
        <p:spPr>
          <a:xfrm>
            <a:off x="8512628" y="2989055"/>
            <a:ext cx="3031672" cy="1306286"/>
          </a:xfrm>
          <a:prstGeom prst="cloudCallout">
            <a:avLst>
              <a:gd name="adj1" fmla="val -62572"/>
              <a:gd name="adj2" fmla="val 53750"/>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50 processes for my server?</a:t>
            </a:r>
            <a:endParaRPr lang="en-US" dirty="0"/>
          </a:p>
        </p:txBody>
      </p:sp>
    </p:spTree>
    <p:extLst>
      <p:ext uri="{BB962C8B-B14F-4D97-AF65-F5344CB8AC3E}">
        <p14:creationId xmlns:p14="http://schemas.microsoft.com/office/powerpoint/2010/main" val="469776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for the Page Table</a:t>
            </a:r>
            <a:endParaRPr lang="en-US" dirty="0"/>
          </a:p>
        </p:txBody>
      </p:sp>
      <p:sp>
        <p:nvSpPr>
          <p:cNvPr id="3" name="TextBox 2"/>
          <p:cNvSpPr txBox="1"/>
          <p:nvPr/>
        </p:nvSpPr>
        <p:spPr>
          <a:xfrm>
            <a:off x="1012371" y="2286000"/>
            <a:ext cx="6870792" cy="1477328"/>
          </a:xfrm>
          <a:prstGeom prst="rect">
            <a:avLst/>
          </a:prstGeom>
          <a:noFill/>
        </p:spPr>
        <p:txBody>
          <a:bodyPr wrap="none" rtlCol="0">
            <a:spAutoFit/>
          </a:bodyPr>
          <a:lstStyle/>
          <a:p>
            <a:pPr marL="285750" indent="-285750">
              <a:buFont typeface="Arial" panose="020B0604020202020204" pitchFamily="34" charset="0"/>
              <a:buChar char="•"/>
            </a:pPr>
            <a:r>
              <a:rPr lang="en-US" b="1" i="1" dirty="0">
                <a:solidFill>
                  <a:srgbClr val="FF9900"/>
                </a:solidFill>
              </a:rPr>
              <a:t>Hierarchical Page Tables</a:t>
            </a:r>
          </a:p>
          <a:p>
            <a:pPr marL="742950" lvl="1" indent="-285750">
              <a:buFont typeface="Arial" panose="020B0604020202020204" pitchFamily="34" charset="0"/>
              <a:buChar char="•"/>
            </a:pPr>
            <a:r>
              <a:rPr lang="en-US" dirty="0"/>
              <a:t>Break up the logical address space into multiple page tables</a:t>
            </a:r>
          </a:p>
          <a:p>
            <a:pPr marL="742950" lvl="1" indent="-285750">
              <a:buFont typeface="Arial" panose="020B0604020202020204" pitchFamily="34" charset="0"/>
              <a:buChar char="•"/>
            </a:pPr>
            <a:r>
              <a:rPr lang="en-US" dirty="0"/>
              <a:t>A simple technique is a two-level page </a:t>
            </a:r>
            <a:r>
              <a:rPr lang="en-US" dirty="0" smtClean="0"/>
              <a:t>table</a:t>
            </a:r>
          </a:p>
          <a:p>
            <a:endParaRPr lang="en-US" dirty="0"/>
          </a:p>
          <a:p>
            <a:endParaRPr lang="en-US" dirty="0"/>
          </a:p>
        </p:txBody>
      </p:sp>
    </p:spTree>
    <p:extLst>
      <p:ext uri="{BB962C8B-B14F-4D97-AF65-F5344CB8AC3E}">
        <p14:creationId xmlns:p14="http://schemas.microsoft.com/office/powerpoint/2010/main" val="1560627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ltLang="en-US" dirty="0"/>
              <a:t>Structure of the Page Table</a:t>
            </a:r>
          </a:p>
        </p:txBody>
      </p:sp>
      <p:sp>
        <p:nvSpPr>
          <p:cNvPr id="63491" name="Rectangle 3"/>
          <p:cNvSpPr>
            <a:spLocks noGrp="1" noChangeArrowheads="1"/>
          </p:cNvSpPr>
          <p:nvPr>
            <p:ph type="body" idx="1"/>
          </p:nvPr>
        </p:nvSpPr>
        <p:spPr/>
        <p:txBody>
          <a:bodyPr/>
          <a:lstStyle/>
          <a:p>
            <a:r>
              <a:rPr lang="en-US" altLang="en-US" dirty="0"/>
              <a:t>Hierarchical Paging</a:t>
            </a:r>
          </a:p>
          <a:p>
            <a:endParaRPr lang="en-US" altLang="en-US" dirty="0"/>
          </a:p>
          <a:p>
            <a:endParaRPr lang="en-US" altLang="en-US" dirty="0"/>
          </a:p>
        </p:txBody>
      </p:sp>
      <p:pic>
        <p:nvPicPr>
          <p:cNvPr id="63492" name="Picture 4" descr="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8458" y="1425577"/>
            <a:ext cx="4977760" cy="5264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67594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Hierarchical Paging – Two-Level Paging</a:t>
            </a:r>
            <a:endParaRPr lang="en-US" dirty="0"/>
          </a:p>
        </p:txBody>
      </p:sp>
      <p:sp>
        <p:nvSpPr>
          <p:cNvPr id="3" name="Content Placeholder 2"/>
          <p:cNvSpPr>
            <a:spLocks noGrp="1"/>
          </p:cNvSpPr>
          <p:nvPr>
            <p:ph idx="1"/>
          </p:nvPr>
        </p:nvSpPr>
        <p:spPr>
          <a:xfrm>
            <a:off x="838200" y="1825625"/>
            <a:ext cx="10515600" cy="3089275"/>
          </a:xfrm>
        </p:spPr>
        <p:txBody>
          <a:bodyPr/>
          <a:lstStyle/>
          <a:p>
            <a:r>
              <a:rPr lang="en-US" dirty="0" smtClean="0"/>
              <a:t>A logical address (on 32-bit machine with 1K page size) is divided into:-</a:t>
            </a:r>
          </a:p>
          <a:p>
            <a:pPr lvl="1"/>
            <a:r>
              <a:rPr lang="en-US" dirty="0" smtClean="0"/>
              <a:t>A page number consisting of 22 bits</a:t>
            </a:r>
          </a:p>
          <a:p>
            <a:pPr lvl="1"/>
            <a:r>
              <a:rPr lang="en-US" dirty="0" smtClean="0"/>
              <a:t>A offset consisting of 10 bits</a:t>
            </a:r>
          </a:p>
          <a:p>
            <a:r>
              <a:rPr lang="en-US" dirty="0" smtClean="0"/>
              <a:t>The 22-bit page number is further divided into: -</a:t>
            </a:r>
          </a:p>
          <a:p>
            <a:pPr lvl="1"/>
            <a:r>
              <a:rPr lang="en-US" dirty="0" smtClean="0"/>
              <a:t>12-bit first-level page number, </a:t>
            </a:r>
            <a:r>
              <a:rPr lang="en-US" i="1" dirty="0" smtClean="0"/>
              <a:t>p1</a:t>
            </a:r>
          </a:p>
          <a:p>
            <a:pPr lvl="1"/>
            <a:r>
              <a:rPr lang="en-US" dirty="0" smtClean="0"/>
              <a:t>10-bit second-level page number, </a:t>
            </a:r>
            <a:r>
              <a:rPr lang="en-US" i="1" dirty="0" smtClean="0"/>
              <a:t>p2</a:t>
            </a:r>
            <a:endParaRPr lang="en-US" i="1" dirty="0"/>
          </a:p>
        </p:txBody>
      </p:sp>
      <p:sp>
        <p:nvSpPr>
          <p:cNvPr id="4" name="Rectangle 3"/>
          <p:cNvSpPr/>
          <p:nvPr/>
        </p:nvSpPr>
        <p:spPr>
          <a:xfrm>
            <a:off x="1389038" y="5669285"/>
            <a:ext cx="1851468" cy="440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p1</a:t>
            </a:r>
            <a:endParaRPr lang="en-US" dirty="0"/>
          </a:p>
        </p:txBody>
      </p:sp>
      <p:sp>
        <p:nvSpPr>
          <p:cNvPr id="5" name="Rectangle 4"/>
          <p:cNvSpPr/>
          <p:nvPr/>
        </p:nvSpPr>
        <p:spPr>
          <a:xfrm>
            <a:off x="3247601" y="5669286"/>
            <a:ext cx="1423590" cy="440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p2</a:t>
            </a:r>
            <a:endParaRPr lang="en-US" dirty="0"/>
          </a:p>
        </p:txBody>
      </p:sp>
      <p:sp>
        <p:nvSpPr>
          <p:cNvPr id="6" name="Rectangle 5"/>
          <p:cNvSpPr/>
          <p:nvPr/>
        </p:nvSpPr>
        <p:spPr>
          <a:xfrm>
            <a:off x="4678286" y="5669286"/>
            <a:ext cx="1437776" cy="440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7" name="TextBox 6"/>
          <p:cNvSpPr txBox="1"/>
          <p:nvPr/>
        </p:nvSpPr>
        <p:spPr>
          <a:xfrm>
            <a:off x="3195512" y="5022954"/>
            <a:ext cx="1524776" cy="646331"/>
          </a:xfrm>
          <a:prstGeom prst="rect">
            <a:avLst/>
          </a:prstGeom>
          <a:noFill/>
        </p:spPr>
        <p:txBody>
          <a:bodyPr wrap="none" rtlCol="0">
            <a:spAutoFit/>
          </a:bodyPr>
          <a:lstStyle/>
          <a:p>
            <a:r>
              <a:rPr lang="en-US" dirty="0" smtClean="0"/>
              <a:t>Second-level</a:t>
            </a:r>
          </a:p>
          <a:p>
            <a:r>
              <a:rPr lang="en-US" dirty="0" smtClean="0"/>
              <a:t>page number</a:t>
            </a:r>
            <a:endParaRPr lang="en-US" dirty="0"/>
          </a:p>
        </p:txBody>
      </p:sp>
      <p:sp>
        <p:nvSpPr>
          <p:cNvPr id="9" name="TextBox 8"/>
          <p:cNvSpPr txBox="1"/>
          <p:nvPr/>
        </p:nvSpPr>
        <p:spPr>
          <a:xfrm>
            <a:off x="1924329" y="6093826"/>
            <a:ext cx="801823" cy="369332"/>
          </a:xfrm>
          <a:prstGeom prst="rect">
            <a:avLst/>
          </a:prstGeom>
          <a:noFill/>
        </p:spPr>
        <p:txBody>
          <a:bodyPr wrap="none" rtlCol="0">
            <a:spAutoFit/>
          </a:bodyPr>
          <a:lstStyle/>
          <a:p>
            <a:r>
              <a:rPr lang="en-US" dirty="0" smtClean="0"/>
              <a:t>12-bit</a:t>
            </a:r>
            <a:endParaRPr lang="en-US" dirty="0"/>
          </a:p>
        </p:txBody>
      </p:sp>
      <p:sp>
        <p:nvSpPr>
          <p:cNvPr id="10" name="TextBox 9"/>
          <p:cNvSpPr txBox="1"/>
          <p:nvPr/>
        </p:nvSpPr>
        <p:spPr>
          <a:xfrm>
            <a:off x="3672990" y="6093828"/>
            <a:ext cx="801823" cy="369332"/>
          </a:xfrm>
          <a:prstGeom prst="rect">
            <a:avLst/>
          </a:prstGeom>
          <a:noFill/>
        </p:spPr>
        <p:txBody>
          <a:bodyPr wrap="none" rtlCol="0">
            <a:spAutoFit/>
          </a:bodyPr>
          <a:lstStyle/>
          <a:p>
            <a:r>
              <a:rPr lang="en-US" dirty="0" smtClean="0"/>
              <a:t>10-bit</a:t>
            </a:r>
            <a:endParaRPr lang="en-US" dirty="0"/>
          </a:p>
        </p:txBody>
      </p:sp>
      <p:sp>
        <p:nvSpPr>
          <p:cNvPr id="11" name="TextBox 10"/>
          <p:cNvSpPr txBox="1"/>
          <p:nvPr/>
        </p:nvSpPr>
        <p:spPr>
          <a:xfrm>
            <a:off x="4996262" y="6087603"/>
            <a:ext cx="801823" cy="369332"/>
          </a:xfrm>
          <a:prstGeom prst="rect">
            <a:avLst/>
          </a:prstGeom>
          <a:noFill/>
        </p:spPr>
        <p:txBody>
          <a:bodyPr wrap="none" rtlCol="0">
            <a:spAutoFit/>
          </a:bodyPr>
          <a:lstStyle/>
          <a:p>
            <a:r>
              <a:rPr lang="en-US" dirty="0" smtClean="0"/>
              <a:t>10-bit</a:t>
            </a:r>
            <a:endParaRPr lang="en-US" dirty="0"/>
          </a:p>
        </p:txBody>
      </p:sp>
      <p:sp>
        <p:nvSpPr>
          <p:cNvPr id="12" name="TextBox 11"/>
          <p:cNvSpPr txBox="1"/>
          <p:nvPr/>
        </p:nvSpPr>
        <p:spPr>
          <a:xfrm>
            <a:off x="5006681" y="5278432"/>
            <a:ext cx="780983" cy="369332"/>
          </a:xfrm>
          <a:prstGeom prst="rect">
            <a:avLst/>
          </a:prstGeom>
          <a:noFill/>
        </p:spPr>
        <p:txBody>
          <a:bodyPr wrap="none" rtlCol="0">
            <a:spAutoFit/>
          </a:bodyPr>
          <a:lstStyle/>
          <a:p>
            <a:r>
              <a:rPr lang="en-US" dirty="0"/>
              <a:t>O</a:t>
            </a:r>
            <a:r>
              <a:rPr lang="en-US" dirty="0" smtClean="0"/>
              <a:t>ffset</a:t>
            </a:r>
            <a:endParaRPr lang="en-US" dirty="0"/>
          </a:p>
        </p:txBody>
      </p:sp>
      <p:sp>
        <p:nvSpPr>
          <p:cNvPr id="13" name="TextBox 12"/>
          <p:cNvSpPr txBox="1"/>
          <p:nvPr/>
        </p:nvSpPr>
        <p:spPr>
          <a:xfrm>
            <a:off x="1552384" y="5022954"/>
            <a:ext cx="1524776" cy="646331"/>
          </a:xfrm>
          <a:prstGeom prst="rect">
            <a:avLst/>
          </a:prstGeom>
          <a:noFill/>
        </p:spPr>
        <p:txBody>
          <a:bodyPr wrap="none" rtlCol="0">
            <a:spAutoFit/>
          </a:bodyPr>
          <a:lstStyle/>
          <a:p>
            <a:r>
              <a:rPr lang="en-US" dirty="0" smtClean="0"/>
              <a:t>First-level</a:t>
            </a:r>
          </a:p>
          <a:p>
            <a:r>
              <a:rPr lang="en-US" dirty="0" smtClean="0"/>
              <a:t>page number</a:t>
            </a:r>
            <a:endParaRPr lang="en-US" dirty="0"/>
          </a:p>
        </p:txBody>
      </p:sp>
    </p:spTree>
    <p:extLst>
      <p:ext uri="{BB962C8B-B14F-4D97-AF65-F5344CB8AC3E}">
        <p14:creationId xmlns:p14="http://schemas.microsoft.com/office/powerpoint/2010/main" val="42280728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Address-Translation Scheme</a:t>
            </a:r>
            <a:endParaRPr lang="en-US" dirty="0"/>
          </a:p>
        </p:txBody>
      </p:sp>
      <p:sp>
        <p:nvSpPr>
          <p:cNvPr id="4" name="Rectangle 3"/>
          <p:cNvSpPr/>
          <p:nvPr/>
        </p:nvSpPr>
        <p:spPr>
          <a:xfrm>
            <a:off x="838200" y="2054967"/>
            <a:ext cx="1851468" cy="440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p1</a:t>
            </a:r>
            <a:endParaRPr lang="en-US" dirty="0"/>
          </a:p>
        </p:txBody>
      </p:sp>
      <p:sp>
        <p:nvSpPr>
          <p:cNvPr id="5" name="Rectangle 4"/>
          <p:cNvSpPr/>
          <p:nvPr/>
        </p:nvSpPr>
        <p:spPr>
          <a:xfrm>
            <a:off x="2696763" y="2054968"/>
            <a:ext cx="1423590" cy="440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p2</a:t>
            </a:r>
            <a:endParaRPr lang="en-US" dirty="0"/>
          </a:p>
        </p:txBody>
      </p:sp>
      <p:sp>
        <p:nvSpPr>
          <p:cNvPr id="6" name="Rectangle 5"/>
          <p:cNvSpPr/>
          <p:nvPr/>
        </p:nvSpPr>
        <p:spPr>
          <a:xfrm>
            <a:off x="4127448" y="2054968"/>
            <a:ext cx="1437776" cy="440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7" name="TextBox 6"/>
          <p:cNvSpPr txBox="1"/>
          <p:nvPr/>
        </p:nvSpPr>
        <p:spPr>
          <a:xfrm>
            <a:off x="2004699" y="1695739"/>
            <a:ext cx="1518364" cy="369332"/>
          </a:xfrm>
          <a:prstGeom prst="rect">
            <a:avLst/>
          </a:prstGeom>
          <a:noFill/>
        </p:spPr>
        <p:txBody>
          <a:bodyPr wrap="none" rtlCol="0">
            <a:spAutoFit/>
          </a:bodyPr>
          <a:lstStyle/>
          <a:p>
            <a:r>
              <a:rPr lang="en-US" dirty="0" smtClean="0"/>
              <a:t>Page number</a:t>
            </a:r>
            <a:endParaRPr lang="en-US" dirty="0"/>
          </a:p>
        </p:txBody>
      </p:sp>
      <p:sp>
        <p:nvSpPr>
          <p:cNvPr id="8" name="TextBox 7"/>
          <p:cNvSpPr txBox="1"/>
          <p:nvPr/>
        </p:nvSpPr>
        <p:spPr>
          <a:xfrm>
            <a:off x="4269677" y="1690688"/>
            <a:ext cx="1295547" cy="369332"/>
          </a:xfrm>
          <a:prstGeom prst="rect">
            <a:avLst/>
          </a:prstGeom>
          <a:noFill/>
        </p:spPr>
        <p:txBody>
          <a:bodyPr wrap="none" rtlCol="0">
            <a:spAutoFit/>
          </a:bodyPr>
          <a:lstStyle/>
          <a:p>
            <a:r>
              <a:rPr lang="en-US" dirty="0" smtClean="0"/>
              <a:t>Page offset</a:t>
            </a:r>
            <a:endParaRPr lang="en-US" dirty="0"/>
          </a:p>
        </p:txBody>
      </p:sp>
      <p:sp>
        <p:nvSpPr>
          <p:cNvPr id="13" name="Rectangle 12"/>
          <p:cNvSpPr/>
          <p:nvPr/>
        </p:nvSpPr>
        <p:spPr>
          <a:xfrm>
            <a:off x="3722914" y="3494314"/>
            <a:ext cx="1306286" cy="669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722914" y="4163786"/>
            <a:ext cx="1306286" cy="3592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Rectangle 14"/>
          <p:cNvSpPr/>
          <p:nvPr/>
        </p:nvSpPr>
        <p:spPr>
          <a:xfrm>
            <a:off x="3722914" y="4523014"/>
            <a:ext cx="1306286" cy="669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394155" y="2037337"/>
            <a:ext cx="1306286" cy="669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394155" y="2706809"/>
            <a:ext cx="1306286" cy="3592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8" name="Rectangle 17"/>
          <p:cNvSpPr/>
          <p:nvPr/>
        </p:nvSpPr>
        <p:spPr>
          <a:xfrm>
            <a:off x="6394155" y="3066037"/>
            <a:ext cx="1306286" cy="669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394155" y="4343400"/>
            <a:ext cx="1306286" cy="669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6394155" y="5012872"/>
            <a:ext cx="1306286" cy="3592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Rectangle 20"/>
          <p:cNvSpPr/>
          <p:nvPr/>
        </p:nvSpPr>
        <p:spPr>
          <a:xfrm>
            <a:off x="6394155" y="5372100"/>
            <a:ext cx="1306286" cy="669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6926912" y="3670193"/>
            <a:ext cx="240772" cy="646331"/>
          </a:xfrm>
          <a:prstGeom prst="rect">
            <a:avLst/>
          </a:prstGeom>
          <a:noFill/>
        </p:spPr>
        <p:txBody>
          <a:bodyPr wrap="none" rtlCol="0">
            <a:spAutoFit/>
          </a:bodyPr>
          <a:lstStyle/>
          <a:p>
            <a:r>
              <a:rPr lang="en-US" b="1" dirty="0" smtClean="0"/>
              <a:t>.</a:t>
            </a:r>
          </a:p>
          <a:p>
            <a:r>
              <a:rPr lang="en-US" b="1" dirty="0"/>
              <a:t>.</a:t>
            </a:r>
          </a:p>
        </p:txBody>
      </p:sp>
      <p:sp>
        <p:nvSpPr>
          <p:cNvPr id="27" name="Rectangle 26"/>
          <p:cNvSpPr/>
          <p:nvPr/>
        </p:nvSpPr>
        <p:spPr>
          <a:xfrm>
            <a:off x="9497293" y="3753182"/>
            <a:ext cx="1306286" cy="669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9497293" y="4422654"/>
            <a:ext cx="1306286" cy="3592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9" name="Rectangle 28"/>
          <p:cNvSpPr/>
          <p:nvPr/>
        </p:nvSpPr>
        <p:spPr>
          <a:xfrm>
            <a:off x="9497293" y="4781882"/>
            <a:ext cx="1306286" cy="669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Elbow Connector 30"/>
          <p:cNvCxnSpPr>
            <a:stCxn id="4" idx="2"/>
          </p:cNvCxnSpPr>
          <p:nvPr/>
        </p:nvCxnSpPr>
        <p:spPr>
          <a:xfrm rot="16200000" flipH="1">
            <a:off x="1909450" y="2350322"/>
            <a:ext cx="1667948" cy="195898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5" name="Elbow Connector 34"/>
          <p:cNvCxnSpPr>
            <a:stCxn id="20" idx="3"/>
          </p:cNvCxnSpPr>
          <p:nvPr/>
        </p:nvCxnSpPr>
        <p:spPr>
          <a:xfrm flipV="1">
            <a:off x="7700441" y="3745468"/>
            <a:ext cx="1742916" cy="144701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37" name="Left Brace 36"/>
          <p:cNvSpPr/>
          <p:nvPr/>
        </p:nvSpPr>
        <p:spPr>
          <a:xfrm>
            <a:off x="3494317" y="3494314"/>
            <a:ext cx="143049" cy="59360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39" name="Straight Arrow Connector 38"/>
          <p:cNvCxnSpPr>
            <a:stCxn id="14" idx="3"/>
          </p:cNvCxnSpPr>
          <p:nvPr/>
        </p:nvCxnSpPr>
        <p:spPr>
          <a:xfrm>
            <a:off x="5029200" y="4343400"/>
            <a:ext cx="136495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Left Brace 39"/>
          <p:cNvSpPr/>
          <p:nvPr/>
        </p:nvSpPr>
        <p:spPr>
          <a:xfrm>
            <a:off x="6150247" y="4419268"/>
            <a:ext cx="143049" cy="59360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1" name="Left Brace 40"/>
          <p:cNvSpPr/>
          <p:nvPr/>
        </p:nvSpPr>
        <p:spPr>
          <a:xfrm>
            <a:off x="9239422" y="3866984"/>
            <a:ext cx="143049" cy="59360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3" name="Rectangle 42"/>
          <p:cNvSpPr/>
          <p:nvPr/>
        </p:nvSpPr>
        <p:spPr>
          <a:xfrm>
            <a:off x="2931416" y="3603109"/>
            <a:ext cx="439544" cy="369332"/>
          </a:xfrm>
          <a:prstGeom prst="rect">
            <a:avLst/>
          </a:prstGeom>
        </p:spPr>
        <p:txBody>
          <a:bodyPr wrap="none">
            <a:spAutoFit/>
          </a:bodyPr>
          <a:lstStyle/>
          <a:p>
            <a:r>
              <a:rPr lang="en-US" i="1" dirty="0"/>
              <a:t>p1</a:t>
            </a:r>
          </a:p>
        </p:txBody>
      </p:sp>
      <p:sp>
        <p:nvSpPr>
          <p:cNvPr id="44" name="Rectangle 43"/>
          <p:cNvSpPr/>
          <p:nvPr/>
        </p:nvSpPr>
        <p:spPr>
          <a:xfrm>
            <a:off x="5613528" y="4531404"/>
            <a:ext cx="439544" cy="369332"/>
          </a:xfrm>
          <a:prstGeom prst="rect">
            <a:avLst/>
          </a:prstGeom>
        </p:spPr>
        <p:txBody>
          <a:bodyPr wrap="none">
            <a:spAutoFit/>
          </a:bodyPr>
          <a:lstStyle/>
          <a:p>
            <a:r>
              <a:rPr lang="en-US" i="1" dirty="0" smtClean="0"/>
              <a:t>p2</a:t>
            </a:r>
            <a:endParaRPr lang="en-US" i="1" dirty="0"/>
          </a:p>
        </p:txBody>
      </p:sp>
      <p:sp>
        <p:nvSpPr>
          <p:cNvPr id="45" name="Rectangle 44"/>
          <p:cNvSpPr/>
          <p:nvPr/>
        </p:nvSpPr>
        <p:spPr>
          <a:xfrm>
            <a:off x="8814186" y="3972441"/>
            <a:ext cx="317716" cy="369332"/>
          </a:xfrm>
          <a:prstGeom prst="rect">
            <a:avLst/>
          </a:prstGeom>
        </p:spPr>
        <p:txBody>
          <a:bodyPr wrap="none">
            <a:spAutoFit/>
          </a:bodyPr>
          <a:lstStyle/>
          <a:p>
            <a:r>
              <a:rPr lang="en-US" i="1" dirty="0" smtClean="0"/>
              <a:t>d</a:t>
            </a:r>
            <a:endParaRPr lang="en-US" i="1" dirty="0"/>
          </a:p>
        </p:txBody>
      </p:sp>
      <p:sp>
        <p:nvSpPr>
          <p:cNvPr id="46" name="TextBox 45"/>
          <p:cNvSpPr txBox="1"/>
          <p:nvPr/>
        </p:nvSpPr>
        <p:spPr>
          <a:xfrm>
            <a:off x="3408558" y="5216979"/>
            <a:ext cx="1874231" cy="369332"/>
          </a:xfrm>
          <a:prstGeom prst="rect">
            <a:avLst/>
          </a:prstGeom>
          <a:noFill/>
        </p:spPr>
        <p:txBody>
          <a:bodyPr wrap="none" rtlCol="0">
            <a:spAutoFit/>
          </a:bodyPr>
          <a:lstStyle/>
          <a:p>
            <a:r>
              <a:rPr lang="en-US" dirty="0" smtClean="0"/>
              <a:t>Outer page table</a:t>
            </a:r>
            <a:endParaRPr lang="en-US" dirty="0"/>
          </a:p>
        </p:txBody>
      </p:sp>
      <p:sp>
        <p:nvSpPr>
          <p:cNvPr id="47" name="TextBox 46"/>
          <p:cNvSpPr txBox="1"/>
          <p:nvPr/>
        </p:nvSpPr>
        <p:spPr>
          <a:xfrm>
            <a:off x="5840237" y="6041571"/>
            <a:ext cx="2654894" cy="369332"/>
          </a:xfrm>
          <a:prstGeom prst="rect">
            <a:avLst/>
          </a:prstGeom>
          <a:noFill/>
        </p:spPr>
        <p:txBody>
          <a:bodyPr wrap="none" rtlCol="0">
            <a:spAutoFit/>
          </a:bodyPr>
          <a:lstStyle/>
          <a:p>
            <a:r>
              <a:rPr lang="en-US" dirty="0" smtClean="0"/>
              <a:t>Second-Level page table</a:t>
            </a:r>
            <a:endParaRPr lang="en-US" dirty="0"/>
          </a:p>
        </p:txBody>
      </p:sp>
      <p:sp>
        <p:nvSpPr>
          <p:cNvPr id="48" name="TextBox 47"/>
          <p:cNvSpPr txBox="1"/>
          <p:nvPr/>
        </p:nvSpPr>
        <p:spPr>
          <a:xfrm>
            <a:off x="9239422" y="5451354"/>
            <a:ext cx="1850186" cy="369332"/>
          </a:xfrm>
          <a:prstGeom prst="rect">
            <a:avLst/>
          </a:prstGeom>
          <a:noFill/>
        </p:spPr>
        <p:txBody>
          <a:bodyPr wrap="none" rtlCol="0">
            <a:spAutoFit/>
          </a:bodyPr>
          <a:lstStyle/>
          <a:p>
            <a:r>
              <a:rPr lang="en-US" dirty="0" smtClean="0"/>
              <a:t>Physical memory</a:t>
            </a:r>
            <a:endParaRPr lang="en-US" dirty="0"/>
          </a:p>
        </p:txBody>
      </p:sp>
    </p:spTree>
    <p:extLst>
      <p:ext uri="{BB962C8B-B14F-4D97-AF65-F5344CB8AC3E}">
        <p14:creationId xmlns:p14="http://schemas.microsoft.com/office/powerpoint/2010/main" val="42603295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Table size – Two-Level page table</a:t>
            </a:r>
            <a:endParaRPr lang="en-US" dirty="0"/>
          </a:p>
        </p:txBody>
      </p:sp>
      <p:sp>
        <p:nvSpPr>
          <p:cNvPr id="3" name="TextBox 2"/>
          <p:cNvSpPr txBox="1"/>
          <p:nvPr/>
        </p:nvSpPr>
        <p:spPr>
          <a:xfrm>
            <a:off x="1094014" y="2220686"/>
            <a:ext cx="3340979" cy="923330"/>
          </a:xfrm>
          <a:prstGeom prst="rect">
            <a:avLst/>
          </a:prstGeom>
          <a:noFill/>
        </p:spPr>
        <p:txBody>
          <a:bodyPr wrap="none" rtlCol="0">
            <a:spAutoFit/>
          </a:bodyPr>
          <a:lstStyle/>
          <a:p>
            <a:r>
              <a:rPr lang="en-US" b="1" dirty="0" smtClean="0"/>
              <a:t>Process A</a:t>
            </a:r>
          </a:p>
          <a:p>
            <a:r>
              <a:rPr lang="en-US" dirty="0" smtClean="0"/>
              <a:t>Logical address length = 32 bits</a:t>
            </a:r>
          </a:p>
          <a:p>
            <a:r>
              <a:rPr lang="en-US" dirty="0" err="1" smtClean="0"/>
              <a:t>Pagesize</a:t>
            </a:r>
            <a:r>
              <a:rPr lang="en-US" dirty="0" smtClean="0"/>
              <a:t> = 4096 bytes</a:t>
            </a:r>
          </a:p>
        </p:txBody>
      </p:sp>
      <p:sp>
        <p:nvSpPr>
          <p:cNvPr id="4" name="Rectangle 3"/>
          <p:cNvSpPr/>
          <p:nvPr/>
        </p:nvSpPr>
        <p:spPr>
          <a:xfrm>
            <a:off x="315608" y="3670900"/>
            <a:ext cx="1430685" cy="440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p1</a:t>
            </a:r>
            <a:endParaRPr lang="en-US" dirty="0"/>
          </a:p>
        </p:txBody>
      </p:sp>
      <p:sp>
        <p:nvSpPr>
          <p:cNvPr id="5" name="Rectangle 4"/>
          <p:cNvSpPr/>
          <p:nvPr/>
        </p:nvSpPr>
        <p:spPr>
          <a:xfrm>
            <a:off x="1753388" y="3674014"/>
            <a:ext cx="1423590" cy="440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p2</a:t>
            </a:r>
            <a:endParaRPr lang="en-US" dirty="0"/>
          </a:p>
        </p:txBody>
      </p:sp>
      <p:sp>
        <p:nvSpPr>
          <p:cNvPr id="6" name="Rectangle 5"/>
          <p:cNvSpPr/>
          <p:nvPr/>
        </p:nvSpPr>
        <p:spPr>
          <a:xfrm>
            <a:off x="3184072" y="3674014"/>
            <a:ext cx="1894113" cy="440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7" name="TextBox 6"/>
          <p:cNvSpPr txBox="1"/>
          <p:nvPr/>
        </p:nvSpPr>
        <p:spPr>
          <a:xfrm>
            <a:off x="1061324" y="3314785"/>
            <a:ext cx="1518364" cy="369332"/>
          </a:xfrm>
          <a:prstGeom prst="rect">
            <a:avLst/>
          </a:prstGeom>
          <a:noFill/>
        </p:spPr>
        <p:txBody>
          <a:bodyPr wrap="none" rtlCol="0">
            <a:spAutoFit/>
          </a:bodyPr>
          <a:lstStyle/>
          <a:p>
            <a:r>
              <a:rPr lang="en-US" dirty="0" smtClean="0"/>
              <a:t>Page number</a:t>
            </a:r>
            <a:endParaRPr lang="en-US" dirty="0"/>
          </a:p>
        </p:txBody>
      </p:sp>
      <p:sp>
        <p:nvSpPr>
          <p:cNvPr id="8" name="TextBox 7"/>
          <p:cNvSpPr txBox="1"/>
          <p:nvPr/>
        </p:nvSpPr>
        <p:spPr>
          <a:xfrm>
            <a:off x="3326302" y="3309734"/>
            <a:ext cx="1295547" cy="369332"/>
          </a:xfrm>
          <a:prstGeom prst="rect">
            <a:avLst/>
          </a:prstGeom>
          <a:noFill/>
        </p:spPr>
        <p:txBody>
          <a:bodyPr wrap="none" rtlCol="0">
            <a:spAutoFit/>
          </a:bodyPr>
          <a:lstStyle/>
          <a:p>
            <a:r>
              <a:rPr lang="en-US" dirty="0" smtClean="0"/>
              <a:t>Page offset</a:t>
            </a:r>
            <a:endParaRPr lang="en-US" dirty="0"/>
          </a:p>
        </p:txBody>
      </p:sp>
      <p:sp>
        <p:nvSpPr>
          <p:cNvPr id="9" name="TextBox 8"/>
          <p:cNvSpPr txBox="1"/>
          <p:nvPr/>
        </p:nvSpPr>
        <p:spPr>
          <a:xfrm>
            <a:off x="3727516" y="4098554"/>
            <a:ext cx="801823" cy="369332"/>
          </a:xfrm>
          <a:prstGeom prst="rect">
            <a:avLst/>
          </a:prstGeom>
          <a:noFill/>
        </p:spPr>
        <p:txBody>
          <a:bodyPr wrap="none" rtlCol="0">
            <a:spAutoFit/>
          </a:bodyPr>
          <a:lstStyle/>
          <a:p>
            <a:r>
              <a:rPr lang="en-US" dirty="0" smtClean="0"/>
              <a:t>12-bit</a:t>
            </a:r>
            <a:endParaRPr lang="en-US" dirty="0"/>
          </a:p>
        </p:txBody>
      </p:sp>
      <p:sp>
        <p:nvSpPr>
          <p:cNvPr id="10" name="TextBox 9"/>
          <p:cNvSpPr txBox="1"/>
          <p:nvPr/>
        </p:nvSpPr>
        <p:spPr>
          <a:xfrm>
            <a:off x="2178777" y="4098556"/>
            <a:ext cx="801823" cy="369332"/>
          </a:xfrm>
          <a:prstGeom prst="rect">
            <a:avLst/>
          </a:prstGeom>
          <a:noFill/>
        </p:spPr>
        <p:txBody>
          <a:bodyPr wrap="none" rtlCol="0">
            <a:spAutoFit/>
          </a:bodyPr>
          <a:lstStyle/>
          <a:p>
            <a:r>
              <a:rPr lang="en-US" dirty="0" smtClean="0"/>
              <a:t>10-bit</a:t>
            </a:r>
            <a:endParaRPr lang="en-US" dirty="0"/>
          </a:p>
        </p:txBody>
      </p:sp>
      <p:sp>
        <p:nvSpPr>
          <p:cNvPr id="11" name="TextBox 10"/>
          <p:cNvSpPr txBox="1"/>
          <p:nvPr/>
        </p:nvSpPr>
        <p:spPr>
          <a:xfrm>
            <a:off x="630038" y="4098554"/>
            <a:ext cx="801823" cy="369332"/>
          </a:xfrm>
          <a:prstGeom prst="rect">
            <a:avLst/>
          </a:prstGeom>
          <a:noFill/>
        </p:spPr>
        <p:txBody>
          <a:bodyPr wrap="none" rtlCol="0">
            <a:spAutoFit/>
          </a:bodyPr>
          <a:lstStyle/>
          <a:p>
            <a:r>
              <a:rPr lang="en-US" dirty="0" smtClean="0"/>
              <a:t>10-bit</a:t>
            </a:r>
            <a:endParaRPr lang="en-US" dirty="0"/>
          </a:p>
        </p:txBody>
      </p:sp>
      <p:sp>
        <p:nvSpPr>
          <p:cNvPr id="12" name="Rectangle 11"/>
          <p:cNvSpPr/>
          <p:nvPr/>
        </p:nvSpPr>
        <p:spPr>
          <a:xfrm>
            <a:off x="6304749" y="1690688"/>
            <a:ext cx="930729" cy="11014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8MB</a:t>
            </a:r>
          </a:p>
        </p:txBody>
      </p:sp>
      <p:sp>
        <p:nvSpPr>
          <p:cNvPr id="13" name="Rectangle 12"/>
          <p:cNvSpPr/>
          <p:nvPr/>
        </p:nvSpPr>
        <p:spPr>
          <a:xfrm>
            <a:off x="6304749" y="2792185"/>
            <a:ext cx="930730" cy="16757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dirty="0" smtClean="0"/>
              <a:t>Unused</a:t>
            </a:r>
            <a:endParaRPr lang="en-US" dirty="0"/>
          </a:p>
        </p:txBody>
      </p:sp>
      <p:sp>
        <p:nvSpPr>
          <p:cNvPr id="14" name="Rectangle 13"/>
          <p:cNvSpPr/>
          <p:nvPr/>
        </p:nvSpPr>
        <p:spPr>
          <a:xfrm>
            <a:off x="6304749" y="4467886"/>
            <a:ext cx="930729" cy="17533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12MB</a:t>
            </a:r>
            <a:endParaRPr lang="en-US" dirty="0"/>
          </a:p>
        </p:txBody>
      </p:sp>
      <p:sp>
        <p:nvSpPr>
          <p:cNvPr id="15" name="TextBox 14"/>
          <p:cNvSpPr txBox="1"/>
          <p:nvPr/>
        </p:nvSpPr>
        <p:spPr>
          <a:xfrm>
            <a:off x="6304749" y="6221186"/>
            <a:ext cx="1192955" cy="369332"/>
          </a:xfrm>
          <a:prstGeom prst="rect">
            <a:avLst/>
          </a:prstGeom>
          <a:noFill/>
        </p:spPr>
        <p:txBody>
          <a:bodyPr wrap="none" rtlCol="0">
            <a:spAutoFit/>
          </a:bodyPr>
          <a:lstStyle/>
          <a:p>
            <a:r>
              <a:rPr lang="en-US" b="1" dirty="0" smtClean="0"/>
              <a:t>Process A</a:t>
            </a:r>
            <a:endParaRPr lang="en-US" b="1" dirty="0"/>
          </a:p>
        </p:txBody>
      </p:sp>
      <p:sp>
        <p:nvSpPr>
          <p:cNvPr id="16" name="Left Brace 15"/>
          <p:cNvSpPr/>
          <p:nvPr/>
        </p:nvSpPr>
        <p:spPr>
          <a:xfrm>
            <a:off x="5978178" y="1690688"/>
            <a:ext cx="163285" cy="453049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7" name="TextBox 16"/>
          <p:cNvSpPr txBox="1"/>
          <p:nvPr/>
        </p:nvSpPr>
        <p:spPr>
          <a:xfrm rot="16200000">
            <a:off x="5171049" y="3839687"/>
            <a:ext cx="1059906" cy="369332"/>
          </a:xfrm>
          <a:prstGeom prst="rect">
            <a:avLst/>
          </a:prstGeom>
          <a:noFill/>
        </p:spPr>
        <p:txBody>
          <a:bodyPr wrap="none" rtlCol="0">
            <a:spAutoFit/>
          </a:bodyPr>
          <a:lstStyle/>
          <a:p>
            <a:r>
              <a:rPr lang="en-US" dirty="0" smtClean="0"/>
              <a:t>2</a:t>
            </a:r>
            <a:r>
              <a:rPr lang="en-US" baseline="30000" dirty="0" smtClean="0"/>
              <a:t>32</a:t>
            </a:r>
            <a:r>
              <a:rPr lang="en-US" dirty="0" smtClean="0"/>
              <a:t> bytes</a:t>
            </a:r>
            <a:endParaRPr lang="en-US" dirty="0"/>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7704" y="3559058"/>
            <a:ext cx="1733958" cy="1895256"/>
          </a:xfrm>
          <a:prstGeom prst="rect">
            <a:avLst/>
          </a:prstGeom>
        </p:spPr>
      </p:pic>
      <p:sp>
        <p:nvSpPr>
          <p:cNvPr id="20" name="Cloud Callout 19"/>
          <p:cNvSpPr/>
          <p:nvPr/>
        </p:nvSpPr>
        <p:spPr>
          <a:xfrm>
            <a:off x="7520341" y="1756003"/>
            <a:ext cx="3761100" cy="1556306"/>
          </a:xfrm>
          <a:prstGeom prst="cloudCallou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a:t>What is the size for the two-level page table if the entry size is 4 bytes</a:t>
            </a:r>
            <a:r>
              <a:rPr lang="en-US" sz="1600" dirty="0" smtClean="0"/>
              <a:t>?</a:t>
            </a:r>
            <a:endParaRPr lang="en-US" sz="1600" dirty="0"/>
          </a:p>
        </p:txBody>
      </p:sp>
      <p:sp>
        <p:nvSpPr>
          <p:cNvPr id="21" name="Rounded Rectangle 20"/>
          <p:cNvSpPr/>
          <p:nvPr/>
        </p:nvSpPr>
        <p:spPr>
          <a:xfrm>
            <a:off x="9062358" y="4767943"/>
            <a:ext cx="2906486" cy="16230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TIP: Page table entry is created only for used memory addresses</a:t>
            </a:r>
            <a:endParaRPr lang="en-US" dirty="0"/>
          </a:p>
        </p:txBody>
      </p:sp>
    </p:spTree>
    <p:extLst>
      <p:ext uri="{BB962C8B-B14F-4D97-AF65-F5344CB8AC3E}">
        <p14:creationId xmlns:p14="http://schemas.microsoft.com/office/powerpoint/2010/main" val="2715126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p:bldP spid="16" grpId="0" animBg="1"/>
      <p:bldP spid="17" grpId="0"/>
      <p:bldP spid="20" grpId="0" animBg="1"/>
      <p:bldP spid="2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addresses space concept</a:t>
            </a:r>
            <a:endParaRPr lang="en-US" dirty="0"/>
          </a:p>
        </p:txBody>
      </p:sp>
      <p:sp>
        <p:nvSpPr>
          <p:cNvPr id="3" name="TextBox 2"/>
          <p:cNvSpPr txBox="1"/>
          <p:nvPr/>
        </p:nvSpPr>
        <p:spPr>
          <a:xfrm>
            <a:off x="996044" y="1926771"/>
            <a:ext cx="7527470"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Each program has its own address space like before.</a:t>
            </a:r>
          </a:p>
          <a:p>
            <a:pPr marL="285750" indent="-285750">
              <a:buFont typeface="Arial" panose="020B0604020202020204" pitchFamily="34" charset="0"/>
              <a:buChar char="•"/>
            </a:pPr>
            <a:r>
              <a:rPr lang="en-US" dirty="0" smtClean="0"/>
              <a:t>Upon loading the program codes onto the memory, the system convert the addresses generated by a program into another set of addresses (Physical addresses).</a:t>
            </a:r>
          </a:p>
          <a:p>
            <a:pPr marL="285750" indent="-285750">
              <a:buFont typeface="Arial" panose="020B0604020202020204" pitchFamily="34" charset="0"/>
              <a:buChar char="•"/>
            </a:pPr>
            <a:r>
              <a:rPr lang="en-US" dirty="0" smtClean="0"/>
              <a:t>The codes will be loaded into these physical addresses of the memory</a:t>
            </a:r>
          </a:p>
          <a:p>
            <a:pPr marL="285750" indent="-285750">
              <a:buFont typeface="Arial" panose="020B0604020202020204" pitchFamily="34" charset="0"/>
              <a:buChar char="•"/>
            </a:pPr>
            <a:r>
              <a:rPr lang="en-US" dirty="0" smtClean="0"/>
              <a:t>The conversion make sure the addresses from multiple different programs are converted into distinct set of physical addresses.</a:t>
            </a:r>
            <a:endParaRPr lang="en-US" dirty="0"/>
          </a:p>
        </p:txBody>
      </p:sp>
      <p:sp>
        <p:nvSpPr>
          <p:cNvPr id="4" name="Rounded Rectangle 3"/>
          <p:cNvSpPr/>
          <p:nvPr/>
        </p:nvSpPr>
        <p:spPr>
          <a:xfrm>
            <a:off x="1289957" y="3958096"/>
            <a:ext cx="6335486" cy="129970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smtClean="0"/>
              <a:t>Logical Address Spaces</a:t>
            </a:r>
          </a:p>
          <a:p>
            <a:endParaRPr lang="en-US" b="1" dirty="0"/>
          </a:p>
          <a:p>
            <a:pPr algn="ctr"/>
            <a:r>
              <a:rPr lang="en-US" dirty="0" smtClean="0"/>
              <a:t>The addresses generated by a program, it is use in the process and CPU</a:t>
            </a:r>
            <a:endParaRPr lang="en-US" dirty="0"/>
          </a:p>
        </p:txBody>
      </p:sp>
      <p:sp>
        <p:nvSpPr>
          <p:cNvPr id="5" name="Rounded Rectangle 4"/>
          <p:cNvSpPr/>
          <p:nvPr/>
        </p:nvSpPr>
        <p:spPr>
          <a:xfrm>
            <a:off x="1289957" y="5466907"/>
            <a:ext cx="6335486" cy="104502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smtClean="0"/>
              <a:t>Address Spaces</a:t>
            </a:r>
          </a:p>
          <a:p>
            <a:endParaRPr lang="en-US" b="1" dirty="0"/>
          </a:p>
          <a:p>
            <a:pPr algn="ctr"/>
            <a:r>
              <a:rPr lang="en-US" dirty="0" smtClean="0"/>
              <a:t>A set of addresses use by a program is called address space.</a:t>
            </a:r>
            <a:endParaRPr lang="en-US" dirty="0"/>
          </a:p>
        </p:txBody>
      </p:sp>
    </p:spTree>
    <p:extLst>
      <p:ext uri="{BB962C8B-B14F-4D97-AF65-F5344CB8AC3E}">
        <p14:creationId xmlns:p14="http://schemas.microsoft.com/office/powerpoint/2010/main" val="14792725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Table size – Two-Level page table</a:t>
            </a:r>
          </a:p>
        </p:txBody>
      </p:sp>
      <p:sp>
        <p:nvSpPr>
          <p:cNvPr id="3" name="Rectangle 2"/>
          <p:cNvSpPr/>
          <p:nvPr/>
        </p:nvSpPr>
        <p:spPr>
          <a:xfrm>
            <a:off x="625851" y="2051854"/>
            <a:ext cx="1430685" cy="440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10-bit</a:t>
            </a:r>
            <a:endParaRPr lang="en-US" dirty="0"/>
          </a:p>
        </p:txBody>
      </p:sp>
      <p:sp>
        <p:nvSpPr>
          <p:cNvPr id="4" name="Rectangle 3"/>
          <p:cNvSpPr/>
          <p:nvPr/>
        </p:nvSpPr>
        <p:spPr>
          <a:xfrm>
            <a:off x="2063631" y="2054968"/>
            <a:ext cx="1423590" cy="440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10-bit</a:t>
            </a:r>
            <a:endParaRPr lang="en-US" dirty="0"/>
          </a:p>
        </p:txBody>
      </p:sp>
      <p:sp>
        <p:nvSpPr>
          <p:cNvPr id="5" name="Rectangle 4"/>
          <p:cNvSpPr/>
          <p:nvPr/>
        </p:nvSpPr>
        <p:spPr>
          <a:xfrm>
            <a:off x="3494315" y="2054968"/>
            <a:ext cx="1894113" cy="440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12-bit</a:t>
            </a:r>
            <a:endParaRPr lang="en-US" dirty="0"/>
          </a:p>
        </p:txBody>
      </p:sp>
      <p:sp>
        <p:nvSpPr>
          <p:cNvPr id="6" name="TextBox 5"/>
          <p:cNvSpPr txBox="1"/>
          <p:nvPr/>
        </p:nvSpPr>
        <p:spPr>
          <a:xfrm>
            <a:off x="1371567" y="1695739"/>
            <a:ext cx="1518364" cy="369332"/>
          </a:xfrm>
          <a:prstGeom prst="rect">
            <a:avLst/>
          </a:prstGeom>
          <a:noFill/>
        </p:spPr>
        <p:txBody>
          <a:bodyPr wrap="none" rtlCol="0">
            <a:spAutoFit/>
          </a:bodyPr>
          <a:lstStyle/>
          <a:p>
            <a:r>
              <a:rPr lang="en-US" dirty="0" smtClean="0"/>
              <a:t>Page number</a:t>
            </a:r>
            <a:endParaRPr lang="en-US" dirty="0"/>
          </a:p>
        </p:txBody>
      </p:sp>
      <p:sp>
        <p:nvSpPr>
          <p:cNvPr id="7" name="TextBox 6"/>
          <p:cNvSpPr txBox="1"/>
          <p:nvPr/>
        </p:nvSpPr>
        <p:spPr>
          <a:xfrm>
            <a:off x="3636545" y="1690688"/>
            <a:ext cx="1295547" cy="369332"/>
          </a:xfrm>
          <a:prstGeom prst="rect">
            <a:avLst/>
          </a:prstGeom>
          <a:noFill/>
        </p:spPr>
        <p:txBody>
          <a:bodyPr wrap="none" rtlCol="0">
            <a:spAutoFit/>
          </a:bodyPr>
          <a:lstStyle/>
          <a:p>
            <a:r>
              <a:rPr lang="en-US" dirty="0" smtClean="0"/>
              <a:t>Page offset</a:t>
            </a:r>
            <a:endParaRPr lang="en-US" dirty="0"/>
          </a:p>
        </p:txBody>
      </p:sp>
      <p:sp>
        <p:nvSpPr>
          <p:cNvPr id="11" name="Rectangle 10"/>
          <p:cNvSpPr/>
          <p:nvPr/>
        </p:nvSpPr>
        <p:spPr>
          <a:xfrm>
            <a:off x="2056536" y="3412671"/>
            <a:ext cx="1580009" cy="27758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Rectangle 11"/>
          <p:cNvSpPr/>
          <p:nvPr/>
        </p:nvSpPr>
        <p:spPr>
          <a:xfrm>
            <a:off x="2063631" y="3690257"/>
            <a:ext cx="1580009" cy="27758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 name="Rectangle 12"/>
          <p:cNvSpPr/>
          <p:nvPr/>
        </p:nvSpPr>
        <p:spPr>
          <a:xfrm>
            <a:off x="2056536" y="3967843"/>
            <a:ext cx="1580009" cy="27758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Rectangle 13"/>
          <p:cNvSpPr/>
          <p:nvPr/>
        </p:nvSpPr>
        <p:spPr>
          <a:xfrm>
            <a:off x="2049440" y="4245429"/>
            <a:ext cx="1594200" cy="27758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TextBox 14"/>
          <p:cNvSpPr txBox="1"/>
          <p:nvPr/>
        </p:nvSpPr>
        <p:spPr>
          <a:xfrm>
            <a:off x="2401766" y="4523015"/>
            <a:ext cx="747320" cy="369332"/>
          </a:xfrm>
          <a:prstGeom prst="rect">
            <a:avLst/>
          </a:prstGeom>
          <a:noFill/>
        </p:spPr>
        <p:txBody>
          <a:bodyPr wrap="none" rtlCol="0">
            <a:spAutoFit/>
          </a:bodyPr>
          <a:lstStyle/>
          <a:p>
            <a:r>
              <a:rPr lang="en-US" b="1" dirty="0" smtClean="0"/>
              <a:t>………</a:t>
            </a:r>
            <a:endParaRPr lang="en-US" b="1" dirty="0"/>
          </a:p>
        </p:txBody>
      </p:sp>
      <p:sp>
        <p:nvSpPr>
          <p:cNvPr id="18" name="Rectangle 17"/>
          <p:cNvSpPr/>
          <p:nvPr/>
        </p:nvSpPr>
        <p:spPr>
          <a:xfrm>
            <a:off x="2063631" y="4800601"/>
            <a:ext cx="1580009" cy="27758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9" name="Rectangle 18"/>
          <p:cNvSpPr/>
          <p:nvPr/>
        </p:nvSpPr>
        <p:spPr>
          <a:xfrm>
            <a:off x="2054398" y="5078187"/>
            <a:ext cx="1580009" cy="27758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Rectangle 19"/>
          <p:cNvSpPr/>
          <p:nvPr/>
        </p:nvSpPr>
        <p:spPr>
          <a:xfrm>
            <a:off x="2063631" y="5355773"/>
            <a:ext cx="1580009" cy="27758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Right Brace 22"/>
          <p:cNvSpPr/>
          <p:nvPr/>
        </p:nvSpPr>
        <p:spPr>
          <a:xfrm>
            <a:off x="3771900" y="3412671"/>
            <a:ext cx="179614" cy="2220688"/>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24" name="TextBox 23"/>
          <p:cNvSpPr txBox="1"/>
          <p:nvPr/>
        </p:nvSpPr>
        <p:spPr>
          <a:xfrm>
            <a:off x="3974680" y="4199849"/>
            <a:ext cx="846707" cy="646331"/>
          </a:xfrm>
          <a:prstGeom prst="rect">
            <a:avLst/>
          </a:prstGeom>
          <a:noFill/>
        </p:spPr>
        <p:txBody>
          <a:bodyPr wrap="none" rtlCol="0">
            <a:spAutoFit/>
          </a:bodyPr>
          <a:lstStyle/>
          <a:p>
            <a:r>
              <a:rPr lang="en-US" dirty="0" smtClean="0"/>
              <a:t>2</a:t>
            </a:r>
            <a:r>
              <a:rPr lang="en-US" baseline="30000" dirty="0" smtClean="0"/>
              <a:t>10</a:t>
            </a:r>
            <a:r>
              <a:rPr lang="en-US" dirty="0" smtClean="0"/>
              <a:t> </a:t>
            </a:r>
          </a:p>
          <a:p>
            <a:r>
              <a:rPr lang="en-US" dirty="0" smtClean="0"/>
              <a:t>entries</a:t>
            </a:r>
            <a:endParaRPr lang="en-US" dirty="0"/>
          </a:p>
        </p:txBody>
      </p:sp>
      <p:sp>
        <p:nvSpPr>
          <p:cNvPr id="25" name="Rounded Rectangle 24"/>
          <p:cNvSpPr/>
          <p:nvPr/>
        </p:nvSpPr>
        <p:spPr>
          <a:xfrm>
            <a:off x="5388428" y="2677886"/>
            <a:ext cx="2955472" cy="3510643"/>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581004" y="3009900"/>
            <a:ext cx="1580009" cy="27758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7" name="Rectangle 26"/>
          <p:cNvSpPr/>
          <p:nvPr/>
        </p:nvSpPr>
        <p:spPr>
          <a:xfrm>
            <a:off x="5588099" y="3287486"/>
            <a:ext cx="1580009" cy="27758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8" name="Rectangle 27"/>
          <p:cNvSpPr/>
          <p:nvPr/>
        </p:nvSpPr>
        <p:spPr>
          <a:xfrm>
            <a:off x="5581004" y="3565072"/>
            <a:ext cx="1580009" cy="27758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0" name="TextBox 29"/>
          <p:cNvSpPr txBox="1"/>
          <p:nvPr/>
        </p:nvSpPr>
        <p:spPr>
          <a:xfrm>
            <a:off x="5926234" y="3829050"/>
            <a:ext cx="747320" cy="369332"/>
          </a:xfrm>
          <a:prstGeom prst="rect">
            <a:avLst/>
          </a:prstGeom>
          <a:noFill/>
        </p:spPr>
        <p:txBody>
          <a:bodyPr wrap="none" rtlCol="0">
            <a:spAutoFit/>
          </a:bodyPr>
          <a:lstStyle/>
          <a:p>
            <a:r>
              <a:rPr lang="en-US" b="1" dirty="0" smtClean="0"/>
              <a:t>………</a:t>
            </a:r>
            <a:endParaRPr lang="en-US" b="1" dirty="0"/>
          </a:p>
        </p:txBody>
      </p:sp>
      <p:sp>
        <p:nvSpPr>
          <p:cNvPr id="31" name="Rectangle 30"/>
          <p:cNvSpPr/>
          <p:nvPr/>
        </p:nvSpPr>
        <p:spPr>
          <a:xfrm>
            <a:off x="5588099" y="4106636"/>
            <a:ext cx="1580009" cy="27758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3" name="Rectangle 32"/>
          <p:cNvSpPr/>
          <p:nvPr/>
        </p:nvSpPr>
        <p:spPr>
          <a:xfrm>
            <a:off x="5588099" y="4384215"/>
            <a:ext cx="1580009" cy="27758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4" name="Right Brace 33"/>
          <p:cNvSpPr/>
          <p:nvPr/>
        </p:nvSpPr>
        <p:spPr>
          <a:xfrm>
            <a:off x="7240595" y="3009900"/>
            <a:ext cx="235387" cy="1651901"/>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35" name="TextBox 34"/>
          <p:cNvSpPr txBox="1"/>
          <p:nvPr/>
        </p:nvSpPr>
        <p:spPr>
          <a:xfrm>
            <a:off x="7499148" y="3470508"/>
            <a:ext cx="846707" cy="646331"/>
          </a:xfrm>
          <a:prstGeom prst="rect">
            <a:avLst/>
          </a:prstGeom>
          <a:noFill/>
        </p:spPr>
        <p:txBody>
          <a:bodyPr wrap="none" rtlCol="0">
            <a:spAutoFit/>
          </a:bodyPr>
          <a:lstStyle/>
          <a:p>
            <a:r>
              <a:rPr lang="en-US" dirty="0" smtClean="0"/>
              <a:t>2</a:t>
            </a:r>
            <a:r>
              <a:rPr lang="en-US" baseline="30000" dirty="0" smtClean="0"/>
              <a:t>10</a:t>
            </a:r>
            <a:r>
              <a:rPr lang="en-US" dirty="0" smtClean="0"/>
              <a:t> </a:t>
            </a:r>
          </a:p>
          <a:p>
            <a:r>
              <a:rPr lang="en-US" dirty="0" smtClean="0"/>
              <a:t>entries</a:t>
            </a:r>
            <a:endParaRPr lang="en-US" dirty="0"/>
          </a:p>
        </p:txBody>
      </p:sp>
      <p:cxnSp>
        <p:nvCxnSpPr>
          <p:cNvPr id="37" name="Elbow Connector 36"/>
          <p:cNvCxnSpPr>
            <a:stCxn id="3" idx="2"/>
          </p:cNvCxnSpPr>
          <p:nvPr/>
        </p:nvCxnSpPr>
        <p:spPr>
          <a:xfrm rot="16200000" flipH="1">
            <a:off x="1174009" y="2659909"/>
            <a:ext cx="919946" cy="585577"/>
          </a:xfrm>
          <a:prstGeom prst="bentConnector3">
            <a:avLst>
              <a:gd name="adj1" fmla="val 99699"/>
            </a:avLst>
          </a:prstGeom>
          <a:ln>
            <a:tailEnd type="triangle"/>
          </a:ln>
        </p:spPr>
        <p:style>
          <a:lnRef idx="1">
            <a:schemeClr val="dk1"/>
          </a:lnRef>
          <a:fillRef idx="0">
            <a:schemeClr val="dk1"/>
          </a:fillRef>
          <a:effectRef idx="0">
            <a:schemeClr val="dk1"/>
          </a:effectRef>
          <a:fontRef idx="minor">
            <a:schemeClr val="tx1"/>
          </a:fontRef>
        </p:style>
      </p:cxnSp>
      <p:cxnSp>
        <p:nvCxnSpPr>
          <p:cNvPr id="40" name="Elbow Connector 39"/>
          <p:cNvCxnSpPr/>
          <p:nvPr/>
        </p:nvCxnSpPr>
        <p:spPr>
          <a:xfrm>
            <a:off x="2889931" y="2492725"/>
            <a:ext cx="2691073" cy="517175"/>
          </a:xfrm>
          <a:prstGeom prst="bentConnector3">
            <a:avLst>
              <a:gd name="adj1" fmla="val -3396"/>
            </a:avLst>
          </a:prstGeom>
          <a:ln>
            <a:tailEnd type="triangle"/>
          </a:ln>
        </p:spPr>
        <p:style>
          <a:lnRef idx="1">
            <a:schemeClr val="dk1"/>
          </a:lnRef>
          <a:fillRef idx="0">
            <a:schemeClr val="dk1"/>
          </a:fillRef>
          <a:effectRef idx="0">
            <a:schemeClr val="dk1"/>
          </a:effectRef>
          <a:fontRef idx="minor">
            <a:schemeClr val="tx1"/>
          </a:fontRef>
        </p:style>
      </p:cxnSp>
      <p:sp>
        <p:nvSpPr>
          <p:cNvPr id="42" name="TextBox 41"/>
          <p:cNvSpPr txBox="1"/>
          <p:nvPr/>
        </p:nvSpPr>
        <p:spPr>
          <a:xfrm>
            <a:off x="8536476" y="1428686"/>
            <a:ext cx="3425271" cy="5355312"/>
          </a:xfrm>
          <a:prstGeom prst="rect">
            <a:avLst/>
          </a:prstGeom>
          <a:noFill/>
        </p:spPr>
        <p:txBody>
          <a:bodyPr wrap="square" rtlCol="0">
            <a:spAutoFit/>
          </a:bodyPr>
          <a:lstStyle/>
          <a:p>
            <a:r>
              <a:rPr lang="en-US" dirty="0" smtClean="0"/>
              <a:t>Each entry is a pointer to a frame that can hold 4KB content.</a:t>
            </a:r>
          </a:p>
          <a:p>
            <a:endParaRPr lang="en-US" dirty="0"/>
          </a:p>
          <a:p>
            <a:r>
              <a:rPr lang="en-US" dirty="0" smtClean="0"/>
              <a:t>Hence, a second-level page table can address: -</a:t>
            </a:r>
          </a:p>
          <a:p>
            <a:r>
              <a:rPr lang="en-US" dirty="0" smtClean="0"/>
              <a:t>2</a:t>
            </a:r>
            <a:r>
              <a:rPr lang="en-US" baseline="30000" dirty="0" smtClean="0"/>
              <a:t>10</a:t>
            </a:r>
            <a:r>
              <a:rPr lang="en-US" dirty="0" smtClean="0"/>
              <a:t> x 4KB = 4MB</a:t>
            </a:r>
          </a:p>
          <a:p>
            <a:endParaRPr lang="en-US" dirty="0"/>
          </a:p>
          <a:p>
            <a:r>
              <a:rPr lang="en-US" dirty="0" smtClean="0"/>
              <a:t>To address spaces for 8MB + 12MB memory space: -</a:t>
            </a:r>
          </a:p>
          <a:p>
            <a:r>
              <a:rPr lang="en-US" dirty="0" smtClean="0"/>
              <a:t>20MB / 4MB = 5 second-level page table.</a:t>
            </a:r>
          </a:p>
          <a:p>
            <a:endParaRPr lang="en-US" dirty="0"/>
          </a:p>
          <a:p>
            <a:r>
              <a:rPr lang="en-US" dirty="0" smtClean="0"/>
              <a:t>Total page table: -</a:t>
            </a:r>
          </a:p>
          <a:p>
            <a:r>
              <a:rPr lang="en-US" dirty="0" smtClean="0"/>
              <a:t>1 outer page table + 5 second-level page table.</a:t>
            </a:r>
          </a:p>
          <a:p>
            <a:endParaRPr lang="en-US" dirty="0"/>
          </a:p>
          <a:p>
            <a:r>
              <a:rPr lang="en-US" dirty="0" smtClean="0"/>
              <a:t>Hence, 6 tables with 1024 entries each occupy 4 bytes: -</a:t>
            </a:r>
          </a:p>
          <a:p>
            <a:r>
              <a:rPr lang="en-US" dirty="0" smtClean="0"/>
              <a:t>6 x 1024 x 4 bytes = 24KB</a:t>
            </a:r>
            <a:endParaRPr lang="en-US" dirty="0"/>
          </a:p>
        </p:txBody>
      </p:sp>
    </p:spTree>
    <p:extLst>
      <p:ext uri="{BB962C8B-B14F-4D97-AF65-F5344CB8AC3E}">
        <p14:creationId xmlns:p14="http://schemas.microsoft.com/office/powerpoint/2010/main" val="1001802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2">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for the Page Table</a:t>
            </a:r>
            <a:endParaRPr lang="en-US" dirty="0"/>
          </a:p>
        </p:txBody>
      </p:sp>
      <p:sp>
        <p:nvSpPr>
          <p:cNvPr id="3" name="TextBox 2"/>
          <p:cNvSpPr txBox="1"/>
          <p:nvPr/>
        </p:nvSpPr>
        <p:spPr>
          <a:xfrm>
            <a:off x="1012372" y="2286000"/>
            <a:ext cx="8788334" cy="2959331"/>
          </a:xfrm>
          <a:prstGeom prst="rect">
            <a:avLst/>
          </a:prstGeom>
          <a:noFill/>
        </p:spPr>
        <p:txBody>
          <a:bodyPr wrap="square" rtlCol="0">
            <a:spAutoFit/>
          </a:bodyPr>
          <a:lstStyle/>
          <a:p>
            <a:pPr marL="285750" indent="-285750">
              <a:buFont typeface="Arial" panose="020B0604020202020204" pitchFamily="34" charset="0"/>
              <a:buChar char="•"/>
            </a:pPr>
            <a:r>
              <a:rPr lang="en-US" b="1" i="1" dirty="0" smtClean="0">
                <a:solidFill>
                  <a:srgbClr val="FF9900"/>
                </a:solidFill>
              </a:rPr>
              <a:t>Hashed </a:t>
            </a:r>
            <a:r>
              <a:rPr lang="en-US" b="1" i="1" dirty="0">
                <a:solidFill>
                  <a:srgbClr val="FF9900"/>
                </a:solidFill>
              </a:rPr>
              <a:t>Page Tables</a:t>
            </a:r>
          </a:p>
          <a:p>
            <a:pPr marL="742950" lvl="1" indent="-285750">
              <a:buFont typeface="Arial" panose="020B0604020202020204" pitchFamily="34" charset="0"/>
              <a:buChar char="•"/>
            </a:pPr>
            <a:r>
              <a:rPr lang="en-US" dirty="0" smtClean="0"/>
              <a:t>Common is address spaces larger than 32 bits</a:t>
            </a:r>
          </a:p>
          <a:p>
            <a:pPr marL="742950" lvl="1" indent="-285750">
              <a:buFont typeface="Arial" panose="020B0604020202020204" pitchFamily="34" charset="0"/>
              <a:buChar char="•"/>
            </a:pPr>
            <a:r>
              <a:rPr lang="en-US" dirty="0" smtClean="0"/>
              <a:t>Use a fixed size page table (hash table)</a:t>
            </a:r>
          </a:p>
          <a:p>
            <a:pPr marL="742950" lvl="1" indent="-285750">
              <a:buFont typeface="Arial" panose="020B0604020202020204" pitchFamily="34" charset="0"/>
              <a:buChar char="•"/>
            </a:pPr>
            <a:r>
              <a:rPr lang="en-US" dirty="0" smtClean="0"/>
              <a:t>The virtual page number (“page” part of the virtual address) is hashed into a page table (hash page)</a:t>
            </a:r>
          </a:p>
          <a:p>
            <a:pPr marL="1200150" lvl="2" indent="-285750">
              <a:buFont typeface="Arial" panose="020B0604020202020204" pitchFamily="34" charset="0"/>
              <a:buChar char="•"/>
            </a:pPr>
            <a:r>
              <a:rPr lang="en-US" dirty="0" smtClean="0"/>
              <a:t>This page table contains a chain of elements hashing to the same location</a:t>
            </a:r>
          </a:p>
          <a:p>
            <a:pPr marL="742950" lvl="1" indent="-285750">
              <a:buFont typeface="Arial" panose="020B0604020202020204" pitchFamily="34" charset="0"/>
              <a:buChar char="•"/>
            </a:pPr>
            <a:r>
              <a:rPr lang="en-US" dirty="0" smtClean="0"/>
              <a:t>Virtual page numbers are compared in this chain searching for a match</a:t>
            </a:r>
          </a:p>
          <a:p>
            <a:pPr marL="1200150" lvl="2" indent="-285750">
              <a:buFont typeface="Arial" panose="020B0604020202020204" pitchFamily="34" charset="0"/>
              <a:buChar char="•"/>
            </a:pPr>
            <a:r>
              <a:rPr lang="en-US" dirty="0" smtClean="0"/>
              <a:t>If a match is found, the corresponding physical frame is extracted</a:t>
            </a:r>
            <a:endParaRPr lang="en-US" dirty="0"/>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8853510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ltLang="en-US" dirty="0" smtClean="0"/>
              <a:t>Hashed </a:t>
            </a:r>
            <a:r>
              <a:rPr lang="en-US" altLang="en-US" dirty="0"/>
              <a:t>Page Table</a:t>
            </a:r>
          </a:p>
        </p:txBody>
      </p:sp>
      <p:sp>
        <p:nvSpPr>
          <p:cNvPr id="65539" name="Rectangle 3"/>
          <p:cNvSpPr>
            <a:spLocks noGrp="1" noChangeArrowheads="1"/>
          </p:cNvSpPr>
          <p:nvPr>
            <p:ph type="body" idx="1"/>
          </p:nvPr>
        </p:nvSpPr>
        <p:spPr/>
        <p:txBody>
          <a:bodyPr/>
          <a:lstStyle/>
          <a:p>
            <a:r>
              <a:rPr lang="en-US" altLang="en-US" dirty="0"/>
              <a:t>Hashed Page Tables</a:t>
            </a:r>
            <a:r>
              <a:rPr lang="zh-CN" altLang="en-US" dirty="0"/>
              <a:t>：</a:t>
            </a:r>
            <a:r>
              <a:rPr lang="en-US" altLang="zh-CN" dirty="0"/>
              <a:t>t</a:t>
            </a:r>
            <a:r>
              <a:rPr lang="en-US" altLang="en-US" dirty="0"/>
              <a:t>he virtual page number is hashed into a page table</a:t>
            </a:r>
          </a:p>
          <a:p>
            <a:endParaRPr lang="en-US" altLang="en-US" dirty="0"/>
          </a:p>
          <a:p>
            <a:endParaRPr lang="en-US" altLang="en-US" dirty="0"/>
          </a:p>
        </p:txBody>
      </p:sp>
      <p:pic>
        <p:nvPicPr>
          <p:cNvPr id="5" name="Picture 4">
            <a:extLst>
              <a:ext uri="{FF2B5EF4-FFF2-40B4-BE49-F238E27FC236}">
                <a16:creationId xmlns:a16="http://schemas.microsoft.com/office/drawing/2014/main" id="{9AF85597-EFD0-4B8B-B01B-AC94F46E48D6}"/>
              </a:ext>
            </a:extLst>
          </p:cNvPr>
          <p:cNvPicPr>
            <a:picLocks noChangeAspect="1" noChangeArrowheads="1"/>
          </p:cNvPicPr>
          <p:nvPr/>
        </p:nvPicPr>
        <p:blipFill>
          <a:blip r:embed="rId3"/>
          <a:srcRect/>
          <a:stretch>
            <a:fillRect/>
          </a:stretch>
        </p:blipFill>
        <p:spPr bwMode="auto">
          <a:xfrm>
            <a:off x="3151766" y="2642941"/>
            <a:ext cx="6966011" cy="4017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spTree>
    <p:extLst>
      <p:ext uri="{BB962C8B-B14F-4D97-AF65-F5344CB8AC3E}">
        <p14:creationId xmlns:p14="http://schemas.microsoft.com/office/powerpoint/2010/main" val="2043014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TextBox 2"/>
          <p:cNvSpPr txBox="1"/>
          <p:nvPr/>
        </p:nvSpPr>
        <p:spPr>
          <a:xfrm>
            <a:off x="1271847" y="1770611"/>
            <a:ext cx="10000211" cy="1200329"/>
          </a:xfrm>
          <a:prstGeom prst="rect">
            <a:avLst/>
          </a:prstGeom>
          <a:noFill/>
        </p:spPr>
        <p:txBody>
          <a:bodyPr wrap="square" rtlCol="0">
            <a:spAutoFit/>
          </a:bodyPr>
          <a:lstStyle/>
          <a:p>
            <a:r>
              <a:rPr lang="en-US" dirty="0" smtClean="0"/>
              <a:t>Given Process A with logical </a:t>
            </a:r>
            <a:r>
              <a:rPr lang="en-US" dirty="0"/>
              <a:t>address </a:t>
            </a:r>
            <a:r>
              <a:rPr lang="en-US" dirty="0" smtClean="0"/>
              <a:t>length of </a:t>
            </a:r>
            <a:r>
              <a:rPr lang="en-US" dirty="0"/>
              <a:t>32 </a:t>
            </a:r>
            <a:r>
              <a:rPr lang="en-US" dirty="0" smtClean="0"/>
              <a:t>bits is partially loaded into the memory as shown in the diagram below. If the page size is 1024 bytes and each page table entry occupy 4 bytes space, how much memory is required to store the two-level page table for the process?</a:t>
            </a:r>
            <a:endParaRPr lang="en-US" dirty="0"/>
          </a:p>
          <a:p>
            <a:endParaRPr lang="en-US" dirty="0"/>
          </a:p>
        </p:txBody>
      </p:sp>
      <p:sp>
        <p:nvSpPr>
          <p:cNvPr id="4" name="Rectangle 3"/>
          <p:cNvSpPr/>
          <p:nvPr/>
        </p:nvSpPr>
        <p:spPr>
          <a:xfrm>
            <a:off x="1857440" y="5295762"/>
            <a:ext cx="894074" cy="63598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400" dirty="0" smtClean="0"/>
              <a:t>3616 bytes</a:t>
            </a:r>
          </a:p>
        </p:txBody>
      </p:sp>
      <p:sp>
        <p:nvSpPr>
          <p:cNvPr id="5" name="Rectangle 4"/>
          <p:cNvSpPr/>
          <p:nvPr/>
        </p:nvSpPr>
        <p:spPr>
          <a:xfrm>
            <a:off x="1857439" y="4328243"/>
            <a:ext cx="894075" cy="9675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sz="1400" dirty="0" smtClean="0"/>
              <a:t>Unused</a:t>
            </a:r>
            <a:endParaRPr lang="en-US" sz="1400" dirty="0"/>
          </a:p>
        </p:txBody>
      </p:sp>
      <p:sp>
        <p:nvSpPr>
          <p:cNvPr id="6" name="Rectangle 5"/>
          <p:cNvSpPr/>
          <p:nvPr/>
        </p:nvSpPr>
        <p:spPr>
          <a:xfrm>
            <a:off x="1857440" y="3315919"/>
            <a:ext cx="894074" cy="101232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7011 bytes</a:t>
            </a:r>
            <a:endParaRPr lang="en-US" sz="1400" dirty="0"/>
          </a:p>
        </p:txBody>
      </p:sp>
      <p:sp>
        <p:nvSpPr>
          <p:cNvPr id="7" name="TextBox 6"/>
          <p:cNvSpPr txBox="1"/>
          <p:nvPr/>
        </p:nvSpPr>
        <p:spPr>
          <a:xfrm>
            <a:off x="1779012" y="5924727"/>
            <a:ext cx="1172006" cy="338554"/>
          </a:xfrm>
          <a:prstGeom prst="rect">
            <a:avLst/>
          </a:prstGeom>
          <a:noFill/>
        </p:spPr>
        <p:txBody>
          <a:bodyPr wrap="square" rtlCol="0">
            <a:spAutoFit/>
          </a:bodyPr>
          <a:lstStyle/>
          <a:p>
            <a:r>
              <a:rPr lang="en-US" sz="1600" b="1" dirty="0" smtClean="0"/>
              <a:t>Process A</a:t>
            </a:r>
            <a:endParaRPr lang="en-US" sz="1600" b="1" dirty="0"/>
          </a:p>
        </p:txBody>
      </p:sp>
      <p:sp>
        <p:nvSpPr>
          <p:cNvPr id="8" name="Left Brace 7"/>
          <p:cNvSpPr/>
          <p:nvPr/>
        </p:nvSpPr>
        <p:spPr>
          <a:xfrm>
            <a:off x="1622158" y="3320759"/>
            <a:ext cx="156854" cy="261582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9" name="TextBox 8"/>
          <p:cNvSpPr txBox="1"/>
          <p:nvPr/>
        </p:nvSpPr>
        <p:spPr>
          <a:xfrm rot="16200000">
            <a:off x="612693" y="4296569"/>
            <a:ext cx="1318308" cy="369332"/>
          </a:xfrm>
          <a:prstGeom prst="rect">
            <a:avLst/>
          </a:prstGeom>
          <a:noFill/>
        </p:spPr>
        <p:txBody>
          <a:bodyPr wrap="square" rtlCol="0">
            <a:spAutoFit/>
          </a:bodyPr>
          <a:lstStyle/>
          <a:p>
            <a:r>
              <a:rPr lang="en-US" dirty="0" smtClean="0"/>
              <a:t>2</a:t>
            </a:r>
            <a:r>
              <a:rPr lang="en-US" baseline="30000" dirty="0" smtClean="0"/>
              <a:t>32</a:t>
            </a:r>
            <a:r>
              <a:rPr lang="en-US" dirty="0" smtClean="0"/>
              <a:t> bytes</a:t>
            </a:r>
            <a:endParaRPr lang="en-US" dirty="0"/>
          </a:p>
        </p:txBody>
      </p:sp>
    </p:spTree>
    <p:extLst>
      <p:ext uri="{BB962C8B-B14F-4D97-AF65-F5344CB8AC3E}">
        <p14:creationId xmlns:p14="http://schemas.microsoft.com/office/powerpoint/2010/main" val="5823479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TextBox 2"/>
          <p:cNvSpPr txBox="1"/>
          <p:nvPr/>
        </p:nvSpPr>
        <p:spPr>
          <a:xfrm>
            <a:off x="1058779" y="1690688"/>
            <a:ext cx="9432758" cy="4893647"/>
          </a:xfrm>
          <a:prstGeom prst="rect">
            <a:avLst/>
          </a:prstGeom>
          <a:noFill/>
        </p:spPr>
        <p:txBody>
          <a:bodyPr wrap="square" rtlCol="0">
            <a:spAutoFit/>
          </a:bodyPr>
          <a:lstStyle/>
          <a:p>
            <a:r>
              <a:rPr lang="en-US" sz="2400" dirty="0" smtClean="0"/>
              <a:t>Virtual Memory </a:t>
            </a:r>
            <a:r>
              <a:rPr lang="mr-IN" sz="2400" dirty="0" smtClean="0"/>
              <a:t>–</a:t>
            </a:r>
            <a:r>
              <a:rPr lang="en-US" sz="2400" dirty="0" smtClean="0"/>
              <a:t> Allow the separation of logical memory from physical memory</a:t>
            </a:r>
          </a:p>
          <a:p>
            <a:endParaRPr lang="en-US" sz="2400" dirty="0"/>
          </a:p>
          <a:p>
            <a:r>
              <a:rPr lang="en-US" sz="2400" dirty="0" smtClean="0"/>
              <a:t>Benefits: -</a:t>
            </a:r>
          </a:p>
          <a:p>
            <a:pPr marL="285750" indent="-285750">
              <a:buFont typeface="Arial" charset="0"/>
              <a:buChar char="•"/>
            </a:pPr>
            <a:r>
              <a:rPr lang="en-US" sz="2400" dirty="0" smtClean="0"/>
              <a:t>Only part of the program needs to be loaded in memory for execution. Hence, </a:t>
            </a:r>
          </a:p>
          <a:p>
            <a:pPr marL="742950" lvl="1" indent="-285750">
              <a:buFont typeface="Arial" charset="0"/>
              <a:buChar char="•"/>
            </a:pPr>
            <a:r>
              <a:rPr lang="en-US" sz="2400" dirty="0" smtClean="0"/>
              <a:t>Can allow more processes to run concurrently</a:t>
            </a:r>
          </a:p>
          <a:p>
            <a:pPr marL="742950" lvl="1" indent="-285750">
              <a:buFont typeface="Arial" charset="0"/>
              <a:buChar char="•"/>
            </a:pPr>
            <a:r>
              <a:rPr lang="en-US" sz="2400" dirty="0" smtClean="0"/>
              <a:t>Process can startup in shorter time</a:t>
            </a:r>
          </a:p>
          <a:p>
            <a:pPr marL="742950" lvl="1" indent="-285750">
              <a:buFont typeface="Arial" charset="0"/>
              <a:buChar char="•"/>
            </a:pPr>
            <a:endParaRPr lang="en-US" sz="2400" dirty="0" smtClean="0"/>
          </a:p>
          <a:p>
            <a:pPr marL="285750" indent="-285750">
              <a:buFont typeface="Arial" charset="0"/>
              <a:buChar char="•"/>
            </a:pPr>
            <a:r>
              <a:rPr lang="en-US" sz="2400" dirty="0" smtClean="0"/>
              <a:t>Logical address space can be much larger than physical memory</a:t>
            </a:r>
          </a:p>
          <a:p>
            <a:pPr marL="742950" lvl="1" indent="-285750">
              <a:buFont typeface="Arial" charset="0"/>
              <a:buChar char="•"/>
            </a:pPr>
            <a:r>
              <a:rPr lang="en-US" sz="2400" dirty="0" smtClean="0"/>
              <a:t>Allow large program to executes</a:t>
            </a:r>
          </a:p>
          <a:p>
            <a:pPr marL="742950" lvl="1" indent="-285750">
              <a:buFont typeface="Arial" charset="0"/>
              <a:buChar char="•"/>
            </a:pPr>
            <a:endParaRPr lang="en-US" sz="2400" dirty="0" smtClean="0"/>
          </a:p>
          <a:p>
            <a:pPr marL="285750" indent="-285750">
              <a:buFont typeface="Arial" charset="0"/>
              <a:buChar char="•"/>
            </a:pPr>
            <a:r>
              <a:rPr lang="en-US" sz="2400" dirty="0" smtClean="0"/>
              <a:t>Shared process can be shared more efficiently</a:t>
            </a:r>
            <a:endParaRPr lang="en-US" sz="2400" dirty="0"/>
          </a:p>
        </p:txBody>
      </p:sp>
    </p:spTree>
    <p:extLst>
      <p:ext uri="{BB962C8B-B14F-4D97-AF65-F5344CB8AC3E}">
        <p14:creationId xmlns:p14="http://schemas.microsoft.com/office/powerpoint/2010/main" val="31711063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ltLang="en-US"/>
              <a:t>Virtual Memory</a:t>
            </a:r>
          </a:p>
        </p:txBody>
      </p:sp>
      <p:graphicFrame>
        <p:nvGraphicFramePr>
          <p:cNvPr id="2" name="图示 1"/>
          <p:cNvGraphicFramePr/>
          <p:nvPr>
            <p:extLst/>
          </p:nvPr>
        </p:nvGraphicFramePr>
        <p:xfrm>
          <a:off x="838200" y="1534680"/>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145091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Fault</a:t>
            </a:r>
            <a:endParaRPr lang="en-US" dirty="0"/>
          </a:p>
        </p:txBody>
      </p:sp>
      <p:sp>
        <p:nvSpPr>
          <p:cNvPr id="3" name="TextBox 2"/>
          <p:cNvSpPr txBox="1"/>
          <p:nvPr/>
        </p:nvSpPr>
        <p:spPr>
          <a:xfrm>
            <a:off x="1074822" y="2053389"/>
            <a:ext cx="10090484" cy="4401205"/>
          </a:xfrm>
          <a:prstGeom prst="rect">
            <a:avLst/>
          </a:prstGeom>
          <a:noFill/>
        </p:spPr>
        <p:txBody>
          <a:bodyPr wrap="square" rtlCol="0">
            <a:spAutoFit/>
          </a:bodyPr>
          <a:lstStyle/>
          <a:p>
            <a:r>
              <a:rPr lang="en-US" sz="2000" dirty="0" smtClean="0"/>
              <a:t>While CPU is referencing an instruction, it will first consulting the page table, if the valid-invalid bit for that page entry is </a:t>
            </a:r>
            <a:r>
              <a:rPr lang="en-US" sz="2000" dirty="0" err="1" smtClean="0"/>
              <a:t>i</a:t>
            </a:r>
            <a:r>
              <a:rPr lang="en-US" sz="2000" dirty="0" smtClean="0"/>
              <a:t>, it will cause page fault.</a:t>
            </a:r>
          </a:p>
          <a:p>
            <a:endParaRPr lang="en-US" sz="2000" dirty="0"/>
          </a:p>
          <a:p>
            <a:r>
              <a:rPr lang="en-US" sz="2000" dirty="0" smtClean="0"/>
              <a:t>Page fault is handled following these steps: -</a:t>
            </a:r>
          </a:p>
          <a:p>
            <a:pPr marL="342900" indent="-342900">
              <a:buFont typeface="+mj-lt"/>
              <a:buAutoNum type="arabicPeriod"/>
            </a:pPr>
            <a:r>
              <a:rPr lang="en-US" sz="2000" dirty="0" smtClean="0"/>
              <a:t>CPU reference a page which has </a:t>
            </a:r>
            <a:r>
              <a:rPr lang="en-US" sz="2000" dirty="0" err="1" smtClean="0"/>
              <a:t>i</a:t>
            </a:r>
            <a:r>
              <a:rPr lang="en-US" sz="2000" dirty="0" smtClean="0"/>
              <a:t> in its valid/invalid bit.</a:t>
            </a:r>
          </a:p>
          <a:p>
            <a:pPr marL="342900" indent="-342900">
              <a:buFont typeface="+mj-lt"/>
              <a:buAutoNum type="arabicPeriod"/>
            </a:pPr>
            <a:r>
              <a:rPr lang="en-US" sz="2000" dirty="0" smtClean="0"/>
              <a:t>A page fault trap will be sent to the OS</a:t>
            </a:r>
          </a:p>
          <a:p>
            <a:pPr marL="342900" indent="-342900">
              <a:buFont typeface="+mj-lt"/>
              <a:buAutoNum type="arabicPeriod"/>
            </a:pPr>
            <a:r>
              <a:rPr lang="en-US" sz="2000" dirty="0" smtClean="0"/>
              <a:t>OS looks at another table to decide: -</a:t>
            </a:r>
          </a:p>
          <a:p>
            <a:pPr marL="800100" lvl="1" indent="-342900">
              <a:buFont typeface="Arial" charset="0"/>
              <a:buChar char="•"/>
            </a:pPr>
            <a:r>
              <a:rPr lang="en-US" sz="2000" dirty="0" smtClean="0"/>
              <a:t>Invalid reference =&gt; abort</a:t>
            </a:r>
          </a:p>
          <a:p>
            <a:pPr marL="800100" lvl="1" indent="-342900">
              <a:buFont typeface="Arial" charset="0"/>
              <a:buChar char="•"/>
            </a:pPr>
            <a:r>
              <a:rPr lang="en-US" sz="2000" dirty="0" smtClean="0"/>
              <a:t>Valid reference but content not in memory. Find the page in the disk.</a:t>
            </a:r>
          </a:p>
          <a:p>
            <a:pPr marL="342900" indent="-342900">
              <a:buFont typeface="+mj-lt"/>
              <a:buAutoNum type="arabicPeriod"/>
            </a:pPr>
            <a:r>
              <a:rPr lang="en-US" sz="2000" dirty="0" smtClean="0"/>
              <a:t>Get empty frame. Swap the page into the available frame (May need to remove a page, if the removed page has been modified since brought from the disk, then we need disk I/O to swap it out)</a:t>
            </a:r>
          </a:p>
          <a:p>
            <a:pPr marL="342900" indent="-342900">
              <a:buFont typeface="+mj-lt"/>
              <a:buAutoNum type="arabicPeriod"/>
            </a:pPr>
            <a:r>
              <a:rPr lang="en-US" sz="2000" dirty="0" smtClean="0"/>
              <a:t>Update page table</a:t>
            </a:r>
          </a:p>
          <a:p>
            <a:pPr marL="342900" indent="-342900">
              <a:buFont typeface="+mj-lt"/>
              <a:buAutoNum type="arabicPeriod"/>
            </a:pPr>
            <a:r>
              <a:rPr lang="en-US" sz="2000" dirty="0" smtClean="0"/>
              <a:t>Restart the instruction that caused the page fault</a:t>
            </a:r>
            <a:endParaRPr lang="en-US" sz="2000" dirty="0"/>
          </a:p>
        </p:txBody>
      </p:sp>
    </p:spTree>
    <p:extLst>
      <p:ext uri="{BB962C8B-B14F-4D97-AF65-F5344CB8AC3E}">
        <p14:creationId xmlns:p14="http://schemas.microsoft.com/office/powerpoint/2010/main" val="41007860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ltLang="en-US"/>
              <a:t>Page Fault</a:t>
            </a:r>
          </a:p>
        </p:txBody>
      </p:sp>
      <p:pic>
        <p:nvPicPr>
          <p:cNvPr id="83971" name="Picture 4"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6196" y="1468086"/>
            <a:ext cx="6859607" cy="5307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17284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Derive a Reference String</a:t>
            </a:r>
            <a:endParaRPr lang="en-US" dirty="0"/>
          </a:p>
        </p:txBody>
      </p:sp>
      <p:sp>
        <p:nvSpPr>
          <p:cNvPr id="3" name="TextBox 2"/>
          <p:cNvSpPr txBox="1"/>
          <p:nvPr/>
        </p:nvSpPr>
        <p:spPr>
          <a:xfrm>
            <a:off x="649706" y="2141621"/>
            <a:ext cx="10248318" cy="2862322"/>
          </a:xfrm>
          <a:prstGeom prst="rect">
            <a:avLst/>
          </a:prstGeom>
          <a:noFill/>
        </p:spPr>
        <p:txBody>
          <a:bodyPr wrap="none" rtlCol="0">
            <a:spAutoFit/>
          </a:bodyPr>
          <a:lstStyle/>
          <a:p>
            <a:r>
              <a:rPr lang="en-US" altLang="en-US" sz="2400" dirty="0" smtClean="0"/>
              <a:t>If pages are being referenced in the following order:</a:t>
            </a:r>
          </a:p>
          <a:p>
            <a:r>
              <a:rPr lang="en-US" altLang="en-US" sz="2000" dirty="0" smtClean="0"/>
              <a:t>7, 0, 1, 1, 1, 2, 2, 0, 3, 3, 3, 3, 0, 0, 4, 2, 3, 0, 0, 3, 0, 3, 3, 2, 1, 1, 1, 1, 2, 2, 0, 1, 1, 7, 7, 0, 1, 1, 1</a:t>
            </a:r>
          </a:p>
          <a:p>
            <a:endParaRPr lang="en-US" altLang="en-US" sz="2000" dirty="0"/>
          </a:p>
          <a:p>
            <a:r>
              <a:rPr lang="en-US" altLang="en-US" sz="2400" dirty="0" smtClean="0"/>
              <a:t>Same page being referred consecutively will not cause page fault.</a:t>
            </a:r>
          </a:p>
          <a:p>
            <a:endParaRPr lang="en-US" altLang="en-US" sz="2400" dirty="0"/>
          </a:p>
          <a:p>
            <a:r>
              <a:rPr lang="en-US" altLang="en-US" sz="2400" dirty="0" smtClean="0"/>
              <a:t>Therefore, reference string is:</a:t>
            </a:r>
          </a:p>
          <a:p>
            <a:r>
              <a:rPr lang="en-US" altLang="en-US" sz="2400" dirty="0" smtClean="0"/>
              <a:t>7 ,0 ,1 ,2 ,0 ,3 ,0 ,4 ,2 ,3 ,0 ,3 ,0 ,3 ,2 ,1 ,2 ,0 ,1 ,7 ,0 ,1</a:t>
            </a:r>
            <a:endParaRPr lang="en-US" altLang="en-US" sz="2400" dirty="0"/>
          </a:p>
          <a:p>
            <a:endParaRPr lang="en-US" sz="2000" dirty="0"/>
          </a:p>
        </p:txBody>
      </p:sp>
    </p:spTree>
    <p:extLst>
      <p:ext uri="{BB962C8B-B14F-4D97-AF65-F5344CB8AC3E}">
        <p14:creationId xmlns:p14="http://schemas.microsoft.com/office/powerpoint/2010/main" val="33434038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ltLang="en-US"/>
              <a:t>First-In-First-Out (FIFO) Algorithm</a:t>
            </a:r>
          </a:p>
        </p:txBody>
      </p:sp>
      <p:sp>
        <p:nvSpPr>
          <p:cNvPr id="97283" name="Rectangle 3"/>
          <p:cNvSpPr>
            <a:spLocks noGrp="1" noChangeArrowheads="1"/>
          </p:cNvSpPr>
          <p:nvPr>
            <p:ph type="body" idx="1"/>
          </p:nvPr>
        </p:nvSpPr>
        <p:spPr/>
        <p:txBody>
          <a:bodyPr>
            <a:normAutofit/>
          </a:bodyPr>
          <a:lstStyle/>
          <a:p>
            <a:r>
              <a:rPr lang="en-US" altLang="en-US" dirty="0"/>
              <a:t>Reference string: 7,0,1,2,0,3,0,4,2,3,0,3,0,3,2,1,2,0,1,7,0,1</a:t>
            </a:r>
          </a:p>
          <a:p>
            <a:r>
              <a:rPr lang="en-US" altLang="en-US" dirty="0"/>
              <a:t>3 frames, 15 faults</a:t>
            </a:r>
          </a:p>
          <a:p>
            <a:endParaRPr lang="en-US" altLang="en-US" dirty="0"/>
          </a:p>
          <a:p>
            <a:endParaRPr lang="en-US" altLang="en-US" dirty="0"/>
          </a:p>
          <a:p>
            <a:endParaRPr lang="en-US" altLang="ja-JP" dirty="0"/>
          </a:p>
          <a:p>
            <a:pPr lvl="1"/>
            <a:endParaRPr lang="en-US" altLang="en-US" dirty="0"/>
          </a:p>
        </p:txBody>
      </p:sp>
      <p:pic>
        <p:nvPicPr>
          <p:cNvPr id="97284"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85514" y="3231984"/>
            <a:ext cx="8736482" cy="2782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51291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Converting Logical to Physical Address</a:t>
            </a:r>
            <a:endParaRPr lang="en-US" dirty="0"/>
          </a:p>
        </p:txBody>
      </p:sp>
      <p:sp>
        <p:nvSpPr>
          <p:cNvPr id="3" name="TextBox 2"/>
          <p:cNvSpPr txBox="1"/>
          <p:nvPr/>
        </p:nvSpPr>
        <p:spPr>
          <a:xfrm>
            <a:off x="1140536" y="1916655"/>
            <a:ext cx="5045529" cy="397031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Logical address space has to be mapped </a:t>
            </a:r>
            <a:r>
              <a:rPr lang="en-US" altLang="zh-CN" dirty="0" smtClean="0"/>
              <a:t>to</a:t>
            </a:r>
            <a:r>
              <a:rPr lang="en-US" dirty="0" smtClean="0"/>
              <a:t> physical memory guided by </a:t>
            </a:r>
            <a:r>
              <a:rPr lang="en-US" b="1" i="1" dirty="0" smtClean="0"/>
              <a:t>base</a:t>
            </a:r>
            <a:r>
              <a:rPr lang="en-US" dirty="0" smtClean="0"/>
              <a:t> and </a:t>
            </a:r>
            <a:r>
              <a:rPr lang="en-US" b="1" i="1" dirty="0" smtClean="0"/>
              <a:t>limit</a:t>
            </a:r>
            <a:r>
              <a:rPr lang="en-US" dirty="0" smtClean="0"/>
              <a:t> value..</a:t>
            </a:r>
          </a:p>
          <a:p>
            <a:pPr marL="285750" indent="-285750">
              <a:buFont typeface="Arial" panose="020B0604020202020204" pitchFamily="34" charset="0"/>
              <a:buChar char="•"/>
            </a:pPr>
            <a:r>
              <a:rPr lang="en-US" dirty="0" smtClean="0"/>
              <a:t>Each process is assigned a </a:t>
            </a:r>
            <a:r>
              <a:rPr lang="en-US" b="1" i="1" dirty="0" smtClean="0"/>
              <a:t>base</a:t>
            </a:r>
            <a:r>
              <a:rPr lang="en-US" dirty="0" smtClean="0"/>
              <a:t> and </a:t>
            </a:r>
            <a:r>
              <a:rPr lang="en-US" b="1" i="1" dirty="0" smtClean="0"/>
              <a:t>limit</a:t>
            </a:r>
            <a:r>
              <a:rPr lang="en-US" dirty="0" smtClean="0"/>
              <a:t> value. </a:t>
            </a:r>
            <a:r>
              <a:rPr lang="en-US" b="1" i="1" dirty="0" smtClean="0"/>
              <a:t>base</a:t>
            </a:r>
            <a:r>
              <a:rPr lang="en-US" dirty="0" smtClean="0"/>
              <a:t> is the location in physical address where the process can start loading its codes, </a:t>
            </a:r>
            <a:r>
              <a:rPr lang="en-US" b="1" i="1" dirty="0" smtClean="0"/>
              <a:t>limit</a:t>
            </a:r>
            <a:r>
              <a:rPr lang="en-US" dirty="0" smtClean="0"/>
              <a:t> is the length of memory spaces available to this particular process.</a:t>
            </a:r>
          </a:p>
          <a:p>
            <a:pPr marL="285750" indent="-285750">
              <a:buFont typeface="Arial" panose="020B0604020202020204" pitchFamily="34" charset="0"/>
              <a:buChar char="•"/>
            </a:pPr>
            <a:r>
              <a:rPr lang="en-US" dirty="0" smtClean="0"/>
              <a:t>All processes, except the OS kernel, can only access to the memory spaces in between </a:t>
            </a:r>
            <a:r>
              <a:rPr lang="en-US" b="1" i="1" dirty="0" smtClean="0"/>
              <a:t>base</a:t>
            </a:r>
            <a:r>
              <a:rPr lang="en-US" dirty="0" smtClean="0"/>
              <a:t> and </a:t>
            </a:r>
            <a:r>
              <a:rPr lang="en-US" b="1" i="1" dirty="0" smtClean="0"/>
              <a:t>limit</a:t>
            </a:r>
            <a:r>
              <a:rPr lang="en-US" dirty="0" smtClean="0"/>
              <a:t>. Exceeded which will be an illegal process.</a:t>
            </a:r>
          </a:p>
          <a:p>
            <a:pPr marL="285750" indent="-285750">
              <a:buFont typeface="Arial" panose="020B0604020202020204" pitchFamily="34" charset="0"/>
              <a:buChar char="•"/>
            </a:pPr>
            <a:r>
              <a:rPr lang="en-US" b="1" i="1" dirty="0" smtClean="0"/>
              <a:t>base</a:t>
            </a:r>
            <a:r>
              <a:rPr lang="en-US" dirty="0" smtClean="0"/>
              <a:t> and </a:t>
            </a:r>
            <a:r>
              <a:rPr lang="en-US" b="1" i="1" dirty="0" smtClean="0"/>
              <a:t>limit</a:t>
            </a:r>
            <a:r>
              <a:rPr lang="en-US" dirty="0" smtClean="0"/>
              <a:t> value will be stored in CPU registers when the process is running</a:t>
            </a:r>
            <a:endParaRPr lang="en-US" dirty="0"/>
          </a:p>
        </p:txBody>
      </p:sp>
      <p:sp>
        <p:nvSpPr>
          <p:cNvPr id="4" name="Rectangle 3"/>
          <p:cNvSpPr/>
          <p:nvPr/>
        </p:nvSpPr>
        <p:spPr>
          <a:xfrm>
            <a:off x="9650186" y="2155365"/>
            <a:ext cx="1273628" cy="355962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TextBox 4"/>
          <p:cNvSpPr txBox="1"/>
          <p:nvPr/>
        </p:nvSpPr>
        <p:spPr>
          <a:xfrm>
            <a:off x="9954216" y="1786033"/>
            <a:ext cx="665567" cy="369332"/>
          </a:xfrm>
          <a:prstGeom prst="rect">
            <a:avLst/>
          </a:prstGeom>
          <a:noFill/>
        </p:spPr>
        <p:txBody>
          <a:bodyPr wrap="none" rtlCol="0">
            <a:spAutoFit/>
          </a:bodyPr>
          <a:lstStyle/>
          <a:p>
            <a:r>
              <a:rPr lang="en-US" dirty="0" smtClean="0"/>
              <a:t>RAM</a:t>
            </a:r>
            <a:endParaRPr lang="en-US" dirty="0"/>
          </a:p>
        </p:txBody>
      </p:sp>
      <p:sp>
        <p:nvSpPr>
          <p:cNvPr id="6" name="Rectangle 5"/>
          <p:cNvSpPr/>
          <p:nvPr/>
        </p:nvSpPr>
        <p:spPr>
          <a:xfrm>
            <a:off x="7330297" y="3494314"/>
            <a:ext cx="1175657" cy="166551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Program</a:t>
            </a:r>
            <a:endParaRPr lang="en-US" dirty="0"/>
          </a:p>
        </p:txBody>
      </p:sp>
      <p:sp>
        <p:nvSpPr>
          <p:cNvPr id="7" name="TextBox 6"/>
          <p:cNvSpPr txBox="1"/>
          <p:nvPr/>
        </p:nvSpPr>
        <p:spPr>
          <a:xfrm>
            <a:off x="7023803" y="4975163"/>
            <a:ext cx="306494" cy="369332"/>
          </a:xfrm>
          <a:prstGeom prst="rect">
            <a:avLst/>
          </a:prstGeom>
          <a:noFill/>
        </p:spPr>
        <p:txBody>
          <a:bodyPr wrap="none" rtlCol="0">
            <a:spAutoFit/>
          </a:bodyPr>
          <a:lstStyle/>
          <a:p>
            <a:r>
              <a:rPr lang="en-US" dirty="0" smtClean="0"/>
              <a:t>0</a:t>
            </a:r>
            <a:endParaRPr lang="en-US" dirty="0"/>
          </a:p>
        </p:txBody>
      </p:sp>
      <p:cxnSp>
        <p:nvCxnSpPr>
          <p:cNvPr id="9" name="Straight Connector 8"/>
          <p:cNvCxnSpPr/>
          <p:nvPr/>
        </p:nvCxnSpPr>
        <p:spPr>
          <a:xfrm flipV="1">
            <a:off x="8505954" y="4147457"/>
            <a:ext cx="1144232" cy="996043"/>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flipV="1">
            <a:off x="8503490" y="2489478"/>
            <a:ext cx="1144232" cy="996043"/>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9647722" y="4147457"/>
            <a:ext cx="1276092"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9647722" y="2494920"/>
            <a:ext cx="1276092"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10923814" y="3957739"/>
            <a:ext cx="646331" cy="369332"/>
          </a:xfrm>
          <a:prstGeom prst="rect">
            <a:avLst/>
          </a:prstGeom>
          <a:noFill/>
        </p:spPr>
        <p:txBody>
          <a:bodyPr wrap="none" rtlCol="0">
            <a:spAutoFit/>
          </a:bodyPr>
          <a:lstStyle/>
          <a:p>
            <a:r>
              <a:rPr lang="en-US" dirty="0" smtClean="0">
                <a:solidFill>
                  <a:srgbClr val="FF0000"/>
                </a:solidFill>
              </a:rPr>
              <a:t>base</a:t>
            </a:r>
            <a:endParaRPr lang="en-US" dirty="0">
              <a:solidFill>
                <a:srgbClr val="FF0000"/>
              </a:solidFill>
            </a:endParaRPr>
          </a:p>
        </p:txBody>
      </p:sp>
      <p:cxnSp>
        <p:nvCxnSpPr>
          <p:cNvPr id="16" name="Straight Arrow Connector 15"/>
          <p:cNvCxnSpPr/>
          <p:nvPr/>
        </p:nvCxnSpPr>
        <p:spPr>
          <a:xfrm>
            <a:off x="11087100" y="2489478"/>
            <a:ext cx="0" cy="146826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rot="16200000">
            <a:off x="10943851" y="3005268"/>
            <a:ext cx="606256" cy="369332"/>
          </a:xfrm>
          <a:prstGeom prst="rect">
            <a:avLst/>
          </a:prstGeom>
          <a:noFill/>
        </p:spPr>
        <p:txBody>
          <a:bodyPr wrap="none" rtlCol="0">
            <a:spAutoFit/>
          </a:bodyPr>
          <a:lstStyle/>
          <a:p>
            <a:r>
              <a:rPr lang="en-US" dirty="0" smtClean="0">
                <a:solidFill>
                  <a:srgbClr val="FF0000"/>
                </a:solidFill>
              </a:rPr>
              <a:t>limit</a:t>
            </a:r>
            <a:endParaRPr lang="en-US" dirty="0">
              <a:solidFill>
                <a:srgbClr val="FF0000"/>
              </a:solidFill>
            </a:endParaRPr>
          </a:p>
        </p:txBody>
      </p:sp>
      <p:sp>
        <p:nvSpPr>
          <p:cNvPr id="19" name="Rounded Rectangle 18"/>
          <p:cNvSpPr/>
          <p:nvPr/>
        </p:nvSpPr>
        <p:spPr>
          <a:xfrm>
            <a:off x="3445328" y="6117431"/>
            <a:ext cx="5970045" cy="47352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Logical address is also called  a virtual address.</a:t>
            </a:r>
          </a:p>
        </p:txBody>
      </p:sp>
    </p:spTree>
    <p:extLst>
      <p:ext uri="{BB962C8B-B14F-4D97-AF65-F5344CB8AC3E}">
        <p14:creationId xmlns:p14="http://schemas.microsoft.com/office/powerpoint/2010/main" val="2531659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标题 1"/>
          <p:cNvSpPr>
            <a:spLocks noGrp="1" noChangeArrowheads="1"/>
          </p:cNvSpPr>
          <p:nvPr>
            <p:ph type="title"/>
          </p:nvPr>
        </p:nvSpPr>
        <p:spPr/>
        <p:txBody>
          <a:bodyPr/>
          <a:lstStyle/>
          <a:p>
            <a:r>
              <a:rPr lang="en-US" altLang="zh-CN"/>
              <a:t>Optimal Page Replacement </a:t>
            </a:r>
          </a:p>
        </p:txBody>
      </p:sp>
      <p:sp>
        <p:nvSpPr>
          <p:cNvPr id="99331" name="内容占位符 2"/>
          <p:cNvSpPr>
            <a:spLocks noGrp="1" noChangeArrowheads="1"/>
          </p:cNvSpPr>
          <p:nvPr>
            <p:ph idx="1"/>
          </p:nvPr>
        </p:nvSpPr>
        <p:spPr/>
        <p:txBody>
          <a:bodyPr/>
          <a:lstStyle/>
          <a:p>
            <a:r>
              <a:rPr lang="en-US" altLang="en-US"/>
              <a:t>Replace page that will not be used for longest period of time</a:t>
            </a:r>
          </a:p>
          <a:p>
            <a:pPr lvl="1"/>
            <a:endParaRPr lang="en-US" altLang="en-US"/>
          </a:p>
          <a:p>
            <a:pPr lvl="1"/>
            <a:endParaRPr lang="en-US" altLang="en-US"/>
          </a:p>
          <a:p>
            <a:endParaRPr lang="zh-CN" altLang="en-US"/>
          </a:p>
        </p:txBody>
      </p:sp>
      <p:pic>
        <p:nvPicPr>
          <p:cNvPr id="4" name="Picture 6">
            <a:extLst>
              <a:ext uri="{FF2B5EF4-FFF2-40B4-BE49-F238E27FC236}">
                <a16:creationId xmlns:a16="http://schemas.microsoft.com/office/drawing/2014/main" id="{5E009867-E9CF-4AE4-8186-64A225BC9410}"/>
              </a:ext>
            </a:extLst>
          </p:cNvPr>
          <p:cNvPicPr>
            <a:picLocks noChangeAspect="1" noChangeArrowheads="1"/>
          </p:cNvPicPr>
          <p:nvPr/>
        </p:nvPicPr>
        <p:blipFill>
          <a:blip r:embed="rId2"/>
          <a:srcRect/>
          <a:stretch>
            <a:fillRect/>
          </a:stretch>
        </p:blipFill>
        <p:spPr bwMode="auto">
          <a:xfrm>
            <a:off x="1217382" y="2716669"/>
            <a:ext cx="9757235" cy="3292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spTree>
    <p:extLst>
      <p:ext uri="{BB962C8B-B14F-4D97-AF65-F5344CB8AC3E}">
        <p14:creationId xmlns:p14="http://schemas.microsoft.com/office/powerpoint/2010/main" val="17274546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tLang="en-US"/>
              <a:t>Least Recently Used (LRU) Algorithm</a:t>
            </a:r>
          </a:p>
        </p:txBody>
      </p:sp>
      <p:sp>
        <p:nvSpPr>
          <p:cNvPr id="100355" name="Rectangle 3"/>
          <p:cNvSpPr>
            <a:spLocks noGrp="1" noChangeArrowheads="1"/>
          </p:cNvSpPr>
          <p:nvPr>
            <p:ph type="body" idx="1"/>
          </p:nvPr>
        </p:nvSpPr>
        <p:spPr/>
        <p:txBody>
          <a:bodyPr>
            <a:normAutofit fontScale="85000" lnSpcReduction="20000"/>
          </a:bodyPr>
          <a:lstStyle/>
          <a:p>
            <a:r>
              <a:rPr lang="en-US" altLang="en-US" dirty="0"/>
              <a:t>Use past knowledge rather than future</a:t>
            </a:r>
          </a:p>
          <a:p>
            <a:r>
              <a:rPr lang="en-US" altLang="en-US" dirty="0"/>
              <a:t>Replace page that has not been used </a:t>
            </a:r>
            <a:r>
              <a:rPr lang="en-US" altLang="en-US" dirty="0" smtClean="0"/>
              <a:t>for the longest time</a:t>
            </a:r>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r>
              <a:rPr lang="en-US" altLang="en-US" dirty="0"/>
              <a:t>12 faults – better than FIFO but worse than OPT</a:t>
            </a:r>
          </a:p>
          <a:p>
            <a:r>
              <a:rPr lang="en-US" altLang="en-US" dirty="0"/>
              <a:t>Generally good algorithm and frequently used</a:t>
            </a:r>
          </a:p>
          <a:p>
            <a:endParaRPr lang="en-US" altLang="en-US" dirty="0"/>
          </a:p>
        </p:txBody>
      </p:sp>
      <p:pic>
        <p:nvPicPr>
          <p:cNvPr id="100356" name="Picture 4"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9740" y="2753671"/>
            <a:ext cx="8021288" cy="2189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p14="http://schemas.microsoft.com/office/powerpoint/2010/main" xmlns:aink="http://schemas.microsoft.com/office/drawing/2016/ink" xmlns="" Requires="p14 aink">
          <p:contentPart p14:bwMode="auto" r:id="rId76">
            <p14:nvContentPartPr>
              <p14:cNvPr id="100358" name="墨迹 100357">
                <a:extLst>
                  <a:ext uri="{FF2B5EF4-FFF2-40B4-BE49-F238E27FC236}">
                    <a16:creationId xmlns:a16="http://schemas.microsoft.com/office/drawing/2014/main" id="{11528DC3-6620-4109-8673-2746F4B8D09D}"/>
                  </a:ext>
                </a:extLst>
              </p14:cNvPr>
              <p14:cNvContentPartPr/>
              <p14:nvPr/>
            </p14:nvContentPartPr>
            <p14:xfrm>
              <a:off x="7783438" y="2979785"/>
              <a:ext cx="310680" cy="387000"/>
            </p14:xfrm>
          </p:contentPart>
        </mc:Choice>
        <mc:Fallback>
          <p:pic>
            <p:nvPicPr>
              <p:cNvPr id="100358" name="墨迹 100357">
                <a:extLst>
                  <a:ext uri="{FF2B5EF4-FFF2-40B4-BE49-F238E27FC236}">
                    <a16:creationId xmlns:a16="http://schemas.microsoft.com/office/drawing/2014/main" id="{11528DC3-6620-4109-8673-2746F4B8D09D}"/>
                  </a:ext>
                </a:extLst>
              </p:cNvPr>
              <p:cNvPicPr/>
              <p:nvPr/>
            </p:nvPicPr>
            <p:blipFill>
              <a:blip r:embed="rId77"/>
              <a:stretch>
                <a:fillRect/>
              </a:stretch>
            </p:blipFill>
            <p:spPr>
              <a:xfrm>
                <a:off x="7765438" y="2872145"/>
                <a:ext cx="346320" cy="602640"/>
              </a:xfrm>
              <a:prstGeom prst="rect">
                <a:avLst/>
              </a:prstGeom>
            </p:spPr>
          </p:pic>
        </mc:Fallback>
      </mc:AlternateContent>
    </p:spTree>
    <p:extLst>
      <p:ext uri="{BB962C8B-B14F-4D97-AF65-F5344CB8AC3E}">
        <p14:creationId xmlns:p14="http://schemas.microsoft.com/office/powerpoint/2010/main" val="22988532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altLang="en-US"/>
              <a:t>LRU Approximation Algorithms</a:t>
            </a:r>
          </a:p>
        </p:txBody>
      </p:sp>
      <p:sp>
        <p:nvSpPr>
          <p:cNvPr id="103427" name="Rectangle 3"/>
          <p:cNvSpPr>
            <a:spLocks noGrp="1" noChangeArrowheads="1"/>
          </p:cNvSpPr>
          <p:nvPr>
            <p:ph type="body" idx="1"/>
          </p:nvPr>
        </p:nvSpPr>
        <p:spPr/>
        <p:txBody>
          <a:bodyPr/>
          <a:lstStyle/>
          <a:p>
            <a:r>
              <a:rPr lang="en-US" altLang="en-US" dirty="0"/>
              <a:t>Reference bit</a:t>
            </a:r>
          </a:p>
          <a:p>
            <a:pPr lvl="1"/>
            <a:r>
              <a:rPr lang="en-US" altLang="en-US" dirty="0"/>
              <a:t>With each page associate a bit, initially = 0</a:t>
            </a:r>
          </a:p>
          <a:p>
            <a:pPr lvl="1"/>
            <a:r>
              <a:rPr lang="en-US" altLang="en-US" dirty="0"/>
              <a:t>When page is referenced bit set to </a:t>
            </a:r>
            <a:r>
              <a:rPr lang="en-US" altLang="en-US" dirty="0" smtClean="0"/>
              <a:t>1</a:t>
            </a:r>
          </a:p>
          <a:p>
            <a:pPr lvl="1"/>
            <a:r>
              <a:rPr lang="en-US" altLang="en-US" dirty="0" smtClean="0"/>
              <a:t>Reference bits are reset to 0 periodically (with every clock interrupt)</a:t>
            </a:r>
            <a:endParaRPr lang="en-US" altLang="en-US" dirty="0"/>
          </a:p>
          <a:p>
            <a:pPr lvl="1"/>
            <a:r>
              <a:rPr lang="en-US" altLang="en-US" dirty="0" smtClean="0"/>
              <a:t>Select the page with </a:t>
            </a:r>
            <a:r>
              <a:rPr lang="en-US" altLang="en-US" dirty="0"/>
              <a:t>reference bit = 0 (if one exists</a:t>
            </a:r>
            <a:r>
              <a:rPr lang="en-US" altLang="en-US" dirty="0" smtClean="0"/>
              <a:t>) for page replacement</a:t>
            </a:r>
            <a:endParaRPr lang="en-US" altLang="en-US" dirty="0"/>
          </a:p>
        </p:txBody>
      </p:sp>
    </p:spTree>
    <p:extLst>
      <p:ext uri="{BB962C8B-B14F-4D97-AF65-F5344CB8AC3E}">
        <p14:creationId xmlns:p14="http://schemas.microsoft.com/office/powerpoint/2010/main" val="16992006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LRU Approximation Algorithms</a:t>
            </a:r>
            <a:endParaRPr lang="en-US" dirty="0"/>
          </a:p>
        </p:txBody>
      </p:sp>
      <p:sp>
        <p:nvSpPr>
          <p:cNvPr id="3" name="Rectangle 2"/>
          <p:cNvSpPr/>
          <p:nvPr/>
        </p:nvSpPr>
        <p:spPr>
          <a:xfrm>
            <a:off x="1937084" y="3308683"/>
            <a:ext cx="733927" cy="2526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 name="Rectangle 3"/>
          <p:cNvSpPr/>
          <p:nvPr/>
        </p:nvSpPr>
        <p:spPr>
          <a:xfrm>
            <a:off x="2671011" y="3308684"/>
            <a:ext cx="312821" cy="2526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1</a:t>
            </a:r>
            <a:endParaRPr lang="en-US" dirty="0"/>
          </a:p>
        </p:txBody>
      </p:sp>
      <p:sp>
        <p:nvSpPr>
          <p:cNvPr id="5" name="Rectangle 4"/>
          <p:cNvSpPr/>
          <p:nvPr/>
        </p:nvSpPr>
        <p:spPr>
          <a:xfrm>
            <a:off x="1937084" y="3561347"/>
            <a:ext cx="733927" cy="2526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Rectangle 5"/>
          <p:cNvSpPr/>
          <p:nvPr/>
        </p:nvSpPr>
        <p:spPr>
          <a:xfrm>
            <a:off x="2671011" y="3561348"/>
            <a:ext cx="312821" cy="2526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1</a:t>
            </a:r>
            <a:endParaRPr lang="en-US" dirty="0"/>
          </a:p>
        </p:txBody>
      </p:sp>
      <p:sp>
        <p:nvSpPr>
          <p:cNvPr id="7" name="Rectangle 6"/>
          <p:cNvSpPr/>
          <p:nvPr/>
        </p:nvSpPr>
        <p:spPr>
          <a:xfrm>
            <a:off x="1937084" y="3814010"/>
            <a:ext cx="733927" cy="2526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Rectangle 7"/>
          <p:cNvSpPr/>
          <p:nvPr/>
        </p:nvSpPr>
        <p:spPr>
          <a:xfrm>
            <a:off x="2671011" y="3814011"/>
            <a:ext cx="312821" cy="2526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0</a:t>
            </a:r>
          </a:p>
        </p:txBody>
      </p:sp>
      <p:sp>
        <p:nvSpPr>
          <p:cNvPr id="9" name="Rectangle 8"/>
          <p:cNvSpPr/>
          <p:nvPr/>
        </p:nvSpPr>
        <p:spPr>
          <a:xfrm>
            <a:off x="1937084" y="4066674"/>
            <a:ext cx="733927" cy="2526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Rectangle 9"/>
          <p:cNvSpPr/>
          <p:nvPr/>
        </p:nvSpPr>
        <p:spPr>
          <a:xfrm>
            <a:off x="2671011" y="4066675"/>
            <a:ext cx="312821" cy="2526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0</a:t>
            </a:r>
          </a:p>
        </p:txBody>
      </p:sp>
      <p:sp>
        <p:nvSpPr>
          <p:cNvPr id="11" name="Rectangle 10"/>
          <p:cNvSpPr/>
          <p:nvPr/>
        </p:nvSpPr>
        <p:spPr>
          <a:xfrm>
            <a:off x="1937084" y="4319337"/>
            <a:ext cx="733927" cy="2526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Rectangle 11"/>
          <p:cNvSpPr/>
          <p:nvPr/>
        </p:nvSpPr>
        <p:spPr>
          <a:xfrm>
            <a:off x="2671011" y="4319338"/>
            <a:ext cx="312821" cy="2526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1</a:t>
            </a:r>
            <a:endParaRPr lang="en-US" dirty="0"/>
          </a:p>
        </p:txBody>
      </p:sp>
      <p:sp>
        <p:nvSpPr>
          <p:cNvPr id="13" name="Rectangle 12"/>
          <p:cNvSpPr/>
          <p:nvPr/>
        </p:nvSpPr>
        <p:spPr>
          <a:xfrm>
            <a:off x="1937084" y="4572001"/>
            <a:ext cx="733927" cy="2526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Rectangle 13"/>
          <p:cNvSpPr/>
          <p:nvPr/>
        </p:nvSpPr>
        <p:spPr>
          <a:xfrm>
            <a:off x="2671011" y="4572002"/>
            <a:ext cx="312821" cy="2526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1</a:t>
            </a:r>
            <a:endParaRPr lang="en-US" dirty="0"/>
          </a:p>
        </p:txBody>
      </p:sp>
      <p:sp>
        <p:nvSpPr>
          <p:cNvPr id="15" name="Rectangle 14"/>
          <p:cNvSpPr/>
          <p:nvPr/>
        </p:nvSpPr>
        <p:spPr>
          <a:xfrm>
            <a:off x="1937084" y="4824664"/>
            <a:ext cx="733927" cy="2526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6" name="Rectangle 15"/>
          <p:cNvSpPr/>
          <p:nvPr/>
        </p:nvSpPr>
        <p:spPr>
          <a:xfrm>
            <a:off x="2671011" y="4824665"/>
            <a:ext cx="312821" cy="2526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0</a:t>
            </a:r>
          </a:p>
        </p:txBody>
      </p:sp>
      <p:sp>
        <p:nvSpPr>
          <p:cNvPr id="17" name="Rectangle 16"/>
          <p:cNvSpPr/>
          <p:nvPr/>
        </p:nvSpPr>
        <p:spPr>
          <a:xfrm>
            <a:off x="1937084" y="5077328"/>
            <a:ext cx="733927" cy="2526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8" name="Rectangle 17"/>
          <p:cNvSpPr/>
          <p:nvPr/>
        </p:nvSpPr>
        <p:spPr>
          <a:xfrm>
            <a:off x="2671011" y="5077329"/>
            <a:ext cx="312821" cy="2526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1</a:t>
            </a:r>
            <a:endParaRPr lang="en-US" dirty="0"/>
          </a:p>
        </p:txBody>
      </p:sp>
      <p:sp>
        <p:nvSpPr>
          <p:cNvPr id="21" name="Down Arrow 20"/>
          <p:cNvSpPr/>
          <p:nvPr/>
        </p:nvSpPr>
        <p:spPr>
          <a:xfrm>
            <a:off x="4186990" y="2382253"/>
            <a:ext cx="288758" cy="3489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502917" y="2049017"/>
            <a:ext cx="1654620" cy="369332"/>
          </a:xfrm>
          <a:prstGeom prst="rect">
            <a:avLst/>
          </a:prstGeom>
          <a:noFill/>
        </p:spPr>
        <p:txBody>
          <a:bodyPr wrap="none" rtlCol="0">
            <a:spAutoFit/>
          </a:bodyPr>
          <a:lstStyle/>
          <a:p>
            <a:r>
              <a:rPr lang="en-US" smtClean="0"/>
              <a:t>Clock Interrupt</a:t>
            </a:r>
            <a:endParaRPr lang="en-US"/>
          </a:p>
        </p:txBody>
      </p:sp>
      <p:sp>
        <p:nvSpPr>
          <p:cNvPr id="23" name="Rectangle 22"/>
          <p:cNvSpPr/>
          <p:nvPr/>
        </p:nvSpPr>
        <p:spPr>
          <a:xfrm>
            <a:off x="3820026" y="3308683"/>
            <a:ext cx="733927" cy="2526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4" name="Rectangle 23"/>
          <p:cNvSpPr/>
          <p:nvPr/>
        </p:nvSpPr>
        <p:spPr>
          <a:xfrm>
            <a:off x="4553953" y="3308684"/>
            <a:ext cx="312821" cy="2526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0</a:t>
            </a:r>
          </a:p>
        </p:txBody>
      </p:sp>
      <p:sp>
        <p:nvSpPr>
          <p:cNvPr id="25" name="Rectangle 24"/>
          <p:cNvSpPr/>
          <p:nvPr/>
        </p:nvSpPr>
        <p:spPr>
          <a:xfrm>
            <a:off x="3820026" y="3561347"/>
            <a:ext cx="733927" cy="2526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6" name="Rectangle 25"/>
          <p:cNvSpPr/>
          <p:nvPr/>
        </p:nvSpPr>
        <p:spPr>
          <a:xfrm>
            <a:off x="4553953" y="3561348"/>
            <a:ext cx="312821" cy="2526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0</a:t>
            </a:r>
          </a:p>
        </p:txBody>
      </p:sp>
      <p:sp>
        <p:nvSpPr>
          <p:cNvPr id="27" name="Rectangle 26"/>
          <p:cNvSpPr/>
          <p:nvPr/>
        </p:nvSpPr>
        <p:spPr>
          <a:xfrm>
            <a:off x="3820026" y="3814010"/>
            <a:ext cx="733927" cy="2526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8" name="Rectangle 27"/>
          <p:cNvSpPr/>
          <p:nvPr/>
        </p:nvSpPr>
        <p:spPr>
          <a:xfrm>
            <a:off x="4553953" y="3814011"/>
            <a:ext cx="312821" cy="2526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0</a:t>
            </a:r>
          </a:p>
        </p:txBody>
      </p:sp>
      <p:sp>
        <p:nvSpPr>
          <p:cNvPr id="29" name="Rectangle 28"/>
          <p:cNvSpPr/>
          <p:nvPr/>
        </p:nvSpPr>
        <p:spPr>
          <a:xfrm>
            <a:off x="3820026" y="4066674"/>
            <a:ext cx="733927" cy="2526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0" name="Rectangle 29"/>
          <p:cNvSpPr/>
          <p:nvPr/>
        </p:nvSpPr>
        <p:spPr>
          <a:xfrm>
            <a:off x="4553953" y="4066675"/>
            <a:ext cx="312821" cy="2526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0</a:t>
            </a:r>
          </a:p>
        </p:txBody>
      </p:sp>
      <p:sp>
        <p:nvSpPr>
          <p:cNvPr id="31" name="Rectangle 30"/>
          <p:cNvSpPr/>
          <p:nvPr/>
        </p:nvSpPr>
        <p:spPr>
          <a:xfrm>
            <a:off x="3820026" y="4319337"/>
            <a:ext cx="733927" cy="2526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2" name="Rectangle 31"/>
          <p:cNvSpPr/>
          <p:nvPr/>
        </p:nvSpPr>
        <p:spPr>
          <a:xfrm>
            <a:off x="4553953" y="4319338"/>
            <a:ext cx="312821" cy="2526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0</a:t>
            </a:r>
          </a:p>
        </p:txBody>
      </p:sp>
      <p:sp>
        <p:nvSpPr>
          <p:cNvPr id="33" name="Rectangle 32"/>
          <p:cNvSpPr/>
          <p:nvPr/>
        </p:nvSpPr>
        <p:spPr>
          <a:xfrm>
            <a:off x="3820026" y="4572001"/>
            <a:ext cx="733927" cy="2526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4" name="Rectangle 33"/>
          <p:cNvSpPr/>
          <p:nvPr/>
        </p:nvSpPr>
        <p:spPr>
          <a:xfrm>
            <a:off x="4553953" y="4572002"/>
            <a:ext cx="312821" cy="2526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0</a:t>
            </a:r>
          </a:p>
        </p:txBody>
      </p:sp>
      <p:sp>
        <p:nvSpPr>
          <p:cNvPr id="35" name="Rectangle 34"/>
          <p:cNvSpPr/>
          <p:nvPr/>
        </p:nvSpPr>
        <p:spPr>
          <a:xfrm>
            <a:off x="3820026" y="4824664"/>
            <a:ext cx="733927" cy="2526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6" name="Rectangle 35"/>
          <p:cNvSpPr/>
          <p:nvPr/>
        </p:nvSpPr>
        <p:spPr>
          <a:xfrm>
            <a:off x="4553953" y="4824665"/>
            <a:ext cx="312821" cy="2526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0</a:t>
            </a:r>
          </a:p>
        </p:txBody>
      </p:sp>
      <p:sp>
        <p:nvSpPr>
          <p:cNvPr id="37" name="Rectangle 36"/>
          <p:cNvSpPr/>
          <p:nvPr/>
        </p:nvSpPr>
        <p:spPr>
          <a:xfrm>
            <a:off x="3820026" y="5077328"/>
            <a:ext cx="733927" cy="2526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8" name="Rectangle 37"/>
          <p:cNvSpPr/>
          <p:nvPr/>
        </p:nvSpPr>
        <p:spPr>
          <a:xfrm>
            <a:off x="4553953" y="5077329"/>
            <a:ext cx="312821" cy="2526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0</a:t>
            </a:r>
          </a:p>
        </p:txBody>
      </p:sp>
      <p:sp>
        <p:nvSpPr>
          <p:cNvPr id="39" name="Rectangle 38"/>
          <p:cNvSpPr/>
          <p:nvPr/>
        </p:nvSpPr>
        <p:spPr>
          <a:xfrm>
            <a:off x="5696953" y="3308683"/>
            <a:ext cx="733927" cy="2526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0" name="Rectangle 39"/>
          <p:cNvSpPr/>
          <p:nvPr/>
        </p:nvSpPr>
        <p:spPr>
          <a:xfrm>
            <a:off x="6430880" y="3308684"/>
            <a:ext cx="312821" cy="2526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1</a:t>
            </a:r>
            <a:endParaRPr lang="en-US" dirty="0"/>
          </a:p>
        </p:txBody>
      </p:sp>
      <p:sp>
        <p:nvSpPr>
          <p:cNvPr id="41" name="Rectangle 40"/>
          <p:cNvSpPr/>
          <p:nvPr/>
        </p:nvSpPr>
        <p:spPr>
          <a:xfrm>
            <a:off x="5696953" y="3561347"/>
            <a:ext cx="733927" cy="2526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2" name="Rectangle 41"/>
          <p:cNvSpPr/>
          <p:nvPr/>
        </p:nvSpPr>
        <p:spPr>
          <a:xfrm>
            <a:off x="6430880" y="3561348"/>
            <a:ext cx="312821" cy="2526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0</a:t>
            </a:r>
          </a:p>
        </p:txBody>
      </p:sp>
      <p:sp>
        <p:nvSpPr>
          <p:cNvPr id="43" name="Rectangle 42"/>
          <p:cNvSpPr/>
          <p:nvPr/>
        </p:nvSpPr>
        <p:spPr>
          <a:xfrm>
            <a:off x="5696953" y="3814010"/>
            <a:ext cx="733927" cy="2526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4" name="Rectangle 43"/>
          <p:cNvSpPr/>
          <p:nvPr/>
        </p:nvSpPr>
        <p:spPr>
          <a:xfrm>
            <a:off x="6430880" y="3814011"/>
            <a:ext cx="312821" cy="2526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0</a:t>
            </a:r>
          </a:p>
        </p:txBody>
      </p:sp>
      <p:sp>
        <p:nvSpPr>
          <p:cNvPr id="45" name="Rectangle 44"/>
          <p:cNvSpPr/>
          <p:nvPr/>
        </p:nvSpPr>
        <p:spPr>
          <a:xfrm>
            <a:off x="5696953" y="4066674"/>
            <a:ext cx="733927" cy="2526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6" name="Rectangle 45"/>
          <p:cNvSpPr/>
          <p:nvPr/>
        </p:nvSpPr>
        <p:spPr>
          <a:xfrm>
            <a:off x="6430880" y="4066675"/>
            <a:ext cx="312821" cy="2526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1</a:t>
            </a:r>
            <a:endParaRPr lang="en-US" dirty="0"/>
          </a:p>
        </p:txBody>
      </p:sp>
      <p:sp>
        <p:nvSpPr>
          <p:cNvPr id="47" name="Rectangle 46"/>
          <p:cNvSpPr/>
          <p:nvPr/>
        </p:nvSpPr>
        <p:spPr>
          <a:xfrm>
            <a:off x="5696953" y="4319337"/>
            <a:ext cx="733927" cy="2526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8" name="Rectangle 47"/>
          <p:cNvSpPr/>
          <p:nvPr/>
        </p:nvSpPr>
        <p:spPr>
          <a:xfrm>
            <a:off x="6430880" y="4319338"/>
            <a:ext cx="312821" cy="2526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1</a:t>
            </a:r>
            <a:endParaRPr lang="en-US" dirty="0"/>
          </a:p>
        </p:txBody>
      </p:sp>
      <p:sp>
        <p:nvSpPr>
          <p:cNvPr id="49" name="Rectangle 48"/>
          <p:cNvSpPr/>
          <p:nvPr/>
        </p:nvSpPr>
        <p:spPr>
          <a:xfrm>
            <a:off x="5696953" y="4572001"/>
            <a:ext cx="733927" cy="2526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0" name="Rectangle 49"/>
          <p:cNvSpPr/>
          <p:nvPr/>
        </p:nvSpPr>
        <p:spPr>
          <a:xfrm>
            <a:off x="6430880" y="4572002"/>
            <a:ext cx="312821" cy="2526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0</a:t>
            </a:r>
          </a:p>
        </p:txBody>
      </p:sp>
      <p:sp>
        <p:nvSpPr>
          <p:cNvPr id="51" name="Rectangle 50"/>
          <p:cNvSpPr/>
          <p:nvPr/>
        </p:nvSpPr>
        <p:spPr>
          <a:xfrm>
            <a:off x="5696953" y="4824664"/>
            <a:ext cx="733927" cy="2526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2" name="Rectangle 51"/>
          <p:cNvSpPr/>
          <p:nvPr/>
        </p:nvSpPr>
        <p:spPr>
          <a:xfrm>
            <a:off x="6430880" y="4824665"/>
            <a:ext cx="312821" cy="2526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1</a:t>
            </a:r>
            <a:endParaRPr lang="en-US" dirty="0"/>
          </a:p>
        </p:txBody>
      </p:sp>
      <p:sp>
        <p:nvSpPr>
          <p:cNvPr id="53" name="Rectangle 52"/>
          <p:cNvSpPr/>
          <p:nvPr/>
        </p:nvSpPr>
        <p:spPr>
          <a:xfrm>
            <a:off x="5696953" y="5077328"/>
            <a:ext cx="733927" cy="2526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4" name="Rectangle 53"/>
          <p:cNvSpPr/>
          <p:nvPr/>
        </p:nvSpPr>
        <p:spPr>
          <a:xfrm>
            <a:off x="6430880" y="5077329"/>
            <a:ext cx="312821" cy="2526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1</a:t>
            </a:r>
            <a:endParaRPr lang="en-US" dirty="0"/>
          </a:p>
        </p:txBody>
      </p:sp>
      <p:sp>
        <p:nvSpPr>
          <p:cNvPr id="55" name="Down Arrow 54"/>
          <p:cNvSpPr/>
          <p:nvPr/>
        </p:nvSpPr>
        <p:spPr>
          <a:xfrm>
            <a:off x="7946859" y="2382253"/>
            <a:ext cx="288758" cy="3489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7262786" y="2049017"/>
            <a:ext cx="1654620" cy="369332"/>
          </a:xfrm>
          <a:prstGeom prst="rect">
            <a:avLst/>
          </a:prstGeom>
          <a:noFill/>
        </p:spPr>
        <p:txBody>
          <a:bodyPr wrap="none" rtlCol="0">
            <a:spAutoFit/>
          </a:bodyPr>
          <a:lstStyle/>
          <a:p>
            <a:r>
              <a:rPr lang="en-US" smtClean="0"/>
              <a:t>Clock Interrupt</a:t>
            </a:r>
            <a:endParaRPr lang="en-US"/>
          </a:p>
        </p:txBody>
      </p:sp>
      <p:sp>
        <p:nvSpPr>
          <p:cNvPr id="57" name="Rectangle 56"/>
          <p:cNvSpPr/>
          <p:nvPr/>
        </p:nvSpPr>
        <p:spPr>
          <a:xfrm>
            <a:off x="7579895" y="3308683"/>
            <a:ext cx="733927" cy="2526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8" name="Rectangle 57"/>
          <p:cNvSpPr/>
          <p:nvPr/>
        </p:nvSpPr>
        <p:spPr>
          <a:xfrm>
            <a:off x="8313822" y="3308684"/>
            <a:ext cx="312821" cy="2526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0</a:t>
            </a:r>
          </a:p>
        </p:txBody>
      </p:sp>
      <p:sp>
        <p:nvSpPr>
          <p:cNvPr id="59" name="Rectangle 58"/>
          <p:cNvSpPr/>
          <p:nvPr/>
        </p:nvSpPr>
        <p:spPr>
          <a:xfrm>
            <a:off x="7579895" y="3561347"/>
            <a:ext cx="733927" cy="2526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0" name="Rectangle 59"/>
          <p:cNvSpPr/>
          <p:nvPr/>
        </p:nvSpPr>
        <p:spPr>
          <a:xfrm>
            <a:off x="8313822" y="3561348"/>
            <a:ext cx="312821" cy="2526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0</a:t>
            </a:r>
          </a:p>
        </p:txBody>
      </p:sp>
      <p:sp>
        <p:nvSpPr>
          <p:cNvPr id="61" name="Rectangle 60"/>
          <p:cNvSpPr/>
          <p:nvPr/>
        </p:nvSpPr>
        <p:spPr>
          <a:xfrm>
            <a:off x="7579895" y="3814010"/>
            <a:ext cx="733927" cy="2526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2" name="Rectangle 61"/>
          <p:cNvSpPr/>
          <p:nvPr/>
        </p:nvSpPr>
        <p:spPr>
          <a:xfrm>
            <a:off x="8313822" y="3814011"/>
            <a:ext cx="312821" cy="2526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0</a:t>
            </a:r>
          </a:p>
        </p:txBody>
      </p:sp>
      <p:sp>
        <p:nvSpPr>
          <p:cNvPr id="63" name="Rectangle 62"/>
          <p:cNvSpPr/>
          <p:nvPr/>
        </p:nvSpPr>
        <p:spPr>
          <a:xfrm>
            <a:off x="7579895" y="4066674"/>
            <a:ext cx="733927" cy="2526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4" name="Rectangle 63"/>
          <p:cNvSpPr/>
          <p:nvPr/>
        </p:nvSpPr>
        <p:spPr>
          <a:xfrm>
            <a:off x="8313822" y="4066675"/>
            <a:ext cx="312821" cy="2526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0</a:t>
            </a:r>
          </a:p>
        </p:txBody>
      </p:sp>
      <p:sp>
        <p:nvSpPr>
          <p:cNvPr id="65" name="Rectangle 64"/>
          <p:cNvSpPr/>
          <p:nvPr/>
        </p:nvSpPr>
        <p:spPr>
          <a:xfrm>
            <a:off x="7579895" y="4319337"/>
            <a:ext cx="733927" cy="2526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6" name="Rectangle 65"/>
          <p:cNvSpPr/>
          <p:nvPr/>
        </p:nvSpPr>
        <p:spPr>
          <a:xfrm>
            <a:off x="8313822" y="4319338"/>
            <a:ext cx="312821" cy="2526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0</a:t>
            </a:r>
          </a:p>
        </p:txBody>
      </p:sp>
      <p:sp>
        <p:nvSpPr>
          <p:cNvPr id="67" name="Rectangle 66"/>
          <p:cNvSpPr/>
          <p:nvPr/>
        </p:nvSpPr>
        <p:spPr>
          <a:xfrm>
            <a:off x="7579895" y="4572001"/>
            <a:ext cx="733927" cy="2526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8" name="Rectangle 67"/>
          <p:cNvSpPr/>
          <p:nvPr/>
        </p:nvSpPr>
        <p:spPr>
          <a:xfrm>
            <a:off x="8313822" y="4572002"/>
            <a:ext cx="312821" cy="2526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0</a:t>
            </a:r>
          </a:p>
        </p:txBody>
      </p:sp>
      <p:sp>
        <p:nvSpPr>
          <p:cNvPr id="69" name="Rectangle 68"/>
          <p:cNvSpPr/>
          <p:nvPr/>
        </p:nvSpPr>
        <p:spPr>
          <a:xfrm>
            <a:off x="7579895" y="4824664"/>
            <a:ext cx="733927" cy="2526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0" name="Rectangle 69"/>
          <p:cNvSpPr/>
          <p:nvPr/>
        </p:nvSpPr>
        <p:spPr>
          <a:xfrm>
            <a:off x="8313822" y="4824665"/>
            <a:ext cx="312821" cy="2526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0</a:t>
            </a:r>
          </a:p>
        </p:txBody>
      </p:sp>
      <p:sp>
        <p:nvSpPr>
          <p:cNvPr id="71" name="Rectangle 70"/>
          <p:cNvSpPr/>
          <p:nvPr/>
        </p:nvSpPr>
        <p:spPr>
          <a:xfrm>
            <a:off x="7579895" y="5077328"/>
            <a:ext cx="733927" cy="2526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2" name="Rectangle 71"/>
          <p:cNvSpPr/>
          <p:nvPr/>
        </p:nvSpPr>
        <p:spPr>
          <a:xfrm>
            <a:off x="8313822" y="5077329"/>
            <a:ext cx="312821" cy="2526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0</a:t>
            </a:r>
          </a:p>
        </p:txBody>
      </p:sp>
      <p:cxnSp>
        <p:nvCxnSpPr>
          <p:cNvPr id="74" name="Straight Arrow Connector 73"/>
          <p:cNvCxnSpPr/>
          <p:nvPr/>
        </p:nvCxnSpPr>
        <p:spPr>
          <a:xfrm>
            <a:off x="1383632" y="2863516"/>
            <a:ext cx="942072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9637295" y="2887033"/>
            <a:ext cx="833883" cy="307777"/>
          </a:xfrm>
          <a:prstGeom prst="rect">
            <a:avLst/>
          </a:prstGeom>
          <a:noFill/>
        </p:spPr>
        <p:txBody>
          <a:bodyPr wrap="none" rtlCol="0">
            <a:spAutoFit/>
          </a:bodyPr>
          <a:lstStyle/>
          <a:p>
            <a:r>
              <a:rPr lang="en-US" sz="1400" smtClean="0"/>
              <a:t>Timeline</a:t>
            </a:r>
            <a:endParaRPr lang="en-US" sz="1400"/>
          </a:p>
        </p:txBody>
      </p:sp>
      <p:cxnSp>
        <p:nvCxnSpPr>
          <p:cNvPr id="77" name="Straight Arrow Connector 76"/>
          <p:cNvCxnSpPr/>
          <p:nvPr/>
        </p:nvCxnSpPr>
        <p:spPr>
          <a:xfrm flipH="1">
            <a:off x="6858000" y="3687679"/>
            <a:ext cx="252663" cy="0"/>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78" name="Straight Arrow Connector 77"/>
          <p:cNvCxnSpPr/>
          <p:nvPr/>
        </p:nvCxnSpPr>
        <p:spPr>
          <a:xfrm flipH="1">
            <a:off x="6858000" y="3940342"/>
            <a:ext cx="252663" cy="0"/>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79" name="Straight Arrow Connector 78"/>
          <p:cNvCxnSpPr/>
          <p:nvPr/>
        </p:nvCxnSpPr>
        <p:spPr>
          <a:xfrm flipH="1">
            <a:off x="6860005" y="4698333"/>
            <a:ext cx="252663" cy="0"/>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81" name="Straight Connector 80"/>
          <p:cNvCxnSpPr/>
          <p:nvPr/>
        </p:nvCxnSpPr>
        <p:spPr>
          <a:xfrm>
            <a:off x="7110663" y="3687679"/>
            <a:ext cx="0" cy="252614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7110663" y="5906047"/>
            <a:ext cx="3292889" cy="307777"/>
          </a:xfrm>
          <a:prstGeom prst="rect">
            <a:avLst/>
          </a:prstGeom>
          <a:noFill/>
        </p:spPr>
        <p:txBody>
          <a:bodyPr wrap="none" rtlCol="0">
            <a:spAutoFit/>
          </a:bodyPr>
          <a:lstStyle/>
          <a:p>
            <a:r>
              <a:rPr lang="en-US" sz="1400" dirty="0" smtClean="0"/>
              <a:t>Not being used since last </a:t>
            </a:r>
            <a:r>
              <a:rPr lang="en-US" sz="1400" smtClean="0"/>
              <a:t>clock interrupt</a:t>
            </a:r>
            <a:endParaRPr lang="en-US" sz="1400"/>
          </a:p>
        </p:txBody>
      </p:sp>
    </p:spTree>
    <p:extLst>
      <p:ext uri="{BB962C8B-B14F-4D97-AF65-F5344CB8AC3E}">
        <p14:creationId xmlns:p14="http://schemas.microsoft.com/office/powerpoint/2010/main" val="23018338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altLang="en-US" dirty="0" smtClean="0"/>
              <a:t>Second Change </a:t>
            </a:r>
            <a:r>
              <a:rPr lang="en-US" altLang="en-US" dirty="0"/>
              <a:t>Algorithms</a:t>
            </a:r>
          </a:p>
        </p:txBody>
      </p:sp>
      <p:sp>
        <p:nvSpPr>
          <p:cNvPr id="103427" name="Rectangle 3"/>
          <p:cNvSpPr>
            <a:spLocks noGrp="1" noChangeArrowheads="1"/>
          </p:cNvSpPr>
          <p:nvPr>
            <p:ph type="body" idx="1"/>
          </p:nvPr>
        </p:nvSpPr>
        <p:spPr/>
        <p:txBody>
          <a:bodyPr>
            <a:normAutofit/>
          </a:bodyPr>
          <a:lstStyle/>
          <a:p>
            <a:r>
              <a:rPr lang="en-US" altLang="en-US" dirty="0" smtClean="0"/>
              <a:t>Second-chance algorithm</a:t>
            </a:r>
          </a:p>
          <a:p>
            <a:pPr lvl="1"/>
            <a:r>
              <a:rPr lang="en-US" altLang="en-US" dirty="0" smtClean="0"/>
              <a:t>Combination of FIFO and LRU Approximation Algorithms</a:t>
            </a:r>
          </a:p>
          <a:p>
            <a:pPr lvl="2"/>
            <a:r>
              <a:rPr lang="en-US" altLang="en-US" dirty="0" smtClean="0"/>
              <a:t>FIFO that is checking reference bit</a:t>
            </a:r>
          </a:p>
          <a:p>
            <a:pPr lvl="2"/>
            <a:endParaRPr lang="en-US" altLang="en-US" dirty="0" smtClean="0"/>
          </a:p>
          <a:p>
            <a:pPr lvl="1"/>
            <a:r>
              <a:rPr lang="en-US" altLang="en-US" dirty="0" smtClean="0"/>
              <a:t>If page to be replaced, look to the FIFO queue; remove the page close to the Head of the queue and that has reference bit 0.</a:t>
            </a:r>
          </a:p>
          <a:p>
            <a:pPr lvl="1"/>
            <a:endParaRPr lang="en-US" altLang="en-US" dirty="0" smtClean="0"/>
          </a:p>
          <a:p>
            <a:pPr lvl="1"/>
            <a:r>
              <a:rPr lang="en-US" altLang="en-US" dirty="0" smtClean="0"/>
              <a:t>If the page encountered has reference bit 1, move it to the Tail of the queue and set the reference bit to 0. Go to the next page on the queue until you find the one with reference bit 0.</a:t>
            </a:r>
            <a:endParaRPr lang="en-US" altLang="en-US" dirty="0"/>
          </a:p>
        </p:txBody>
      </p:sp>
      <p:sp>
        <p:nvSpPr>
          <p:cNvPr id="2" name="Rectangle 1"/>
          <p:cNvSpPr/>
          <p:nvPr/>
        </p:nvSpPr>
        <p:spPr>
          <a:xfrm>
            <a:off x="1467854" y="5739064"/>
            <a:ext cx="830178" cy="28875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 name="Rectangle 3"/>
          <p:cNvSpPr/>
          <p:nvPr/>
        </p:nvSpPr>
        <p:spPr>
          <a:xfrm>
            <a:off x="2298031" y="5739064"/>
            <a:ext cx="336885" cy="28875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1</a:t>
            </a:r>
            <a:endParaRPr lang="en-US" dirty="0"/>
          </a:p>
        </p:txBody>
      </p:sp>
      <p:sp>
        <p:nvSpPr>
          <p:cNvPr id="9" name="Rectangle 8"/>
          <p:cNvSpPr/>
          <p:nvPr/>
        </p:nvSpPr>
        <p:spPr>
          <a:xfrm>
            <a:off x="3208423" y="5739064"/>
            <a:ext cx="830178" cy="28875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Rectangle 9"/>
          <p:cNvSpPr/>
          <p:nvPr/>
        </p:nvSpPr>
        <p:spPr>
          <a:xfrm>
            <a:off x="4038600" y="5739064"/>
            <a:ext cx="336885" cy="28875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1</a:t>
            </a:r>
            <a:endParaRPr lang="en-US" dirty="0"/>
          </a:p>
        </p:txBody>
      </p:sp>
      <p:sp>
        <p:nvSpPr>
          <p:cNvPr id="11" name="Rectangle 10"/>
          <p:cNvSpPr/>
          <p:nvPr/>
        </p:nvSpPr>
        <p:spPr>
          <a:xfrm>
            <a:off x="4948992" y="5739064"/>
            <a:ext cx="830178" cy="28875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Rectangle 11"/>
          <p:cNvSpPr/>
          <p:nvPr/>
        </p:nvSpPr>
        <p:spPr>
          <a:xfrm>
            <a:off x="5779169" y="5739064"/>
            <a:ext cx="336885" cy="28875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0</a:t>
            </a:r>
          </a:p>
        </p:txBody>
      </p:sp>
      <p:sp>
        <p:nvSpPr>
          <p:cNvPr id="13" name="Rectangle 12"/>
          <p:cNvSpPr/>
          <p:nvPr/>
        </p:nvSpPr>
        <p:spPr>
          <a:xfrm>
            <a:off x="6691564" y="5739064"/>
            <a:ext cx="830178" cy="28875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Rectangle 13"/>
          <p:cNvSpPr/>
          <p:nvPr/>
        </p:nvSpPr>
        <p:spPr>
          <a:xfrm>
            <a:off x="7521741" y="5739064"/>
            <a:ext cx="336885" cy="28875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0</a:t>
            </a:r>
          </a:p>
        </p:txBody>
      </p:sp>
      <p:sp>
        <p:nvSpPr>
          <p:cNvPr id="15" name="Rectangle 14"/>
          <p:cNvSpPr/>
          <p:nvPr/>
        </p:nvSpPr>
        <p:spPr>
          <a:xfrm>
            <a:off x="8432133" y="5739064"/>
            <a:ext cx="830178" cy="28875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6" name="Rectangle 15"/>
          <p:cNvSpPr/>
          <p:nvPr/>
        </p:nvSpPr>
        <p:spPr>
          <a:xfrm>
            <a:off x="9262310" y="5739064"/>
            <a:ext cx="336885" cy="28875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1</a:t>
            </a:r>
            <a:endParaRPr lang="en-US" dirty="0"/>
          </a:p>
        </p:txBody>
      </p:sp>
      <p:cxnSp>
        <p:nvCxnSpPr>
          <p:cNvPr id="8" name="Straight Arrow Connector 7"/>
          <p:cNvCxnSpPr>
            <a:stCxn id="4" idx="3"/>
            <a:endCxn id="9" idx="1"/>
          </p:cNvCxnSpPr>
          <p:nvPr/>
        </p:nvCxnSpPr>
        <p:spPr>
          <a:xfrm>
            <a:off x="2634916" y="5883443"/>
            <a:ext cx="57350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a:off x="4375485" y="5883443"/>
            <a:ext cx="57350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a:off x="6118057" y="5883443"/>
            <a:ext cx="57350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a:off x="7858626" y="5883443"/>
            <a:ext cx="57350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1433184" y="6027822"/>
            <a:ext cx="1253869" cy="307777"/>
          </a:xfrm>
          <a:prstGeom prst="rect">
            <a:avLst/>
          </a:prstGeom>
          <a:noFill/>
        </p:spPr>
        <p:txBody>
          <a:bodyPr wrap="none" rtlCol="0">
            <a:spAutoFit/>
          </a:bodyPr>
          <a:lstStyle/>
          <a:p>
            <a:r>
              <a:rPr lang="en-US" sz="1400" dirty="0" smtClean="0"/>
              <a:t>Head (Oldest)</a:t>
            </a:r>
            <a:endParaRPr lang="en-US" sz="1400" dirty="0"/>
          </a:p>
        </p:txBody>
      </p:sp>
      <p:sp>
        <p:nvSpPr>
          <p:cNvPr id="20" name="TextBox 19"/>
          <p:cNvSpPr txBox="1"/>
          <p:nvPr/>
        </p:nvSpPr>
        <p:spPr>
          <a:xfrm>
            <a:off x="8847222" y="6023074"/>
            <a:ext cx="447558" cy="307777"/>
          </a:xfrm>
          <a:prstGeom prst="rect">
            <a:avLst/>
          </a:prstGeom>
          <a:noFill/>
        </p:spPr>
        <p:txBody>
          <a:bodyPr wrap="none" rtlCol="0">
            <a:spAutoFit/>
          </a:bodyPr>
          <a:lstStyle/>
          <a:p>
            <a:r>
              <a:rPr lang="en-US" sz="1400" dirty="0" smtClean="0"/>
              <a:t>Tail</a:t>
            </a:r>
            <a:endParaRPr lang="en-US" sz="1400" dirty="0"/>
          </a:p>
        </p:txBody>
      </p:sp>
    </p:spTree>
    <p:extLst>
      <p:ext uri="{BB962C8B-B14F-4D97-AF65-F5344CB8AC3E}">
        <p14:creationId xmlns:p14="http://schemas.microsoft.com/office/powerpoint/2010/main" val="16058513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ltLang="en-US" dirty="0" smtClean="0"/>
              <a:t>Second Chance Clock </a:t>
            </a:r>
            <a:r>
              <a:rPr lang="en-US" altLang="en-US" dirty="0"/>
              <a:t>Algorithms</a:t>
            </a:r>
          </a:p>
        </p:txBody>
      </p:sp>
      <p:pic>
        <p:nvPicPr>
          <p:cNvPr id="105476" name="Picture 1" descr="9_17.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47146" y="1690688"/>
            <a:ext cx="4779963" cy="482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2" name="墨迹 1">
                <a:extLst>
                  <a:ext uri="{FF2B5EF4-FFF2-40B4-BE49-F238E27FC236}">
                    <a16:creationId xmlns:a16="http://schemas.microsoft.com/office/drawing/2014/main" id="{FE01B884-5F0D-4A14-A024-A902DA805932}"/>
                  </a:ext>
                </a:extLst>
              </p14:cNvPr>
              <p14:cNvContentPartPr/>
              <p14:nvPr/>
            </p14:nvContentPartPr>
            <p14:xfrm>
              <a:off x="5124886" y="3313505"/>
              <a:ext cx="201600" cy="6120"/>
            </p14:xfrm>
          </p:contentPart>
        </mc:Choice>
        <mc:Fallback xmlns="">
          <p:pic>
            <p:nvPicPr>
              <p:cNvPr id="2" name="墨迹 1">
                <a:extLst>
                  <a:ext uri="{FF2B5EF4-FFF2-40B4-BE49-F238E27FC236}">
                    <a16:creationId xmlns="" xmlns:a16="http://schemas.microsoft.com/office/drawing/2014/main" xmlns:p14="http://schemas.microsoft.com/office/powerpoint/2010/main" id="{FE01B884-5F0D-4A14-A024-A902DA805932}"/>
                  </a:ext>
                </a:extLst>
              </p:cNvPr>
              <p:cNvPicPr/>
              <p:nvPr/>
            </p:nvPicPr>
            <p:blipFill>
              <a:blip r:embed="rId5"/>
              <a:stretch>
                <a:fillRect/>
              </a:stretch>
            </p:blipFill>
            <p:spPr>
              <a:xfrm>
                <a:off x="5070982" y="3205505"/>
                <a:ext cx="309048"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墨迹 4">
                <a:extLst>
                  <a:ext uri="{FF2B5EF4-FFF2-40B4-BE49-F238E27FC236}">
                    <a16:creationId xmlns:a16="http://schemas.microsoft.com/office/drawing/2014/main" id="{CE843B3F-7390-4976-833E-356A19EC87A8}"/>
                  </a:ext>
                </a:extLst>
              </p14:cNvPr>
              <p14:cNvContentPartPr/>
              <p14:nvPr/>
            </p14:nvContentPartPr>
            <p14:xfrm>
              <a:off x="5445286" y="3253745"/>
              <a:ext cx="2243160" cy="163080"/>
            </p14:xfrm>
          </p:contentPart>
        </mc:Choice>
        <mc:Fallback xmlns="">
          <p:pic>
            <p:nvPicPr>
              <p:cNvPr id="5" name="墨迹 4">
                <a:extLst>
                  <a:ext uri="{FF2B5EF4-FFF2-40B4-BE49-F238E27FC236}">
                    <a16:creationId xmlns="" xmlns:a16="http://schemas.microsoft.com/office/drawing/2014/main" xmlns:p14="http://schemas.microsoft.com/office/powerpoint/2010/main" id="{CE843B3F-7390-4976-833E-356A19EC87A8}"/>
                  </a:ext>
                </a:extLst>
              </p:cNvPr>
              <p:cNvPicPr/>
              <p:nvPr/>
            </p:nvPicPr>
            <p:blipFill>
              <a:blip r:embed="rId7"/>
              <a:stretch>
                <a:fillRect/>
              </a:stretch>
            </p:blipFill>
            <p:spPr>
              <a:xfrm>
                <a:off x="5427283" y="3235745"/>
                <a:ext cx="2278806" cy="1987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墨迹 7">
                <a:extLst>
                  <a:ext uri="{FF2B5EF4-FFF2-40B4-BE49-F238E27FC236}">
                    <a16:creationId xmlns:a16="http://schemas.microsoft.com/office/drawing/2014/main" id="{1E94E245-6E4D-400C-BF69-9D7A0E065E20}"/>
                  </a:ext>
                </a:extLst>
              </p14:cNvPr>
              <p14:cNvContentPartPr/>
              <p14:nvPr/>
            </p14:nvContentPartPr>
            <p14:xfrm>
              <a:off x="5380126" y="3799865"/>
              <a:ext cx="2350800" cy="129240"/>
            </p14:xfrm>
          </p:contentPart>
        </mc:Choice>
        <mc:Fallback xmlns="">
          <p:pic>
            <p:nvPicPr>
              <p:cNvPr id="8" name="墨迹 7">
                <a:extLst>
                  <a:ext uri="{FF2B5EF4-FFF2-40B4-BE49-F238E27FC236}">
                    <a16:creationId xmlns="" xmlns:a16="http://schemas.microsoft.com/office/drawing/2014/main" xmlns:p14="http://schemas.microsoft.com/office/powerpoint/2010/main" id="{1E94E245-6E4D-400C-BF69-9D7A0E065E20}"/>
                  </a:ext>
                </a:extLst>
              </p:cNvPr>
              <p:cNvPicPr/>
              <p:nvPr/>
            </p:nvPicPr>
            <p:blipFill>
              <a:blip r:embed="rId9"/>
              <a:stretch>
                <a:fillRect/>
              </a:stretch>
            </p:blipFill>
            <p:spPr>
              <a:xfrm>
                <a:off x="5362123" y="3781815"/>
                <a:ext cx="2386445" cy="1649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墨迹 8">
                <a:extLst>
                  <a:ext uri="{FF2B5EF4-FFF2-40B4-BE49-F238E27FC236}">
                    <a16:creationId xmlns:a16="http://schemas.microsoft.com/office/drawing/2014/main" id="{99F0FBA9-C398-4E77-A526-1DA155BC3338}"/>
                  </a:ext>
                </a:extLst>
              </p14:cNvPr>
              <p14:cNvContentPartPr/>
              <p14:nvPr/>
            </p14:nvContentPartPr>
            <p14:xfrm>
              <a:off x="5124886" y="3823625"/>
              <a:ext cx="178200" cy="30240"/>
            </p14:xfrm>
          </p:contentPart>
        </mc:Choice>
        <mc:Fallback xmlns="">
          <p:pic>
            <p:nvPicPr>
              <p:cNvPr id="9" name="墨迹 8">
                <a:extLst>
                  <a:ext uri="{FF2B5EF4-FFF2-40B4-BE49-F238E27FC236}">
                    <a16:creationId xmlns="" xmlns:a16="http://schemas.microsoft.com/office/drawing/2014/main" xmlns:p14="http://schemas.microsoft.com/office/powerpoint/2010/main" id="{99F0FBA9-C398-4E77-A526-1DA155BC3338}"/>
                  </a:ext>
                </a:extLst>
              </p:cNvPr>
              <p:cNvPicPr/>
              <p:nvPr/>
            </p:nvPicPr>
            <p:blipFill>
              <a:blip r:embed="rId11"/>
              <a:stretch>
                <a:fillRect/>
              </a:stretch>
            </p:blipFill>
            <p:spPr>
              <a:xfrm>
                <a:off x="5070886" y="3715625"/>
                <a:ext cx="285840" cy="2458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墨迹 9">
                <a:extLst>
                  <a:ext uri="{FF2B5EF4-FFF2-40B4-BE49-F238E27FC236}">
                    <a16:creationId xmlns:a16="http://schemas.microsoft.com/office/drawing/2014/main" id="{3AE193F6-AE32-4F00-8CEE-F13F80679FE2}"/>
                  </a:ext>
                </a:extLst>
              </p14:cNvPr>
              <p14:cNvContentPartPr/>
              <p14:nvPr/>
            </p14:nvContentPartPr>
            <p14:xfrm>
              <a:off x="5101126" y="4387745"/>
              <a:ext cx="227520" cy="36360"/>
            </p14:xfrm>
          </p:contentPart>
        </mc:Choice>
        <mc:Fallback xmlns="">
          <p:pic>
            <p:nvPicPr>
              <p:cNvPr id="10" name="墨迹 9">
                <a:extLst>
                  <a:ext uri="{FF2B5EF4-FFF2-40B4-BE49-F238E27FC236}">
                    <a16:creationId xmlns="" xmlns:a16="http://schemas.microsoft.com/office/drawing/2014/main" xmlns:p14="http://schemas.microsoft.com/office/powerpoint/2010/main" id="{3AE193F6-AE32-4F00-8CEE-F13F80679FE2}"/>
                  </a:ext>
                </a:extLst>
              </p:cNvPr>
              <p:cNvPicPr/>
              <p:nvPr/>
            </p:nvPicPr>
            <p:blipFill>
              <a:blip r:embed="rId13"/>
              <a:stretch>
                <a:fillRect/>
              </a:stretch>
            </p:blipFill>
            <p:spPr>
              <a:xfrm>
                <a:off x="5047126" y="4279745"/>
                <a:ext cx="33516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墨迹 10">
                <a:extLst>
                  <a:ext uri="{FF2B5EF4-FFF2-40B4-BE49-F238E27FC236}">
                    <a16:creationId xmlns:a16="http://schemas.microsoft.com/office/drawing/2014/main" id="{A4094DCE-AC77-4F75-989A-A81BB90BA40C}"/>
                  </a:ext>
                </a:extLst>
              </p14:cNvPr>
              <p14:cNvContentPartPr/>
              <p14:nvPr/>
            </p14:nvContentPartPr>
            <p14:xfrm>
              <a:off x="7707886" y="4405385"/>
              <a:ext cx="231120" cy="6120"/>
            </p14:xfrm>
          </p:contentPart>
        </mc:Choice>
        <mc:Fallback xmlns="">
          <p:pic>
            <p:nvPicPr>
              <p:cNvPr id="11" name="墨迹 10">
                <a:extLst>
                  <a:ext uri="{FF2B5EF4-FFF2-40B4-BE49-F238E27FC236}">
                    <a16:creationId xmlns="" xmlns:a16="http://schemas.microsoft.com/office/drawing/2014/main" xmlns:p14="http://schemas.microsoft.com/office/powerpoint/2010/main" id="{A4094DCE-AC77-4F75-989A-A81BB90BA40C}"/>
                  </a:ext>
                </a:extLst>
              </p:cNvPr>
              <p:cNvPicPr/>
              <p:nvPr/>
            </p:nvPicPr>
            <p:blipFill>
              <a:blip r:embed="rId15"/>
              <a:stretch>
                <a:fillRect/>
              </a:stretch>
            </p:blipFill>
            <p:spPr>
              <a:xfrm>
                <a:off x="7653886" y="4297385"/>
                <a:ext cx="33876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墨迹 11">
                <a:extLst>
                  <a:ext uri="{FF2B5EF4-FFF2-40B4-BE49-F238E27FC236}">
                    <a16:creationId xmlns:a16="http://schemas.microsoft.com/office/drawing/2014/main" id="{53FE55D3-D2D2-4E27-ACA4-9F1852A37998}"/>
                  </a:ext>
                </a:extLst>
              </p14:cNvPr>
              <p14:cNvContentPartPr/>
              <p14:nvPr/>
            </p14:nvContentPartPr>
            <p14:xfrm>
              <a:off x="8385766" y="4363625"/>
              <a:ext cx="367920" cy="18360"/>
            </p14:xfrm>
          </p:contentPart>
        </mc:Choice>
        <mc:Fallback xmlns="">
          <p:pic>
            <p:nvPicPr>
              <p:cNvPr id="12" name="墨迹 11">
                <a:extLst>
                  <a:ext uri="{FF2B5EF4-FFF2-40B4-BE49-F238E27FC236}">
                    <a16:creationId xmlns="" xmlns:a16="http://schemas.microsoft.com/office/drawing/2014/main" xmlns:p14="http://schemas.microsoft.com/office/powerpoint/2010/main" id="{53FE55D3-D2D2-4E27-ACA4-9F1852A37998}"/>
                  </a:ext>
                </a:extLst>
              </p:cNvPr>
              <p:cNvPicPr/>
              <p:nvPr/>
            </p:nvPicPr>
            <p:blipFill>
              <a:blip r:embed="rId17"/>
              <a:stretch>
                <a:fillRect/>
              </a:stretch>
            </p:blipFill>
            <p:spPr>
              <a:xfrm>
                <a:off x="8331766" y="4255625"/>
                <a:ext cx="475560" cy="234000"/>
              </a:xfrm>
              <a:prstGeom prst="rect">
                <a:avLst/>
              </a:prstGeom>
            </p:spPr>
          </p:pic>
        </mc:Fallback>
      </mc:AlternateContent>
      <p:sp>
        <p:nvSpPr>
          <p:cNvPr id="3" name="TextBox 2"/>
          <p:cNvSpPr txBox="1"/>
          <p:nvPr/>
        </p:nvSpPr>
        <p:spPr>
          <a:xfrm>
            <a:off x="599719" y="2023553"/>
            <a:ext cx="3948218" cy="707886"/>
          </a:xfrm>
          <a:prstGeom prst="rect">
            <a:avLst/>
          </a:prstGeom>
          <a:noFill/>
        </p:spPr>
        <p:txBody>
          <a:bodyPr wrap="square" rtlCol="0">
            <a:spAutoFit/>
          </a:bodyPr>
          <a:lstStyle/>
          <a:p>
            <a:r>
              <a:rPr lang="en-US" sz="2000" dirty="0" smtClean="0"/>
              <a:t>Second Change Algorithms implemented using </a:t>
            </a:r>
            <a:r>
              <a:rPr lang="en-US" sz="2000" smtClean="0"/>
              <a:t>circular queue</a:t>
            </a:r>
            <a:endParaRPr lang="en-US" sz="2000" dirty="0"/>
          </a:p>
        </p:txBody>
      </p:sp>
    </p:spTree>
    <p:extLst>
      <p:ext uri="{BB962C8B-B14F-4D97-AF65-F5344CB8AC3E}">
        <p14:creationId xmlns:p14="http://schemas.microsoft.com/office/powerpoint/2010/main" val="973059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RAID</a:t>
            </a:r>
            <a:endParaRPr lang="en-US" dirty="0"/>
          </a:p>
        </p:txBody>
      </p:sp>
      <p:sp>
        <p:nvSpPr>
          <p:cNvPr id="3" name="Content Placeholder 2"/>
          <p:cNvSpPr>
            <a:spLocks noGrp="1"/>
          </p:cNvSpPr>
          <p:nvPr>
            <p:ph idx="1"/>
          </p:nvPr>
        </p:nvSpPr>
        <p:spPr/>
        <p:txBody>
          <a:bodyPr/>
          <a:lstStyle/>
          <a:p>
            <a:r>
              <a:rPr lang="en-US" dirty="0" smtClean="0"/>
              <a:t>Redundant Array of Independent Disk</a:t>
            </a:r>
          </a:p>
          <a:p>
            <a:r>
              <a:rPr lang="en-US" dirty="0" smtClean="0"/>
              <a:t>Multiple disk drives provide reliability and performance via redundancy</a:t>
            </a:r>
          </a:p>
          <a:p>
            <a:r>
              <a:rPr lang="en-US" dirty="0" smtClean="0"/>
              <a:t>Probability of more than 1 disk fail at the same time is low</a:t>
            </a:r>
          </a:p>
          <a:p>
            <a:r>
              <a:rPr lang="en-US" dirty="0" smtClean="0"/>
              <a:t>6 levels of RAID</a:t>
            </a:r>
          </a:p>
          <a:p>
            <a:endParaRPr lang="en-US" dirty="0"/>
          </a:p>
        </p:txBody>
      </p:sp>
    </p:spTree>
    <p:extLst>
      <p:ext uri="{BB962C8B-B14F-4D97-AF65-F5344CB8AC3E}">
        <p14:creationId xmlns:p14="http://schemas.microsoft.com/office/powerpoint/2010/main" val="12529809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Multiple Disks</a:t>
            </a:r>
            <a:endParaRPr lang="en-US"/>
          </a:p>
        </p:txBody>
      </p:sp>
      <p:sp>
        <p:nvSpPr>
          <p:cNvPr id="4" name="Can 3"/>
          <p:cNvSpPr/>
          <p:nvPr/>
        </p:nvSpPr>
        <p:spPr>
          <a:xfrm>
            <a:off x="2100649" y="2310714"/>
            <a:ext cx="3447535" cy="189058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471351" y="3039762"/>
            <a:ext cx="1124465" cy="3707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mtClean="0"/>
              <a:t>Block 0</a:t>
            </a:r>
            <a:endParaRPr lang="en-US" dirty="0"/>
          </a:p>
        </p:txBody>
      </p:sp>
      <p:sp>
        <p:nvSpPr>
          <p:cNvPr id="6" name="Rectangle 5"/>
          <p:cNvSpPr/>
          <p:nvPr/>
        </p:nvSpPr>
        <p:spPr>
          <a:xfrm>
            <a:off x="3966518" y="3039761"/>
            <a:ext cx="1124465" cy="3707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Block 1</a:t>
            </a:r>
            <a:endParaRPr lang="en-US" dirty="0"/>
          </a:p>
        </p:txBody>
      </p:sp>
      <p:sp>
        <p:nvSpPr>
          <p:cNvPr id="7" name="Rectangle 6"/>
          <p:cNvSpPr/>
          <p:nvPr/>
        </p:nvSpPr>
        <p:spPr>
          <a:xfrm>
            <a:off x="2471351" y="3620528"/>
            <a:ext cx="1124465" cy="3707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Block 2</a:t>
            </a:r>
            <a:endParaRPr lang="en-US" dirty="0"/>
          </a:p>
        </p:txBody>
      </p:sp>
      <p:sp>
        <p:nvSpPr>
          <p:cNvPr id="8" name="Rectangle 7"/>
          <p:cNvSpPr/>
          <p:nvPr/>
        </p:nvSpPr>
        <p:spPr>
          <a:xfrm>
            <a:off x="3966518" y="3620527"/>
            <a:ext cx="1124465" cy="3707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Block N</a:t>
            </a:r>
            <a:endParaRPr lang="en-US" dirty="0"/>
          </a:p>
        </p:txBody>
      </p:sp>
      <p:sp>
        <p:nvSpPr>
          <p:cNvPr id="9" name="Can 8"/>
          <p:cNvSpPr/>
          <p:nvPr/>
        </p:nvSpPr>
        <p:spPr>
          <a:xfrm>
            <a:off x="6534665" y="2310714"/>
            <a:ext cx="3447535" cy="189058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905367" y="3039762"/>
            <a:ext cx="1124465" cy="3707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mtClean="0"/>
              <a:t>Block 0</a:t>
            </a:r>
            <a:endParaRPr lang="en-US" dirty="0"/>
          </a:p>
        </p:txBody>
      </p:sp>
      <p:sp>
        <p:nvSpPr>
          <p:cNvPr id="11" name="Rectangle 10"/>
          <p:cNvSpPr/>
          <p:nvPr/>
        </p:nvSpPr>
        <p:spPr>
          <a:xfrm>
            <a:off x="8400534" y="3039761"/>
            <a:ext cx="1124465" cy="3707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Block 1</a:t>
            </a:r>
            <a:endParaRPr lang="en-US" dirty="0"/>
          </a:p>
        </p:txBody>
      </p:sp>
      <p:sp>
        <p:nvSpPr>
          <p:cNvPr id="12" name="Rectangle 11"/>
          <p:cNvSpPr/>
          <p:nvPr/>
        </p:nvSpPr>
        <p:spPr>
          <a:xfrm>
            <a:off x="6905367" y="3620528"/>
            <a:ext cx="1124465" cy="3707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Block 2</a:t>
            </a:r>
            <a:endParaRPr lang="en-US" dirty="0"/>
          </a:p>
        </p:txBody>
      </p:sp>
      <p:sp>
        <p:nvSpPr>
          <p:cNvPr id="13" name="Rectangle 12"/>
          <p:cNvSpPr/>
          <p:nvPr/>
        </p:nvSpPr>
        <p:spPr>
          <a:xfrm>
            <a:off x="8400534" y="3620527"/>
            <a:ext cx="1124465" cy="3707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Block N</a:t>
            </a:r>
            <a:endParaRPr lang="en-US" dirty="0"/>
          </a:p>
        </p:txBody>
      </p:sp>
      <p:sp>
        <p:nvSpPr>
          <p:cNvPr id="14" name="TextBox 13"/>
          <p:cNvSpPr txBox="1"/>
          <p:nvPr/>
        </p:nvSpPr>
        <p:spPr>
          <a:xfrm>
            <a:off x="3417638" y="4710113"/>
            <a:ext cx="5356723" cy="769441"/>
          </a:xfrm>
          <a:prstGeom prst="rect">
            <a:avLst/>
          </a:prstGeom>
          <a:noFill/>
        </p:spPr>
        <p:txBody>
          <a:bodyPr wrap="none" rtlCol="0">
            <a:spAutoFit/>
          </a:bodyPr>
          <a:lstStyle/>
          <a:p>
            <a:r>
              <a:rPr lang="en-US" sz="4400" dirty="0" smtClean="0"/>
              <a:t>What have </a:t>
            </a:r>
            <a:r>
              <a:rPr lang="en-US" sz="4400" smtClean="0"/>
              <a:t>I achieved?</a:t>
            </a:r>
            <a:endParaRPr lang="en-US" sz="4400"/>
          </a:p>
        </p:txBody>
      </p:sp>
    </p:spTree>
    <p:extLst>
      <p:ext uri="{BB962C8B-B14F-4D97-AF65-F5344CB8AC3E}">
        <p14:creationId xmlns:p14="http://schemas.microsoft.com/office/powerpoint/2010/main" val="42111070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RAID</a:t>
            </a:r>
            <a:endParaRPr lang="en-US" dirty="0"/>
          </a:p>
        </p:txBody>
      </p:sp>
      <p:sp>
        <p:nvSpPr>
          <p:cNvPr id="3" name="Content Placeholder 2"/>
          <p:cNvSpPr>
            <a:spLocks noGrp="1"/>
          </p:cNvSpPr>
          <p:nvPr>
            <p:ph idx="1"/>
          </p:nvPr>
        </p:nvSpPr>
        <p:spPr/>
        <p:txBody>
          <a:bodyPr/>
          <a:lstStyle/>
          <a:p>
            <a:r>
              <a:rPr lang="en-US" dirty="0" smtClean="0"/>
              <a:t>Multiple disks working cooperatively</a:t>
            </a:r>
          </a:p>
          <a:p>
            <a:r>
              <a:rPr lang="en-US" dirty="0" smtClean="0"/>
              <a:t>Disk striping uses multiple disks as one storage unit</a:t>
            </a:r>
          </a:p>
          <a:p>
            <a:pPr lvl="1"/>
            <a:r>
              <a:rPr lang="en-US" dirty="0" smtClean="0"/>
              <a:t>Improvement</a:t>
            </a:r>
          </a:p>
          <a:p>
            <a:r>
              <a:rPr lang="en-US" dirty="0" smtClean="0"/>
              <a:t>RAID schemes store redundant data to improve data reliability</a:t>
            </a:r>
          </a:p>
          <a:p>
            <a:pPr lvl="1"/>
            <a:r>
              <a:rPr lang="en-US" dirty="0" smtClean="0"/>
              <a:t>Mirroring or shadowing keeps duplicate of each disk</a:t>
            </a:r>
          </a:p>
          <a:p>
            <a:pPr lvl="1"/>
            <a:r>
              <a:rPr lang="en-US" dirty="0" smtClean="0"/>
              <a:t>Hamming and parity</a:t>
            </a:r>
            <a:endParaRPr lang="en-US" dirty="0"/>
          </a:p>
        </p:txBody>
      </p:sp>
    </p:spTree>
    <p:extLst>
      <p:ext uri="{BB962C8B-B14F-4D97-AF65-F5344CB8AC3E}">
        <p14:creationId xmlns:p14="http://schemas.microsoft.com/office/powerpoint/2010/main" val="15014833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RAID Controller</a:t>
            </a:r>
            <a:endParaRPr lang="en-US" dirty="0"/>
          </a:p>
        </p:txBody>
      </p:sp>
      <p:sp>
        <p:nvSpPr>
          <p:cNvPr id="4" name="Rectangle 3"/>
          <p:cNvSpPr/>
          <p:nvPr/>
        </p:nvSpPr>
        <p:spPr>
          <a:xfrm>
            <a:off x="3198343" y="1614359"/>
            <a:ext cx="5288692" cy="76830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400" smtClean="0"/>
              <a:t>Operating System</a:t>
            </a:r>
            <a:endParaRPr lang="en-US" sz="2400"/>
          </a:p>
        </p:txBody>
      </p:sp>
      <p:sp>
        <p:nvSpPr>
          <p:cNvPr id="5" name="Rectangle 4"/>
          <p:cNvSpPr/>
          <p:nvPr/>
        </p:nvSpPr>
        <p:spPr>
          <a:xfrm>
            <a:off x="4539051" y="2939922"/>
            <a:ext cx="2607275" cy="654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t>RAID Controller</a:t>
            </a:r>
            <a:endParaRPr lang="en-US" sz="2400"/>
          </a:p>
        </p:txBody>
      </p:sp>
      <p:sp>
        <p:nvSpPr>
          <p:cNvPr id="7" name="Can 6"/>
          <p:cNvSpPr/>
          <p:nvPr/>
        </p:nvSpPr>
        <p:spPr>
          <a:xfrm>
            <a:off x="838200" y="4436075"/>
            <a:ext cx="1260389" cy="196472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468395" y="4893276"/>
            <a:ext cx="1507525" cy="593125"/>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000" smtClean="0"/>
              <a:t>Disk Controller</a:t>
            </a:r>
            <a:endParaRPr lang="en-US" sz="2000"/>
          </a:p>
        </p:txBody>
      </p:sp>
      <p:sp>
        <p:nvSpPr>
          <p:cNvPr id="8" name="Rectangle 7"/>
          <p:cNvSpPr/>
          <p:nvPr/>
        </p:nvSpPr>
        <p:spPr>
          <a:xfrm>
            <a:off x="899984" y="5745892"/>
            <a:ext cx="1136819" cy="43248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mtClean="0"/>
              <a:t>Block N</a:t>
            </a:r>
            <a:endParaRPr lang="en-US"/>
          </a:p>
        </p:txBody>
      </p:sp>
      <p:sp>
        <p:nvSpPr>
          <p:cNvPr id="10" name="Can 9"/>
          <p:cNvSpPr/>
          <p:nvPr/>
        </p:nvSpPr>
        <p:spPr>
          <a:xfrm>
            <a:off x="3704969" y="4436075"/>
            <a:ext cx="1260389" cy="196472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335164" y="4893276"/>
            <a:ext cx="1507525" cy="593125"/>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000" smtClean="0"/>
              <a:t>Disk Controller</a:t>
            </a:r>
            <a:endParaRPr lang="en-US" sz="2000"/>
          </a:p>
        </p:txBody>
      </p:sp>
      <p:sp>
        <p:nvSpPr>
          <p:cNvPr id="12" name="Rectangle 11"/>
          <p:cNvSpPr/>
          <p:nvPr/>
        </p:nvSpPr>
        <p:spPr>
          <a:xfrm>
            <a:off x="3766753" y="5745892"/>
            <a:ext cx="1136819" cy="43248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Block N+1</a:t>
            </a:r>
            <a:endParaRPr lang="en-US" dirty="0"/>
          </a:p>
        </p:txBody>
      </p:sp>
      <p:sp>
        <p:nvSpPr>
          <p:cNvPr id="13" name="Can 12"/>
          <p:cNvSpPr/>
          <p:nvPr/>
        </p:nvSpPr>
        <p:spPr>
          <a:xfrm>
            <a:off x="6571737" y="4436075"/>
            <a:ext cx="1260389" cy="196472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201932" y="4893276"/>
            <a:ext cx="1507525" cy="593125"/>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000" smtClean="0"/>
              <a:t>Disk Controller</a:t>
            </a:r>
            <a:endParaRPr lang="en-US" sz="2000"/>
          </a:p>
        </p:txBody>
      </p:sp>
      <p:sp>
        <p:nvSpPr>
          <p:cNvPr id="15" name="Rectangle 14"/>
          <p:cNvSpPr/>
          <p:nvPr/>
        </p:nvSpPr>
        <p:spPr>
          <a:xfrm>
            <a:off x="6633521" y="5745892"/>
            <a:ext cx="1136819" cy="43248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Block N+2</a:t>
            </a:r>
            <a:endParaRPr lang="en-US" dirty="0"/>
          </a:p>
        </p:txBody>
      </p:sp>
      <p:sp>
        <p:nvSpPr>
          <p:cNvPr id="16" name="Can 15"/>
          <p:cNvSpPr/>
          <p:nvPr/>
        </p:nvSpPr>
        <p:spPr>
          <a:xfrm>
            <a:off x="9438506" y="4436075"/>
            <a:ext cx="1260389" cy="196472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0068701" y="4893276"/>
            <a:ext cx="1507525" cy="593125"/>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000" smtClean="0"/>
              <a:t>Disk Controller</a:t>
            </a:r>
            <a:endParaRPr lang="en-US" sz="2000"/>
          </a:p>
        </p:txBody>
      </p:sp>
      <p:sp>
        <p:nvSpPr>
          <p:cNvPr id="18" name="Rectangle 17"/>
          <p:cNvSpPr/>
          <p:nvPr/>
        </p:nvSpPr>
        <p:spPr>
          <a:xfrm>
            <a:off x="9500290" y="5745892"/>
            <a:ext cx="1136819" cy="43248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Block N+3</a:t>
            </a:r>
            <a:endParaRPr lang="en-US" dirty="0"/>
          </a:p>
        </p:txBody>
      </p:sp>
      <p:cxnSp>
        <p:nvCxnSpPr>
          <p:cNvPr id="20" name="Straight Arrow Connector 19"/>
          <p:cNvCxnSpPr>
            <a:stCxn id="4" idx="2"/>
            <a:endCxn id="5" idx="0"/>
          </p:cNvCxnSpPr>
          <p:nvPr/>
        </p:nvCxnSpPr>
        <p:spPr>
          <a:xfrm>
            <a:off x="5842689" y="2382666"/>
            <a:ext cx="0" cy="5572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flipH="1">
            <a:off x="2366263" y="3435178"/>
            <a:ext cx="2172788" cy="14580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a:endCxn id="11" idx="0"/>
          </p:cNvCxnSpPr>
          <p:nvPr/>
        </p:nvCxnSpPr>
        <p:spPr>
          <a:xfrm>
            <a:off x="5088926" y="3594830"/>
            <a:ext cx="1" cy="12984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a:endCxn id="14" idx="0"/>
          </p:cNvCxnSpPr>
          <p:nvPr/>
        </p:nvCxnSpPr>
        <p:spPr>
          <a:xfrm>
            <a:off x="6633521" y="3605985"/>
            <a:ext cx="1322174" cy="12872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7146326" y="3435178"/>
            <a:ext cx="3243150" cy="14580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extBox 30"/>
          <p:cNvSpPr txBox="1"/>
          <p:nvPr/>
        </p:nvSpPr>
        <p:spPr>
          <a:xfrm>
            <a:off x="5842688" y="2470534"/>
            <a:ext cx="2780120" cy="400110"/>
          </a:xfrm>
          <a:prstGeom prst="rect">
            <a:avLst/>
          </a:prstGeom>
          <a:noFill/>
        </p:spPr>
        <p:txBody>
          <a:bodyPr wrap="none" rtlCol="0">
            <a:spAutoFit/>
          </a:bodyPr>
          <a:lstStyle/>
          <a:p>
            <a:r>
              <a:rPr lang="en-US" sz="2000" dirty="0" smtClean="0"/>
              <a:t>Give me blocks (N,</a:t>
            </a:r>
            <a:r>
              <a:rPr lang="mr-IN" sz="2000" dirty="0" smtClean="0"/>
              <a:t>…</a:t>
            </a:r>
            <a:r>
              <a:rPr lang="en-US" sz="2000" dirty="0" err="1" smtClean="0"/>
              <a:t>N+k</a:t>
            </a:r>
            <a:r>
              <a:rPr lang="en-US" sz="2000" dirty="0" smtClean="0"/>
              <a:t>)</a:t>
            </a:r>
            <a:endParaRPr lang="en-US" sz="2000" dirty="0"/>
          </a:p>
        </p:txBody>
      </p:sp>
      <p:sp>
        <p:nvSpPr>
          <p:cNvPr id="32" name="TextBox 31"/>
          <p:cNvSpPr txBox="1"/>
          <p:nvPr/>
        </p:nvSpPr>
        <p:spPr>
          <a:xfrm>
            <a:off x="1998818" y="3461455"/>
            <a:ext cx="1707070" cy="369332"/>
          </a:xfrm>
          <a:prstGeom prst="rect">
            <a:avLst/>
          </a:prstGeom>
          <a:noFill/>
        </p:spPr>
        <p:txBody>
          <a:bodyPr wrap="none" rtlCol="0">
            <a:spAutoFit/>
          </a:bodyPr>
          <a:lstStyle/>
          <a:p>
            <a:r>
              <a:rPr lang="en-US" dirty="0" smtClean="0"/>
              <a:t>Give </a:t>
            </a:r>
            <a:r>
              <a:rPr lang="en-US" smtClean="0"/>
              <a:t>me block N</a:t>
            </a:r>
            <a:endParaRPr lang="en-US"/>
          </a:p>
        </p:txBody>
      </p:sp>
      <p:sp>
        <p:nvSpPr>
          <p:cNvPr id="33" name="TextBox 32"/>
          <p:cNvSpPr txBox="1"/>
          <p:nvPr/>
        </p:nvSpPr>
        <p:spPr>
          <a:xfrm>
            <a:off x="4216996" y="3876500"/>
            <a:ext cx="1939505" cy="369332"/>
          </a:xfrm>
          <a:prstGeom prst="rect">
            <a:avLst/>
          </a:prstGeom>
          <a:noFill/>
        </p:spPr>
        <p:txBody>
          <a:bodyPr wrap="none" rtlCol="0">
            <a:spAutoFit/>
          </a:bodyPr>
          <a:lstStyle/>
          <a:p>
            <a:r>
              <a:rPr lang="en-US" dirty="0" smtClean="0"/>
              <a:t>Give me block N+1</a:t>
            </a:r>
            <a:endParaRPr lang="en-US" dirty="0"/>
          </a:p>
        </p:txBody>
      </p:sp>
      <p:sp>
        <p:nvSpPr>
          <p:cNvPr id="34" name="TextBox 33"/>
          <p:cNvSpPr txBox="1"/>
          <p:nvPr/>
        </p:nvSpPr>
        <p:spPr>
          <a:xfrm>
            <a:off x="6203606" y="4061166"/>
            <a:ext cx="1939505" cy="369332"/>
          </a:xfrm>
          <a:prstGeom prst="rect">
            <a:avLst/>
          </a:prstGeom>
          <a:noFill/>
        </p:spPr>
        <p:txBody>
          <a:bodyPr wrap="none" rtlCol="0">
            <a:spAutoFit/>
          </a:bodyPr>
          <a:lstStyle/>
          <a:p>
            <a:r>
              <a:rPr lang="en-US" dirty="0" smtClean="0"/>
              <a:t>Give me block N+2</a:t>
            </a:r>
            <a:endParaRPr lang="en-US" dirty="0"/>
          </a:p>
        </p:txBody>
      </p:sp>
      <p:sp>
        <p:nvSpPr>
          <p:cNvPr id="35" name="TextBox 34"/>
          <p:cNvSpPr txBox="1"/>
          <p:nvPr/>
        </p:nvSpPr>
        <p:spPr>
          <a:xfrm>
            <a:off x="8143111" y="3594233"/>
            <a:ext cx="1939505" cy="369332"/>
          </a:xfrm>
          <a:prstGeom prst="rect">
            <a:avLst/>
          </a:prstGeom>
          <a:noFill/>
        </p:spPr>
        <p:txBody>
          <a:bodyPr wrap="none" rtlCol="0">
            <a:spAutoFit/>
          </a:bodyPr>
          <a:lstStyle/>
          <a:p>
            <a:r>
              <a:rPr lang="en-US" dirty="0" smtClean="0"/>
              <a:t>Give me block N+3</a:t>
            </a:r>
            <a:endParaRPr lang="en-US" dirty="0"/>
          </a:p>
        </p:txBody>
      </p:sp>
    </p:spTree>
    <p:extLst>
      <p:ext uri="{BB962C8B-B14F-4D97-AF65-F5344CB8AC3E}">
        <p14:creationId xmlns:p14="http://schemas.microsoft.com/office/powerpoint/2010/main" val="2447044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32" grpId="0"/>
      <p:bldP spid="33" grpId="0"/>
      <p:bldP spid="34" grpId="0"/>
      <p:bldP spid="3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a:t>Base and Limit Registers</a:t>
            </a:r>
          </a:p>
        </p:txBody>
      </p:sp>
      <p:pic>
        <p:nvPicPr>
          <p:cNvPr id="26628" name="Content Placeholder 4" descr="8.02.pdf"/>
          <p:cNvPicPr>
            <a:picLocks noChangeAspect="1"/>
          </p:cNvPicPr>
          <p:nvPr/>
        </p:nvPicPr>
        <p:blipFill>
          <a:blip r:embed="rId3">
            <a:extLst>
              <a:ext uri="{28A0092B-C50C-407E-A947-70E740481C1C}">
                <a14:useLocalDpi xmlns:a14="http://schemas.microsoft.com/office/drawing/2010/main" val="0"/>
              </a:ext>
            </a:extLst>
          </a:blip>
          <a:srcRect t="-12790" b="-12790"/>
          <a:stretch>
            <a:fillRect/>
          </a:stretch>
        </p:blipFill>
        <p:spPr bwMode="auto">
          <a:xfrm>
            <a:off x="1298606" y="1636032"/>
            <a:ext cx="9594787" cy="49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542116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Disk Scheduling</a:t>
            </a:r>
            <a:endParaRPr lang="en-US" dirty="0"/>
          </a:p>
        </p:txBody>
      </p:sp>
      <p:sp>
        <p:nvSpPr>
          <p:cNvPr id="3" name="TextBox 2"/>
          <p:cNvSpPr txBox="1"/>
          <p:nvPr/>
        </p:nvSpPr>
        <p:spPr>
          <a:xfrm>
            <a:off x="773998" y="2021305"/>
            <a:ext cx="10644004" cy="3108543"/>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Several algorithms exist to schedule the servicing of disk I/O requests.</a:t>
            </a:r>
          </a:p>
          <a:p>
            <a:pPr marL="285750" indent="-285750">
              <a:buFont typeface="Arial" panose="020B0604020202020204" pitchFamily="34" charset="0"/>
              <a:buChar char="•"/>
            </a:pPr>
            <a:r>
              <a:rPr lang="en-US" sz="2800" dirty="0" smtClean="0"/>
              <a:t>Assume that: -</a:t>
            </a:r>
          </a:p>
          <a:p>
            <a:pPr marL="742950" lvl="1" indent="-285750">
              <a:buFont typeface="Arial" panose="020B0604020202020204" pitchFamily="34" charset="0"/>
              <a:buChar char="•"/>
            </a:pPr>
            <a:r>
              <a:rPr lang="en-US" sz="2800" dirty="0" smtClean="0"/>
              <a:t>a disk has cylinders from 0 to 199</a:t>
            </a:r>
          </a:p>
          <a:p>
            <a:pPr marL="742950" lvl="1" indent="-285750">
              <a:buFont typeface="Arial" panose="020B0604020202020204" pitchFamily="34" charset="0"/>
              <a:buChar char="•"/>
            </a:pPr>
            <a:r>
              <a:rPr lang="en-US" sz="2800" dirty="0" smtClean="0"/>
              <a:t>Request queue has requests for blocks on the following cylinders: -</a:t>
            </a:r>
          </a:p>
          <a:p>
            <a:pPr marL="1200150" lvl="2" indent="-285750">
              <a:buFont typeface="Arial" panose="020B0604020202020204" pitchFamily="34" charset="0"/>
              <a:buChar char="•"/>
            </a:pPr>
            <a:r>
              <a:rPr lang="en-US" sz="2800" dirty="0" smtClean="0"/>
              <a:t>98, 183, 37, 122, 14, 124, 65, 67</a:t>
            </a:r>
          </a:p>
          <a:p>
            <a:pPr marL="742950" lvl="1" indent="-285750">
              <a:buFont typeface="Arial" panose="020B0604020202020204" pitchFamily="34" charset="0"/>
              <a:buChar char="•"/>
            </a:pPr>
            <a:r>
              <a:rPr lang="en-US" sz="2800" dirty="0" smtClean="0"/>
              <a:t>Head pointer 53</a:t>
            </a:r>
          </a:p>
          <a:p>
            <a:pPr marL="285750"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397972111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916" y="1312750"/>
            <a:ext cx="6088664" cy="441428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2" name="Rectangle 2"/>
          <p:cNvSpPr>
            <a:spLocks noGrp="1" noChangeArrowheads="1"/>
          </p:cNvSpPr>
          <p:nvPr>
            <p:ph type="title"/>
          </p:nvPr>
        </p:nvSpPr>
        <p:spPr>
          <a:xfrm>
            <a:off x="6392598" y="640263"/>
            <a:ext cx="5221266" cy="1344975"/>
          </a:xfrm>
        </p:spPr>
        <p:txBody>
          <a:bodyPr>
            <a:normAutofit/>
          </a:bodyPr>
          <a:lstStyle/>
          <a:p>
            <a:pPr algn="ctr"/>
            <a:r>
              <a:rPr lang="en-US" altLang="en-US" sz="4000"/>
              <a:t>FCFS</a:t>
            </a:r>
          </a:p>
        </p:txBody>
      </p:sp>
      <p:sp>
        <p:nvSpPr>
          <p:cNvPr id="2" name="内容占位符 1">
            <a:extLst>
              <a:ext uri="{FF2B5EF4-FFF2-40B4-BE49-F238E27FC236}">
                <a16:creationId xmlns:a16="http://schemas.microsoft.com/office/drawing/2014/main" id="{74ADC05E-AD39-4D3D-949E-02A0326CD818}"/>
              </a:ext>
            </a:extLst>
          </p:cNvPr>
          <p:cNvSpPr>
            <a:spLocks noGrp="1"/>
          </p:cNvSpPr>
          <p:nvPr>
            <p:ph idx="1"/>
          </p:nvPr>
        </p:nvSpPr>
        <p:spPr>
          <a:xfrm>
            <a:off x="6391903" y="2121763"/>
            <a:ext cx="5235490" cy="3773010"/>
          </a:xfrm>
        </p:spPr>
        <p:txBody>
          <a:bodyPr>
            <a:normAutofit/>
          </a:bodyPr>
          <a:lstStyle/>
          <a:p>
            <a:r>
              <a:rPr lang="en-US" altLang="en-US" dirty="0">
                <a:latin typeface="Helvetica" panose="020B0604020202020204" pitchFamily="34" charset="0"/>
              </a:rPr>
              <a:t>Illustration shows total head movement of 640 </a:t>
            </a:r>
            <a:r>
              <a:rPr lang="en-US" altLang="en-US" dirty="0" smtClean="0">
                <a:latin typeface="Helvetica" panose="020B0604020202020204" pitchFamily="34" charset="0"/>
              </a:rPr>
              <a:t>cylinders (Seek distance)</a:t>
            </a:r>
            <a:endParaRPr lang="en-US" altLang="en-US" dirty="0">
              <a:latin typeface="Helvetica" panose="020B0604020202020204" pitchFamily="34" charset="0"/>
            </a:endParaRPr>
          </a:p>
          <a:p>
            <a:endParaRPr lang="zh-CN" altLang="en-US" dirty="0"/>
          </a:p>
        </p:txBody>
      </p:sp>
    </p:spTree>
    <p:extLst>
      <p:ext uri="{BB962C8B-B14F-4D97-AF65-F5344CB8AC3E}">
        <p14:creationId xmlns:p14="http://schemas.microsoft.com/office/powerpoint/2010/main" val="215459414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11915" y="1312750"/>
            <a:ext cx="6135651" cy="4141566"/>
          </a:xfrm>
          <a:prstGeom prst="rect">
            <a:avLst/>
          </a:prstGeom>
        </p:spPr>
      </p:pic>
      <p:sp>
        <p:nvSpPr>
          <p:cNvPr id="2" name="标题 1"/>
          <p:cNvSpPr>
            <a:spLocks noGrp="1"/>
          </p:cNvSpPr>
          <p:nvPr>
            <p:ph type="title"/>
          </p:nvPr>
        </p:nvSpPr>
        <p:spPr>
          <a:xfrm>
            <a:off x="6392598" y="640263"/>
            <a:ext cx="5221266" cy="1344975"/>
          </a:xfrm>
        </p:spPr>
        <p:txBody>
          <a:bodyPr>
            <a:normAutofit/>
          </a:bodyPr>
          <a:lstStyle/>
          <a:p>
            <a:pPr algn="ctr"/>
            <a:r>
              <a:rPr lang="en-US" altLang="zh-CN" sz="4000"/>
              <a:t>SSTF</a:t>
            </a:r>
            <a:endParaRPr lang="zh-CN" altLang="en-US" sz="4000"/>
          </a:p>
        </p:txBody>
      </p:sp>
      <p:sp>
        <p:nvSpPr>
          <p:cNvPr id="3" name="内容占位符 2"/>
          <p:cNvSpPr>
            <a:spLocks noGrp="1"/>
          </p:cNvSpPr>
          <p:nvPr>
            <p:ph idx="1"/>
          </p:nvPr>
        </p:nvSpPr>
        <p:spPr>
          <a:xfrm>
            <a:off x="6391903" y="2121763"/>
            <a:ext cx="5235490" cy="3773010"/>
          </a:xfrm>
        </p:spPr>
        <p:txBody>
          <a:bodyPr>
            <a:normAutofit/>
          </a:bodyPr>
          <a:lstStyle/>
          <a:p>
            <a:r>
              <a:rPr lang="en-US" altLang="zh-CN" dirty="0"/>
              <a:t>Shortest Seek Time First selects the request with the minimum seek time from the current head </a:t>
            </a:r>
            <a:r>
              <a:rPr lang="en-US" altLang="zh-CN" dirty="0" smtClean="0"/>
              <a:t>position</a:t>
            </a:r>
          </a:p>
          <a:p>
            <a:r>
              <a:rPr lang="en-US" altLang="zh-CN" dirty="0" smtClean="0"/>
              <a:t>May cause starvation</a:t>
            </a:r>
            <a:endParaRPr lang="en-US" altLang="zh-CN" dirty="0"/>
          </a:p>
          <a:p>
            <a:r>
              <a:rPr lang="en-US" altLang="zh-CN" dirty="0"/>
              <a:t>Illustration shows total head movement of 236 cylinders</a:t>
            </a:r>
          </a:p>
          <a:p>
            <a:endParaRPr lang="zh-CN" altLang="en-US" dirty="0"/>
          </a:p>
        </p:txBody>
      </p:sp>
    </p:spTree>
    <p:extLst>
      <p:ext uri="{BB962C8B-B14F-4D97-AF65-F5344CB8AC3E}">
        <p14:creationId xmlns:p14="http://schemas.microsoft.com/office/powerpoint/2010/main" val="48056304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79831" y="1175301"/>
            <a:ext cx="6012421" cy="4539379"/>
          </a:xfrm>
          <a:prstGeom prst="rect">
            <a:avLst/>
          </a:prstGeom>
        </p:spPr>
      </p:pic>
      <p:sp>
        <p:nvSpPr>
          <p:cNvPr id="2" name="标题 1"/>
          <p:cNvSpPr>
            <a:spLocks noGrp="1"/>
          </p:cNvSpPr>
          <p:nvPr>
            <p:ph type="title"/>
          </p:nvPr>
        </p:nvSpPr>
        <p:spPr>
          <a:xfrm>
            <a:off x="6392598" y="640263"/>
            <a:ext cx="5221266" cy="1344975"/>
          </a:xfrm>
        </p:spPr>
        <p:txBody>
          <a:bodyPr>
            <a:normAutofit/>
          </a:bodyPr>
          <a:lstStyle/>
          <a:p>
            <a:pPr algn="ctr"/>
            <a:r>
              <a:rPr lang="en-US" altLang="zh-CN" sz="4000"/>
              <a:t>SCAN</a:t>
            </a:r>
            <a:endParaRPr lang="zh-CN" altLang="en-US" sz="4000"/>
          </a:p>
        </p:txBody>
      </p:sp>
      <p:sp>
        <p:nvSpPr>
          <p:cNvPr id="3" name="内容占位符 2"/>
          <p:cNvSpPr>
            <a:spLocks noGrp="1"/>
          </p:cNvSpPr>
          <p:nvPr>
            <p:ph idx="1"/>
          </p:nvPr>
        </p:nvSpPr>
        <p:spPr>
          <a:xfrm>
            <a:off x="6391903" y="2121762"/>
            <a:ext cx="5235490" cy="4187597"/>
          </a:xfrm>
        </p:spPr>
        <p:txBody>
          <a:bodyPr>
            <a:normAutofit/>
          </a:bodyPr>
          <a:lstStyle/>
          <a:p>
            <a:r>
              <a:rPr lang="en-US" altLang="zh-CN" dirty="0"/>
              <a:t>The disk arm starts at one end of the disk, and moves toward the other end, servicing requests until it gets to the other end of the disk, where the head movement is reversed and servicing continues.</a:t>
            </a:r>
          </a:p>
          <a:p>
            <a:r>
              <a:rPr lang="en-US" altLang="zh-CN" dirty="0"/>
              <a:t>Illustration shows total head movement of </a:t>
            </a:r>
            <a:r>
              <a:rPr lang="en-US" altLang="zh-CN" dirty="0" smtClean="0"/>
              <a:t>236 </a:t>
            </a:r>
            <a:r>
              <a:rPr lang="en-US" altLang="zh-CN" dirty="0"/>
              <a:t>cylinders</a:t>
            </a:r>
          </a:p>
          <a:p>
            <a:endParaRPr lang="zh-CN" altLang="en-US" dirty="0"/>
          </a:p>
        </p:txBody>
      </p:sp>
    </p:spTree>
    <p:extLst>
      <p:ext uri="{BB962C8B-B14F-4D97-AF65-F5344CB8AC3E}">
        <p14:creationId xmlns:p14="http://schemas.microsoft.com/office/powerpoint/2010/main" val="345374573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5" name="Picture 4"/>
          <p:cNvPicPr>
            <a:picLocks noChangeAspect="1" noChangeArrowheads="1"/>
          </p:cNvPicPr>
          <p:nvPr/>
        </p:nvPicPr>
        <p:blipFill>
          <a:blip r:embed="rId3">
            <a:extLst>
              <a:ext uri="{28A0092B-C50C-407E-A947-70E740481C1C}">
                <a14:useLocalDpi xmlns:a14="http://schemas.microsoft.com/office/drawing/2010/main" val="0"/>
              </a:ext>
            </a:extLst>
          </a:blip>
          <a:srcRect l="706" t="3731" r="925" b="3731"/>
          <a:stretch>
            <a:fillRect/>
          </a:stretch>
        </p:blipFill>
        <p:spPr bwMode="auto">
          <a:xfrm>
            <a:off x="211916" y="1312750"/>
            <a:ext cx="6074682" cy="428594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
        <p:nvSpPr>
          <p:cNvPr id="38914" name="Rectangle 2"/>
          <p:cNvSpPr>
            <a:spLocks noGrp="1" noChangeArrowheads="1"/>
          </p:cNvSpPr>
          <p:nvPr>
            <p:ph type="title"/>
          </p:nvPr>
        </p:nvSpPr>
        <p:spPr>
          <a:xfrm>
            <a:off x="6392598" y="640263"/>
            <a:ext cx="5221266" cy="1344975"/>
          </a:xfrm>
        </p:spPr>
        <p:txBody>
          <a:bodyPr>
            <a:normAutofit/>
          </a:bodyPr>
          <a:lstStyle/>
          <a:p>
            <a:pPr algn="ctr"/>
            <a:r>
              <a:rPr lang="en-US" altLang="en-US" sz="4000" dirty="0"/>
              <a:t>C-SCAN</a:t>
            </a:r>
          </a:p>
        </p:txBody>
      </p:sp>
      <p:sp>
        <p:nvSpPr>
          <p:cNvPr id="2" name="内容占位符 1">
            <a:extLst>
              <a:ext uri="{FF2B5EF4-FFF2-40B4-BE49-F238E27FC236}">
                <a16:creationId xmlns:a16="http://schemas.microsoft.com/office/drawing/2014/main" id="{DA38B797-000A-4BF9-94FF-4F5D3DED2303}"/>
              </a:ext>
            </a:extLst>
          </p:cNvPr>
          <p:cNvSpPr>
            <a:spLocks noGrp="1"/>
          </p:cNvSpPr>
          <p:nvPr>
            <p:ph idx="1"/>
          </p:nvPr>
        </p:nvSpPr>
        <p:spPr>
          <a:xfrm>
            <a:off x="6391903" y="2121763"/>
            <a:ext cx="5235490" cy="3773010"/>
          </a:xfrm>
        </p:spPr>
        <p:txBody>
          <a:bodyPr>
            <a:normAutofit/>
          </a:bodyPr>
          <a:lstStyle/>
          <a:p>
            <a:r>
              <a:rPr lang="en-US" altLang="zh-CN" sz="2400" dirty="0" smtClean="0"/>
              <a:t>Circular SCAN provides a more uniform wait time than SCAN</a:t>
            </a:r>
          </a:p>
          <a:p>
            <a:r>
              <a:rPr lang="en-US" altLang="zh-CN" sz="2400" dirty="0" smtClean="0"/>
              <a:t>The </a:t>
            </a:r>
            <a:r>
              <a:rPr lang="en-US" altLang="zh-CN" sz="2400" dirty="0"/>
              <a:t>head moves from one end of the disk to the other, servicing requests as it goes</a:t>
            </a:r>
          </a:p>
          <a:p>
            <a:r>
              <a:rPr lang="en-US" altLang="zh-CN" sz="2400" dirty="0"/>
              <a:t>When it reaches the other end, however, it immediately returns to the beginning of the disk, without servicing any requests on the return trip</a:t>
            </a:r>
          </a:p>
        </p:txBody>
      </p:sp>
    </p:spTree>
    <p:extLst>
      <p:ext uri="{BB962C8B-B14F-4D97-AF65-F5344CB8AC3E}">
        <p14:creationId xmlns:p14="http://schemas.microsoft.com/office/powerpoint/2010/main" val="3704589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F35F2BC4-E717-49D9-B64B-D86B2C40D554}"/>
              </a:ext>
            </a:extLst>
          </p:cNvPr>
          <p:cNvPicPr>
            <a:picLocks noChangeAspect="1"/>
          </p:cNvPicPr>
          <p:nvPr/>
        </p:nvPicPr>
        <p:blipFill>
          <a:blip r:embed="rId3"/>
          <a:stretch>
            <a:fillRect/>
          </a:stretch>
        </p:blipFill>
        <p:spPr>
          <a:xfrm>
            <a:off x="195873" y="1312750"/>
            <a:ext cx="6192333" cy="4350113"/>
          </a:xfrm>
          <a:prstGeom prst="rect">
            <a:avLst/>
          </a:prstGeom>
        </p:spPr>
      </p:pic>
      <p:sp>
        <p:nvSpPr>
          <p:cNvPr id="40962" name="Rectangle 2"/>
          <p:cNvSpPr>
            <a:spLocks noGrp="1" noChangeArrowheads="1"/>
          </p:cNvSpPr>
          <p:nvPr>
            <p:ph type="title"/>
          </p:nvPr>
        </p:nvSpPr>
        <p:spPr>
          <a:xfrm>
            <a:off x="6392598" y="640263"/>
            <a:ext cx="5221266" cy="1344975"/>
          </a:xfrm>
        </p:spPr>
        <p:txBody>
          <a:bodyPr>
            <a:normAutofit/>
          </a:bodyPr>
          <a:lstStyle/>
          <a:p>
            <a:pPr algn="ctr"/>
            <a:r>
              <a:rPr lang="en-US" altLang="en-US" sz="4000"/>
              <a:t>C-LOOK</a:t>
            </a:r>
          </a:p>
        </p:txBody>
      </p:sp>
      <p:sp>
        <p:nvSpPr>
          <p:cNvPr id="40963" name="Rectangle 3"/>
          <p:cNvSpPr>
            <a:spLocks noGrp="1" noChangeArrowheads="1"/>
          </p:cNvSpPr>
          <p:nvPr>
            <p:ph type="body" idx="1"/>
          </p:nvPr>
        </p:nvSpPr>
        <p:spPr>
          <a:xfrm>
            <a:off x="6391903" y="2121763"/>
            <a:ext cx="5235490" cy="3773010"/>
          </a:xfrm>
        </p:spPr>
        <p:txBody>
          <a:bodyPr>
            <a:normAutofit/>
          </a:bodyPr>
          <a:lstStyle/>
          <a:p>
            <a:r>
              <a:rPr lang="en-US" altLang="en-US" sz="2400" dirty="0" smtClean="0"/>
              <a:t>C-LOOK </a:t>
            </a:r>
            <a:r>
              <a:rPr lang="en-US" altLang="en-US" sz="2400" dirty="0"/>
              <a:t>a version of C-SCAN</a:t>
            </a:r>
          </a:p>
          <a:p>
            <a:r>
              <a:rPr lang="en-US" altLang="en-US" sz="2400" dirty="0"/>
              <a:t>Arm only goes as far as the last request in each direction, then reverses direction immediately, without first going all the way to the end of the disk </a:t>
            </a:r>
          </a:p>
        </p:txBody>
      </p:sp>
    </p:spTree>
    <p:extLst>
      <p:ext uri="{BB962C8B-B14F-4D97-AF65-F5344CB8AC3E}">
        <p14:creationId xmlns:p14="http://schemas.microsoft.com/office/powerpoint/2010/main" val="24840927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Linked Allocation</a:t>
            </a:r>
            <a:endParaRPr lang="en-US" dirty="0"/>
          </a:p>
        </p:txBody>
      </p:sp>
      <p:sp>
        <p:nvSpPr>
          <p:cNvPr id="3" name="TextBox 2"/>
          <p:cNvSpPr txBox="1"/>
          <p:nvPr/>
        </p:nvSpPr>
        <p:spPr>
          <a:xfrm>
            <a:off x="980431" y="1631404"/>
            <a:ext cx="7511928" cy="2677656"/>
          </a:xfrm>
          <a:prstGeom prst="rect">
            <a:avLst/>
          </a:prstGeom>
          <a:noFill/>
        </p:spPr>
        <p:txBody>
          <a:bodyPr wrap="none" rtlCol="0">
            <a:spAutoFit/>
          </a:bodyPr>
          <a:lstStyle/>
          <a:p>
            <a:pPr marL="285750" indent="-285750">
              <a:buFont typeface="Arial" charset="0"/>
              <a:buChar char="•"/>
            </a:pPr>
            <a:r>
              <a:rPr lang="en-US" sz="2400" dirty="0" smtClean="0"/>
              <a:t>Each file is a linked list of disk blocks</a:t>
            </a:r>
          </a:p>
          <a:p>
            <a:pPr marL="285750" indent="-285750">
              <a:buFont typeface="Arial" charset="0"/>
              <a:buChar char="•"/>
            </a:pPr>
            <a:r>
              <a:rPr lang="en-US" sz="2400" dirty="0" smtClean="0"/>
              <a:t>Linked blocks can be scattered anywhere on the disk</a:t>
            </a:r>
          </a:p>
          <a:p>
            <a:pPr marL="285750" indent="-285750">
              <a:buFont typeface="Arial" charset="0"/>
              <a:buChar char="•"/>
            </a:pPr>
            <a:r>
              <a:rPr lang="en-US" sz="2400" dirty="0" smtClean="0"/>
              <a:t>No external fragmentation</a:t>
            </a:r>
          </a:p>
          <a:p>
            <a:pPr marL="285750" indent="-285750">
              <a:buFont typeface="Arial" charset="0"/>
              <a:buChar char="•"/>
            </a:pPr>
            <a:r>
              <a:rPr lang="en-US" sz="2400" dirty="0" smtClean="0"/>
              <a:t>FCB keep the pointer to the first block</a:t>
            </a:r>
          </a:p>
          <a:p>
            <a:pPr marL="285750" indent="-285750">
              <a:buFont typeface="Arial" charset="0"/>
              <a:buChar char="•"/>
            </a:pPr>
            <a:r>
              <a:rPr lang="en-US" sz="2400" dirty="0" smtClean="0"/>
              <a:t>Every block has a pointer to the next block to link the list</a:t>
            </a:r>
          </a:p>
          <a:p>
            <a:pPr marL="285750" indent="-285750">
              <a:buFont typeface="Arial" charset="0"/>
              <a:buChar char="•"/>
            </a:pPr>
            <a:r>
              <a:rPr lang="en-US" sz="2400" dirty="0" smtClean="0"/>
              <a:t>Block Size (Usually power of 2) = Pointer Size + Data Size </a:t>
            </a:r>
          </a:p>
          <a:p>
            <a:pPr marL="285750" indent="-285750">
              <a:buFont typeface="Arial" charset="0"/>
              <a:buChar char="•"/>
            </a:pPr>
            <a:endParaRPr lang="en-US" sz="2400" dirty="0"/>
          </a:p>
        </p:txBody>
      </p:sp>
      <p:grpSp>
        <p:nvGrpSpPr>
          <p:cNvPr id="8" name="Group 7"/>
          <p:cNvGrpSpPr/>
          <p:nvPr/>
        </p:nvGrpSpPr>
        <p:grpSpPr>
          <a:xfrm>
            <a:off x="3704898" y="4138120"/>
            <a:ext cx="4004440" cy="2569779"/>
            <a:chOff x="2853560" y="4146331"/>
            <a:chExt cx="4004440" cy="2569779"/>
          </a:xfrm>
        </p:grpSpPr>
        <p:sp>
          <p:nvSpPr>
            <p:cNvPr id="7" name="Rounded Rectangle 6"/>
            <p:cNvSpPr/>
            <p:nvPr/>
          </p:nvSpPr>
          <p:spPr>
            <a:xfrm>
              <a:off x="2853560" y="4146331"/>
              <a:ext cx="4004440" cy="2569779"/>
            </a:xfrm>
            <a:prstGeom prst="roundRect">
              <a:avLst/>
            </a:prstGeom>
            <a:solidFill>
              <a:srgbClr val="70AD47">
                <a:alpha val="21961"/>
              </a:srgbClr>
            </a:solidFill>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r>
                <a:rPr lang="en-US" b="1" dirty="0" smtClean="0">
                  <a:solidFill>
                    <a:schemeClr val="tx1"/>
                  </a:solidFill>
                </a:rPr>
                <a:t>Block Structure</a:t>
              </a:r>
              <a:endParaRPr lang="en-US" b="1" dirty="0">
                <a:solidFill>
                  <a:schemeClr val="tx1"/>
                </a:solidFill>
              </a:endParaRPr>
            </a:p>
          </p:txBody>
        </p:sp>
        <p:sp>
          <p:nvSpPr>
            <p:cNvPr id="4" name="Rectangle 3"/>
            <p:cNvSpPr/>
            <p:nvPr/>
          </p:nvSpPr>
          <p:spPr>
            <a:xfrm>
              <a:off x="4272455" y="4736214"/>
              <a:ext cx="1592318" cy="44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Pointer</a:t>
              </a:r>
              <a:endParaRPr lang="en-US" dirty="0"/>
            </a:p>
          </p:txBody>
        </p:sp>
        <p:sp>
          <p:nvSpPr>
            <p:cNvPr id="5" name="Rectangle 4"/>
            <p:cNvSpPr/>
            <p:nvPr/>
          </p:nvSpPr>
          <p:spPr>
            <a:xfrm>
              <a:off x="4272455" y="5177648"/>
              <a:ext cx="1592318" cy="127700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mtClean="0"/>
                <a:t>Data</a:t>
              </a:r>
              <a:endParaRPr lang="en-US"/>
            </a:p>
          </p:txBody>
        </p:sp>
      </p:grpSp>
    </p:spTree>
    <p:extLst>
      <p:ext uri="{BB962C8B-B14F-4D97-AF65-F5344CB8AC3E}">
        <p14:creationId xmlns:p14="http://schemas.microsoft.com/office/powerpoint/2010/main" val="214552705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Linked Allocation - Example</a:t>
            </a:r>
            <a:endParaRPr lang="en-US" dirty="0"/>
          </a:p>
        </p:txBody>
      </p:sp>
      <p:sp>
        <p:nvSpPr>
          <p:cNvPr id="3" name="Rectangle 2"/>
          <p:cNvSpPr/>
          <p:nvPr/>
        </p:nvSpPr>
        <p:spPr>
          <a:xfrm>
            <a:off x="1419962" y="4956363"/>
            <a:ext cx="898634"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TextBox 3"/>
          <p:cNvSpPr txBox="1"/>
          <p:nvPr/>
        </p:nvSpPr>
        <p:spPr>
          <a:xfrm>
            <a:off x="1733136" y="4277325"/>
            <a:ext cx="301686" cy="369332"/>
          </a:xfrm>
          <a:prstGeom prst="rect">
            <a:avLst/>
          </a:prstGeom>
          <a:noFill/>
        </p:spPr>
        <p:txBody>
          <a:bodyPr wrap="none" rtlCol="0">
            <a:spAutoFit/>
          </a:bodyPr>
          <a:lstStyle/>
          <a:p>
            <a:r>
              <a:rPr lang="en-US" smtClean="0"/>
              <a:t>0</a:t>
            </a:r>
            <a:endParaRPr lang="en-US"/>
          </a:p>
        </p:txBody>
      </p:sp>
      <p:sp>
        <p:nvSpPr>
          <p:cNvPr id="5" name="Rectangle 4"/>
          <p:cNvSpPr/>
          <p:nvPr/>
        </p:nvSpPr>
        <p:spPr>
          <a:xfrm>
            <a:off x="2318596" y="4956363"/>
            <a:ext cx="898634"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TextBox 5"/>
          <p:cNvSpPr txBox="1"/>
          <p:nvPr/>
        </p:nvSpPr>
        <p:spPr>
          <a:xfrm>
            <a:off x="2631770" y="4277325"/>
            <a:ext cx="301686" cy="369332"/>
          </a:xfrm>
          <a:prstGeom prst="rect">
            <a:avLst/>
          </a:prstGeom>
          <a:noFill/>
        </p:spPr>
        <p:txBody>
          <a:bodyPr wrap="none" rtlCol="0">
            <a:spAutoFit/>
          </a:bodyPr>
          <a:lstStyle/>
          <a:p>
            <a:r>
              <a:rPr lang="en-US" dirty="0"/>
              <a:t>1</a:t>
            </a:r>
          </a:p>
        </p:txBody>
      </p:sp>
      <p:sp>
        <p:nvSpPr>
          <p:cNvPr id="7" name="Rectangle 6"/>
          <p:cNvSpPr/>
          <p:nvPr/>
        </p:nvSpPr>
        <p:spPr>
          <a:xfrm>
            <a:off x="3217230" y="4956363"/>
            <a:ext cx="898634"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TextBox 7"/>
          <p:cNvSpPr txBox="1"/>
          <p:nvPr/>
        </p:nvSpPr>
        <p:spPr>
          <a:xfrm>
            <a:off x="3530404" y="4277325"/>
            <a:ext cx="301686" cy="369332"/>
          </a:xfrm>
          <a:prstGeom prst="rect">
            <a:avLst/>
          </a:prstGeom>
          <a:noFill/>
        </p:spPr>
        <p:txBody>
          <a:bodyPr wrap="none" rtlCol="0">
            <a:spAutoFit/>
          </a:bodyPr>
          <a:lstStyle/>
          <a:p>
            <a:r>
              <a:rPr lang="en-US" dirty="0"/>
              <a:t>2</a:t>
            </a:r>
          </a:p>
        </p:txBody>
      </p:sp>
      <p:sp>
        <p:nvSpPr>
          <p:cNvPr id="9" name="Rectangle 8"/>
          <p:cNvSpPr/>
          <p:nvPr/>
        </p:nvSpPr>
        <p:spPr>
          <a:xfrm>
            <a:off x="4115864" y="4956363"/>
            <a:ext cx="898634"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TextBox 9"/>
          <p:cNvSpPr txBox="1"/>
          <p:nvPr/>
        </p:nvSpPr>
        <p:spPr>
          <a:xfrm>
            <a:off x="4429038" y="4277325"/>
            <a:ext cx="301686" cy="369332"/>
          </a:xfrm>
          <a:prstGeom prst="rect">
            <a:avLst/>
          </a:prstGeom>
          <a:noFill/>
        </p:spPr>
        <p:txBody>
          <a:bodyPr wrap="none" rtlCol="0">
            <a:spAutoFit/>
          </a:bodyPr>
          <a:lstStyle/>
          <a:p>
            <a:r>
              <a:rPr lang="en-US" dirty="0"/>
              <a:t>3</a:t>
            </a:r>
          </a:p>
        </p:txBody>
      </p:sp>
      <p:sp>
        <p:nvSpPr>
          <p:cNvPr id="11" name="Rectangle 10"/>
          <p:cNvSpPr/>
          <p:nvPr/>
        </p:nvSpPr>
        <p:spPr>
          <a:xfrm>
            <a:off x="5014498" y="4956363"/>
            <a:ext cx="898634"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2" name="TextBox 11"/>
          <p:cNvSpPr txBox="1"/>
          <p:nvPr/>
        </p:nvSpPr>
        <p:spPr>
          <a:xfrm>
            <a:off x="5327672" y="4277325"/>
            <a:ext cx="301686" cy="369332"/>
          </a:xfrm>
          <a:prstGeom prst="rect">
            <a:avLst/>
          </a:prstGeom>
          <a:noFill/>
        </p:spPr>
        <p:txBody>
          <a:bodyPr wrap="none" rtlCol="0">
            <a:spAutoFit/>
          </a:bodyPr>
          <a:lstStyle/>
          <a:p>
            <a:r>
              <a:rPr lang="en-US" dirty="0"/>
              <a:t>4</a:t>
            </a:r>
          </a:p>
        </p:txBody>
      </p:sp>
      <p:sp>
        <p:nvSpPr>
          <p:cNvPr id="13" name="Rectangle 12"/>
          <p:cNvSpPr/>
          <p:nvPr/>
        </p:nvSpPr>
        <p:spPr>
          <a:xfrm>
            <a:off x="5913132" y="4956363"/>
            <a:ext cx="898634"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TextBox 13"/>
          <p:cNvSpPr txBox="1"/>
          <p:nvPr/>
        </p:nvSpPr>
        <p:spPr>
          <a:xfrm>
            <a:off x="6226306" y="4277325"/>
            <a:ext cx="301686" cy="369332"/>
          </a:xfrm>
          <a:prstGeom prst="rect">
            <a:avLst/>
          </a:prstGeom>
          <a:noFill/>
        </p:spPr>
        <p:txBody>
          <a:bodyPr wrap="none" rtlCol="0">
            <a:spAutoFit/>
          </a:bodyPr>
          <a:lstStyle/>
          <a:p>
            <a:r>
              <a:rPr lang="en-US" dirty="0"/>
              <a:t>5</a:t>
            </a:r>
          </a:p>
        </p:txBody>
      </p:sp>
      <p:sp>
        <p:nvSpPr>
          <p:cNvPr id="15" name="Rectangle 14"/>
          <p:cNvSpPr/>
          <p:nvPr/>
        </p:nvSpPr>
        <p:spPr>
          <a:xfrm>
            <a:off x="6811766" y="4956363"/>
            <a:ext cx="898634"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TextBox 15"/>
          <p:cNvSpPr txBox="1"/>
          <p:nvPr/>
        </p:nvSpPr>
        <p:spPr>
          <a:xfrm>
            <a:off x="7124940" y="4277325"/>
            <a:ext cx="301686" cy="369332"/>
          </a:xfrm>
          <a:prstGeom prst="rect">
            <a:avLst/>
          </a:prstGeom>
          <a:noFill/>
        </p:spPr>
        <p:txBody>
          <a:bodyPr wrap="none" rtlCol="0">
            <a:spAutoFit/>
          </a:bodyPr>
          <a:lstStyle/>
          <a:p>
            <a:r>
              <a:rPr lang="en-US" dirty="0"/>
              <a:t>6</a:t>
            </a:r>
          </a:p>
        </p:txBody>
      </p:sp>
      <p:sp>
        <p:nvSpPr>
          <p:cNvPr id="17" name="Rectangle 16"/>
          <p:cNvSpPr/>
          <p:nvPr/>
        </p:nvSpPr>
        <p:spPr>
          <a:xfrm>
            <a:off x="7710400" y="4956363"/>
            <a:ext cx="898634"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TextBox 17"/>
          <p:cNvSpPr txBox="1"/>
          <p:nvPr/>
        </p:nvSpPr>
        <p:spPr>
          <a:xfrm>
            <a:off x="8023574" y="4277325"/>
            <a:ext cx="301686" cy="369332"/>
          </a:xfrm>
          <a:prstGeom prst="rect">
            <a:avLst/>
          </a:prstGeom>
          <a:noFill/>
        </p:spPr>
        <p:txBody>
          <a:bodyPr wrap="none" rtlCol="0">
            <a:spAutoFit/>
          </a:bodyPr>
          <a:lstStyle/>
          <a:p>
            <a:r>
              <a:rPr lang="en-US" dirty="0"/>
              <a:t>7</a:t>
            </a:r>
          </a:p>
        </p:txBody>
      </p:sp>
      <p:sp>
        <p:nvSpPr>
          <p:cNvPr id="19" name="Rectangle 18"/>
          <p:cNvSpPr/>
          <p:nvPr/>
        </p:nvSpPr>
        <p:spPr>
          <a:xfrm>
            <a:off x="8609034" y="4956363"/>
            <a:ext cx="898634"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TextBox 19"/>
          <p:cNvSpPr txBox="1"/>
          <p:nvPr/>
        </p:nvSpPr>
        <p:spPr>
          <a:xfrm>
            <a:off x="8922208" y="4277325"/>
            <a:ext cx="301686" cy="369332"/>
          </a:xfrm>
          <a:prstGeom prst="rect">
            <a:avLst/>
          </a:prstGeom>
          <a:noFill/>
        </p:spPr>
        <p:txBody>
          <a:bodyPr wrap="none" rtlCol="0">
            <a:spAutoFit/>
          </a:bodyPr>
          <a:lstStyle/>
          <a:p>
            <a:r>
              <a:rPr lang="en-US" dirty="0"/>
              <a:t>8</a:t>
            </a:r>
          </a:p>
        </p:txBody>
      </p:sp>
      <p:sp>
        <p:nvSpPr>
          <p:cNvPr id="21" name="Rectangle 20"/>
          <p:cNvSpPr/>
          <p:nvPr/>
        </p:nvSpPr>
        <p:spPr>
          <a:xfrm>
            <a:off x="9507668" y="4956363"/>
            <a:ext cx="898634"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TextBox 21"/>
          <p:cNvSpPr txBox="1"/>
          <p:nvPr/>
        </p:nvSpPr>
        <p:spPr>
          <a:xfrm>
            <a:off x="9820842" y="4277325"/>
            <a:ext cx="301686" cy="369332"/>
          </a:xfrm>
          <a:prstGeom prst="rect">
            <a:avLst/>
          </a:prstGeom>
          <a:noFill/>
        </p:spPr>
        <p:txBody>
          <a:bodyPr wrap="none" rtlCol="0">
            <a:spAutoFit/>
          </a:bodyPr>
          <a:lstStyle/>
          <a:p>
            <a:r>
              <a:rPr lang="en-US" dirty="0"/>
              <a:t>9</a:t>
            </a:r>
          </a:p>
        </p:txBody>
      </p:sp>
      <p:sp>
        <p:nvSpPr>
          <p:cNvPr id="23" name="TextBox 22"/>
          <p:cNvSpPr txBox="1"/>
          <p:nvPr/>
        </p:nvSpPr>
        <p:spPr>
          <a:xfrm>
            <a:off x="1419962" y="5870763"/>
            <a:ext cx="2786981" cy="369332"/>
          </a:xfrm>
          <a:prstGeom prst="rect">
            <a:avLst/>
          </a:prstGeom>
          <a:noFill/>
        </p:spPr>
        <p:txBody>
          <a:bodyPr wrap="none" rtlCol="0">
            <a:spAutoFit/>
          </a:bodyPr>
          <a:lstStyle/>
          <a:p>
            <a:r>
              <a:rPr lang="en-US" dirty="0" smtClean="0"/>
              <a:t>Disk blocks (</a:t>
            </a:r>
            <a:r>
              <a:rPr lang="en-US" smtClean="0"/>
              <a:t>Physical blocks)</a:t>
            </a:r>
            <a:endParaRPr lang="en-US"/>
          </a:p>
        </p:txBody>
      </p:sp>
      <p:sp>
        <p:nvSpPr>
          <p:cNvPr id="24" name="Rectangle 23"/>
          <p:cNvSpPr/>
          <p:nvPr/>
        </p:nvSpPr>
        <p:spPr>
          <a:xfrm>
            <a:off x="1434662" y="2437660"/>
            <a:ext cx="3594536" cy="914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smtClean="0"/>
              <a:t>File</a:t>
            </a:r>
            <a:endParaRPr lang="en-US" sz="2400"/>
          </a:p>
        </p:txBody>
      </p:sp>
      <p:sp>
        <p:nvSpPr>
          <p:cNvPr id="25" name="Rectangle 24"/>
          <p:cNvSpPr/>
          <p:nvPr/>
        </p:nvSpPr>
        <p:spPr>
          <a:xfrm>
            <a:off x="5880531" y="2437660"/>
            <a:ext cx="4477407" cy="11028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charset="0"/>
              <a:buChar char="•"/>
            </a:pPr>
            <a:r>
              <a:rPr lang="en-US" sz="2000" dirty="0" smtClean="0"/>
              <a:t>Starting Block 4 (As recorded in FCB)</a:t>
            </a:r>
          </a:p>
          <a:p>
            <a:pPr marL="285750" indent="-285750">
              <a:buFont typeface="Arial" charset="0"/>
              <a:buChar char="•"/>
            </a:pPr>
            <a:r>
              <a:rPr lang="en-US" sz="2000" dirty="0" smtClean="0"/>
              <a:t>Required blocks = 4</a:t>
            </a:r>
          </a:p>
        </p:txBody>
      </p:sp>
      <p:sp>
        <p:nvSpPr>
          <p:cNvPr id="26" name="Rectangle 25"/>
          <p:cNvSpPr/>
          <p:nvPr/>
        </p:nvSpPr>
        <p:spPr>
          <a:xfrm>
            <a:off x="1419962" y="4646657"/>
            <a:ext cx="898634" cy="3097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7" name="Rectangle 26"/>
          <p:cNvSpPr/>
          <p:nvPr/>
        </p:nvSpPr>
        <p:spPr>
          <a:xfrm>
            <a:off x="2318596" y="4646657"/>
            <a:ext cx="898634" cy="3097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2</a:t>
            </a:r>
            <a:endParaRPr lang="en-US" dirty="0"/>
          </a:p>
        </p:txBody>
      </p:sp>
      <p:sp>
        <p:nvSpPr>
          <p:cNvPr id="28" name="Rectangle 27"/>
          <p:cNvSpPr/>
          <p:nvPr/>
        </p:nvSpPr>
        <p:spPr>
          <a:xfrm>
            <a:off x="3217230" y="4646657"/>
            <a:ext cx="898634" cy="3097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7</a:t>
            </a:r>
            <a:endParaRPr lang="en-US" dirty="0"/>
          </a:p>
        </p:txBody>
      </p:sp>
      <p:sp>
        <p:nvSpPr>
          <p:cNvPr id="29" name="Rectangle 28"/>
          <p:cNvSpPr/>
          <p:nvPr/>
        </p:nvSpPr>
        <p:spPr>
          <a:xfrm>
            <a:off x="4115864" y="4646657"/>
            <a:ext cx="898634" cy="3097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0" name="Rectangle 29"/>
          <p:cNvSpPr/>
          <p:nvPr/>
        </p:nvSpPr>
        <p:spPr>
          <a:xfrm>
            <a:off x="5014498" y="4646657"/>
            <a:ext cx="898634" cy="3097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1</a:t>
            </a:r>
            <a:endParaRPr lang="en-US" dirty="0"/>
          </a:p>
        </p:txBody>
      </p:sp>
      <p:sp>
        <p:nvSpPr>
          <p:cNvPr id="31" name="Rectangle 30"/>
          <p:cNvSpPr/>
          <p:nvPr/>
        </p:nvSpPr>
        <p:spPr>
          <a:xfrm>
            <a:off x="5913132" y="4646657"/>
            <a:ext cx="898634" cy="3097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2" name="Rectangle 31"/>
          <p:cNvSpPr/>
          <p:nvPr/>
        </p:nvSpPr>
        <p:spPr>
          <a:xfrm>
            <a:off x="6811766" y="4646657"/>
            <a:ext cx="898634" cy="3097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3" name="Rectangle 32"/>
          <p:cNvSpPr/>
          <p:nvPr/>
        </p:nvSpPr>
        <p:spPr>
          <a:xfrm>
            <a:off x="7710400" y="4646657"/>
            <a:ext cx="898634" cy="3097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4" name="Rectangle 33"/>
          <p:cNvSpPr/>
          <p:nvPr/>
        </p:nvSpPr>
        <p:spPr>
          <a:xfrm>
            <a:off x="8609034" y="4646657"/>
            <a:ext cx="898634" cy="3097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5" name="Rectangle 34"/>
          <p:cNvSpPr/>
          <p:nvPr/>
        </p:nvSpPr>
        <p:spPr>
          <a:xfrm>
            <a:off x="9507668" y="4646657"/>
            <a:ext cx="898634" cy="3097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7249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ssolve">
                                      <p:cBhvr>
                                        <p:cTn id="25" dur="500"/>
                                        <p:tgtEl>
                                          <p:spTgt spid="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500"/>
                                        <p:tgtEl>
                                          <p:spTgt spid="10"/>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1">
                                            <p:bg/>
                                          </p:spTgt>
                                        </p:tgtEl>
                                        <p:attrNameLst>
                                          <p:attrName>style.visibility</p:attrName>
                                        </p:attrNameLst>
                                      </p:cBhvr>
                                      <p:to>
                                        <p:strVal val="visible"/>
                                      </p:to>
                                    </p:set>
                                    <p:animEffect transition="in" filter="dissolve">
                                      <p:cBhvr>
                                        <p:cTn id="31" dur="500"/>
                                        <p:tgtEl>
                                          <p:spTgt spid="11">
                                            <p:bg/>
                                          </p:spTgt>
                                        </p:tgtEl>
                                      </p:cBhvr>
                                    </p:animEffect>
                                  </p:childTnLst>
                                </p:cTn>
                              </p:par>
                              <p:par>
                                <p:cTn id="32" presetID="9" presetClass="entr" presetSubtype="0" fill="hold" grpId="0" nodeType="withEffect" nodePh="1">
                                  <p:stCondLst>
                                    <p:cond delay="0"/>
                                  </p:stCondLst>
                                  <p:endCondLst>
                                    <p:cond evt="begin" delay="0">
                                      <p:tn val="32"/>
                                    </p:cond>
                                  </p:endCondLst>
                                  <p:childTnLst>
                                    <p:set>
                                      <p:cBhvr>
                                        <p:cTn id="33" dur="1" fill="hold">
                                          <p:stCondLst>
                                            <p:cond delay="0"/>
                                          </p:stCondLst>
                                        </p:cTn>
                                        <p:tgtEl>
                                          <p:spTgt spid="11">
                                            <p:txEl>
                                              <p:pRg st="0" end="0"/>
                                            </p:txEl>
                                          </p:spTgt>
                                        </p:tgtEl>
                                        <p:attrNameLst>
                                          <p:attrName>style.visibility</p:attrName>
                                        </p:attrNameLst>
                                      </p:cBhvr>
                                      <p:to>
                                        <p:strVal val="visible"/>
                                      </p:to>
                                    </p:set>
                                    <p:animEffect transition="in" filter="dissolve">
                                      <p:cBhvr>
                                        <p:cTn id="34" dur="500"/>
                                        <p:tgtEl>
                                          <p:spTgt spid="11">
                                            <p:txEl>
                                              <p:pRg st="0" end="0"/>
                                            </p:txEl>
                                          </p:spTgt>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dissolve">
                                      <p:cBhvr>
                                        <p:cTn id="37" dur="500"/>
                                        <p:tgtEl>
                                          <p:spTgt spid="12"/>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dissolve">
                                      <p:cBhvr>
                                        <p:cTn id="40" dur="500"/>
                                        <p:tgtEl>
                                          <p:spTgt spid="13"/>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dissolve">
                                      <p:cBhvr>
                                        <p:cTn id="43" dur="500"/>
                                        <p:tgtEl>
                                          <p:spTgt spid="14"/>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dissolve">
                                      <p:cBhvr>
                                        <p:cTn id="46" dur="500"/>
                                        <p:tgtEl>
                                          <p:spTgt spid="15"/>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dissolve">
                                      <p:cBhvr>
                                        <p:cTn id="49" dur="500"/>
                                        <p:tgtEl>
                                          <p:spTgt spid="16"/>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dissolve">
                                      <p:cBhvr>
                                        <p:cTn id="52" dur="500"/>
                                        <p:tgtEl>
                                          <p:spTgt spid="17"/>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dissolve">
                                      <p:cBhvr>
                                        <p:cTn id="55" dur="500"/>
                                        <p:tgtEl>
                                          <p:spTgt spid="18"/>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dissolve">
                                      <p:cBhvr>
                                        <p:cTn id="58" dur="500"/>
                                        <p:tgtEl>
                                          <p:spTgt spid="19"/>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animEffect transition="in" filter="dissolve">
                                      <p:cBhvr>
                                        <p:cTn id="61" dur="500"/>
                                        <p:tgtEl>
                                          <p:spTgt spid="20"/>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dissolve">
                                      <p:cBhvr>
                                        <p:cTn id="64" dur="500"/>
                                        <p:tgtEl>
                                          <p:spTgt spid="21"/>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dissolve">
                                      <p:cBhvr>
                                        <p:cTn id="67" dur="500"/>
                                        <p:tgtEl>
                                          <p:spTgt spid="22"/>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23"/>
                                        </p:tgtEl>
                                        <p:attrNameLst>
                                          <p:attrName>style.visibility</p:attrName>
                                        </p:attrNameLst>
                                      </p:cBhvr>
                                      <p:to>
                                        <p:strVal val="visible"/>
                                      </p:to>
                                    </p:set>
                                    <p:animEffect transition="in" filter="dissolve">
                                      <p:cBhvr>
                                        <p:cTn id="70" dur="500"/>
                                        <p:tgtEl>
                                          <p:spTgt spid="23"/>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dissolve">
                                      <p:cBhvr>
                                        <p:cTn id="73" dur="500"/>
                                        <p:tgtEl>
                                          <p:spTgt spid="26"/>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dissolve">
                                      <p:cBhvr>
                                        <p:cTn id="76" dur="500"/>
                                        <p:tgtEl>
                                          <p:spTgt spid="27"/>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dissolve">
                                      <p:cBhvr>
                                        <p:cTn id="79" dur="500"/>
                                        <p:tgtEl>
                                          <p:spTgt spid="28"/>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dissolve">
                                      <p:cBhvr>
                                        <p:cTn id="82" dur="500"/>
                                        <p:tgtEl>
                                          <p:spTgt spid="29"/>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dissolve">
                                      <p:cBhvr>
                                        <p:cTn id="85" dur="500"/>
                                        <p:tgtEl>
                                          <p:spTgt spid="30"/>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dissolve">
                                      <p:cBhvr>
                                        <p:cTn id="88" dur="500"/>
                                        <p:tgtEl>
                                          <p:spTgt spid="31"/>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dissolve">
                                      <p:cBhvr>
                                        <p:cTn id="91" dur="500"/>
                                        <p:tgtEl>
                                          <p:spTgt spid="32"/>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33"/>
                                        </p:tgtEl>
                                        <p:attrNameLst>
                                          <p:attrName>style.visibility</p:attrName>
                                        </p:attrNameLst>
                                      </p:cBhvr>
                                      <p:to>
                                        <p:strVal val="visible"/>
                                      </p:to>
                                    </p:set>
                                    <p:animEffect transition="in" filter="dissolve">
                                      <p:cBhvr>
                                        <p:cTn id="94" dur="500"/>
                                        <p:tgtEl>
                                          <p:spTgt spid="33"/>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34"/>
                                        </p:tgtEl>
                                        <p:attrNameLst>
                                          <p:attrName>style.visibility</p:attrName>
                                        </p:attrNameLst>
                                      </p:cBhvr>
                                      <p:to>
                                        <p:strVal val="visible"/>
                                      </p:to>
                                    </p:set>
                                    <p:animEffect transition="in" filter="dissolve">
                                      <p:cBhvr>
                                        <p:cTn id="97" dur="500"/>
                                        <p:tgtEl>
                                          <p:spTgt spid="34"/>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35"/>
                                        </p:tgtEl>
                                        <p:attrNameLst>
                                          <p:attrName>style.visibility</p:attrName>
                                        </p:attrNameLst>
                                      </p:cBhvr>
                                      <p:to>
                                        <p:strVal val="visible"/>
                                      </p:to>
                                    </p:set>
                                    <p:animEffect transition="in" filter="dissolve">
                                      <p:cBhvr>
                                        <p:cTn id="100" dur="500"/>
                                        <p:tgtEl>
                                          <p:spTgt spid="35"/>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24"/>
                                        </p:tgtEl>
                                        <p:attrNameLst>
                                          <p:attrName>style.visibility</p:attrName>
                                        </p:attrNameLst>
                                      </p:cBhvr>
                                      <p:to>
                                        <p:strVal val="visible"/>
                                      </p:to>
                                    </p:set>
                                    <p:animEffect transition="in" filter="dissolve">
                                      <p:cBhvr>
                                        <p:cTn id="103" dur="500"/>
                                        <p:tgtEl>
                                          <p:spTgt spid="24"/>
                                        </p:tgtEl>
                                      </p:cBhvr>
                                    </p:animEffect>
                                  </p:childTnLst>
                                </p:cTn>
                              </p:par>
                            </p:childTnLst>
                          </p:cTn>
                        </p:par>
                      </p:childTnLst>
                    </p:cTn>
                  </p:par>
                  <p:par>
                    <p:cTn id="104" fill="hold">
                      <p:stCondLst>
                        <p:cond delay="indefinite"/>
                      </p:stCondLst>
                      <p:childTnLst>
                        <p:par>
                          <p:cTn id="105" fill="hold">
                            <p:stCondLst>
                              <p:cond delay="0"/>
                            </p:stCondLst>
                            <p:childTnLst>
                              <p:par>
                                <p:cTn id="106" presetID="9" presetClass="entr" presetSubtype="0" fill="hold" grpId="0" nodeType="clickEffect">
                                  <p:stCondLst>
                                    <p:cond delay="0"/>
                                  </p:stCondLst>
                                  <p:childTnLst>
                                    <p:set>
                                      <p:cBhvr>
                                        <p:cTn id="107" dur="1" fill="hold">
                                          <p:stCondLst>
                                            <p:cond delay="0"/>
                                          </p:stCondLst>
                                        </p:cTn>
                                        <p:tgtEl>
                                          <p:spTgt spid="25"/>
                                        </p:tgtEl>
                                        <p:attrNameLst>
                                          <p:attrName>style.visibility</p:attrName>
                                        </p:attrNameLst>
                                      </p:cBhvr>
                                      <p:to>
                                        <p:strVal val="visible"/>
                                      </p:to>
                                    </p:set>
                                    <p:animEffect transition="in" filter="dissolve">
                                      <p:cBhvr>
                                        <p:cTn id="108" dur="500"/>
                                        <p:tgtEl>
                                          <p:spTgt spid="25"/>
                                        </p:tgtEl>
                                      </p:cBhvr>
                                    </p:animEffect>
                                  </p:childTnLst>
                                </p:cTn>
                              </p:par>
                            </p:childTnLst>
                          </p:cTn>
                        </p:par>
                      </p:childTnLst>
                    </p:cTn>
                  </p:par>
                  <p:par>
                    <p:cTn id="109" fill="hold">
                      <p:stCondLst>
                        <p:cond delay="indefinite"/>
                      </p:stCondLst>
                      <p:childTnLst>
                        <p:par>
                          <p:cTn id="110" fill="hold">
                            <p:stCondLst>
                              <p:cond delay="0"/>
                            </p:stCondLst>
                            <p:childTnLst>
                              <p:par>
                                <p:cTn id="111" presetID="19" presetClass="emph" presetSubtype="0" fill="hold" grpId="1" nodeType="clickEffect">
                                  <p:stCondLst>
                                    <p:cond delay="0"/>
                                  </p:stCondLst>
                                  <p:childTnLst>
                                    <p:animClr clrSpc="rgb" dir="cw">
                                      <p:cBhvr override="childStyle">
                                        <p:cTn id="112" dur="500" fill="hold"/>
                                        <p:tgtEl>
                                          <p:spTgt spid="11">
                                            <p:bg/>
                                          </p:spTgt>
                                        </p:tgtEl>
                                        <p:attrNameLst>
                                          <p:attrName>style.color</p:attrName>
                                        </p:attrNameLst>
                                      </p:cBhvr>
                                      <p:to>
                                        <a:srgbClr val="C2C3CA"/>
                                      </p:to>
                                    </p:animClr>
                                    <p:animClr clrSpc="rgb" dir="cw">
                                      <p:cBhvr>
                                        <p:cTn id="113" dur="500" fill="hold"/>
                                        <p:tgtEl>
                                          <p:spTgt spid="11">
                                            <p:bg/>
                                          </p:spTgt>
                                        </p:tgtEl>
                                        <p:attrNameLst>
                                          <p:attrName>fillcolor</p:attrName>
                                        </p:attrNameLst>
                                      </p:cBhvr>
                                      <p:to>
                                        <a:srgbClr val="C2C3CA"/>
                                      </p:to>
                                    </p:animClr>
                                    <p:set>
                                      <p:cBhvr>
                                        <p:cTn id="114" dur="500" fill="hold"/>
                                        <p:tgtEl>
                                          <p:spTgt spid="11">
                                            <p:bg/>
                                          </p:spTgt>
                                        </p:tgtEl>
                                        <p:attrNameLst>
                                          <p:attrName>fill.type</p:attrName>
                                        </p:attrNameLst>
                                      </p:cBhvr>
                                      <p:to>
                                        <p:strVal val="solid"/>
                                      </p:to>
                                    </p:set>
                                    <p:set>
                                      <p:cBhvr>
                                        <p:cTn id="115" dur="500" fill="hold"/>
                                        <p:tgtEl>
                                          <p:spTgt spid="11">
                                            <p:bg/>
                                          </p:spTgt>
                                        </p:tgtEl>
                                        <p:attrNameLst>
                                          <p:attrName>fill.on</p:attrName>
                                        </p:attrNameLst>
                                      </p:cBhvr>
                                      <p:to>
                                        <p:strVal val="true"/>
                                      </p:to>
                                    </p:set>
                                  </p:childTnLst>
                                </p:cTn>
                              </p:par>
                              <p:par>
                                <p:cTn id="116" presetID="19" presetClass="emph" presetSubtype="0" fill="hold" grpId="1" nodeType="withEffect" nodePh="1">
                                  <p:stCondLst>
                                    <p:cond delay="0"/>
                                  </p:stCondLst>
                                  <p:endCondLst>
                                    <p:cond evt="begin" delay="0">
                                      <p:tn val="116"/>
                                    </p:cond>
                                  </p:endCondLst>
                                  <p:childTnLst>
                                    <p:animClr clrSpc="rgb" dir="cw">
                                      <p:cBhvr override="childStyle">
                                        <p:cTn id="117" dur="500" fill="hold"/>
                                        <p:tgtEl>
                                          <p:spTgt spid="11">
                                            <p:txEl>
                                              <p:pRg st="0" end="0"/>
                                            </p:txEl>
                                          </p:spTgt>
                                        </p:tgtEl>
                                        <p:attrNameLst>
                                          <p:attrName>style.color</p:attrName>
                                        </p:attrNameLst>
                                      </p:cBhvr>
                                      <p:to>
                                        <a:srgbClr val="C2C3CA"/>
                                      </p:to>
                                    </p:animClr>
                                    <p:animClr clrSpc="rgb" dir="cw">
                                      <p:cBhvr>
                                        <p:cTn id="118" dur="500" fill="hold"/>
                                        <p:tgtEl>
                                          <p:spTgt spid="11">
                                            <p:txEl>
                                              <p:pRg st="0" end="0"/>
                                            </p:txEl>
                                          </p:spTgt>
                                        </p:tgtEl>
                                        <p:attrNameLst>
                                          <p:attrName>fillcolor</p:attrName>
                                        </p:attrNameLst>
                                      </p:cBhvr>
                                      <p:to>
                                        <a:srgbClr val="C2C3CA"/>
                                      </p:to>
                                    </p:animClr>
                                    <p:set>
                                      <p:cBhvr>
                                        <p:cTn id="119" dur="500" fill="hold"/>
                                        <p:tgtEl>
                                          <p:spTgt spid="11">
                                            <p:txEl>
                                              <p:pRg st="0" end="0"/>
                                            </p:txEl>
                                          </p:spTgt>
                                        </p:tgtEl>
                                        <p:attrNameLst>
                                          <p:attrName>fill.type</p:attrName>
                                        </p:attrNameLst>
                                      </p:cBhvr>
                                      <p:to>
                                        <p:strVal val="solid"/>
                                      </p:to>
                                    </p:set>
                                    <p:set>
                                      <p:cBhvr>
                                        <p:cTn id="120" dur="500" fill="hold"/>
                                        <p:tgtEl>
                                          <p:spTgt spid="11">
                                            <p:txEl>
                                              <p:pRg st="0" end="0"/>
                                            </p:txEl>
                                          </p:spTgt>
                                        </p:tgtEl>
                                        <p:attrNameLst>
                                          <p:attrName>fill.on</p:attrName>
                                        </p:attrNameLst>
                                      </p:cBhvr>
                                      <p:to>
                                        <p:strVal val="true"/>
                                      </p:to>
                                    </p:set>
                                  </p:childTnLst>
                                </p:cTn>
                              </p:par>
                            </p:childTnLst>
                          </p:cTn>
                        </p:par>
                      </p:childTnLst>
                    </p:cTn>
                  </p:par>
                  <p:par>
                    <p:cTn id="121" fill="hold">
                      <p:stCondLst>
                        <p:cond delay="indefinite"/>
                      </p:stCondLst>
                      <p:childTnLst>
                        <p:par>
                          <p:cTn id="122" fill="hold">
                            <p:stCondLst>
                              <p:cond delay="0"/>
                            </p:stCondLst>
                            <p:childTnLst>
                              <p:par>
                                <p:cTn id="123" presetID="19" presetClass="emph" presetSubtype="0" fill="hold" grpId="1" nodeType="clickEffect">
                                  <p:stCondLst>
                                    <p:cond delay="0"/>
                                  </p:stCondLst>
                                  <p:childTnLst>
                                    <p:animClr clrSpc="rgb" dir="cw">
                                      <p:cBhvr override="childStyle">
                                        <p:cTn id="124" dur="500" fill="hold"/>
                                        <p:tgtEl>
                                          <p:spTgt spid="5"/>
                                        </p:tgtEl>
                                        <p:attrNameLst>
                                          <p:attrName>style.color</p:attrName>
                                        </p:attrNameLst>
                                      </p:cBhvr>
                                      <p:to>
                                        <a:srgbClr val="C2C3CA"/>
                                      </p:to>
                                    </p:animClr>
                                    <p:animClr clrSpc="rgb" dir="cw">
                                      <p:cBhvr>
                                        <p:cTn id="125" dur="500" fill="hold"/>
                                        <p:tgtEl>
                                          <p:spTgt spid="5"/>
                                        </p:tgtEl>
                                        <p:attrNameLst>
                                          <p:attrName>fillcolor</p:attrName>
                                        </p:attrNameLst>
                                      </p:cBhvr>
                                      <p:to>
                                        <a:srgbClr val="C2C3CA"/>
                                      </p:to>
                                    </p:animClr>
                                    <p:set>
                                      <p:cBhvr>
                                        <p:cTn id="126" dur="500" fill="hold"/>
                                        <p:tgtEl>
                                          <p:spTgt spid="5"/>
                                        </p:tgtEl>
                                        <p:attrNameLst>
                                          <p:attrName>fill.type</p:attrName>
                                        </p:attrNameLst>
                                      </p:cBhvr>
                                      <p:to>
                                        <p:strVal val="solid"/>
                                      </p:to>
                                    </p:set>
                                    <p:set>
                                      <p:cBhvr>
                                        <p:cTn id="127" dur="500" fill="hold"/>
                                        <p:tgtEl>
                                          <p:spTgt spid="5"/>
                                        </p:tgtEl>
                                        <p:attrNameLst>
                                          <p:attrName>fill.on</p:attrName>
                                        </p:attrNameLst>
                                      </p:cBhvr>
                                      <p:to>
                                        <p:strVal val="true"/>
                                      </p:to>
                                    </p:set>
                                  </p:childTnLst>
                                </p:cTn>
                              </p:par>
                              <p:par>
                                <p:cTn id="128" presetID="9" presetClass="entr" presetSubtype="0" fill="hold" nodeType="withEffect">
                                  <p:stCondLst>
                                    <p:cond delay="0"/>
                                  </p:stCondLst>
                                  <p:childTnLst>
                                    <p:set>
                                      <p:cBhvr>
                                        <p:cTn id="129" dur="1" fill="hold">
                                          <p:stCondLst>
                                            <p:cond delay="0"/>
                                          </p:stCondLst>
                                        </p:cTn>
                                        <p:tgtEl>
                                          <p:spTgt spid="30">
                                            <p:txEl>
                                              <p:pRg st="0" end="0"/>
                                            </p:txEl>
                                          </p:spTgt>
                                        </p:tgtEl>
                                        <p:attrNameLst>
                                          <p:attrName>style.visibility</p:attrName>
                                        </p:attrNameLst>
                                      </p:cBhvr>
                                      <p:to>
                                        <p:strVal val="visible"/>
                                      </p:to>
                                    </p:set>
                                    <p:animEffect transition="in" filter="dissolve">
                                      <p:cBhvr>
                                        <p:cTn id="130" dur="500"/>
                                        <p:tgtEl>
                                          <p:spTgt spid="30">
                                            <p:txEl>
                                              <p:pRg st="0" end="0"/>
                                            </p:txEl>
                                          </p:spTgt>
                                        </p:tgtEl>
                                      </p:cBhvr>
                                    </p:animEffect>
                                  </p:childTnLst>
                                </p:cTn>
                              </p:par>
                            </p:childTnLst>
                          </p:cTn>
                        </p:par>
                      </p:childTnLst>
                    </p:cTn>
                  </p:par>
                  <p:par>
                    <p:cTn id="131" fill="hold">
                      <p:stCondLst>
                        <p:cond delay="indefinite"/>
                      </p:stCondLst>
                      <p:childTnLst>
                        <p:par>
                          <p:cTn id="132" fill="hold">
                            <p:stCondLst>
                              <p:cond delay="0"/>
                            </p:stCondLst>
                            <p:childTnLst>
                              <p:par>
                                <p:cTn id="133" presetID="19" presetClass="emph" presetSubtype="0" fill="hold" grpId="1" nodeType="clickEffect">
                                  <p:stCondLst>
                                    <p:cond delay="0"/>
                                  </p:stCondLst>
                                  <p:childTnLst>
                                    <p:animClr clrSpc="rgb" dir="cw">
                                      <p:cBhvr override="childStyle">
                                        <p:cTn id="134" dur="500" fill="hold"/>
                                        <p:tgtEl>
                                          <p:spTgt spid="7"/>
                                        </p:tgtEl>
                                        <p:attrNameLst>
                                          <p:attrName>style.color</p:attrName>
                                        </p:attrNameLst>
                                      </p:cBhvr>
                                      <p:to>
                                        <a:srgbClr val="C2C3CA"/>
                                      </p:to>
                                    </p:animClr>
                                    <p:animClr clrSpc="rgb" dir="cw">
                                      <p:cBhvr>
                                        <p:cTn id="135" dur="500" fill="hold"/>
                                        <p:tgtEl>
                                          <p:spTgt spid="7"/>
                                        </p:tgtEl>
                                        <p:attrNameLst>
                                          <p:attrName>fillcolor</p:attrName>
                                        </p:attrNameLst>
                                      </p:cBhvr>
                                      <p:to>
                                        <a:srgbClr val="C2C3CA"/>
                                      </p:to>
                                    </p:animClr>
                                    <p:set>
                                      <p:cBhvr>
                                        <p:cTn id="136" dur="500" fill="hold"/>
                                        <p:tgtEl>
                                          <p:spTgt spid="7"/>
                                        </p:tgtEl>
                                        <p:attrNameLst>
                                          <p:attrName>fill.type</p:attrName>
                                        </p:attrNameLst>
                                      </p:cBhvr>
                                      <p:to>
                                        <p:strVal val="solid"/>
                                      </p:to>
                                    </p:set>
                                    <p:set>
                                      <p:cBhvr>
                                        <p:cTn id="137" dur="500" fill="hold"/>
                                        <p:tgtEl>
                                          <p:spTgt spid="7"/>
                                        </p:tgtEl>
                                        <p:attrNameLst>
                                          <p:attrName>fill.on</p:attrName>
                                        </p:attrNameLst>
                                      </p:cBhvr>
                                      <p:to>
                                        <p:strVal val="true"/>
                                      </p:to>
                                    </p:set>
                                  </p:childTnLst>
                                </p:cTn>
                              </p:par>
                              <p:par>
                                <p:cTn id="138" presetID="9" presetClass="entr" presetSubtype="0" fill="hold" nodeType="withEffect">
                                  <p:stCondLst>
                                    <p:cond delay="0"/>
                                  </p:stCondLst>
                                  <p:childTnLst>
                                    <p:set>
                                      <p:cBhvr>
                                        <p:cTn id="139" dur="1" fill="hold">
                                          <p:stCondLst>
                                            <p:cond delay="0"/>
                                          </p:stCondLst>
                                        </p:cTn>
                                        <p:tgtEl>
                                          <p:spTgt spid="27">
                                            <p:txEl>
                                              <p:pRg st="0" end="0"/>
                                            </p:txEl>
                                          </p:spTgt>
                                        </p:tgtEl>
                                        <p:attrNameLst>
                                          <p:attrName>style.visibility</p:attrName>
                                        </p:attrNameLst>
                                      </p:cBhvr>
                                      <p:to>
                                        <p:strVal val="visible"/>
                                      </p:to>
                                    </p:set>
                                    <p:animEffect transition="in" filter="dissolve">
                                      <p:cBhvr>
                                        <p:cTn id="140" dur="500"/>
                                        <p:tgtEl>
                                          <p:spTgt spid="27">
                                            <p:txEl>
                                              <p:pRg st="0" end="0"/>
                                            </p:txEl>
                                          </p:spTgt>
                                        </p:tgtEl>
                                      </p:cBhvr>
                                    </p:animEffect>
                                  </p:childTnLst>
                                </p:cTn>
                              </p:par>
                            </p:childTnLst>
                          </p:cTn>
                        </p:par>
                      </p:childTnLst>
                    </p:cTn>
                  </p:par>
                  <p:par>
                    <p:cTn id="141" fill="hold">
                      <p:stCondLst>
                        <p:cond delay="indefinite"/>
                      </p:stCondLst>
                      <p:childTnLst>
                        <p:par>
                          <p:cTn id="142" fill="hold">
                            <p:stCondLst>
                              <p:cond delay="0"/>
                            </p:stCondLst>
                            <p:childTnLst>
                              <p:par>
                                <p:cTn id="143" presetID="19" presetClass="emph" presetSubtype="0" fill="hold" grpId="1" nodeType="clickEffect">
                                  <p:stCondLst>
                                    <p:cond delay="0"/>
                                  </p:stCondLst>
                                  <p:childTnLst>
                                    <p:animClr clrSpc="rgb" dir="cw">
                                      <p:cBhvr override="childStyle">
                                        <p:cTn id="144" dur="500" fill="hold"/>
                                        <p:tgtEl>
                                          <p:spTgt spid="17"/>
                                        </p:tgtEl>
                                        <p:attrNameLst>
                                          <p:attrName>style.color</p:attrName>
                                        </p:attrNameLst>
                                      </p:cBhvr>
                                      <p:to>
                                        <a:srgbClr val="C2C3CA"/>
                                      </p:to>
                                    </p:animClr>
                                    <p:animClr clrSpc="rgb" dir="cw">
                                      <p:cBhvr>
                                        <p:cTn id="145" dur="500" fill="hold"/>
                                        <p:tgtEl>
                                          <p:spTgt spid="17"/>
                                        </p:tgtEl>
                                        <p:attrNameLst>
                                          <p:attrName>fillcolor</p:attrName>
                                        </p:attrNameLst>
                                      </p:cBhvr>
                                      <p:to>
                                        <a:srgbClr val="C2C3CA"/>
                                      </p:to>
                                    </p:animClr>
                                    <p:set>
                                      <p:cBhvr>
                                        <p:cTn id="146" dur="500" fill="hold"/>
                                        <p:tgtEl>
                                          <p:spTgt spid="17"/>
                                        </p:tgtEl>
                                        <p:attrNameLst>
                                          <p:attrName>fill.type</p:attrName>
                                        </p:attrNameLst>
                                      </p:cBhvr>
                                      <p:to>
                                        <p:strVal val="solid"/>
                                      </p:to>
                                    </p:set>
                                    <p:set>
                                      <p:cBhvr>
                                        <p:cTn id="147" dur="500" fill="hold"/>
                                        <p:tgtEl>
                                          <p:spTgt spid="17"/>
                                        </p:tgtEl>
                                        <p:attrNameLst>
                                          <p:attrName>fill.on</p:attrName>
                                        </p:attrNameLst>
                                      </p:cBhvr>
                                      <p:to>
                                        <p:strVal val="true"/>
                                      </p:to>
                                    </p:set>
                                  </p:childTnLst>
                                </p:cTn>
                              </p:par>
                              <p:par>
                                <p:cTn id="148" presetID="9" presetClass="entr" presetSubtype="0" fill="hold" nodeType="withEffect">
                                  <p:stCondLst>
                                    <p:cond delay="0"/>
                                  </p:stCondLst>
                                  <p:childTnLst>
                                    <p:set>
                                      <p:cBhvr>
                                        <p:cTn id="149" dur="1" fill="hold">
                                          <p:stCondLst>
                                            <p:cond delay="0"/>
                                          </p:stCondLst>
                                        </p:cTn>
                                        <p:tgtEl>
                                          <p:spTgt spid="28">
                                            <p:txEl>
                                              <p:pRg st="0" end="0"/>
                                            </p:txEl>
                                          </p:spTgt>
                                        </p:tgtEl>
                                        <p:attrNameLst>
                                          <p:attrName>style.visibility</p:attrName>
                                        </p:attrNameLst>
                                      </p:cBhvr>
                                      <p:to>
                                        <p:strVal val="visible"/>
                                      </p:to>
                                    </p:set>
                                    <p:animEffect transition="in" filter="dissolve">
                                      <p:cBhvr>
                                        <p:cTn id="150" dur="500"/>
                                        <p:tgtEl>
                                          <p:spTgt spid="28">
                                            <p:txEl>
                                              <p:pRg st="0" end="0"/>
                                            </p:txEl>
                                          </p:spTgt>
                                        </p:tgtEl>
                                      </p:cBhvr>
                                    </p:animEffect>
                                  </p:childTnLst>
                                </p:cTn>
                              </p:par>
                              <p:par>
                                <p:cTn id="151" presetID="9" presetClass="entr" presetSubtype="0" fill="hold" nodeType="withEffect" nodePh="1">
                                  <p:stCondLst>
                                    <p:cond delay="0"/>
                                  </p:stCondLst>
                                  <p:endCondLst>
                                    <p:cond evt="begin" delay="0">
                                      <p:tn val="151"/>
                                    </p:cond>
                                  </p:endCondLst>
                                  <p:childTnLst>
                                    <p:set>
                                      <p:cBhvr>
                                        <p:cTn id="152" dur="1" fill="hold">
                                          <p:stCondLst>
                                            <p:cond delay="0"/>
                                          </p:stCondLst>
                                        </p:cTn>
                                        <p:tgtEl>
                                          <p:spTgt spid="11">
                                            <p:txEl>
                                              <p:pRg st="0" end="0"/>
                                            </p:txEl>
                                          </p:spTgt>
                                        </p:tgtEl>
                                        <p:attrNameLst>
                                          <p:attrName>style.visibility</p:attrName>
                                        </p:attrNameLst>
                                      </p:cBhvr>
                                      <p:to>
                                        <p:strVal val="visible"/>
                                      </p:to>
                                    </p:set>
                                    <p:animEffect transition="in" filter="dissolve">
                                      <p:cBhvr>
                                        <p:cTn id="153"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5" grpId="1" animBg="1"/>
      <p:bldP spid="6" grpId="0"/>
      <p:bldP spid="7" grpId="0" animBg="1"/>
      <p:bldP spid="7" grpId="1" animBg="1"/>
      <p:bldP spid="8" grpId="0"/>
      <p:bldP spid="9" grpId="0" animBg="1"/>
      <p:bldP spid="10" grpId="0"/>
      <p:bldP spid="11" grpId="0" uiExpand="1" build="allAtOnce" animBg="1"/>
      <p:bldP spid="11" grpId="1" uiExpand="1" build="allAtOnce" animBg="1"/>
      <p:bldP spid="12" grpId="0"/>
      <p:bldP spid="13" grpId="0" animBg="1"/>
      <p:bldP spid="14" grpId="0"/>
      <p:bldP spid="15" grpId="0" animBg="1"/>
      <p:bldP spid="16" grpId="0"/>
      <p:bldP spid="17" grpId="0" animBg="1"/>
      <p:bldP spid="17" grpId="1" animBg="1"/>
      <p:bldP spid="18" grpId="0"/>
      <p:bldP spid="19" grpId="0" animBg="1"/>
      <p:bldP spid="20" grpId="0"/>
      <p:bldP spid="21" grpId="0" animBg="1"/>
      <p:bldP spid="22" grpId="0"/>
      <p:bldP spid="23" grpId="0"/>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495" y="2540766"/>
            <a:ext cx="10515600" cy="1325563"/>
          </a:xfrm>
        </p:spPr>
        <p:txBody>
          <a:bodyPr>
            <a:normAutofit/>
          </a:bodyPr>
          <a:lstStyle/>
          <a:p>
            <a:pPr algn="ctr"/>
            <a:r>
              <a:rPr lang="en-US" sz="4000" dirty="0" smtClean="0"/>
              <a:t>What are </a:t>
            </a:r>
            <a:r>
              <a:rPr lang="en-US" sz="4000" smtClean="0"/>
              <a:t>the limitation for Linked Allocation?</a:t>
            </a:r>
            <a:endParaRPr lang="en-US" sz="4000" dirty="0"/>
          </a:p>
        </p:txBody>
      </p:sp>
      <p:sp>
        <p:nvSpPr>
          <p:cNvPr id="3" name="TextBox 2"/>
          <p:cNvSpPr txBox="1"/>
          <p:nvPr/>
        </p:nvSpPr>
        <p:spPr>
          <a:xfrm>
            <a:off x="2322634" y="4091008"/>
            <a:ext cx="7871322" cy="954107"/>
          </a:xfrm>
          <a:prstGeom prst="rect">
            <a:avLst/>
          </a:prstGeom>
          <a:noFill/>
        </p:spPr>
        <p:txBody>
          <a:bodyPr wrap="none" rtlCol="0">
            <a:spAutoFit/>
          </a:bodyPr>
          <a:lstStyle/>
          <a:p>
            <a:pPr marL="285750" indent="-285750">
              <a:buFont typeface="Arial" charset="0"/>
              <a:buChar char="•"/>
            </a:pPr>
            <a:r>
              <a:rPr lang="en-US" sz="2800" dirty="0" smtClean="0"/>
              <a:t>Inefficient on random access </a:t>
            </a:r>
            <a:r>
              <a:rPr lang="mr-IN" sz="2800" dirty="0" smtClean="0"/>
              <a:t>–</a:t>
            </a:r>
            <a:r>
              <a:rPr lang="en-US" sz="2800" dirty="0" smtClean="0"/>
              <a:t> multiple disk access</a:t>
            </a:r>
          </a:p>
          <a:p>
            <a:pPr marL="285750" indent="-285750">
              <a:buFont typeface="Arial" charset="0"/>
              <a:buChar char="•"/>
            </a:pPr>
            <a:r>
              <a:rPr lang="en-US" sz="2800" dirty="0" smtClean="0"/>
              <a:t>Occupied additional space for pointers</a:t>
            </a:r>
            <a:endParaRPr lang="en-US" sz="2800" dirty="0"/>
          </a:p>
        </p:txBody>
      </p:sp>
    </p:spTree>
    <p:extLst>
      <p:ext uri="{BB962C8B-B14F-4D97-AF65-F5344CB8AC3E}">
        <p14:creationId xmlns:p14="http://schemas.microsoft.com/office/powerpoint/2010/main" val="1704521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Linked Allocation </a:t>
            </a:r>
            <a:r>
              <a:rPr lang="mr-IN" dirty="0" smtClean="0"/>
              <a:t>–</a:t>
            </a:r>
            <a:r>
              <a:rPr lang="en-US" dirty="0" smtClean="0"/>
              <a:t> Address Mapping</a:t>
            </a:r>
            <a:endParaRPr lang="en-US" dirty="0"/>
          </a:p>
        </p:txBody>
      </p:sp>
      <p:sp>
        <p:nvSpPr>
          <p:cNvPr id="3" name="TextBox 2"/>
          <p:cNvSpPr txBox="1"/>
          <p:nvPr/>
        </p:nvSpPr>
        <p:spPr>
          <a:xfrm>
            <a:off x="2889000" y="1942110"/>
            <a:ext cx="6414000" cy="461665"/>
          </a:xfrm>
          <a:prstGeom prst="rect">
            <a:avLst/>
          </a:prstGeom>
          <a:noFill/>
        </p:spPr>
        <p:txBody>
          <a:bodyPr wrap="none" rtlCol="0">
            <a:spAutoFit/>
          </a:bodyPr>
          <a:lstStyle/>
          <a:p>
            <a:r>
              <a:rPr lang="en-US" sz="2400" dirty="0" smtClean="0"/>
              <a:t>Mapping from Logical Address to Physical Address</a:t>
            </a:r>
            <a:endParaRPr lang="en-US" sz="2400" dirty="0"/>
          </a:p>
        </p:txBody>
      </p:sp>
      <p:sp>
        <p:nvSpPr>
          <p:cNvPr id="4" name="Rectangle 3"/>
          <p:cNvSpPr/>
          <p:nvPr/>
        </p:nvSpPr>
        <p:spPr>
          <a:xfrm>
            <a:off x="2002221" y="3276156"/>
            <a:ext cx="5107206" cy="77251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000" dirty="0" smtClean="0"/>
              <a:t>Logical Address / (Block Size </a:t>
            </a:r>
            <a:r>
              <a:rPr lang="mr-IN" sz="2000" dirty="0" smtClean="0"/>
              <a:t>–</a:t>
            </a:r>
            <a:r>
              <a:rPr lang="en-US" sz="2000" dirty="0" smtClean="0"/>
              <a:t> </a:t>
            </a:r>
            <a:r>
              <a:rPr lang="en-US" sz="2000" b="1" dirty="0" smtClean="0"/>
              <a:t>Pointer Size</a:t>
            </a:r>
            <a:r>
              <a:rPr lang="en-US" sz="2000" dirty="0" smtClean="0"/>
              <a:t>)</a:t>
            </a:r>
            <a:endParaRPr lang="en-US" sz="2000" dirty="0"/>
          </a:p>
        </p:txBody>
      </p:sp>
      <p:sp>
        <p:nvSpPr>
          <p:cNvPr id="5" name="Right Arrow 4"/>
          <p:cNvSpPr/>
          <p:nvPr/>
        </p:nvSpPr>
        <p:spPr>
          <a:xfrm rot="20700000">
            <a:off x="7202795" y="2985472"/>
            <a:ext cx="851338" cy="4887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rot="900000">
            <a:off x="7219584" y="3887279"/>
            <a:ext cx="851338" cy="4887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8158938" y="2655197"/>
            <a:ext cx="598241" cy="830997"/>
          </a:xfrm>
          <a:prstGeom prst="rect">
            <a:avLst/>
          </a:prstGeom>
          <a:noFill/>
        </p:spPr>
        <p:txBody>
          <a:bodyPr wrap="none" rtlCol="0">
            <a:spAutoFit/>
          </a:bodyPr>
          <a:lstStyle/>
          <a:p>
            <a:r>
              <a:rPr lang="en-US" sz="4800" smtClean="0"/>
              <a:t>Q</a:t>
            </a:r>
            <a:endParaRPr lang="en-US" sz="4800"/>
          </a:p>
        </p:txBody>
      </p:sp>
      <p:sp>
        <p:nvSpPr>
          <p:cNvPr id="8" name="TextBox 7"/>
          <p:cNvSpPr txBox="1"/>
          <p:nvPr/>
        </p:nvSpPr>
        <p:spPr>
          <a:xfrm>
            <a:off x="8198211" y="3938162"/>
            <a:ext cx="519694" cy="830997"/>
          </a:xfrm>
          <a:prstGeom prst="rect">
            <a:avLst/>
          </a:prstGeom>
          <a:noFill/>
        </p:spPr>
        <p:txBody>
          <a:bodyPr wrap="none" rtlCol="0">
            <a:spAutoFit/>
          </a:bodyPr>
          <a:lstStyle/>
          <a:p>
            <a:r>
              <a:rPr lang="en-US" sz="4800" smtClean="0"/>
              <a:t>R</a:t>
            </a:r>
            <a:endParaRPr lang="en-US" sz="4800"/>
          </a:p>
        </p:txBody>
      </p:sp>
      <p:sp>
        <p:nvSpPr>
          <p:cNvPr id="9" name="TextBox 8"/>
          <p:cNvSpPr txBox="1"/>
          <p:nvPr/>
        </p:nvSpPr>
        <p:spPr>
          <a:xfrm>
            <a:off x="1468675" y="5071662"/>
            <a:ext cx="9972282" cy="954107"/>
          </a:xfrm>
          <a:prstGeom prst="rect">
            <a:avLst/>
          </a:prstGeom>
          <a:noFill/>
        </p:spPr>
        <p:txBody>
          <a:bodyPr wrap="none" rtlCol="0">
            <a:spAutoFit/>
          </a:bodyPr>
          <a:lstStyle/>
          <a:p>
            <a:r>
              <a:rPr lang="en-US" sz="2800" dirty="0" smtClean="0"/>
              <a:t>Disk Block To Be Accessed = </a:t>
            </a:r>
            <a:r>
              <a:rPr lang="en-US" sz="2800" dirty="0" err="1" smtClean="0"/>
              <a:t>Q</a:t>
            </a:r>
            <a:r>
              <a:rPr lang="en-US" sz="2800" baseline="-25000" dirty="0" err="1" smtClean="0"/>
              <a:t>th</a:t>
            </a:r>
            <a:r>
              <a:rPr lang="en-US" sz="2800" dirty="0" smtClean="0"/>
              <a:t> (Q+1)disk block of the linked blocks</a:t>
            </a:r>
          </a:p>
          <a:p>
            <a:r>
              <a:rPr lang="en-US" sz="2800" dirty="0" smtClean="0"/>
              <a:t>Displacement Into Disk Block = R + </a:t>
            </a:r>
            <a:r>
              <a:rPr lang="en-US" sz="2800" b="1" u="sng" dirty="0" smtClean="0"/>
              <a:t>Pointer Size</a:t>
            </a:r>
            <a:endParaRPr lang="en-US" sz="2800" b="1" u="sng" dirty="0"/>
          </a:p>
        </p:txBody>
      </p:sp>
    </p:spTree>
    <p:extLst>
      <p:ext uri="{BB962C8B-B14F-4D97-AF65-F5344CB8AC3E}">
        <p14:creationId xmlns:p14="http://schemas.microsoft.com/office/powerpoint/2010/main" val="24083753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Memory-Management Unit (MMU)</a:t>
            </a:r>
            <a:endParaRPr lang="en-US" dirty="0"/>
          </a:p>
        </p:txBody>
      </p:sp>
      <p:sp>
        <p:nvSpPr>
          <p:cNvPr id="3" name="TextBox 2"/>
          <p:cNvSpPr txBox="1"/>
          <p:nvPr/>
        </p:nvSpPr>
        <p:spPr>
          <a:xfrm>
            <a:off x="1246415" y="2253343"/>
            <a:ext cx="9661072"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Hardware device that maps logical (virtual) to physical address</a:t>
            </a:r>
          </a:p>
          <a:p>
            <a:pPr marL="285750" indent="-285750">
              <a:buFont typeface="Arial" panose="020B0604020202020204" pitchFamily="34" charset="0"/>
              <a:buChar char="•"/>
            </a:pPr>
            <a:r>
              <a:rPr lang="en-US" dirty="0" smtClean="0"/>
              <a:t>In MMU scheme, the value in the relocation register (base register) is added to every address generated by a user process at the time it is sent to memory</a:t>
            </a:r>
          </a:p>
        </p:txBody>
      </p:sp>
      <p:sp>
        <p:nvSpPr>
          <p:cNvPr id="4" name="Rounded Rectangle 3"/>
          <p:cNvSpPr/>
          <p:nvPr/>
        </p:nvSpPr>
        <p:spPr>
          <a:xfrm>
            <a:off x="2906486" y="4000500"/>
            <a:ext cx="5698671" cy="11430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The user process deals with logical addresses</a:t>
            </a:r>
            <a:endParaRPr lang="en-US" dirty="0"/>
          </a:p>
        </p:txBody>
      </p:sp>
    </p:spTree>
    <p:extLst>
      <p:ext uri="{BB962C8B-B14F-4D97-AF65-F5344CB8AC3E}">
        <p14:creationId xmlns:p14="http://schemas.microsoft.com/office/powerpoint/2010/main" val="114295137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Linked Allocation - Example</a:t>
            </a:r>
            <a:endParaRPr lang="en-US" dirty="0"/>
          </a:p>
        </p:txBody>
      </p:sp>
      <p:sp>
        <p:nvSpPr>
          <p:cNvPr id="3" name="Rectangle 2"/>
          <p:cNvSpPr/>
          <p:nvPr/>
        </p:nvSpPr>
        <p:spPr>
          <a:xfrm>
            <a:off x="1371598" y="5293182"/>
            <a:ext cx="898634"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TextBox 3"/>
          <p:cNvSpPr txBox="1"/>
          <p:nvPr/>
        </p:nvSpPr>
        <p:spPr>
          <a:xfrm>
            <a:off x="1684772" y="4614144"/>
            <a:ext cx="301686" cy="369332"/>
          </a:xfrm>
          <a:prstGeom prst="rect">
            <a:avLst/>
          </a:prstGeom>
          <a:noFill/>
        </p:spPr>
        <p:txBody>
          <a:bodyPr wrap="none" rtlCol="0">
            <a:spAutoFit/>
          </a:bodyPr>
          <a:lstStyle/>
          <a:p>
            <a:r>
              <a:rPr lang="en-US" smtClean="0"/>
              <a:t>0</a:t>
            </a:r>
            <a:endParaRPr lang="en-US"/>
          </a:p>
        </p:txBody>
      </p:sp>
      <p:sp>
        <p:nvSpPr>
          <p:cNvPr id="5" name="Rectangle 4"/>
          <p:cNvSpPr/>
          <p:nvPr/>
        </p:nvSpPr>
        <p:spPr>
          <a:xfrm>
            <a:off x="2270232" y="5293182"/>
            <a:ext cx="898634" cy="914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6" name="TextBox 5"/>
          <p:cNvSpPr txBox="1"/>
          <p:nvPr/>
        </p:nvSpPr>
        <p:spPr>
          <a:xfrm>
            <a:off x="2583406" y="4614144"/>
            <a:ext cx="301686" cy="369332"/>
          </a:xfrm>
          <a:prstGeom prst="rect">
            <a:avLst/>
          </a:prstGeom>
          <a:noFill/>
        </p:spPr>
        <p:txBody>
          <a:bodyPr wrap="none" rtlCol="0">
            <a:spAutoFit/>
          </a:bodyPr>
          <a:lstStyle/>
          <a:p>
            <a:r>
              <a:rPr lang="en-US" dirty="0"/>
              <a:t>1</a:t>
            </a:r>
          </a:p>
        </p:txBody>
      </p:sp>
      <p:sp>
        <p:nvSpPr>
          <p:cNvPr id="7" name="Rectangle 6"/>
          <p:cNvSpPr/>
          <p:nvPr/>
        </p:nvSpPr>
        <p:spPr>
          <a:xfrm>
            <a:off x="3168866" y="5293182"/>
            <a:ext cx="898634" cy="914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2</a:t>
            </a:r>
          </a:p>
        </p:txBody>
      </p:sp>
      <p:sp>
        <p:nvSpPr>
          <p:cNvPr id="8" name="TextBox 7"/>
          <p:cNvSpPr txBox="1"/>
          <p:nvPr/>
        </p:nvSpPr>
        <p:spPr>
          <a:xfrm>
            <a:off x="3482040" y="4614144"/>
            <a:ext cx="301686" cy="369332"/>
          </a:xfrm>
          <a:prstGeom prst="rect">
            <a:avLst/>
          </a:prstGeom>
          <a:noFill/>
        </p:spPr>
        <p:txBody>
          <a:bodyPr wrap="none" rtlCol="0">
            <a:spAutoFit/>
          </a:bodyPr>
          <a:lstStyle/>
          <a:p>
            <a:r>
              <a:rPr lang="en-US" dirty="0"/>
              <a:t>2</a:t>
            </a:r>
          </a:p>
        </p:txBody>
      </p:sp>
      <p:sp>
        <p:nvSpPr>
          <p:cNvPr id="9" name="Rectangle 8"/>
          <p:cNvSpPr/>
          <p:nvPr/>
        </p:nvSpPr>
        <p:spPr>
          <a:xfrm>
            <a:off x="4067500" y="5293182"/>
            <a:ext cx="898634"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TextBox 9"/>
          <p:cNvSpPr txBox="1"/>
          <p:nvPr/>
        </p:nvSpPr>
        <p:spPr>
          <a:xfrm>
            <a:off x="4380674" y="4614144"/>
            <a:ext cx="301686" cy="369332"/>
          </a:xfrm>
          <a:prstGeom prst="rect">
            <a:avLst/>
          </a:prstGeom>
          <a:noFill/>
        </p:spPr>
        <p:txBody>
          <a:bodyPr wrap="none" rtlCol="0">
            <a:spAutoFit/>
          </a:bodyPr>
          <a:lstStyle/>
          <a:p>
            <a:r>
              <a:rPr lang="en-US" dirty="0"/>
              <a:t>3</a:t>
            </a:r>
          </a:p>
        </p:txBody>
      </p:sp>
      <p:sp>
        <p:nvSpPr>
          <p:cNvPr id="11" name="Rectangle 10"/>
          <p:cNvSpPr/>
          <p:nvPr/>
        </p:nvSpPr>
        <p:spPr>
          <a:xfrm>
            <a:off x="4966134" y="5293182"/>
            <a:ext cx="898634" cy="914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0</a:t>
            </a:r>
          </a:p>
        </p:txBody>
      </p:sp>
      <p:sp>
        <p:nvSpPr>
          <p:cNvPr id="12" name="TextBox 11"/>
          <p:cNvSpPr txBox="1"/>
          <p:nvPr/>
        </p:nvSpPr>
        <p:spPr>
          <a:xfrm>
            <a:off x="5279308" y="4614144"/>
            <a:ext cx="301686" cy="369332"/>
          </a:xfrm>
          <a:prstGeom prst="rect">
            <a:avLst/>
          </a:prstGeom>
          <a:noFill/>
        </p:spPr>
        <p:txBody>
          <a:bodyPr wrap="none" rtlCol="0">
            <a:spAutoFit/>
          </a:bodyPr>
          <a:lstStyle/>
          <a:p>
            <a:r>
              <a:rPr lang="en-US" dirty="0"/>
              <a:t>4</a:t>
            </a:r>
          </a:p>
        </p:txBody>
      </p:sp>
      <p:sp>
        <p:nvSpPr>
          <p:cNvPr id="13" name="Rectangle 12"/>
          <p:cNvSpPr/>
          <p:nvPr/>
        </p:nvSpPr>
        <p:spPr>
          <a:xfrm>
            <a:off x="5864768" y="5293182"/>
            <a:ext cx="898634"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TextBox 13"/>
          <p:cNvSpPr txBox="1"/>
          <p:nvPr/>
        </p:nvSpPr>
        <p:spPr>
          <a:xfrm>
            <a:off x="6177942" y="4614144"/>
            <a:ext cx="301686" cy="369332"/>
          </a:xfrm>
          <a:prstGeom prst="rect">
            <a:avLst/>
          </a:prstGeom>
          <a:noFill/>
        </p:spPr>
        <p:txBody>
          <a:bodyPr wrap="none" rtlCol="0">
            <a:spAutoFit/>
          </a:bodyPr>
          <a:lstStyle/>
          <a:p>
            <a:r>
              <a:rPr lang="en-US" dirty="0"/>
              <a:t>5</a:t>
            </a:r>
          </a:p>
        </p:txBody>
      </p:sp>
      <p:sp>
        <p:nvSpPr>
          <p:cNvPr id="15" name="Rectangle 14"/>
          <p:cNvSpPr/>
          <p:nvPr/>
        </p:nvSpPr>
        <p:spPr>
          <a:xfrm>
            <a:off x="6763402" y="5293182"/>
            <a:ext cx="898634"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TextBox 15"/>
          <p:cNvSpPr txBox="1"/>
          <p:nvPr/>
        </p:nvSpPr>
        <p:spPr>
          <a:xfrm>
            <a:off x="7076576" y="4614144"/>
            <a:ext cx="301686" cy="369332"/>
          </a:xfrm>
          <a:prstGeom prst="rect">
            <a:avLst/>
          </a:prstGeom>
          <a:noFill/>
        </p:spPr>
        <p:txBody>
          <a:bodyPr wrap="none" rtlCol="0">
            <a:spAutoFit/>
          </a:bodyPr>
          <a:lstStyle/>
          <a:p>
            <a:r>
              <a:rPr lang="en-US" dirty="0"/>
              <a:t>6</a:t>
            </a:r>
          </a:p>
        </p:txBody>
      </p:sp>
      <p:sp>
        <p:nvSpPr>
          <p:cNvPr id="17" name="Rectangle 16"/>
          <p:cNvSpPr/>
          <p:nvPr/>
        </p:nvSpPr>
        <p:spPr>
          <a:xfrm>
            <a:off x="7662036" y="5293182"/>
            <a:ext cx="898634" cy="914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3</a:t>
            </a:r>
          </a:p>
        </p:txBody>
      </p:sp>
      <p:sp>
        <p:nvSpPr>
          <p:cNvPr id="18" name="TextBox 17"/>
          <p:cNvSpPr txBox="1"/>
          <p:nvPr/>
        </p:nvSpPr>
        <p:spPr>
          <a:xfrm>
            <a:off x="7975210" y="4614144"/>
            <a:ext cx="301686" cy="369332"/>
          </a:xfrm>
          <a:prstGeom prst="rect">
            <a:avLst/>
          </a:prstGeom>
          <a:noFill/>
        </p:spPr>
        <p:txBody>
          <a:bodyPr wrap="none" rtlCol="0">
            <a:spAutoFit/>
          </a:bodyPr>
          <a:lstStyle/>
          <a:p>
            <a:r>
              <a:rPr lang="en-US" dirty="0"/>
              <a:t>7</a:t>
            </a:r>
          </a:p>
        </p:txBody>
      </p:sp>
      <p:sp>
        <p:nvSpPr>
          <p:cNvPr id="19" name="Rectangle 18"/>
          <p:cNvSpPr/>
          <p:nvPr/>
        </p:nvSpPr>
        <p:spPr>
          <a:xfrm>
            <a:off x="8560670" y="5293182"/>
            <a:ext cx="898634"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TextBox 19"/>
          <p:cNvSpPr txBox="1"/>
          <p:nvPr/>
        </p:nvSpPr>
        <p:spPr>
          <a:xfrm>
            <a:off x="8873844" y="4614144"/>
            <a:ext cx="301686" cy="369332"/>
          </a:xfrm>
          <a:prstGeom prst="rect">
            <a:avLst/>
          </a:prstGeom>
          <a:noFill/>
        </p:spPr>
        <p:txBody>
          <a:bodyPr wrap="none" rtlCol="0">
            <a:spAutoFit/>
          </a:bodyPr>
          <a:lstStyle/>
          <a:p>
            <a:r>
              <a:rPr lang="en-US" dirty="0"/>
              <a:t>8</a:t>
            </a:r>
          </a:p>
        </p:txBody>
      </p:sp>
      <p:sp>
        <p:nvSpPr>
          <p:cNvPr id="21" name="Rectangle 20"/>
          <p:cNvSpPr/>
          <p:nvPr/>
        </p:nvSpPr>
        <p:spPr>
          <a:xfrm>
            <a:off x="9459304" y="5293182"/>
            <a:ext cx="898634"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TextBox 21"/>
          <p:cNvSpPr txBox="1"/>
          <p:nvPr/>
        </p:nvSpPr>
        <p:spPr>
          <a:xfrm>
            <a:off x="9772478" y="4614144"/>
            <a:ext cx="301686" cy="369332"/>
          </a:xfrm>
          <a:prstGeom prst="rect">
            <a:avLst/>
          </a:prstGeom>
          <a:noFill/>
        </p:spPr>
        <p:txBody>
          <a:bodyPr wrap="none" rtlCol="0">
            <a:spAutoFit/>
          </a:bodyPr>
          <a:lstStyle/>
          <a:p>
            <a:r>
              <a:rPr lang="en-US" dirty="0"/>
              <a:t>9</a:t>
            </a:r>
          </a:p>
        </p:txBody>
      </p:sp>
      <p:sp>
        <p:nvSpPr>
          <p:cNvPr id="23" name="TextBox 22"/>
          <p:cNvSpPr txBox="1"/>
          <p:nvPr/>
        </p:nvSpPr>
        <p:spPr>
          <a:xfrm>
            <a:off x="1371598" y="6207582"/>
            <a:ext cx="2786981" cy="369332"/>
          </a:xfrm>
          <a:prstGeom prst="rect">
            <a:avLst/>
          </a:prstGeom>
          <a:noFill/>
        </p:spPr>
        <p:txBody>
          <a:bodyPr wrap="none" rtlCol="0">
            <a:spAutoFit/>
          </a:bodyPr>
          <a:lstStyle/>
          <a:p>
            <a:r>
              <a:rPr lang="en-US" dirty="0" smtClean="0"/>
              <a:t>Disk blocks (</a:t>
            </a:r>
            <a:r>
              <a:rPr lang="en-US" smtClean="0"/>
              <a:t>Physical blocks)</a:t>
            </a:r>
            <a:endParaRPr lang="en-US"/>
          </a:p>
        </p:txBody>
      </p:sp>
      <p:sp>
        <p:nvSpPr>
          <p:cNvPr id="25" name="Rectangle 24"/>
          <p:cNvSpPr/>
          <p:nvPr/>
        </p:nvSpPr>
        <p:spPr>
          <a:xfrm>
            <a:off x="838201" y="1690687"/>
            <a:ext cx="6035566" cy="277095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charset="0"/>
              <a:buChar char="•"/>
            </a:pPr>
            <a:r>
              <a:rPr lang="en-US" sz="2000" dirty="0" smtClean="0"/>
              <a:t>Assume that:</a:t>
            </a:r>
          </a:p>
          <a:p>
            <a:pPr marL="742950" lvl="1" indent="-285750">
              <a:buFont typeface="Arial" charset="0"/>
              <a:buChar char="•"/>
            </a:pPr>
            <a:r>
              <a:rPr lang="en-US" sz="2000" dirty="0" smtClean="0"/>
              <a:t>Block size = 1024 bytes</a:t>
            </a:r>
          </a:p>
          <a:p>
            <a:pPr marL="742950" lvl="1" indent="-285750">
              <a:buFont typeface="Arial" charset="0"/>
              <a:buChar char="•"/>
            </a:pPr>
            <a:r>
              <a:rPr lang="en-US" sz="2000" dirty="0" smtClean="0"/>
              <a:t>Pointer size = 4 bytes</a:t>
            </a:r>
          </a:p>
          <a:p>
            <a:pPr marL="742950" lvl="1" indent="-285750">
              <a:buFont typeface="Arial" charset="0"/>
              <a:buChar char="•"/>
            </a:pPr>
            <a:r>
              <a:rPr lang="en-US" sz="2000" dirty="0" smtClean="0"/>
              <a:t>File size = 4000 bytes</a:t>
            </a:r>
          </a:p>
          <a:p>
            <a:pPr marL="742950" lvl="1" indent="-285750">
              <a:buFont typeface="Arial" charset="0"/>
              <a:buChar char="•"/>
            </a:pPr>
            <a:r>
              <a:rPr lang="en-US" sz="2000" dirty="0" smtClean="0"/>
              <a:t>Start block = Block 4</a:t>
            </a:r>
          </a:p>
          <a:p>
            <a:pPr marL="285750" indent="-285750">
              <a:buFont typeface="Arial" charset="0"/>
              <a:buChar char="•"/>
            </a:pPr>
            <a:r>
              <a:rPr lang="en-US" sz="2000" dirty="0" smtClean="0"/>
              <a:t>Question</a:t>
            </a:r>
          </a:p>
          <a:p>
            <a:pPr marL="742950" lvl="1" indent="-285750">
              <a:buFont typeface="Arial" charset="0"/>
              <a:buChar char="•"/>
            </a:pPr>
            <a:r>
              <a:rPr lang="en-US" sz="2000" dirty="0" smtClean="0"/>
              <a:t>What is the block number and displacement into the block given an instruction to access Logical Address 2900?</a:t>
            </a:r>
          </a:p>
        </p:txBody>
      </p:sp>
      <p:sp>
        <p:nvSpPr>
          <p:cNvPr id="26" name="Rectangle 25"/>
          <p:cNvSpPr/>
          <p:nvPr/>
        </p:nvSpPr>
        <p:spPr>
          <a:xfrm>
            <a:off x="1371598" y="4983476"/>
            <a:ext cx="898634" cy="3097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7" name="Rectangle 26"/>
          <p:cNvSpPr/>
          <p:nvPr/>
        </p:nvSpPr>
        <p:spPr>
          <a:xfrm>
            <a:off x="2270232" y="4983476"/>
            <a:ext cx="898634" cy="3097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2</a:t>
            </a:r>
            <a:endParaRPr lang="en-US" dirty="0"/>
          </a:p>
        </p:txBody>
      </p:sp>
      <p:sp>
        <p:nvSpPr>
          <p:cNvPr id="28" name="Rectangle 27"/>
          <p:cNvSpPr/>
          <p:nvPr/>
        </p:nvSpPr>
        <p:spPr>
          <a:xfrm>
            <a:off x="3168866" y="4983476"/>
            <a:ext cx="898634" cy="3097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7</a:t>
            </a:r>
            <a:endParaRPr lang="en-US" dirty="0"/>
          </a:p>
        </p:txBody>
      </p:sp>
      <p:sp>
        <p:nvSpPr>
          <p:cNvPr id="29" name="Rectangle 28"/>
          <p:cNvSpPr/>
          <p:nvPr/>
        </p:nvSpPr>
        <p:spPr>
          <a:xfrm>
            <a:off x="4067500" y="4983476"/>
            <a:ext cx="898634" cy="3097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0" name="Rectangle 29"/>
          <p:cNvSpPr/>
          <p:nvPr/>
        </p:nvSpPr>
        <p:spPr>
          <a:xfrm>
            <a:off x="4966134" y="4983476"/>
            <a:ext cx="898634" cy="3097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1</a:t>
            </a:r>
            <a:endParaRPr lang="en-US" dirty="0"/>
          </a:p>
        </p:txBody>
      </p:sp>
      <p:sp>
        <p:nvSpPr>
          <p:cNvPr id="31" name="Rectangle 30"/>
          <p:cNvSpPr/>
          <p:nvPr/>
        </p:nvSpPr>
        <p:spPr>
          <a:xfrm>
            <a:off x="5864768" y="4983476"/>
            <a:ext cx="898634" cy="3097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2" name="Rectangle 31"/>
          <p:cNvSpPr/>
          <p:nvPr/>
        </p:nvSpPr>
        <p:spPr>
          <a:xfrm>
            <a:off x="6763402" y="4983476"/>
            <a:ext cx="898634" cy="3097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3" name="Rectangle 32"/>
          <p:cNvSpPr/>
          <p:nvPr/>
        </p:nvSpPr>
        <p:spPr>
          <a:xfrm>
            <a:off x="7662036" y="4983476"/>
            <a:ext cx="898634" cy="3097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4" name="Rectangle 33"/>
          <p:cNvSpPr/>
          <p:nvPr/>
        </p:nvSpPr>
        <p:spPr>
          <a:xfrm>
            <a:off x="8560670" y="4983476"/>
            <a:ext cx="898634" cy="3097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5" name="Rectangle 34"/>
          <p:cNvSpPr/>
          <p:nvPr/>
        </p:nvSpPr>
        <p:spPr>
          <a:xfrm>
            <a:off x="9459304" y="4983476"/>
            <a:ext cx="898634" cy="3097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6" name="TextBox 35"/>
          <p:cNvSpPr txBox="1"/>
          <p:nvPr/>
        </p:nvSpPr>
        <p:spPr>
          <a:xfrm>
            <a:off x="7170824" y="2000394"/>
            <a:ext cx="5033494" cy="1631216"/>
          </a:xfrm>
          <a:prstGeom prst="rect">
            <a:avLst/>
          </a:prstGeom>
          <a:noFill/>
        </p:spPr>
        <p:txBody>
          <a:bodyPr wrap="none" rtlCol="0">
            <a:spAutoFit/>
          </a:bodyPr>
          <a:lstStyle/>
          <a:p>
            <a:r>
              <a:rPr lang="en-US" sz="2000" dirty="0" smtClean="0"/>
              <a:t>2900 / (1024 </a:t>
            </a:r>
            <a:r>
              <a:rPr lang="mr-IN" sz="2000" dirty="0" smtClean="0"/>
              <a:t>–</a:t>
            </a:r>
            <a:r>
              <a:rPr lang="en-US" sz="2000" dirty="0" smtClean="0"/>
              <a:t> 4) = 2</a:t>
            </a:r>
          </a:p>
          <a:p>
            <a:r>
              <a:rPr lang="en-US" sz="2000" dirty="0" smtClean="0"/>
              <a:t>2900 % (1024 </a:t>
            </a:r>
            <a:r>
              <a:rPr lang="mr-IN" sz="2000" dirty="0" smtClean="0"/>
              <a:t>–</a:t>
            </a:r>
            <a:r>
              <a:rPr lang="en-US" sz="2000" dirty="0" smtClean="0"/>
              <a:t> 4) = 860</a:t>
            </a:r>
          </a:p>
          <a:p>
            <a:endParaRPr lang="en-US" sz="2000" dirty="0"/>
          </a:p>
          <a:p>
            <a:pPr marL="285750" indent="-285750">
              <a:buFont typeface="Arial" charset="0"/>
              <a:buChar char="•"/>
            </a:pPr>
            <a:r>
              <a:rPr lang="en-US" sz="2000" dirty="0" smtClean="0"/>
              <a:t>Follow the link 2 times starting from block 4</a:t>
            </a:r>
          </a:p>
          <a:p>
            <a:pPr marL="285750" indent="-285750">
              <a:buFont typeface="Arial" charset="0"/>
              <a:buChar char="•"/>
            </a:pPr>
            <a:r>
              <a:rPr lang="en-US" sz="2000" dirty="0" smtClean="0"/>
              <a:t>Offset into the block by 860 + 4 (Pointer)</a:t>
            </a:r>
          </a:p>
        </p:txBody>
      </p:sp>
    </p:spTree>
    <p:extLst>
      <p:ext uri="{BB962C8B-B14F-4D97-AF65-F5344CB8AC3E}">
        <p14:creationId xmlns:p14="http://schemas.microsoft.com/office/powerpoint/2010/main" val="2314185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Indexed Allocation</a:t>
            </a:r>
            <a:endParaRPr lang="en-US" dirty="0"/>
          </a:p>
        </p:txBody>
      </p:sp>
      <p:sp>
        <p:nvSpPr>
          <p:cNvPr id="3" name="TextBox 2"/>
          <p:cNvSpPr txBox="1"/>
          <p:nvPr/>
        </p:nvSpPr>
        <p:spPr>
          <a:xfrm>
            <a:off x="838200" y="2096814"/>
            <a:ext cx="9876614" cy="2862322"/>
          </a:xfrm>
          <a:prstGeom prst="rect">
            <a:avLst/>
          </a:prstGeom>
          <a:noFill/>
        </p:spPr>
        <p:txBody>
          <a:bodyPr wrap="square" rtlCol="0">
            <a:spAutoFit/>
          </a:bodyPr>
          <a:lstStyle/>
          <a:p>
            <a:pPr marL="285750" indent="-285750">
              <a:buFont typeface="Arial" charset="0"/>
              <a:buChar char="•"/>
            </a:pPr>
            <a:r>
              <a:rPr lang="en-US" sz="2400" dirty="0" smtClean="0"/>
              <a:t>Bring all pointers together into an index block</a:t>
            </a:r>
          </a:p>
          <a:p>
            <a:pPr marL="285750" indent="-285750">
              <a:buFont typeface="Arial" charset="0"/>
              <a:buChar char="•"/>
            </a:pPr>
            <a:r>
              <a:rPr lang="en-US" sz="2400" dirty="0"/>
              <a:t>Each file has its own index block, which is an array of disk-block addresses </a:t>
            </a:r>
            <a:endParaRPr lang="en-US" sz="2400" dirty="0" smtClean="0"/>
          </a:p>
          <a:p>
            <a:pPr marL="285750" indent="-285750">
              <a:buFont typeface="Arial" charset="0"/>
              <a:buChar char="•"/>
            </a:pPr>
            <a:r>
              <a:rPr lang="en-US" sz="2400" dirty="0"/>
              <a:t>The </a:t>
            </a:r>
            <a:r>
              <a:rPr lang="en-US" sz="2400" i="1" dirty="0" err="1"/>
              <a:t>ith</a:t>
            </a:r>
            <a:r>
              <a:rPr lang="en-US" sz="2400" i="1" dirty="0"/>
              <a:t> </a:t>
            </a:r>
            <a:r>
              <a:rPr lang="en-US" sz="2400" dirty="0"/>
              <a:t>entry in the index block points to the </a:t>
            </a:r>
            <a:r>
              <a:rPr lang="en-US" sz="2400" i="1" dirty="0" err="1"/>
              <a:t>ith</a:t>
            </a:r>
            <a:r>
              <a:rPr lang="en-US" sz="2400" i="1" dirty="0"/>
              <a:t> </a:t>
            </a:r>
            <a:r>
              <a:rPr lang="en-US" sz="2400" dirty="0"/>
              <a:t>block of the file </a:t>
            </a:r>
          </a:p>
          <a:p>
            <a:pPr marL="285750" indent="-285750">
              <a:buFont typeface="Arial" charset="0"/>
              <a:buChar char="•"/>
            </a:pPr>
            <a:r>
              <a:rPr lang="en-US" sz="2400" dirty="0" smtClean="0"/>
              <a:t>When </a:t>
            </a:r>
            <a:r>
              <a:rPr lang="en-US" sz="2400" dirty="0"/>
              <a:t>the file is created, all pointers in the index block are set to null. </a:t>
            </a:r>
            <a:endParaRPr lang="en-US" sz="2400" dirty="0" smtClean="0"/>
          </a:p>
          <a:p>
            <a:pPr marL="285750" indent="-285750">
              <a:buFont typeface="Arial" charset="0"/>
              <a:buChar char="•"/>
            </a:pPr>
            <a:r>
              <a:rPr lang="en-US" sz="2400" dirty="0" smtClean="0"/>
              <a:t>When </a:t>
            </a:r>
            <a:r>
              <a:rPr lang="en-US" sz="2400" dirty="0"/>
              <a:t>the </a:t>
            </a:r>
            <a:r>
              <a:rPr lang="en-US" sz="2400" i="1" dirty="0" err="1"/>
              <a:t>ith</a:t>
            </a:r>
            <a:r>
              <a:rPr lang="en-US" sz="2400" i="1" dirty="0"/>
              <a:t> </a:t>
            </a:r>
            <a:r>
              <a:rPr lang="en-US" sz="2400" dirty="0"/>
              <a:t>block is first written, a block is obtained from the free-space manager, and its address is put in the </a:t>
            </a:r>
            <a:r>
              <a:rPr lang="en-US" sz="2400" i="1" dirty="0" err="1"/>
              <a:t>i</a:t>
            </a:r>
            <a:r>
              <a:rPr lang="en-US" sz="2400" dirty="0" err="1"/>
              <a:t>th</a:t>
            </a:r>
            <a:r>
              <a:rPr lang="en-US" sz="2400" dirty="0"/>
              <a:t> index-block entry. </a:t>
            </a:r>
          </a:p>
          <a:p>
            <a:endParaRPr lang="en-US" dirty="0"/>
          </a:p>
          <a:p>
            <a:endParaRPr lang="en-US" dirty="0"/>
          </a:p>
        </p:txBody>
      </p:sp>
    </p:spTree>
    <p:extLst>
      <p:ext uri="{BB962C8B-B14F-4D97-AF65-F5344CB8AC3E}">
        <p14:creationId xmlns:p14="http://schemas.microsoft.com/office/powerpoint/2010/main" val="246931975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Indexed Allocation</a:t>
            </a:r>
            <a:endParaRPr lang="en-US" dirty="0"/>
          </a:p>
        </p:txBody>
      </p:sp>
      <p:pic>
        <p:nvPicPr>
          <p:cNvPr id="3" name="Picture 2"/>
          <p:cNvPicPr>
            <a:picLocks noChangeAspect="1"/>
          </p:cNvPicPr>
          <p:nvPr/>
        </p:nvPicPr>
        <p:blipFill>
          <a:blip r:embed="rId2"/>
          <a:stretch>
            <a:fillRect/>
          </a:stretch>
        </p:blipFill>
        <p:spPr>
          <a:xfrm>
            <a:off x="5975131" y="1690688"/>
            <a:ext cx="5626100" cy="4318000"/>
          </a:xfrm>
          <a:prstGeom prst="rect">
            <a:avLst/>
          </a:prstGeom>
        </p:spPr>
      </p:pic>
      <p:sp>
        <p:nvSpPr>
          <p:cNvPr id="4" name="TextBox 3"/>
          <p:cNvSpPr txBox="1"/>
          <p:nvPr/>
        </p:nvSpPr>
        <p:spPr>
          <a:xfrm>
            <a:off x="838200" y="2396359"/>
            <a:ext cx="5136931" cy="2677656"/>
          </a:xfrm>
          <a:prstGeom prst="rect">
            <a:avLst/>
          </a:prstGeom>
          <a:noFill/>
        </p:spPr>
        <p:txBody>
          <a:bodyPr wrap="square" rtlCol="0">
            <a:spAutoFit/>
          </a:bodyPr>
          <a:lstStyle/>
          <a:p>
            <a:pPr marL="285750" indent="-285750">
              <a:buFont typeface="Arial" charset="0"/>
              <a:buChar char="•"/>
            </a:pPr>
            <a:r>
              <a:rPr lang="en-US" sz="2400" dirty="0"/>
              <a:t>The directory contains the address of the index </a:t>
            </a:r>
            <a:r>
              <a:rPr lang="en-US" sz="2400" dirty="0" smtClean="0"/>
              <a:t>block</a:t>
            </a:r>
          </a:p>
          <a:p>
            <a:pPr marL="285750" indent="-285750">
              <a:buFont typeface="Arial" charset="0"/>
              <a:buChar char="•"/>
            </a:pPr>
            <a:r>
              <a:rPr lang="en-US" sz="2400" dirty="0" smtClean="0"/>
              <a:t>Index table entries are ordered by the blocks of the file</a:t>
            </a:r>
          </a:p>
          <a:p>
            <a:pPr marL="285750" indent="-285750">
              <a:buFont typeface="Arial" charset="0"/>
              <a:buChar char="•"/>
            </a:pPr>
            <a:r>
              <a:rPr lang="en-US" sz="2400" dirty="0" smtClean="0"/>
              <a:t>Supports efficient direct access</a:t>
            </a:r>
          </a:p>
          <a:p>
            <a:pPr marL="285750" indent="-285750">
              <a:buFont typeface="Arial" charset="0"/>
              <a:buChar char="•"/>
            </a:pPr>
            <a:r>
              <a:rPr lang="en-US" sz="2400" dirty="0" smtClean="0"/>
              <a:t>No external fragmentation, but overhead on index block</a:t>
            </a:r>
            <a:endParaRPr lang="en-US" sz="2400" dirty="0"/>
          </a:p>
        </p:txBody>
      </p:sp>
    </p:spTree>
    <p:extLst>
      <p:ext uri="{BB962C8B-B14F-4D97-AF65-F5344CB8AC3E}">
        <p14:creationId xmlns:p14="http://schemas.microsoft.com/office/powerpoint/2010/main" val="11950271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Indexed Allocation </a:t>
            </a:r>
            <a:r>
              <a:rPr lang="mr-IN" dirty="0" smtClean="0"/>
              <a:t>–</a:t>
            </a:r>
            <a:r>
              <a:rPr lang="en-US" dirty="0" smtClean="0"/>
              <a:t> Mapping Address</a:t>
            </a:r>
            <a:endParaRPr lang="en-US" dirty="0"/>
          </a:p>
        </p:txBody>
      </p:sp>
      <p:sp>
        <p:nvSpPr>
          <p:cNvPr id="3" name="TextBox 2"/>
          <p:cNvSpPr txBox="1"/>
          <p:nvPr/>
        </p:nvSpPr>
        <p:spPr>
          <a:xfrm>
            <a:off x="1087820" y="1690688"/>
            <a:ext cx="9912329" cy="2308324"/>
          </a:xfrm>
          <a:prstGeom prst="rect">
            <a:avLst/>
          </a:prstGeom>
          <a:noFill/>
        </p:spPr>
        <p:txBody>
          <a:bodyPr wrap="none" rtlCol="0">
            <a:spAutoFit/>
          </a:bodyPr>
          <a:lstStyle/>
          <a:p>
            <a:r>
              <a:rPr lang="en-US" sz="2400" dirty="0" smtClean="0"/>
              <a:t>For small file with max 256Kb, we need only 1 block of index block assuming: -</a:t>
            </a:r>
          </a:p>
          <a:p>
            <a:pPr marL="285750" indent="-285750">
              <a:buFont typeface="Arial" charset="0"/>
              <a:buChar char="•"/>
            </a:pPr>
            <a:r>
              <a:rPr lang="en-US" sz="2400" dirty="0" smtClean="0"/>
              <a:t>a block is 512 words</a:t>
            </a:r>
          </a:p>
          <a:p>
            <a:pPr marL="285750" indent="-285750">
              <a:buFont typeface="Arial" charset="0"/>
              <a:buChar char="•"/>
            </a:pPr>
            <a:r>
              <a:rPr lang="en-US" sz="2400" dirty="0" smtClean="0"/>
              <a:t>A pointer is 1 word long</a:t>
            </a:r>
          </a:p>
          <a:p>
            <a:pPr marL="285750" indent="-285750">
              <a:buFont typeface="Arial" charset="0"/>
              <a:buChar char="•"/>
            </a:pPr>
            <a:endParaRPr lang="en-US" sz="2400" dirty="0"/>
          </a:p>
          <a:p>
            <a:pPr marL="285750" indent="-285750">
              <a:buFont typeface="Arial" charset="0"/>
              <a:buChar char="•"/>
            </a:pPr>
            <a:endParaRPr lang="en-US" sz="2400" dirty="0" smtClean="0"/>
          </a:p>
          <a:p>
            <a:r>
              <a:rPr lang="en-US" sz="2400" dirty="0" smtClean="0"/>
              <a:t>For mapping logical to physical address for file with only 1 index block: -</a:t>
            </a:r>
            <a:endParaRPr lang="en-US" sz="2400" dirty="0"/>
          </a:p>
        </p:txBody>
      </p:sp>
      <p:sp>
        <p:nvSpPr>
          <p:cNvPr id="4" name="Rectangle 3"/>
          <p:cNvSpPr/>
          <p:nvPr/>
        </p:nvSpPr>
        <p:spPr>
          <a:xfrm>
            <a:off x="2396359" y="4805411"/>
            <a:ext cx="3688310" cy="77251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000" dirty="0" smtClean="0"/>
              <a:t>Logical Address </a:t>
            </a:r>
            <a:r>
              <a:rPr lang="en-US" sz="2000" smtClean="0"/>
              <a:t>/ Block Size</a:t>
            </a:r>
            <a:endParaRPr lang="en-US" sz="2000" dirty="0"/>
          </a:p>
        </p:txBody>
      </p:sp>
      <p:sp>
        <p:nvSpPr>
          <p:cNvPr id="5" name="Right Arrow 4"/>
          <p:cNvSpPr/>
          <p:nvPr/>
        </p:nvSpPr>
        <p:spPr>
          <a:xfrm rot="20700000">
            <a:off x="6178037" y="4514727"/>
            <a:ext cx="851338" cy="4887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rot="900000">
            <a:off x="6194826" y="5416534"/>
            <a:ext cx="851338" cy="4887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134180" y="4184452"/>
            <a:ext cx="598241" cy="830997"/>
          </a:xfrm>
          <a:prstGeom prst="rect">
            <a:avLst/>
          </a:prstGeom>
          <a:noFill/>
        </p:spPr>
        <p:txBody>
          <a:bodyPr wrap="none" rtlCol="0">
            <a:spAutoFit/>
          </a:bodyPr>
          <a:lstStyle/>
          <a:p>
            <a:r>
              <a:rPr lang="en-US" sz="4800" smtClean="0"/>
              <a:t>Q</a:t>
            </a:r>
            <a:endParaRPr lang="en-US" sz="4800"/>
          </a:p>
        </p:txBody>
      </p:sp>
      <p:sp>
        <p:nvSpPr>
          <p:cNvPr id="8" name="TextBox 7"/>
          <p:cNvSpPr txBox="1"/>
          <p:nvPr/>
        </p:nvSpPr>
        <p:spPr>
          <a:xfrm>
            <a:off x="7173453" y="5467417"/>
            <a:ext cx="519694" cy="830997"/>
          </a:xfrm>
          <a:prstGeom prst="rect">
            <a:avLst/>
          </a:prstGeom>
          <a:noFill/>
        </p:spPr>
        <p:txBody>
          <a:bodyPr wrap="none" rtlCol="0">
            <a:spAutoFit/>
          </a:bodyPr>
          <a:lstStyle/>
          <a:p>
            <a:r>
              <a:rPr lang="en-US" sz="4800" smtClean="0"/>
              <a:t>R</a:t>
            </a:r>
            <a:endParaRPr lang="en-US" sz="4800"/>
          </a:p>
        </p:txBody>
      </p:sp>
      <p:sp>
        <p:nvSpPr>
          <p:cNvPr id="9" name="TextBox 8"/>
          <p:cNvSpPr txBox="1"/>
          <p:nvPr/>
        </p:nvSpPr>
        <p:spPr>
          <a:xfrm>
            <a:off x="7693147" y="4433133"/>
            <a:ext cx="3505960" cy="400110"/>
          </a:xfrm>
          <a:prstGeom prst="rect">
            <a:avLst/>
          </a:prstGeom>
          <a:noFill/>
        </p:spPr>
        <p:txBody>
          <a:bodyPr wrap="none" rtlCol="0">
            <a:spAutoFit/>
          </a:bodyPr>
          <a:lstStyle/>
          <a:p>
            <a:r>
              <a:rPr lang="en-US" sz="2000" dirty="0" smtClean="0"/>
              <a:t>Entry number of the index table</a:t>
            </a:r>
            <a:endParaRPr lang="en-US" sz="2000" dirty="0"/>
          </a:p>
        </p:txBody>
      </p:sp>
      <p:sp>
        <p:nvSpPr>
          <p:cNvPr id="10" name="TextBox 9"/>
          <p:cNvSpPr txBox="1"/>
          <p:nvPr/>
        </p:nvSpPr>
        <p:spPr>
          <a:xfrm>
            <a:off x="7693147" y="5698249"/>
            <a:ext cx="2689326" cy="400110"/>
          </a:xfrm>
          <a:prstGeom prst="rect">
            <a:avLst/>
          </a:prstGeom>
          <a:noFill/>
        </p:spPr>
        <p:txBody>
          <a:bodyPr wrap="none" rtlCol="0">
            <a:spAutoFit/>
          </a:bodyPr>
          <a:lstStyle/>
          <a:p>
            <a:r>
              <a:rPr lang="en-US" sz="2000" smtClean="0"/>
              <a:t>Displacement into block</a:t>
            </a:r>
            <a:endParaRPr lang="en-US" sz="2000"/>
          </a:p>
        </p:txBody>
      </p:sp>
    </p:spTree>
    <p:extLst>
      <p:ext uri="{BB962C8B-B14F-4D97-AF65-F5344CB8AC3E}">
        <p14:creationId xmlns:p14="http://schemas.microsoft.com/office/powerpoint/2010/main" val="232436725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09236"/>
            <a:ext cx="10515600" cy="1325563"/>
          </a:xfrm>
        </p:spPr>
        <p:txBody>
          <a:bodyPr/>
          <a:lstStyle/>
          <a:p>
            <a:pPr algn="ctr"/>
            <a:r>
              <a:rPr lang="en-US" smtClean="0"/>
              <a:t>What should we do if a file is large?</a:t>
            </a:r>
            <a:endParaRPr lang="en-US"/>
          </a:p>
        </p:txBody>
      </p:sp>
    </p:spTree>
    <p:extLst>
      <p:ext uri="{BB962C8B-B14F-4D97-AF65-F5344CB8AC3E}">
        <p14:creationId xmlns:p14="http://schemas.microsoft.com/office/powerpoint/2010/main" val="222524809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961697" y="2289778"/>
            <a:ext cx="9995338" cy="3243919"/>
          </a:xfrm>
          <a:prstGeom prst="roundRect">
            <a:avLst/>
          </a:prstGeom>
          <a:solidFill>
            <a:srgbClr val="5B9BD5">
              <a:alpha val="2313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Indexed Allocation </a:t>
            </a:r>
            <a:r>
              <a:rPr lang="mr-IN" dirty="0" smtClean="0"/>
              <a:t>–</a:t>
            </a:r>
            <a:r>
              <a:rPr lang="en-US" dirty="0" smtClean="0"/>
              <a:t> Linked Scheme</a:t>
            </a:r>
            <a:endParaRPr lang="en-US" dirty="0"/>
          </a:p>
        </p:txBody>
      </p:sp>
      <p:sp>
        <p:nvSpPr>
          <p:cNvPr id="3" name="Rectangle 2"/>
          <p:cNvSpPr/>
          <p:nvPr/>
        </p:nvSpPr>
        <p:spPr>
          <a:xfrm>
            <a:off x="1846890" y="2601311"/>
            <a:ext cx="1734207" cy="34684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 name="Rectangle 4"/>
          <p:cNvSpPr/>
          <p:nvPr/>
        </p:nvSpPr>
        <p:spPr>
          <a:xfrm>
            <a:off x="1846890" y="2948152"/>
            <a:ext cx="1734207" cy="918185"/>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7" name="Rectangle 6"/>
          <p:cNvSpPr/>
          <p:nvPr/>
        </p:nvSpPr>
        <p:spPr>
          <a:xfrm>
            <a:off x="1846890" y="3866337"/>
            <a:ext cx="1734207" cy="34684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8" name="TextBox 7"/>
          <p:cNvSpPr txBox="1"/>
          <p:nvPr/>
        </p:nvSpPr>
        <p:spPr>
          <a:xfrm>
            <a:off x="1311166" y="2595925"/>
            <a:ext cx="301686" cy="369332"/>
          </a:xfrm>
          <a:prstGeom prst="rect">
            <a:avLst/>
          </a:prstGeom>
          <a:noFill/>
        </p:spPr>
        <p:txBody>
          <a:bodyPr wrap="none" rtlCol="0">
            <a:spAutoFit/>
          </a:bodyPr>
          <a:lstStyle/>
          <a:p>
            <a:r>
              <a:rPr lang="en-US" dirty="0"/>
              <a:t>0</a:t>
            </a:r>
          </a:p>
        </p:txBody>
      </p:sp>
      <p:sp>
        <p:nvSpPr>
          <p:cNvPr id="9" name="Rectangle 8"/>
          <p:cNvSpPr/>
          <p:nvPr/>
        </p:nvSpPr>
        <p:spPr>
          <a:xfrm>
            <a:off x="1846890" y="4213178"/>
            <a:ext cx="1734207" cy="34684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Box 9"/>
          <p:cNvSpPr txBox="1"/>
          <p:nvPr/>
        </p:nvSpPr>
        <p:spPr>
          <a:xfrm>
            <a:off x="1311166" y="4207922"/>
            <a:ext cx="535724" cy="369332"/>
          </a:xfrm>
          <a:prstGeom prst="rect">
            <a:avLst/>
          </a:prstGeom>
          <a:noFill/>
        </p:spPr>
        <p:txBody>
          <a:bodyPr wrap="none" rtlCol="0">
            <a:spAutoFit/>
          </a:bodyPr>
          <a:lstStyle/>
          <a:p>
            <a:r>
              <a:rPr lang="en-US" dirty="0" smtClean="0"/>
              <a:t>511</a:t>
            </a:r>
            <a:endParaRPr lang="en-US" dirty="0"/>
          </a:p>
        </p:txBody>
      </p:sp>
      <p:sp>
        <p:nvSpPr>
          <p:cNvPr id="11" name="Rectangle 10"/>
          <p:cNvSpPr/>
          <p:nvPr/>
        </p:nvSpPr>
        <p:spPr>
          <a:xfrm>
            <a:off x="5089331" y="2601311"/>
            <a:ext cx="1734207" cy="34684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2" name="Rectangle 11"/>
          <p:cNvSpPr/>
          <p:nvPr/>
        </p:nvSpPr>
        <p:spPr>
          <a:xfrm>
            <a:off x="5089331" y="2948152"/>
            <a:ext cx="1734207" cy="918185"/>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3" name="Rectangle 12"/>
          <p:cNvSpPr/>
          <p:nvPr/>
        </p:nvSpPr>
        <p:spPr>
          <a:xfrm>
            <a:off x="5089331" y="3866337"/>
            <a:ext cx="1734207" cy="34684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4" name="TextBox 13"/>
          <p:cNvSpPr txBox="1"/>
          <p:nvPr/>
        </p:nvSpPr>
        <p:spPr>
          <a:xfrm>
            <a:off x="4553607" y="2585957"/>
            <a:ext cx="301686" cy="369332"/>
          </a:xfrm>
          <a:prstGeom prst="rect">
            <a:avLst/>
          </a:prstGeom>
          <a:noFill/>
        </p:spPr>
        <p:txBody>
          <a:bodyPr wrap="none" rtlCol="0">
            <a:spAutoFit/>
          </a:bodyPr>
          <a:lstStyle/>
          <a:p>
            <a:r>
              <a:rPr lang="en-US" dirty="0" smtClean="0"/>
              <a:t>0</a:t>
            </a:r>
            <a:endParaRPr lang="en-US" dirty="0"/>
          </a:p>
        </p:txBody>
      </p:sp>
      <p:sp>
        <p:nvSpPr>
          <p:cNvPr id="15" name="Rectangle 14"/>
          <p:cNvSpPr/>
          <p:nvPr/>
        </p:nvSpPr>
        <p:spPr>
          <a:xfrm>
            <a:off x="5089331" y="4213178"/>
            <a:ext cx="1734207" cy="34684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6" name="TextBox 15"/>
          <p:cNvSpPr txBox="1"/>
          <p:nvPr/>
        </p:nvSpPr>
        <p:spPr>
          <a:xfrm>
            <a:off x="4553607" y="4207922"/>
            <a:ext cx="535724" cy="369332"/>
          </a:xfrm>
          <a:prstGeom prst="rect">
            <a:avLst/>
          </a:prstGeom>
          <a:noFill/>
        </p:spPr>
        <p:txBody>
          <a:bodyPr wrap="none" rtlCol="0">
            <a:spAutoFit/>
          </a:bodyPr>
          <a:lstStyle/>
          <a:p>
            <a:r>
              <a:rPr lang="en-US" dirty="0" smtClean="0"/>
              <a:t>511</a:t>
            </a:r>
            <a:endParaRPr lang="en-US" dirty="0"/>
          </a:p>
        </p:txBody>
      </p:sp>
      <p:sp>
        <p:nvSpPr>
          <p:cNvPr id="17" name="Rectangle 16"/>
          <p:cNvSpPr/>
          <p:nvPr/>
        </p:nvSpPr>
        <p:spPr>
          <a:xfrm>
            <a:off x="8331772" y="2601311"/>
            <a:ext cx="1734207" cy="34684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8" name="Rectangle 17"/>
          <p:cNvSpPr/>
          <p:nvPr/>
        </p:nvSpPr>
        <p:spPr>
          <a:xfrm>
            <a:off x="8331772" y="2948152"/>
            <a:ext cx="1734207" cy="918185"/>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9" name="Rectangle 18"/>
          <p:cNvSpPr/>
          <p:nvPr/>
        </p:nvSpPr>
        <p:spPr>
          <a:xfrm>
            <a:off x="8331772" y="3866337"/>
            <a:ext cx="1734207" cy="34684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0" name="TextBox 19"/>
          <p:cNvSpPr txBox="1"/>
          <p:nvPr/>
        </p:nvSpPr>
        <p:spPr>
          <a:xfrm>
            <a:off x="7796048" y="2595925"/>
            <a:ext cx="301686" cy="369332"/>
          </a:xfrm>
          <a:prstGeom prst="rect">
            <a:avLst/>
          </a:prstGeom>
          <a:noFill/>
        </p:spPr>
        <p:txBody>
          <a:bodyPr wrap="none" rtlCol="0">
            <a:spAutoFit/>
          </a:bodyPr>
          <a:lstStyle/>
          <a:p>
            <a:r>
              <a:rPr lang="en-US" dirty="0" smtClean="0"/>
              <a:t>0</a:t>
            </a:r>
            <a:endParaRPr lang="en-US" dirty="0"/>
          </a:p>
        </p:txBody>
      </p:sp>
      <p:sp>
        <p:nvSpPr>
          <p:cNvPr id="21" name="Rectangle 20"/>
          <p:cNvSpPr/>
          <p:nvPr/>
        </p:nvSpPr>
        <p:spPr>
          <a:xfrm>
            <a:off x="8331772" y="4213178"/>
            <a:ext cx="1734207" cy="34684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2" name="TextBox 21"/>
          <p:cNvSpPr txBox="1"/>
          <p:nvPr/>
        </p:nvSpPr>
        <p:spPr>
          <a:xfrm>
            <a:off x="7796048" y="4207922"/>
            <a:ext cx="535724" cy="369332"/>
          </a:xfrm>
          <a:prstGeom prst="rect">
            <a:avLst/>
          </a:prstGeom>
          <a:noFill/>
        </p:spPr>
        <p:txBody>
          <a:bodyPr wrap="none" rtlCol="0">
            <a:spAutoFit/>
          </a:bodyPr>
          <a:lstStyle/>
          <a:p>
            <a:r>
              <a:rPr lang="en-US" dirty="0" smtClean="0"/>
              <a:t>511</a:t>
            </a:r>
            <a:endParaRPr lang="en-US" dirty="0"/>
          </a:p>
        </p:txBody>
      </p:sp>
      <p:cxnSp>
        <p:nvCxnSpPr>
          <p:cNvPr id="24" name="Curved Connector 23"/>
          <p:cNvCxnSpPr/>
          <p:nvPr/>
        </p:nvCxnSpPr>
        <p:spPr>
          <a:xfrm flipV="1">
            <a:off x="2711669" y="2774731"/>
            <a:ext cx="2377662" cy="1608083"/>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5" name="Curved Connector 24"/>
          <p:cNvCxnSpPr/>
          <p:nvPr/>
        </p:nvCxnSpPr>
        <p:spPr>
          <a:xfrm flipV="1">
            <a:off x="5954110" y="2768739"/>
            <a:ext cx="2377662" cy="1608083"/>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4821469" y="5068302"/>
            <a:ext cx="2365006" cy="400110"/>
          </a:xfrm>
          <a:prstGeom prst="rect">
            <a:avLst/>
          </a:prstGeom>
          <a:noFill/>
        </p:spPr>
        <p:txBody>
          <a:bodyPr wrap="none" rtlCol="0">
            <a:spAutoFit/>
          </a:bodyPr>
          <a:lstStyle/>
          <a:p>
            <a:r>
              <a:rPr lang="en-US" sz="2000" smtClean="0"/>
              <a:t>A link of index blocks</a:t>
            </a:r>
            <a:endParaRPr lang="en-US" sz="2000"/>
          </a:p>
        </p:txBody>
      </p:sp>
    </p:spTree>
    <p:extLst>
      <p:ext uri="{BB962C8B-B14F-4D97-AF65-F5344CB8AC3E}">
        <p14:creationId xmlns:p14="http://schemas.microsoft.com/office/powerpoint/2010/main" val="99120741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Linked Scheme </a:t>
            </a:r>
            <a:r>
              <a:rPr lang="mr-IN" dirty="0" smtClean="0"/>
              <a:t>–</a:t>
            </a:r>
            <a:r>
              <a:rPr lang="en-US" dirty="0" smtClean="0"/>
              <a:t> Mapping Address</a:t>
            </a:r>
            <a:endParaRPr lang="en-US" dirty="0"/>
          </a:p>
        </p:txBody>
      </p:sp>
      <p:sp>
        <p:nvSpPr>
          <p:cNvPr id="3" name="Rectangle 2"/>
          <p:cNvSpPr/>
          <p:nvPr/>
        </p:nvSpPr>
        <p:spPr>
          <a:xfrm>
            <a:off x="838199" y="2361756"/>
            <a:ext cx="5695087" cy="77251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000" dirty="0" smtClean="0"/>
              <a:t>Logical Address / (Block Size x Number of </a:t>
            </a:r>
            <a:r>
              <a:rPr lang="en-US" sz="2000" smtClean="0"/>
              <a:t>Index Entries)</a:t>
            </a:r>
            <a:endParaRPr lang="en-US" sz="2000" dirty="0"/>
          </a:p>
        </p:txBody>
      </p:sp>
      <p:sp>
        <p:nvSpPr>
          <p:cNvPr id="4" name="Right Arrow 3"/>
          <p:cNvSpPr/>
          <p:nvPr/>
        </p:nvSpPr>
        <p:spPr>
          <a:xfrm rot="20700000">
            <a:off x="6660576" y="2074018"/>
            <a:ext cx="851338" cy="4887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rot="900000">
            <a:off x="6677365" y="2975825"/>
            <a:ext cx="851338" cy="4887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655992" y="3026708"/>
            <a:ext cx="728084" cy="830997"/>
          </a:xfrm>
          <a:prstGeom prst="rect">
            <a:avLst/>
          </a:prstGeom>
          <a:noFill/>
        </p:spPr>
        <p:txBody>
          <a:bodyPr wrap="none" rtlCol="0">
            <a:spAutoFit/>
          </a:bodyPr>
          <a:lstStyle/>
          <a:p>
            <a:r>
              <a:rPr lang="en-US" sz="4800" dirty="0" smtClean="0"/>
              <a:t>R</a:t>
            </a:r>
            <a:r>
              <a:rPr lang="en-US" sz="4800" baseline="-25000" dirty="0" smtClean="0"/>
              <a:t>1</a:t>
            </a:r>
            <a:endParaRPr lang="en-US" sz="4800" baseline="-25000" dirty="0"/>
          </a:p>
        </p:txBody>
      </p:sp>
      <p:sp>
        <p:nvSpPr>
          <p:cNvPr id="7" name="TextBox 6"/>
          <p:cNvSpPr txBox="1"/>
          <p:nvPr/>
        </p:nvSpPr>
        <p:spPr>
          <a:xfrm>
            <a:off x="8317580" y="1992424"/>
            <a:ext cx="3192284" cy="400110"/>
          </a:xfrm>
          <a:prstGeom prst="rect">
            <a:avLst/>
          </a:prstGeom>
          <a:noFill/>
        </p:spPr>
        <p:txBody>
          <a:bodyPr wrap="none" rtlCol="0">
            <a:spAutoFit/>
          </a:bodyPr>
          <a:lstStyle/>
          <a:p>
            <a:r>
              <a:rPr lang="en-US" sz="2000" dirty="0" smtClean="0"/>
              <a:t>Block number for index table</a:t>
            </a:r>
            <a:endParaRPr lang="en-US" sz="2000" dirty="0"/>
          </a:p>
        </p:txBody>
      </p:sp>
      <p:sp>
        <p:nvSpPr>
          <p:cNvPr id="8" name="TextBox 7"/>
          <p:cNvSpPr txBox="1"/>
          <p:nvPr/>
        </p:nvSpPr>
        <p:spPr>
          <a:xfrm>
            <a:off x="8317580" y="3257540"/>
            <a:ext cx="3433056" cy="400110"/>
          </a:xfrm>
          <a:prstGeom prst="rect">
            <a:avLst/>
          </a:prstGeom>
          <a:noFill/>
        </p:spPr>
        <p:txBody>
          <a:bodyPr wrap="none" rtlCol="0">
            <a:spAutoFit/>
          </a:bodyPr>
          <a:lstStyle/>
          <a:p>
            <a:r>
              <a:rPr lang="en-US" sz="2000" dirty="0" smtClean="0"/>
              <a:t>Used to calculate displacement</a:t>
            </a:r>
            <a:endParaRPr lang="en-US" sz="2000" dirty="0"/>
          </a:p>
        </p:txBody>
      </p:sp>
      <p:sp>
        <p:nvSpPr>
          <p:cNvPr id="9" name="TextBox 8"/>
          <p:cNvSpPr txBox="1"/>
          <p:nvPr/>
        </p:nvSpPr>
        <p:spPr>
          <a:xfrm>
            <a:off x="7577446" y="1791945"/>
            <a:ext cx="806631" cy="830997"/>
          </a:xfrm>
          <a:prstGeom prst="rect">
            <a:avLst/>
          </a:prstGeom>
          <a:noFill/>
        </p:spPr>
        <p:txBody>
          <a:bodyPr wrap="none" rtlCol="0">
            <a:spAutoFit/>
          </a:bodyPr>
          <a:lstStyle/>
          <a:p>
            <a:r>
              <a:rPr lang="en-US" sz="4800" dirty="0" smtClean="0"/>
              <a:t>Q</a:t>
            </a:r>
            <a:r>
              <a:rPr lang="en-US" sz="4800" baseline="-25000" dirty="0" smtClean="0"/>
              <a:t>1</a:t>
            </a:r>
            <a:endParaRPr lang="en-US" sz="4800" baseline="-25000" dirty="0"/>
          </a:p>
        </p:txBody>
      </p:sp>
      <p:sp>
        <p:nvSpPr>
          <p:cNvPr id="10" name="Rectangle 9"/>
          <p:cNvSpPr/>
          <p:nvPr/>
        </p:nvSpPr>
        <p:spPr>
          <a:xfrm>
            <a:off x="831586" y="4887369"/>
            <a:ext cx="5695087" cy="77251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800" dirty="0" smtClean="0"/>
              <a:t>R</a:t>
            </a:r>
            <a:r>
              <a:rPr lang="en-US" sz="2800" baseline="-25000" dirty="0" smtClean="0"/>
              <a:t>1</a:t>
            </a:r>
            <a:r>
              <a:rPr lang="en-US" dirty="0" smtClean="0"/>
              <a:t> / </a:t>
            </a:r>
            <a:r>
              <a:rPr lang="en-US" sz="2000" dirty="0" smtClean="0"/>
              <a:t>Block Size</a:t>
            </a:r>
            <a:endParaRPr lang="en-US" sz="2000" dirty="0"/>
          </a:p>
        </p:txBody>
      </p:sp>
      <p:sp>
        <p:nvSpPr>
          <p:cNvPr id="11" name="Right Arrow 10"/>
          <p:cNvSpPr/>
          <p:nvPr/>
        </p:nvSpPr>
        <p:spPr>
          <a:xfrm rot="20700000">
            <a:off x="6653963" y="4599631"/>
            <a:ext cx="851338" cy="4887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rot="900000">
            <a:off x="6670752" y="5501438"/>
            <a:ext cx="851338" cy="4887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649379" y="5552321"/>
            <a:ext cx="728084" cy="830997"/>
          </a:xfrm>
          <a:prstGeom prst="rect">
            <a:avLst/>
          </a:prstGeom>
          <a:noFill/>
        </p:spPr>
        <p:txBody>
          <a:bodyPr wrap="none" rtlCol="0">
            <a:spAutoFit/>
          </a:bodyPr>
          <a:lstStyle/>
          <a:p>
            <a:r>
              <a:rPr lang="en-US" sz="4800" dirty="0" smtClean="0"/>
              <a:t>R</a:t>
            </a:r>
            <a:r>
              <a:rPr lang="en-US" sz="4800" baseline="-25000" dirty="0"/>
              <a:t>2</a:t>
            </a:r>
          </a:p>
        </p:txBody>
      </p:sp>
      <p:sp>
        <p:nvSpPr>
          <p:cNvPr id="14" name="TextBox 13"/>
          <p:cNvSpPr txBox="1"/>
          <p:nvPr/>
        </p:nvSpPr>
        <p:spPr>
          <a:xfrm>
            <a:off x="8310967" y="4518037"/>
            <a:ext cx="3310586" cy="400110"/>
          </a:xfrm>
          <a:prstGeom prst="rect">
            <a:avLst/>
          </a:prstGeom>
          <a:noFill/>
        </p:spPr>
        <p:txBody>
          <a:bodyPr wrap="none" rtlCol="0">
            <a:spAutoFit/>
          </a:bodyPr>
          <a:lstStyle/>
          <a:p>
            <a:r>
              <a:rPr lang="en-US" sz="2000" dirty="0" smtClean="0"/>
              <a:t>Displacement into index block</a:t>
            </a:r>
            <a:endParaRPr lang="en-US" sz="2000" dirty="0"/>
          </a:p>
        </p:txBody>
      </p:sp>
      <p:sp>
        <p:nvSpPr>
          <p:cNvPr id="15" name="TextBox 14"/>
          <p:cNvSpPr txBox="1"/>
          <p:nvPr/>
        </p:nvSpPr>
        <p:spPr>
          <a:xfrm>
            <a:off x="8310967" y="5783153"/>
            <a:ext cx="3209597" cy="400110"/>
          </a:xfrm>
          <a:prstGeom prst="rect">
            <a:avLst/>
          </a:prstGeom>
          <a:noFill/>
        </p:spPr>
        <p:txBody>
          <a:bodyPr wrap="none" rtlCol="0">
            <a:spAutoFit/>
          </a:bodyPr>
          <a:lstStyle/>
          <a:p>
            <a:r>
              <a:rPr lang="en-US" sz="2000" dirty="0" smtClean="0"/>
              <a:t>Displacement into data block</a:t>
            </a:r>
            <a:endParaRPr lang="en-US" sz="2000" dirty="0"/>
          </a:p>
        </p:txBody>
      </p:sp>
      <p:sp>
        <p:nvSpPr>
          <p:cNvPr id="16" name="TextBox 15"/>
          <p:cNvSpPr txBox="1"/>
          <p:nvPr/>
        </p:nvSpPr>
        <p:spPr>
          <a:xfrm>
            <a:off x="7570833" y="4317558"/>
            <a:ext cx="806631" cy="830997"/>
          </a:xfrm>
          <a:prstGeom prst="rect">
            <a:avLst/>
          </a:prstGeom>
          <a:noFill/>
        </p:spPr>
        <p:txBody>
          <a:bodyPr wrap="none" rtlCol="0">
            <a:spAutoFit/>
          </a:bodyPr>
          <a:lstStyle/>
          <a:p>
            <a:r>
              <a:rPr lang="en-US" sz="4800" dirty="0" smtClean="0"/>
              <a:t>Q</a:t>
            </a:r>
            <a:r>
              <a:rPr lang="en-US" sz="4800" baseline="-25000" dirty="0" smtClean="0"/>
              <a:t>2</a:t>
            </a:r>
            <a:endParaRPr lang="en-US" sz="4800" baseline="-25000" dirty="0"/>
          </a:p>
        </p:txBody>
      </p:sp>
    </p:spTree>
    <p:extLst>
      <p:ext uri="{BB962C8B-B14F-4D97-AF65-F5344CB8AC3E}">
        <p14:creationId xmlns:p14="http://schemas.microsoft.com/office/powerpoint/2010/main" val="136403786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Linked Scheme </a:t>
            </a:r>
            <a:r>
              <a:rPr lang="mr-IN" dirty="0" smtClean="0"/>
              <a:t>–</a:t>
            </a:r>
            <a:r>
              <a:rPr lang="en-US" dirty="0" smtClean="0"/>
              <a:t> Mapping Address Example</a:t>
            </a:r>
            <a:endParaRPr lang="en-US" dirty="0"/>
          </a:p>
        </p:txBody>
      </p:sp>
      <p:sp>
        <p:nvSpPr>
          <p:cNvPr id="18" name="Rectangle 17"/>
          <p:cNvSpPr/>
          <p:nvPr/>
        </p:nvSpPr>
        <p:spPr>
          <a:xfrm>
            <a:off x="838201" y="1690687"/>
            <a:ext cx="10166130" cy="27078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400" dirty="0"/>
              <a:t>In a system implementing linked scheme, assuming that the block size is 512 words and each entry of the index table occupy 1 word. Calculate the following given a logical file pointer pointing at location </a:t>
            </a:r>
            <a:r>
              <a:rPr lang="en-US" sz="2400" dirty="0" smtClean="0"/>
              <a:t>635109: </a:t>
            </a:r>
            <a:r>
              <a:rPr lang="en-US" sz="2400" dirty="0"/>
              <a:t>-</a:t>
            </a:r>
          </a:p>
          <a:p>
            <a:pPr marL="342900" lvl="0" indent="-342900">
              <a:buFont typeface="Arial" charset="0"/>
              <a:buChar char="•"/>
            </a:pPr>
            <a:r>
              <a:rPr lang="en-US" sz="2400" dirty="0"/>
              <a:t>block number of the index table</a:t>
            </a:r>
          </a:p>
          <a:p>
            <a:pPr marL="342900" lvl="0" indent="-342900">
              <a:buFont typeface="Arial" charset="0"/>
              <a:buChar char="•"/>
            </a:pPr>
            <a:r>
              <a:rPr lang="en-US" sz="2400" dirty="0"/>
              <a:t>displacement into the block of index table </a:t>
            </a:r>
          </a:p>
          <a:p>
            <a:pPr marL="342900" indent="-342900">
              <a:buFont typeface="Arial" charset="0"/>
              <a:buChar char="•"/>
            </a:pPr>
            <a:r>
              <a:rPr lang="en-US" sz="2400" dirty="0"/>
              <a:t>displacement into the block of file </a:t>
            </a:r>
            <a:endParaRPr lang="en-US" sz="2400" dirty="0" smtClean="0"/>
          </a:p>
        </p:txBody>
      </p:sp>
      <p:sp>
        <p:nvSpPr>
          <p:cNvPr id="19" name="TextBox 18"/>
          <p:cNvSpPr txBox="1"/>
          <p:nvPr/>
        </p:nvSpPr>
        <p:spPr>
          <a:xfrm>
            <a:off x="2853766" y="4792716"/>
            <a:ext cx="6484467" cy="1631216"/>
          </a:xfrm>
          <a:prstGeom prst="rect">
            <a:avLst/>
          </a:prstGeom>
          <a:noFill/>
        </p:spPr>
        <p:txBody>
          <a:bodyPr wrap="none" rtlCol="0">
            <a:spAutoFit/>
          </a:bodyPr>
          <a:lstStyle/>
          <a:p>
            <a:r>
              <a:rPr lang="en-US" sz="2000" b="1" dirty="0" smtClean="0"/>
              <a:t>Block number = 635109 / (512 x 511) = 635109 / 261632 = 2</a:t>
            </a:r>
          </a:p>
          <a:p>
            <a:r>
              <a:rPr lang="en-US" sz="2000" dirty="0" smtClean="0"/>
              <a:t>R1 = </a:t>
            </a:r>
            <a:r>
              <a:rPr lang="en-US" sz="2000" dirty="0"/>
              <a:t>635109 </a:t>
            </a:r>
            <a:r>
              <a:rPr lang="en-US" sz="2000" dirty="0" smtClean="0"/>
              <a:t>% </a:t>
            </a:r>
            <a:r>
              <a:rPr lang="en-US" sz="2000" dirty="0"/>
              <a:t>(512 x 511) = 635109 </a:t>
            </a:r>
            <a:r>
              <a:rPr lang="en-US" sz="2000" dirty="0" smtClean="0"/>
              <a:t>% </a:t>
            </a:r>
            <a:r>
              <a:rPr lang="en-US" sz="2000" dirty="0"/>
              <a:t>261632 = </a:t>
            </a:r>
            <a:r>
              <a:rPr lang="en-US" sz="2000" dirty="0" smtClean="0"/>
              <a:t>111845</a:t>
            </a:r>
          </a:p>
          <a:p>
            <a:endParaRPr lang="en-US" sz="2000" dirty="0"/>
          </a:p>
          <a:p>
            <a:r>
              <a:rPr lang="en-US" sz="2000" b="1" dirty="0" smtClean="0"/>
              <a:t>Displacement into index table = 111845 / 512 = 218</a:t>
            </a:r>
          </a:p>
          <a:p>
            <a:r>
              <a:rPr lang="en-US" sz="2000" b="1" dirty="0"/>
              <a:t>Displacement into </a:t>
            </a:r>
            <a:r>
              <a:rPr lang="en-US" sz="2000" b="1" dirty="0" smtClean="0"/>
              <a:t>data block </a:t>
            </a:r>
            <a:r>
              <a:rPr lang="en-US" sz="2000" b="1" dirty="0"/>
              <a:t>= 111845 </a:t>
            </a:r>
            <a:r>
              <a:rPr lang="en-US" sz="2000" b="1" dirty="0" smtClean="0"/>
              <a:t>% </a:t>
            </a:r>
            <a:r>
              <a:rPr lang="en-US" sz="2000" b="1" dirty="0"/>
              <a:t>512 = </a:t>
            </a:r>
            <a:r>
              <a:rPr lang="en-US" sz="2000" b="1" dirty="0" smtClean="0"/>
              <a:t>229</a:t>
            </a:r>
            <a:endParaRPr lang="en-US" sz="2000" b="1" dirty="0"/>
          </a:p>
        </p:txBody>
      </p:sp>
    </p:spTree>
    <p:extLst>
      <p:ext uri="{BB962C8B-B14F-4D97-AF65-F5344CB8AC3E}">
        <p14:creationId xmlns:p14="http://schemas.microsoft.com/office/powerpoint/2010/main" val="3984583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ssolv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Swapping</a:t>
            </a:r>
            <a:endParaRPr lang="en-US" dirty="0"/>
          </a:p>
        </p:txBody>
      </p:sp>
      <p:sp>
        <p:nvSpPr>
          <p:cNvPr id="3" name="TextBox 2"/>
          <p:cNvSpPr txBox="1"/>
          <p:nvPr/>
        </p:nvSpPr>
        <p:spPr>
          <a:xfrm>
            <a:off x="1224643" y="2237014"/>
            <a:ext cx="9780814" cy="313932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 process can be swapped temporarily out of memory to a backing store, and then brought back into memory for continued execution.</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b="1" i="1" dirty="0" smtClean="0">
                <a:solidFill>
                  <a:srgbClr val="FF9900"/>
                </a:solidFill>
              </a:rPr>
              <a:t>Backing store</a:t>
            </a:r>
            <a:r>
              <a:rPr lang="en-US" b="1" i="1" dirty="0" smtClean="0"/>
              <a:t> </a:t>
            </a:r>
            <a:r>
              <a:rPr lang="en-US" dirty="0" smtClean="0"/>
              <a:t>– fast disk large enough to accommodate copies of all memory images for all users.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b="1" i="1" dirty="0" smtClean="0">
                <a:solidFill>
                  <a:srgbClr val="FF9900"/>
                </a:solidFill>
              </a:rPr>
              <a:t>Roll out, roll in </a:t>
            </a:r>
            <a:r>
              <a:rPr lang="en-US" dirty="0" smtClean="0"/>
              <a:t>– swapping variant used for priority-based scheduling algorithms; lower-priority process is swapped out so higher-priority process can be loaded and executed.</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Major part of swap time is </a:t>
            </a:r>
            <a:r>
              <a:rPr lang="en-US" b="1" i="1" dirty="0" smtClean="0">
                <a:solidFill>
                  <a:srgbClr val="FF9900"/>
                </a:solidFill>
              </a:rPr>
              <a:t>transfer time</a:t>
            </a:r>
            <a:r>
              <a:rPr lang="en-US" dirty="0" smtClean="0"/>
              <a:t>; total transfer time is directly proportional to the </a:t>
            </a:r>
            <a:r>
              <a:rPr lang="en-US" i="1" dirty="0" smtClean="0"/>
              <a:t>amount of memory swapped</a:t>
            </a:r>
            <a:r>
              <a:rPr lang="en-US" dirty="0" smtClean="0"/>
              <a:t>.</a:t>
            </a:r>
            <a:endParaRPr lang="en-US" dirty="0"/>
          </a:p>
        </p:txBody>
      </p:sp>
    </p:spTree>
    <p:extLst>
      <p:ext uri="{BB962C8B-B14F-4D97-AF65-F5344CB8AC3E}">
        <p14:creationId xmlns:p14="http://schemas.microsoft.com/office/powerpoint/2010/main" val="8075789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a:t>Swapping</a:t>
            </a:r>
          </a:p>
        </p:txBody>
      </p:sp>
      <p:pic>
        <p:nvPicPr>
          <p:cNvPr id="122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0072" y="1775472"/>
            <a:ext cx="6207708" cy="4635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6182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noChangeArrowheads="1"/>
          </p:cNvSpPr>
          <p:nvPr>
            <p:ph type="title"/>
          </p:nvPr>
        </p:nvSpPr>
        <p:spPr/>
        <p:txBody>
          <a:bodyPr/>
          <a:lstStyle/>
          <a:p>
            <a:r>
              <a:rPr lang="en-US" altLang="zh-CN"/>
              <a:t>Problems</a:t>
            </a:r>
            <a:r>
              <a:rPr lang="zh-CN" altLang="en-US"/>
              <a:t>：</a:t>
            </a:r>
            <a:r>
              <a:rPr lang="en-US" altLang="zh-CN"/>
              <a:t>Fragmentation</a:t>
            </a:r>
            <a:endParaRPr lang="zh-CN" altLang="en-US" dirty="0"/>
          </a:p>
        </p:txBody>
      </p:sp>
      <p:sp>
        <p:nvSpPr>
          <p:cNvPr id="7" name="内容占位符 6"/>
          <p:cNvSpPr>
            <a:spLocks noGrp="1"/>
          </p:cNvSpPr>
          <p:nvPr>
            <p:ph sz="half" idx="2"/>
          </p:nvPr>
        </p:nvSpPr>
        <p:spPr/>
        <p:txBody>
          <a:bodyPr>
            <a:normAutofit lnSpcReduction="10000"/>
          </a:bodyPr>
          <a:lstStyle/>
          <a:p>
            <a:r>
              <a:rPr lang="en-US" altLang="zh-CN" dirty="0"/>
              <a:t>Holes scattered throughout memory</a:t>
            </a:r>
          </a:p>
          <a:p>
            <a:r>
              <a:rPr lang="en-US" altLang="zh-CN" b="1" i="1" dirty="0" smtClean="0">
                <a:solidFill>
                  <a:srgbClr val="FF9900"/>
                </a:solidFill>
              </a:rPr>
              <a:t>External Fragmentation </a:t>
            </a:r>
            <a:r>
              <a:rPr lang="en-US" altLang="zh-CN" dirty="0" smtClean="0"/>
              <a:t>– total memory space exists to satisfy a request, but it is not contiguous</a:t>
            </a:r>
          </a:p>
          <a:p>
            <a:r>
              <a:rPr lang="en-US" altLang="zh-CN" b="1" i="1" dirty="0" smtClean="0">
                <a:solidFill>
                  <a:srgbClr val="FF9900"/>
                </a:solidFill>
              </a:rPr>
              <a:t>Internal Fragmentation </a:t>
            </a:r>
            <a:r>
              <a:rPr lang="en-US" altLang="zh-CN" dirty="0" smtClean="0"/>
              <a:t>– allocated memory may be slightly larger than requested memory, the leftover unused memory caused internal fragmentation</a:t>
            </a:r>
            <a:endParaRPr lang="en-US" altLang="zh-CN" dirty="0"/>
          </a:p>
          <a:p>
            <a:endParaRPr lang="zh-CN" altLang="en-US" dirty="0"/>
          </a:p>
        </p:txBody>
      </p:sp>
      <p:pic>
        <p:nvPicPr>
          <p:cNvPr id="40963"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67597" y="1690688"/>
            <a:ext cx="4845050" cy="510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33284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Reduce External Fragmentation</a:t>
            </a:r>
            <a:endParaRPr lang="en-US" dirty="0"/>
          </a:p>
        </p:txBody>
      </p:sp>
      <p:sp>
        <p:nvSpPr>
          <p:cNvPr id="3" name="TextBox 2"/>
          <p:cNvSpPr txBox="1"/>
          <p:nvPr/>
        </p:nvSpPr>
        <p:spPr>
          <a:xfrm>
            <a:off x="914400" y="2400300"/>
            <a:ext cx="10091057" cy="1477328"/>
          </a:xfrm>
          <a:prstGeom prst="rect">
            <a:avLst/>
          </a:prstGeom>
          <a:noFill/>
        </p:spPr>
        <p:txBody>
          <a:bodyPr wrap="square" rtlCol="0">
            <a:spAutoFit/>
          </a:bodyPr>
          <a:lstStyle/>
          <a:p>
            <a:pPr marL="285750" indent="-285750">
              <a:buFont typeface="Arial" panose="020B0604020202020204" pitchFamily="34" charset="0"/>
              <a:buChar char="•"/>
            </a:pPr>
            <a:r>
              <a:rPr lang="en-US" b="1" i="1" dirty="0" smtClean="0">
                <a:solidFill>
                  <a:srgbClr val="FF9900"/>
                </a:solidFill>
              </a:rPr>
              <a:t>Compaction</a:t>
            </a:r>
            <a:r>
              <a:rPr lang="en-US" dirty="0" smtClean="0"/>
              <a:t> – shuffle memory contents to place all free memory together in one large block</a:t>
            </a:r>
          </a:p>
          <a:p>
            <a:pPr marL="285750" indent="-285750">
              <a:buFont typeface="Arial" panose="020B0604020202020204" pitchFamily="34" charset="0"/>
              <a:buChar char="•"/>
            </a:pPr>
            <a:r>
              <a:rPr lang="en-US" dirty="0" smtClean="0"/>
              <a:t>Consideration: -</a:t>
            </a:r>
          </a:p>
          <a:p>
            <a:pPr marL="742950" lvl="1" indent="-285750">
              <a:buFont typeface="Arial" panose="020B0604020202020204" pitchFamily="34" charset="0"/>
              <a:buChar char="•"/>
            </a:pPr>
            <a:r>
              <a:rPr lang="en-US" dirty="0" smtClean="0"/>
              <a:t>Possible only if memory relocation is dynamic, and is done at execution time.</a:t>
            </a:r>
          </a:p>
          <a:p>
            <a:pPr marL="742950" lvl="1" indent="-285750">
              <a:buFont typeface="Arial" panose="020B0604020202020204" pitchFamily="34" charset="0"/>
              <a:buChar char="•"/>
            </a:pPr>
            <a:r>
              <a:rPr lang="en-US" dirty="0" smtClean="0"/>
              <a:t>The process is latched in the memory while it is in the middle I/O. One possible solution is by allocating OS buffers for I/O processes. </a:t>
            </a:r>
            <a:endParaRPr lang="en-US" dirty="0"/>
          </a:p>
        </p:txBody>
      </p:sp>
    </p:spTree>
    <p:extLst>
      <p:ext uri="{BB962C8B-B14F-4D97-AF65-F5344CB8AC3E}">
        <p14:creationId xmlns:p14="http://schemas.microsoft.com/office/powerpoint/2010/main" val="31854541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2869</Words>
  <Application>Microsoft Office PowerPoint</Application>
  <PresentationFormat>Widescreen</PresentationFormat>
  <Paragraphs>508</Paragraphs>
  <Slides>57</Slides>
  <Notes>14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57</vt:i4>
      </vt:variant>
    </vt:vector>
  </HeadingPairs>
  <TitlesOfParts>
    <vt:vector size="68" baseType="lpstr">
      <vt:lpstr>MS PGothic</vt:lpstr>
      <vt:lpstr>游ゴシック</vt:lpstr>
      <vt:lpstr>等线</vt:lpstr>
      <vt:lpstr>等线 Light</vt:lpstr>
      <vt:lpstr>Arial</vt:lpstr>
      <vt:lpstr>Calibri</vt:lpstr>
      <vt:lpstr>Calibri Light</vt:lpstr>
      <vt:lpstr>Helvetica</vt:lpstr>
      <vt:lpstr>Mangal</vt:lpstr>
      <vt:lpstr>Times New Roman</vt:lpstr>
      <vt:lpstr>Office Theme</vt:lpstr>
      <vt:lpstr>Revision Note</vt:lpstr>
      <vt:lpstr>Logical addresses space concept</vt:lpstr>
      <vt:lpstr>Converting Logical to Physical Address</vt:lpstr>
      <vt:lpstr>Base and Limit Registers</vt:lpstr>
      <vt:lpstr>Memory-Management Unit (MMU)</vt:lpstr>
      <vt:lpstr>Swapping</vt:lpstr>
      <vt:lpstr>Swapping</vt:lpstr>
      <vt:lpstr>Problems：Fragmentation</vt:lpstr>
      <vt:lpstr>Reduce External Fragmentation</vt:lpstr>
      <vt:lpstr>Paging Example</vt:lpstr>
      <vt:lpstr>Address Translation Scheme</vt:lpstr>
      <vt:lpstr>Translation Look-Aside Buffer (TLB)</vt:lpstr>
      <vt:lpstr>Translation Look-Aside Buffer (TLB)</vt:lpstr>
      <vt:lpstr>Structure of the Page Table</vt:lpstr>
      <vt:lpstr>Structure for the Page Table</vt:lpstr>
      <vt:lpstr>Structure of the Page Table</vt:lpstr>
      <vt:lpstr>Hierarchical Paging – Two-Level Paging</vt:lpstr>
      <vt:lpstr>Address-Translation Scheme</vt:lpstr>
      <vt:lpstr>Example: Table size – Two-Level page table</vt:lpstr>
      <vt:lpstr>Example: Table size – Two-Level page table</vt:lpstr>
      <vt:lpstr>Structure for the Page Table</vt:lpstr>
      <vt:lpstr>Hashed Page Table</vt:lpstr>
      <vt:lpstr>Exercise</vt:lpstr>
      <vt:lpstr>Background</vt:lpstr>
      <vt:lpstr>Virtual Memory</vt:lpstr>
      <vt:lpstr>Page Fault</vt:lpstr>
      <vt:lpstr>Page Fault</vt:lpstr>
      <vt:lpstr>Derive a Reference String</vt:lpstr>
      <vt:lpstr>First-In-First-Out (FIFO) Algorithm</vt:lpstr>
      <vt:lpstr>Optimal Page Replacement </vt:lpstr>
      <vt:lpstr>Least Recently Used (LRU) Algorithm</vt:lpstr>
      <vt:lpstr>LRU Approximation Algorithms</vt:lpstr>
      <vt:lpstr>LRU Approximation Algorithms</vt:lpstr>
      <vt:lpstr>Second Change Algorithms</vt:lpstr>
      <vt:lpstr>Second Chance Clock Algorithms</vt:lpstr>
      <vt:lpstr>RAID</vt:lpstr>
      <vt:lpstr>Multiple Disks</vt:lpstr>
      <vt:lpstr>RAID</vt:lpstr>
      <vt:lpstr>RAID Controller</vt:lpstr>
      <vt:lpstr>Disk Scheduling</vt:lpstr>
      <vt:lpstr>FCFS</vt:lpstr>
      <vt:lpstr>SSTF</vt:lpstr>
      <vt:lpstr>SCAN</vt:lpstr>
      <vt:lpstr>C-SCAN</vt:lpstr>
      <vt:lpstr>C-LOOK</vt:lpstr>
      <vt:lpstr>Linked Allocation</vt:lpstr>
      <vt:lpstr>Linked Allocation - Example</vt:lpstr>
      <vt:lpstr>What are the limitation for Linked Allocation?</vt:lpstr>
      <vt:lpstr>Linked Allocation – Address Mapping</vt:lpstr>
      <vt:lpstr>Linked Allocation - Example</vt:lpstr>
      <vt:lpstr>Indexed Allocation</vt:lpstr>
      <vt:lpstr>Indexed Allocation</vt:lpstr>
      <vt:lpstr>Indexed Allocation – Mapping Address</vt:lpstr>
      <vt:lpstr>What should we do if a file is large?</vt:lpstr>
      <vt:lpstr>Indexed Allocation – Linked Scheme</vt:lpstr>
      <vt:lpstr>Linked Scheme – Mapping Address</vt:lpstr>
      <vt:lpstr>Linked Scheme – Mapping Address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Soon Phei Tin</dc:creator>
  <cp:lastModifiedBy>jin minhao</cp:lastModifiedBy>
  <cp:revision>3</cp:revision>
  <dcterms:created xsi:type="dcterms:W3CDTF">2019-05-22T01:41:45Z</dcterms:created>
  <dcterms:modified xsi:type="dcterms:W3CDTF">2019-05-26T05:47:01Z</dcterms:modified>
</cp:coreProperties>
</file>