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13" r:id="rId1"/>
  </p:sldMasterIdLst>
  <p:notesMasterIdLst>
    <p:notesMasterId r:id="rId22"/>
  </p:notesMasterIdLst>
  <p:handoutMasterIdLst>
    <p:handoutMasterId r:id="rId23"/>
  </p:handoutMasterIdLst>
  <p:sldIdLst>
    <p:sldId id="296" r:id="rId2"/>
    <p:sldId id="279" r:id="rId3"/>
    <p:sldId id="287" r:id="rId4"/>
    <p:sldId id="292" r:id="rId5"/>
    <p:sldId id="297" r:id="rId6"/>
    <p:sldId id="282" r:id="rId7"/>
    <p:sldId id="284" r:id="rId8"/>
    <p:sldId id="280" r:id="rId9"/>
    <p:sldId id="278" r:id="rId10"/>
    <p:sldId id="260" r:id="rId11"/>
    <p:sldId id="261" r:id="rId12"/>
    <p:sldId id="293" r:id="rId13"/>
    <p:sldId id="283" r:id="rId14"/>
    <p:sldId id="274" r:id="rId15"/>
    <p:sldId id="294" r:id="rId16"/>
    <p:sldId id="298" r:id="rId17"/>
    <p:sldId id="299" r:id="rId18"/>
    <p:sldId id="300" r:id="rId19"/>
    <p:sldId id="301" r:id="rId20"/>
    <p:sldId id="295" r:id="rId2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EEEEEE"/>
    <a:srgbClr val="E9E9E9"/>
    <a:srgbClr val="FF901E"/>
    <a:srgbClr val="00B19A"/>
    <a:srgbClr val="8D8D8D"/>
    <a:srgbClr val="C5C5C5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598" autoAdjust="0"/>
  </p:normalViewPr>
  <p:slideViewPr>
    <p:cSldViewPr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sowa\Desktop\Inkaso%20na%20walne%2022.09.2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msowa\Desktop\Inkaso%20na%20walne%2022.09.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Pub</a:t>
            </a:r>
            <a:r>
              <a:rPr lang="pl-PL"/>
              <a:t>liczne odtworzenia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9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Arkusz1!$B$4</c:f>
              <c:strCache>
                <c:ptCount val="1"/>
                <c:pt idx="0">
                  <c:v>1 p 2022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Arkusz1!$C$2:$E$3</c:f>
              <c:multiLvlStrCache>
                <c:ptCount val="3"/>
                <c:lvl>
                  <c:pt idx="2">
                    <c:v>(symulacja)</c:v>
                  </c:pt>
                </c:lvl>
                <c:lvl>
                  <c:pt idx="0">
                    <c:v>ROK 2020</c:v>
                  </c:pt>
                  <c:pt idx="1">
                    <c:v>ROK 2021</c:v>
                  </c:pt>
                  <c:pt idx="2">
                    <c:v>ROK 2022 </c:v>
                  </c:pt>
                </c:lvl>
              </c:multiLvlStrCache>
            </c:multiLvlStrRef>
          </c:cat>
          <c:val>
            <c:numRef>
              <c:f>Arkusz1!$C$4:$E$4</c:f>
              <c:numCache>
                <c:formatCode>General</c:formatCode>
                <c:ptCount val="3"/>
                <c:pt idx="2">
                  <c:v>24.64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C-4E4B-A802-76BD47C1AD3C}"/>
            </c:ext>
          </c:extLst>
        </c:ser>
        <c:ser>
          <c:idx val="1"/>
          <c:order val="1"/>
          <c:tx>
            <c:strRef>
              <c:f>Arkusz1!$B$5</c:f>
              <c:strCache>
                <c:ptCount val="1"/>
                <c:pt idx="0">
                  <c:v>Publiczne Odtworzenia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>
              <a:contourClr>
                <a:schemeClr val="accent6"/>
              </a:contourClr>
            </a:sp3d>
          </c:spPr>
          <c:invertIfNegative val="0"/>
          <c:dLbls>
            <c:dLbl>
              <c:idx val="0"/>
              <c:layout>
                <c:manualLayout>
                  <c:x val="1.6666666666666666E-2"/>
                  <c:y val="-0.166666666666666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7C-4E4B-A802-76BD47C1AD3C}"/>
                </c:ext>
              </c:extLst>
            </c:dLbl>
            <c:dLbl>
              <c:idx val="1"/>
              <c:layout>
                <c:manualLayout>
                  <c:x val="8.3333333333333332E-3"/>
                  <c:y val="-0.222222222222222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7C-4E4B-A802-76BD47C1AD3C}"/>
                </c:ext>
              </c:extLst>
            </c:dLbl>
            <c:dLbl>
              <c:idx val="2"/>
              <c:layout>
                <c:manualLayout>
                  <c:x val="1.6666666666666566E-2"/>
                  <c:y val="-0.185185185185185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49,28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27C-4E4B-A802-76BD47C1AD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Arkusz1!$C$2:$E$3</c:f>
              <c:multiLvlStrCache>
                <c:ptCount val="3"/>
                <c:lvl>
                  <c:pt idx="2">
                    <c:v>(symulacja)</c:v>
                  </c:pt>
                </c:lvl>
                <c:lvl>
                  <c:pt idx="0">
                    <c:v>ROK 2020</c:v>
                  </c:pt>
                  <c:pt idx="1">
                    <c:v>ROK 2021</c:v>
                  </c:pt>
                  <c:pt idx="2">
                    <c:v>ROK 2022 </c:v>
                  </c:pt>
                </c:lvl>
              </c:multiLvlStrCache>
            </c:multiLvlStrRef>
          </c:cat>
          <c:val>
            <c:numRef>
              <c:f>Arkusz1!$C$5:$E$5</c:f>
              <c:numCache>
                <c:formatCode>General</c:formatCode>
                <c:ptCount val="3"/>
                <c:pt idx="0">
                  <c:v>23.36</c:v>
                </c:pt>
                <c:pt idx="1">
                  <c:v>38.65</c:v>
                </c:pt>
                <c:pt idx="2">
                  <c:v>24.64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27C-4E4B-A802-76BD47C1A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65946496"/>
        <c:axId val="165948032"/>
        <c:axId val="0"/>
      </c:bar3DChart>
      <c:catAx>
        <c:axId val="16594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5948032"/>
        <c:crosses val="autoZero"/>
        <c:auto val="1"/>
        <c:lblAlgn val="ctr"/>
        <c:lblOffset val="100"/>
        <c:noMultiLvlLbl val="0"/>
      </c:catAx>
      <c:valAx>
        <c:axId val="16594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594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4D748C"/>
    </a:solidFill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10"/>
      <c:depthPercent val="10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Arkusz1!$B$7</c:f>
              <c:strCache>
                <c:ptCount val="1"/>
              </c:strCache>
            </c:strRef>
          </c:tx>
          <c:spPr>
            <a:solidFill>
              <a:schemeClr val="accent6">
                <a:lumMod val="75000"/>
                <a:lumOff val="25000"/>
                <a:alpha val="50000"/>
              </a:schemeClr>
            </a:solidFill>
            <a:ln w="9525" cap="flat" cmpd="sng" algn="ctr">
              <a:solidFill>
                <a:schemeClr val="tx1"/>
              </a:solidFill>
              <a:round/>
            </a:ln>
            <a:effectLst/>
            <a:sp3d contourW="9525">
              <a:contourClr>
                <a:schemeClr val="tx1"/>
              </a:contourClr>
            </a:sp3d>
          </c:spPr>
          <c:invertIfNegative val="0"/>
          <c:dLbls>
            <c:dLbl>
              <c:idx val="2"/>
              <c:layout>
                <c:manualLayout>
                  <c:x val="0"/>
                  <c:y val="-6.944444444444444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33,35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4A-4DF2-B485-7FB665434C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Arkusz1!$C$2:$E$3</c:f>
              <c:multiLvlStrCache>
                <c:ptCount val="3"/>
                <c:lvl>
                  <c:pt idx="2">
                    <c:v>(symulacja)</c:v>
                  </c:pt>
                </c:lvl>
                <c:lvl>
                  <c:pt idx="0">
                    <c:v>ROK 2020</c:v>
                  </c:pt>
                  <c:pt idx="1">
                    <c:v>ROK 2021</c:v>
                  </c:pt>
                  <c:pt idx="2">
                    <c:v>ROK 2022 </c:v>
                  </c:pt>
                </c:lvl>
              </c:multiLvlStrCache>
            </c:multiLvlStrRef>
          </c:cat>
          <c:val>
            <c:numRef>
              <c:f>Arkusz1!$C$7:$E$7</c:f>
              <c:numCache>
                <c:formatCode>General</c:formatCode>
                <c:ptCount val="3"/>
                <c:pt idx="2">
                  <c:v>33.35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4A-4DF2-B485-7FB665434C05}"/>
            </c:ext>
          </c:extLst>
        </c:ser>
        <c:ser>
          <c:idx val="1"/>
          <c:order val="1"/>
          <c:tx>
            <c:strRef>
              <c:f>Arkusz1!$B$8</c:f>
              <c:strCache>
                <c:ptCount val="1"/>
                <c:pt idx="0">
                  <c:v>Inkaso (wszystkie pola)</c:v>
                </c:pt>
              </c:strCache>
            </c:strRef>
          </c:tx>
          <c:spPr>
            <a:solidFill>
              <a:srgbClr val="00B0F0">
                <a:alpha val="50000"/>
              </a:srgbClr>
            </a:solidFill>
            <a:ln w="9525" cap="flat" cmpd="sng" algn="ctr">
              <a:solidFill>
                <a:srgbClr val="002060"/>
              </a:solidFill>
              <a:round/>
            </a:ln>
            <a:effectLst/>
            <a:sp3d contourW="9525">
              <a:contourClr>
                <a:srgbClr val="002060"/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4A-4DF2-B485-7FB665434C05}"/>
                </c:ext>
              </c:extLst>
            </c:dLbl>
            <c:dLbl>
              <c:idx val="1"/>
              <c:layout>
                <c:manualLayout>
                  <c:x val="0"/>
                  <c:y val="-0.162037037037037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4A-4DF2-B485-7FB665434C05}"/>
                </c:ext>
              </c:extLst>
            </c:dLbl>
            <c:dLbl>
              <c:idx val="2"/>
              <c:layout>
                <c:manualLayout>
                  <c:x val="0"/>
                  <c:y val="-8.33333333333333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66,70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94A-4DF2-B485-7FB665434C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Arkusz1!$C$2:$E$3</c:f>
              <c:multiLvlStrCache>
                <c:ptCount val="3"/>
                <c:lvl>
                  <c:pt idx="2">
                    <c:v>(symulacja)</c:v>
                  </c:pt>
                </c:lvl>
                <c:lvl>
                  <c:pt idx="0">
                    <c:v>ROK 2020</c:v>
                  </c:pt>
                  <c:pt idx="1">
                    <c:v>ROK 2021</c:v>
                  </c:pt>
                  <c:pt idx="2">
                    <c:v>ROK 2022 </c:v>
                  </c:pt>
                </c:lvl>
              </c:multiLvlStrCache>
            </c:multiLvlStrRef>
          </c:cat>
          <c:val>
            <c:numRef>
              <c:f>Arkusz1!$C$8:$E$8</c:f>
              <c:numCache>
                <c:formatCode>General</c:formatCode>
                <c:ptCount val="3"/>
                <c:pt idx="0">
                  <c:v>39.35</c:v>
                </c:pt>
                <c:pt idx="1">
                  <c:v>57.11</c:v>
                </c:pt>
                <c:pt idx="2" formatCode="0.00">
                  <c:v>33.35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94A-4DF2-B485-7FB665434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6681984"/>
        <c:axId val="166687872"/>
        <c:axId val="0"/>
      </c:bar3DChart>
      <c:catAx>
        <c:axId val="16668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6687872"/>
        <c:crosses val="autoZero"/>
        <c:auto val="1"/>
        <c:lblAlgn val="ctr"/>
        <c:lblOffset val="100"/>
        <c:noMultiLvlLbl val="0"/>
      </c:catAx>
      <c:valAx>
        <c:axId val="1666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668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2">
        <a:lumMod val="40000"/>
        <a:lumOff val="60000"/>
      </a:schemeClr>
    </a:solidFill>
    <a:ln>
      <a:noFill/>
    </a:ln>
    <a:effectLst>
      <a:outerShdw blurRad="50800" dist="50800" dir="5400000" algn="ctr" rotWithShape="0">
        <a:schemeClr val="bg2">
          <a:lumMod val="75000"/>
        </a:schemeClr>
      </a:outerShdw>
    </a:effectLst>
    <a:scene3d>
      <a:camera prst="orthographicFront"/>
      <a:lightRig rig="threePt" dir="t"/>
    </a:scene3d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6555-278B-45E6-810E-647E3C08D81E}" type="datetimeFigureOut">
              <a:rPr lang="pl-PL" smtClean="0"/>
              <a:t>24.09.2022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A8CF9-B83F-4CA5-8413-EDB89ADDEF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3885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F34F9-9AFB-4311-B834-D252C374F8E6}" type="datetimeFigureOut">
              <a:rPr lang="pl-PL" smtClean="0"/>
              <a:t>24.09.2022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359D6-5A39-49F4-A208-D5AE81A6A8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8087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3359D6-5A39-49F4-A208-D5AE81A6A82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3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3359D6-5A39-49F4-A208-D5AE81A6A82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5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3359D6-5A39-49F4-A208-D5AE81A6A8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55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6B913A0-8194-43AB-8CE1-D8825DE3150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66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90A8D-684F-4EDE-E116-B5F2A9A6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362848-7A17-4EFE-E08D-5B39D0821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18AD4-2E86-8476-2AB1-1CD03AB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BF71C-445D-C82D-141F-2197796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9E651-6AEB-E7A0-AC8B-4EBE680C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6329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CE63C-3E5B-CD48-90A6-B8A388A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EA61EA-E4FC-31DE-26D8-6DF4580E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74630F-F018-45EF-86C6-BC356458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5D4F4-D46E-CDAE-D726-8DA183C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7B9CF-606B-E09F-70DF-646FD808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4479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364D60D-8154-0CEC-34EB-74EA3785E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E8D4F7-5BE5-D138-FB4D-D6F4FD86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5A671-DAF0-4A21-9FB0-888F605C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C5A154-1F09-CE69-649E-5BCAEA1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EA5C19-448C-6AA8-CAC3-8E8167FE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3437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4" name="Tekst — symbol zastępczy 3">
            <a:extLst>
              <a:ext uri="{FF2B5EF4-FFF2-40B4-BE49-F238E27FC236}">
                <a16:creationId xmlns:a16="http://schemas.microsoft.com/office/drawing/2014/main" xmlns="" id="{7CFD315B-9E75-4209-B7A2-80B8449A4E2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11630" y="1993393"/>
            <a:ext cx="1371600" cy="696885"/>
          </a:xfrm>
          <a:noFill/>
          <a:ln w="12700">
            <a:solidFill>
              <a:schemeClr val="accent3"/>
            </a:solidFill>
          </a:ln>
        </p:spPr>
        <p:txBody>
          <a:bodyPr tIns="36000" rtlCol="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l-PL" noProof="0"/>
              <a:t>Tytuł elementu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xmlns="" id="{0FE649C6-E102-4D6E-ABCC-F2992D2819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255264"/>
            <a:ext cx="548640" cy="457200"/>
          </a:xfrm>
        </p:spPr>
        <p:txBody>
          <a:bodyPr rtlCol="0" anchor="ctr"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xmlns="" id="{BE213787-ACF7-458D-9A73-3F194978B6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0" name="Tekst — symbol zastępczy 10">
            <a:extLst>
              <a:ext uri="{FF2B5EF4-FFF2-40B4-BE49-F238E27FC236}">
                <a16:creationId xmlns:a16="http://schemas.microsoft.com/office/drawing/2014/main" xmlns="" id="{6154F8E5-E3E5-4C0F-AE2F-2170C25EDC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4258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1" name="Tekst — symbol zastępczy 10">
            <a:extLst>
              <a:ext uri="{FF2B5EF4-FFF2-40B4-BE49-F238E27FC236}">
                <a16:creationId xmlns:a16="http://schemas.microsoft.com/office/drawing/2014/main" xmlns="" id="{B1453360-81EF-4EB1-B249-712DA6E62C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xmlns="" id="{9FBB54B5-A522-4A23-BBF7-AD1A18EDFD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4" name="Tekst — symbol zastępczy 10">
            <a:extLst>
              <a:ext uri="{FF2B5EF4-FFF2-40B4-BE49-F238E27FC236}">
                <a16:creationId xmlns:a16="http://schemas.microsoft.com/office/drawing/2014/main" xmlns="" id="{867C3CE9-8463-4382-AE21-F6BF3518D01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5" name="Tekst — symbol zastępczy 10">
            <a:extLst>
              <a:ext uri="{FF2B5EF4-FFF2-40B4-BE49-F238E27FC236}">
                <a16:creationId xmlns:a16="http://schemas.microsoft.com/office/drawing/2014/main" xmlns="" id="{FDB7C866-DDCF-4E42-8CC8-A211234AFB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6" name="Tekst — symbol zastępczy 10">
            <a:extLst>
              <a:ext uri="{FF2B5EF4-FFF2-40B4-BE49-F238E27FC236}">
                <a16:creationId xmlns:a16="http://schemas.microsoft.com/office/drawing/2014/main" xmlns="" id="{C4F4671C-F421-46D3-B43B-46B3F0DF59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8" name="Tekst — symbol zastępczy 10">
            <a:extLst>
              <a:ext uri="{FF2B5EF4-FFF2-40B4-BE49-F238E27FC236}">
                <a16:creationId xmlns:a16="http://schemas.microsoft.com/office/drawing/2014/main" xmlns="" id="{0E7055C4-CE9C-411A-A475-92AB82FE1E7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9" name="Tekst — symbol zastępczy 10">
            <a:extLst>
              <a:ext uri="{FF2B5EF4-FFF2-40B4-BE49-F238E27FC236}">
                <a16:creationId xmlns:a16="http://schemas.microsoft.com/office/drawing/2014/main" xmlns="" id="{5B7AA0C1-6D4F-4D6B-9E27-6ECEE6F4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7" name="Tekst — symbol zastępczy 10">
            <a:extLst>
              <a:ext uri="{FF2B5EF4-FFF2-40B4-BE49-F238E27FC236}">
                <a16:creationId xmlns:a16="http://schemas.microsoft.com/office/drawing/2014/main" xmlns="" id="{6D392CE7-6DB5-412C-939E-200FAC21643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0" name="Tekst — symbol zastępczy 10">
            <a:extLst>
              <a:ext uri="{FF2B5EF4-FFF2-40B4-BE49-F238E27FC236}">
                <a16:creationId xmlns:a16="http://schemas.microsoft.com/office/drawing/2014/main" xmlns="" id="{A5EC4B0C-5DD6-4EEB-AF30-E36D4F9E5EC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xmlns="" id="{2521C66C-8612-487A-AB8B-18249AB8BF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36499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43" name="Tekst — symbol zastępczy 10">
            <a:extLst>
              <a:ext uri="{FF2B5EF4-FFF2-40B4-BE49-F238E27FC236}">
                <a16:creationId xmlns:a16="http://schemas.microsoft.com/office/drawing/2014/main" xmlns="" id="{824436FA-ECBE-4BB1-9126-66F330E7F0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114800"/>
            <a:ext cx="548640" cy="457200"/>
          </a:xfrm>
        </p:spPr>
        <p:txBody>
          <a:bodyPr rtlCol="0" anchor="ctr"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52" name="Tekst — symbol zastępczy 10">
            <a:extLst>
              <a:ext uri="{FF2B5EF4-FFF2-40B4-BE49-F238E27FC236}">
                <a16:creationId xmlns:a16="http://schemas.microsoft.com/office/drawing/2014/main" xmlns="" id="{0622C4FE-C10F-4B57-B40B-0FA21F33051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3" name="Tekst — symbol zastępczy 10">
            <a:extLst>
              <a:ext uri="{FF2B5EF4-FFF2-40B4-BE49-F238E27FC236}">
                <a16:creationId xmlns:a16="http://schemas.microsoft.com/office/drawing/2014/main" xmlns="" id="{0E5C83ED-676D-4C6E-84B3-CF127AC544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4258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xmlns="" id="{678DF814-ABAE-422D-8055-BD8FF43DDF5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5" name="Tekst — symbol zastępczy 10">
            <a:extLst>
              <a:ext uri="{FF2B5EF4-FFF2-40B4-BE49-F238E27FC236}">
                <a16:creationId xmlns:a16="http://schemas.microsoft.com/office/drawing/2014/main" xmlns="" id="{E7022C5B-31FF-4550-9CDC-2CF1AB17D55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6" name="Tekst — symbol zastępczy 10">
            <a:extLst>
              <a:ext uri="{FF2B5EF4-FFF2-40B4-BE49-F238E27FC236}">
                <a16:creationId xmlns:a16="http://schemas.microsoft.com/office/drawing/2014/main" xmlns="" id="{C54252E9-4902-4781-BE29-34163ABE7ED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7" name="Tekst — symbol zastępczy 10">
            <a:extLst>
              <a:ext uri="{FF2B5EF4-FFF2-40B4-BE49-F238E27FC236}">
                <a16:creationId xmlns:a16="http://schemas.microsoft.com/office/drawing/2014/main" xmlns="" id="{0FD8FBC5-AD5D-464D-8360-6AA55AA2FA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8" name="Tekst — symbol zastępczy 10">
            <a:extLst>
              <a:ext uri="{FF2B5EF4-FFF2-40B4-BE49-F238E27FC236}">
                <a16:creationId xmlns:a16="http://schemas.microsoft.com/office/drawing/2014/main" xmlns="" id="{C90BD4FA-047A-4A4F-B1E2-4FDEA49BB0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60" name="Tekst — symbol zastępczy 10">
            <a:extLst>
              <a:ext uri="{FF2B5EF4-FFF2-40B4-BE49-F238E27FC236}">
                <a16:creationId xmlns:a16="http://schemas.microsoft.com/office/drawing/2014/main" xmlns="" id="{5FBE1C04-A830-4310-A83C-178E44D8A7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61" name="Tekst — symbol zastępczy 10">
            <a:extLst>
              <a:ext uri="{FF2B5EF4-FFF2-40B4-BE49-F238E27FC236}">
                <a16:creationId xmlns:a16="http://schemas.microsoft.com/office/drawing/2014/main" xmlns="" id="{EB543626-7655-454D-8E28-B2391850A39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59" name="Tekst — symbol zastępczy 10">
            <a:extLst>
              <a:ext uri="{FF2B5EF4-FFF2-40B4-BE49-F238E27FC236}">
                <a16:creationId xmlns:a16="http://schemas.microsoft.com/office/drawing/2014/main" xmlns="" id="{5F306D8F-E1A5-492D-9145-6445614AB28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62" name="Tekst — symbol zastępczy 10">
            <a:extLst>
              <a:ext uri="{FF2B5EF4-FFF2-40B4-BE49-F238E27FC236}">
                <a16:creationId xmlns:a16="http://schemas.microsoft.com/office/drawing/2014/main" xmlns="" id="{9C109601-CAE5-44CE-ADF7-9FB216F8178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63" name="Tekst — symbol zastępczy 10">
            <a:extLst>
              <a:ext uri="{FF2B5EF4-FFF2-40B4-BE49-F238E27FC236}">
                <a16:creationId xmlns:a16="http://schemas.microsoft.com/office/drawing/2014/main" xmlns="" id="{17AE5B8B-FA0E-40E2-9841-D0F9AB83E02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23367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3" name="Data — symbol zastępczy 3">
            <a:extLst>
              <a:ext uri="{FF2B5EF4-FFF2-40B4-BE49-F238E27FC236}">
                <a16:creationId xmlns:a16="http://schemas.microsoft.com/office/drawing/2014/main" xmlns="" id="{1560C8D6-BAAE-4E4C-B478-D7EEA33B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34" name="Stopka — symbol zastępczy 4">
            <a:extLst>
              <a:ext uri="{FF2B5EF4-FFF2-40B4-BE49-F238E27FC236}">
                <a16:creationId xmlns:a16="http://schemas.microsoft.com/office/drawing/2014/main" xmlns="" id="{2D34A825-4619-4016-B027-DA83FE07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/>
          <a:p>
            <a:pPr rtl="0"/>
            <a:r>
              <a:rPr lang="pl-PL" noProof="0"/>
              <a:t>Plan biznesowy firmy Contoso</a:t>
            </a:r>
          </a:p>
        </p:txBody>
      </p:sp>
      <p:sp>
        <p:nvSpPr>
          <p:cNvPr id="35" name="Numer slajdu — symbol zastępczy 5">
            <a:extLst>
              <a:ext uri="{FF2B5EF4-FFF2-40B4-BE49-F238E27FC236}">
                <a16:creationId xmlns:a16="http://schemas.microsoft.com/office/drawing/2014/main" xmlns="" id="{A065CC06-C5B6-44D0-8071-1833580A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0051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7AE84-FF93-0243-BFCD-5D51573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EBFBD-EA1C-40B1-3233-8EB1EC0D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4B5B84-FE6C-BEFF-B135-3A4CC32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B6993-BE91-1EFC-C7CA-11374639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0FDA7-74A7-4272-7B9B-2FF4324C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47048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7001E-821F-B095-156D-A579CB47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1272-FA31-A443-1642-FA30F8F5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6EEF-B050-051D-81CE-E79973ED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8B9F2-FDE3-DDBF-2E73-21BD4AF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67A2C2-6809-1495-0E9E-F93D53E1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02878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5CBC2-4745-49AB-168B-86B8FA61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D8F3D9-0464-C4CB-6EF1-FE6F0747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E7D1AE-BA2C-9090-187A-E0315BFB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285B0A-1F48-4BB1-44BE-131D33D7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BB1C76-E081-D656-78CE-5AB5459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B2E2F-AFC2-B23C-86BA-018A3A55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804720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B0550-8365-17D7-5DBE-812CA52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B57326-2BEF-98FB-41B7-46D57C89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47CD4E-1211-B50E-E61B-3459EB9C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532152-D089-2FD4-C0F2-6C5F832C6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CCE0BC-E9D3-EBFF-2EAA-9F1663BE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2895F0-F7A5-57C4-53E2-5EDDE3D5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8886E4-0598-9362-72F1-956625D5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F76D5D-0245-CA6A-8D2E-BE5A31C0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0683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14D39-3B99-1422-0DDD-D8A541C7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D20FF2-5830-0281-E6C6-5432B29A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437ED-B4B7-7863-8B40-D5FB8F6E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C619AA-BAD1-B7CC-16D2-D9EF091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1814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AB0974-4004-7355-1A20-0A6E8E4B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9072CB-2DEB-1EE2-F5BB-FD8EC503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555F76-9676-71C4-9680-5C899531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47130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51ED4-D05C-76A5-893A-3B0486DA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1356AB-9C53-20ED-EF8B-7738279C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63717D-791F-7D87-617B-FE042EA2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929BFE-8365-D1C9-A104-F095B7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3E5128-5B2A-9E98-A9DA-E3C70D59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5367E3-C59D-FB51-F854-675C407E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85766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940F83-5D0B-A622-C4AE-91562F19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6B7BCB-1A3E-A1D1-B53C-136DA24F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9FE9DD-8750-4D30-2F1D-A07F94EC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6A10E-2580-D1A4-3C2F-FB556A6A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9BD4A7-6B10-5513-00C8-C4E510AF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2A7E23-8E62-0D2F-DD6E-704B3153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47720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FCEE9F-BCBA-9B06-48D2-7C192169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86331E-F451-9F8C-AED9-9A8100EC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546024-A8BB-422C-D792-2AB1AEFE0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6F49-ACC1-45CA-BA8F-A9959D1247A9}" type="datetime1">
              <a:rPr lang="pl-PL" smtClean="0"/>
              <a:t>24.09.2022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BD7B37-7EC9-44C1-ADEC-184AED2C9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Europejskie Targi Muzyczne Co Jest Grane, 26 listopada 2016 r. Związek Artystów Wykonawców STOART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03C98A-BD2C-7A99-AFCA-B00EA067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0EA8-2632-408C-8208-2900C77E3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6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4" r:id="rId1"/>
    <p:sldLayoutId id="2147485215" r:id="rId2"/>
    <p:sldLayoutId id="2147485216" r:id="rId3"/>
    <p:sldLayoutId id="2147485217" r:id="rId4"/>
    <p:sldLayoutId id="2147485218" r:id="rId5"/>
    <p:sldLayoutId id="2147485219" r:id="rId6"/>
    <p:sldLayoutId id="2147485220" r:id="rId7"/>
    <p:sldLayoutId id="2147485221" r:id="rId8"/>
    <p:sldLayoutId id="2147485222" r:id="rId9"/>
    <p:sldLayoutId id="2147485223" r:id="rId10"/>
    <p:sldLayoutId id="2147485224" r:id="rId11"/>
    <p:sldLayoutId id="2147485225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jpg"/><Relationship Id="rId18" Type="http://schemas.openxmlformats.org/officeDocument/2006/relationships/image" Target="../media/image20.jpg"/><Relationship Id="rId26" Type="http://schemas.openxmlformats.org/officeDocument/2006/relationships/image" Target="../media/image28.jpg"/><Relationship Id="rId39" Type="http://schemas.openxmlformats.org/officeDocument/2006/relationships/image" Target="../media/image41.jpg"/><Relationship Id="rId21" Type="http://schemas.openxmlformats.org/officeDocument/2006/relationships/image" Target="../media/image23.jpg"/><Relationship Id="rId34" Type="http://schemas.openxmlformats.org/officeDocument/2006/relationships/image" Target="../media/image36.jpg"/><Relationship Id="rId42" Type="http://schemas.openxmlformats.org/officeDocument/2006/relationships/image" Target="../media/image44.jpg"/><Relationship Id="rId47" Type="http://schemas.openxmlformats.org/officeDocument/2006/relationships/image" Target="../media/image49.jpg"/><Relationship Id="rId50" Type="http://schemas.openxmlformats.org/officeDocument/2006/relationships/image" Target="../media/image52.jpg"/><Relationship Id="rId55" Type="http://schemas.openxmlformats.org/officeDocument/2006/relationships/image" Target="../media/image57.jpg"/><Relationship Id="rId63" Type="http://schemas.openxmlformats.org/officeDocument/2006/relationships/image" Target="../media/image6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6" Type="http://schemas.openxmlformats.org/officeDocument/2006/relationships/image" Target="../media/image18.jpg"/><Relationship Id="rId20" Type="http://schemas.openxmlformats.org/officeDocument/2006/relationships/image" Target="../media/image22.jpg"/><Relationship Id="rId29" Type="http://schemas.openxmlformats.org/officeDocument/2006/relationships/image" Target="../media/image31.jpg"/><Relationship Id="rId41" Type="http://schemas.openxmlformats.org/officeDocument/2006/relationships/image" Target="../media/image43.jpg"/><Relationship Id="rId54" Type="http://schemas.openxmlformats.org/officeDocument/2006/relationships/image" Target="../media/image56.jpg"/><Relationship Id="rId6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24" Type="http://schemas.openxmlformats.org/officeDocument/2006/relationships/image" Target="../media/image26.jpg"/><Relationship Id="rId32" Type="http://schemas.openxmlformats.org/officeDocument/2006/relationships/image" Target="../media/image34.jpg"/><Relationship Id="rId37" Type="http://schemas.openxmlformats.org/officeDocument/2006/relationships/image" Target="../media/image39.jpg"/><Relationship Id="rId40" Type="http://schemas.openxmlformats.org/officeDocument/2006/relationships/image" Target="../media/image42.jpg"/><Relationship Id="rId45" Type="http://schemas.openxmlformats.org/officeDocument/2006/relationships/image" Target="../media/image47.jpg"/><Relationship Id="rId53" Type="http://schemas.openxmlformats.org/officeDocument/2006/relationships/image" Target="../media/image55.jpg"/><Relationship Id="rId58" Type="http://schemas.openxmlformats.org/officeDocument/2006/relationships/image" Target="../media/image60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23" Type="http://schemas.openxmlformats.org/officeDocument/2006/relationships/image" Target="../media/image25.jpg"/><Relationship Id="rId28" Type="http://schemas.openxmlformats.org/officeDocument/2006/relationships/image" Target="../media/image30.jpg"/><Relationship Id="rId36" Type="http://schemas.openxmlformats.org/officeDocument/2006/relationships/image" Target="../media/image38.jpg"/><Relationship Id="rId49" Type="http://schemas.openxmlformats.org/officeDocument/2006/relationships/image" Target="../media/image51.jpg"/><Relationship Id="rId57" Type="http://schemas.openxmlformats.org/officeDocument/2006/relationships/image" Target="../media/image59.jpg"/><Relationship Id="rId61" Type="http://schemas.openxmlformats.org/officeDocument/2006/relationships/image" Target="../media/image63.jpg"/><Relationship Id="rId10" Type="http://schemas.openxmlformats.org/officeDocument/2006/relationships/image" Target="../media/image12.jpg"/><Relationship Id="rId19" Type="http://schemas.openxmlformats.org/officeDocument/2006/relationships/image" Target="../media/image21.jpg"/><Relationship Id="rId31" Type="http://schemas.openxmlformats.org/officeDocument/2006/relationships/image" Target="../media/image33.jpg"/><Relationship Id="rId44" Type="http://schemas.openxmlformats.org/officeDocument/2006/relationships/image" Target="../media/image46.jpg"/><Relationship Id="rId52" Type="http://schemas.openxmlformats.org/officeDocument/2006/relationships/image" Target="../media/image54.jpg"/><Relationship Id="rId60" Type="http://schemas.openxmlformats.org/officeDocument/2006/relationships/image" Target="../media/image62.jpg"/><Relationship Id="rId65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Relationship Id="rId22" Type="http://schemas.openxmlformats.org/officeDocument/2006/relationships/image" Target="../media/image24.jpg"/><Relationship Id="rId27" Type="http://schemas.openxmlformats.org/officeDocument/2006/relationships/image" Target="../media/image29.jpg"/><Relationship Id="rId30" Type="http://schemas.openxmlformats.org/officeDocument/2006/relationships/image" Target="../media/image32.jpg"/><Relationship Id="rId35" Type="http://schemas.openxmlformats.org/officeDocument/2006/relationships/image" Target="../media/image37.jpg"/><Relationship Id="rId43" Type="http://schemas.openxmlformats.org/officeDocument/2006/relationships/image" Target="../media/image45.jpg"/><Relationship Id="rId48" Type="http://schemas.openxmlformats.org/officeDocument/2006/relationships/image" Target="../media/image50.jpg"/><Relationship Id="rId56" Type="http://schemas.openxmlformats.org/officeDocument/2006/relationships/image" Target="../media/image58.jpg"/><Relationship Id="rId64" Type="http://schemas.openxmlformats.org/officeDocument/2006/relationships/image" Target="../media/image66.jpg"/><Relationship Id="rId8" Type="http://schemas.openxmlformats.org/officeDocument/2006/relationships/image" Target="../media/image10.jpg"/><Relationship Id="rId51" Type="http://schemas.openxmlformats.org/officeDocument/2006/relationships/image" Target="../media/image53.jpg"/><Relationship Id="rId3" Type="http://schemas.openxmlformats.org/officeDocument/2006/relationships/image" Target="../media/image5.jp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5" Type="http://schemas.openxmlformats.org/officeDocument/2006/relationships/image" Target="../media/image27.jpg"/><Relationship Id="rId33" Type="http://schemas.openxmlformats.org/officeDocument/2006/relationships/image" Target="../media/image35.jpg"/><Relationship Id="rId38" Type="http://schemas.openxmlformats.org/officeDocument/2006/relationships/image" Target="../media/image40.jpg"/><Relationship Id="rId46" Type="http://schemas.openxmlformats.org/officeDocument/2006/relationships/image" Target="../media/image48.jpg"/><Relationship Id="rId59" Type="http://schemas.openxmlformats.org/officeDocument/2006/relationships/image" Target="../media/image6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D057A-7961-3DDC-5660-FD97FDA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325563"/>
          </a:xfrm>
        </p:spPr>
        <p:txBody>
          <a:bodyPr/>
          <a:lstStyle/>
          <a:p>
            <a:r>
              <a:rPr lang="x-none" b="1" dirty="0"/>
              <a:t>	 </a:t>
            </a:r>
            <a:r>
              <a:rPr lang="x-none" sz="3200" b="1" dirty="0"/>
              <a:t>Sprawozdanie z działalności Zarządu </a:t>
            </a:r>
            <a:br>
              <a:rPr lang="x-none" sz="3200" b="1" dirty="0"/>
            </a:br>
            <a:r>
              <a:rPr lang="x-none" sz="3200" b="1" dirty="0"/>
              <a:t>			 2020 - wrzesień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500D7E-5C71-3182-C7E4-3D34DC69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25 września 2022 </a:t>
            </a:r>
          </a:p>
          <a:p>
            <a:r>
              <a:rPr lang="pl-PL" dirty="0"/>
              <a:t>Walne Zebranie Delegatów STOART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xmlns="" id="{22D03A54-2427-EC05-58E1-01848C377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96852"/>
            <a:ext cx="273630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2696"/>
            <a:ext cx="7886700" cy="48006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2800" b="1" dirty="0">
                <a:latin typeface="+mn-lt"/>
              </a:rPr>
              <a:t>Inkaso STOART </a:t>
            </a:r>
            <a:endParaRPr lang="pl-PL" sz="2800" dirty="0">
              <a:latin typeface="+mn-lt"/>
            </a:endParaRP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E13E9869-80A5-41B1-AF2C-144DAE0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rtl="0"/>
            <a:r>
              <a:rPr lang="pl-PL" dirty="0"/>
              <a:t>2022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90D5DB46-4933-4971-A3A9-E1013D8C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 rtlCol="0"/>
          <a:lstStyle/>
          <a:p>
            <a:pPr rtl="0"/>
            <a:r>
              <a:rPr lang="pl-PL" dirty="0"/>
              <a:t>Inkaso STOART 2020 - 2022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83B2246F-CEE7-4406-BBDE-7117F18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10</a:t>
            </a:fld>
            <a:endParaRPr lang="pl-PL" dirty="0"/>
          </a:p>
        </p:txBody>
      </p:sp>
      <p:sp>
        <p:nvSpPr>
          <p:cNvPr id="5" name="Tytuł 10">
            <a:extLst>
              <a:ext uri="{FF2B5EF4-FFF2-40B4-BE49-F238E27FC236}">
                <a16:creationId xmlns:a16="http://schemas.microsoft.com/office/drawing/2014/main" xmlns="" id="{05C7DEF8-3D7D-2256-1477-9F5FEDFD775B}"/>
              </a:ext>
            </a:extLst>
          </p:cNvPr>
          <p:cNvSpPr txBox="1">
            <a:spLocks/>
          </p:cNvSpPr>
          <p:nvPr/>
        </p:nvSpPr>
        <p:spPr>
          <a:xfrm>
            <a:off x="628650" y="4695357"/>
            <a:ext cx="7886700" cy="4800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8588" indent="-128588">
              <a:buFont typeface="Arial" panose="020B0604020202020204" pitchFamily="34" charset="0"/>
              <a:buChar char="•"/>
            </a:pPr>
            <a:r>
              <a:rPr lang="pl-PL" sz="825" dirty="0"/>
              <a:t>Dodatkowe wpływy związane z zawarciem umowy z TV PULS</a:t>
            </a:r>
            <a:r>
              <a:rPr lang="pl-PL" sz="900" dirty="0"/>
              <a:t>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pl-PL" sz="900" dirty="0"/>
          </a:p>
          <a:p>
            <a:endParaRPr lang="pl-PL" sz="825" dirty="0"/>
          </a:p>
        </p:txBody>
      </p:sp>
      <p:sp>
        <p:nvSpPr>
          <p:cNvPr id="6" name="Symbol zastępczy stopki 3">
            <a:extLst>
              <a:ext uri="{FF2B5EF4-FFF2-40B4-BE49-F238E27FC236}">
                <a16:creationId xmlns:a16="http://schemas.microsoft.com/office/drawing/2014/main" xmlns="" id="{FEC014C1-2206-06D6-1F3E-76A9D7638A91}"/>
              </a:ext>
            </a:extLst>
          </p:cNvPr>
          <p:cNvSpPr txBox="1">
            <a:spLocks/>
          </p:cNvSpPr>
          <p:nvPr/>
        </p:nvSpPr>
        <p:spPr>
          <a:xfrm>
            <a:off x="3121968" y="6317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xmlns="" id="{AADD96E7-6506-EDB5-DE12-EB89BE2577FA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8" name="Trapez 7">
              <a:extLst>
                <a:ext uri="{FF2B5EF4-FFF2-40B4-BE49-F238E27FC236}">
                  <a16:creationId xmlns:a16="http://schemas.microsoft.com/office/drawing/2014/main" xmlns="" id="{5AF7FF1C-DA57-D87A-76AF-0076E033E9CC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xmlns="" id="{34B302E5-9935-37B1-163A-3EF171280A41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Symbol zastępczy stopki 4">
            <a:extLst>
              <a:ext uri="{FF2B5EF4-FFF2-40B4-BE49-F238E27FC236}">
                <a16:creationId xmlns:a16="http://schemas.microsoft.com/office/drawing/2014/main" xmlns="" id="{5EC0CBD2-AA69-AFA0-E000-8520FD19DD27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xmlns="" id="{884562FA-DFDC-FC39-577B-7E9B3BDF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8" y="1271247"/>
            <a:ext cx="8697539" cy="2894582"/>
          </a:xfrm>
          <a:prstGeom prst="rect">
            <a:avLst/>
          </a:prstGeom>
        </p:spPr>
      </p:pic>
      <p:pic>
        <p:nvPicPr>
          <p:cNvPr id="16" name="Obraz 5">
            <a:extLst>
              <a:ext uri="{FF2B5EF4-FFF2-40B4-BE49-F238E27FC236}">
                <a16:creationId xmlns:a16="http://schemas.microsoft.com/office/drawing/2014/main" xmlns="" id="{317F2FE8-F22D-8B7D-621E-5A593E956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900F460-8C90-1C00-FF09-10D89D1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latin typeface="+mn-lt"/>
              </a:rPr>
              <a:t>Inkaso – publiczne odtworzenia </a:t>
            </a:r>
            <a:r>
              <a:rPr lang="pl-PL" dirty="0">
                <a:latin typeface="+mn-lt"/>
              </a:rPr>
              <a:t/>
            </a:r>
            <a:br>
              <a:rPr lang="pl-PL" dirty="0">
                <a:latin typeface="+mn-lt"/>
              </a:rPr>
            </a:br>
            <a:r>
              <a:rPr lang="pl-PL" sz="2025" dirty="0">
                <a:latin typeface="+mn-lt"/>
              </a:rPr>
              <a:t>(w mln zł, netto)</a:t>
            </a:r>
          </a:p>
        </p:txBody>
      </p:sp>
      <p:sp>
        <p:nvSpPr>
          <p:cNvPr id="30" name="Symbol zastępczy daty 29">
            <a:extLst>
              <a:ext uri="{FF2B5EF4-FFF2-40B4-BE49-F238E27FC236}">
                <a16:creationId xmlns:a16="http://schemas.microsoft.com/office/drawing/2014/main" xmlns="" id="{66EDDA85-68BE-499C-181C-AE43EE1F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2022</a:t>
            </a:r>
          </a:p>
        </p:txBody>
      </p:sp>
      <p:sp>
        <p:nvSpPr>
          <p:cNvPr id="31" name="Symbol zastępczy stopki 30">
            <a:extLst>
              <a:ext uri="{FF2B5EF4-FFF2-40B4-BE49-F238E27FC236}">
                <a16:creationId xmlns:a16="http://schemas.microsoft.com/office/drawing/2014/main" xmlns="" id="{BD6E25F2-79D8-A1C7-6F49-3B1D0D77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dirty="0"/>
              <a:t>Inkaso STOART 2020 - 2022</a:t>
            </a:r>
          </a:p>
        </p:txBody>
      </p:sp>
      <p:sp>
        <p:nvSpPr>
          <p:cNvPr id="32" name="Symbol zastępczy numeru slajdu 31">
            <a:extLst>
              <a:ext uri="{FF2B5EF4-FFF2-40B4-BE49-F238E27FC236}">
                <a16:creationId xmlns:a16="http://schemas.microsoft.com/office/drawing/2014/main" xmlns="" id="{DC1F885A-EAE4-A37A-6408-271A3916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11</a:t>
            </a:fld>
            <a:endParaRPr lang="pl-PL" noProof="0"/>
          </a:p>
        </p:txBody>
      </p:sp>
      <p:sp>
        <p:nvSpPr>
          <p:cNvPr id="3" name="Symbol zastępczy stopki 3">
            <a:extLst>
              <a:ext uri="{FF2B5EF4-FFF2-40B4-BE49-F238E27FC236}">
                <a16:creationId xmlns:a16="http://schemas.microsoft.com/office/drawing/2014/main" xmlns="" id="{265B3EB7-8D0B-D7B8-3528-FFBBF09968AA}"/>
              </a:ext>
            </a:extLst>
          </p:cNvPr>
          <p:cNvSpPr txBox="1">
            <a:spLocks/>
          </p:cNvSpPr>
          <p:nvPr/>
        </p:nvSpPr>
        <p:spPr>
          <a:xfrm>
            <a:off x="3121968" y="6317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xmlns="" id="{DD00BB89-BC95-44BE-776E-06E634E30966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6" name="Trapez 5">
              <a:extLst>
                <a:ext uri="{FF2B5EF4-FFF2-40B4-BE49-F238E27FC236}">
                  <a16:creationId xmlns:a16="http://schemas.microsoft.com/office/drawing/2014/main" xmlns="" id="{58CBD220-E67F-EDE9-8121-2ECB0E67C44D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xmlns="" id="{09FA13D5-2EAB-5515-D1E8-8740478AF34F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xmlns="" id="{5C7D77AD-75EF-0A36-7C03-4017D3AEBBF8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xmlns="" id="{646BDD0B-74B7-1D92-3CCD-5954A4CD4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992094"/>
              </p:ext>
            </p:extLst>
          </p:nvPr>
        </p:nvGraphicFramePr>
        <p:xfrm>
          <a:off x="501316" y="1556792"/>
          <a:ext cx="8136904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Obraz 5">
            <a:extLst>
              <a:ext uri="{FF2B5EF4-FFF2-40B4-BE49-F238E27FC236}">
                <a16:creationId xmlns:a16="http://schemas.microsoft.com/office/drawing/2014/main" xmlns="" id="{D6F777B9-78E7-B248-5D22-4E6C00471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0E26F-A7D7-176C-FE63-C765E6AD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CD5A2D30-C19F-A74E-0353-2D02222E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xmlns="" id="{AA37015A-0706-54D6-F8EB-2E31E5D1172E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7" name="Trapez 6">
              <a:extLst>
                <a:ext uri="{FF2B5EF4-FFF2-40B4-BE49-F238E27FC236}">
                  <a16:creationId xmlns:a16="http://schemas.microsoft.com/office/drawing/2014/main" xmlns="" id="{074D15BD-3CE9-4FE7-DB59-8E2B8FAD096E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xmlns="" id="{D257C2C6-923A-F5C1-3539-2B8629FE1616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xmlns="" id="{F518FF25-8418-04E4-F1F9-EC2F5FB747E9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xmlns="" id="{C50013F5-B7A8-B6DF-AD04-E12B2F10C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14762"/>
              </p:ext>
            </p:extLst>
          </p:nvPr>
        </p:nvGraphicFramePr>
        <p:xfrm>
          <a:off x="634397" y="1009125"/>
          <a:ext cx="7754027" cy="515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Obraz 5">
            <a:extLst>
              <a:ext uri="{FF2B5EF4-FFF2-40B4-BE49-F238E27FC236}">
                <a16:creationId xmlns:a16="http://schemas.microsoft.com/office/drawing/2014/main" xmlns="" id="{03B53D62-2D4F-1B81-351F-E8367F960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xmlns="" id="{A1632A88-974D-ABEA-AE6F-33CB1FB9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>
                <a:latin typeface="+mn-lt"/>
              </a:rPr>
              <a:t>Inkaso – wszystkie pola eksploatacji</a:t>
            </a:r>
            <a:r>
              <a:rPr lang="pl-PL" sz="2800" dirty="0">
                <a:latin typeface="+mn-lt"/>
              </a:rPr>
              <a:t/>
            </a:r>
            <a:br>
              <a:rPr lang="pl-PL" sz="2800" dirty="0">
                <a:latin typeface="+mn-lt"/>
              </a:rPr>
            </a:br>
            <a:r>
              <a:rPr lang="pl-PL" sz="1800" dirty="0">
                <a:latin typeface="+mn-lt"/>
              </a:rPr>
              <a:t>(w mln zł, netto)</a:t>
            </a:r>
          </a:p>
        </p:txBody>
      </p:sp>
    </p:spTree>
    <p:extLst>
      <p:ext uri="{BB962C8B-B14F-4D97-AF65-F5344CB8AC3E}">
        <p14:creationId xmlns:p14="http://schemas.microsoft.com/office/powerpoint/2010/main" val="2327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492C2F8-DE7B-A2E1-D1E2-E4279AC3D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48735"/>
              </p:ext>
            </p:extLst>
          </p:nvPr>
        </p:nvGraphicFramePr>
        <p:xfrm>
          <a:off x="323528" y="1690690"/>
          <a:ext cx="8496943" cy="3555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3257">
                  <a:extLst>
                    <a:ext uri="{9D8B030D-6E8A-4147-A177-3AD203B41FA5}">
                      <a16:colId xmlns:a16="http://schemas.microsoft.com/office/drawing/2014/main" xmlns="" val="3046924525"/>
                    </a:ext>
                  </a:extLst>
                </a:gridCol>
                <a:gridCol w="1044626">
                  <a:extLst>
                    <a:ext uri="{9D8B030D-6E8A-4147-A177-3AD203B41FA5}">
                      <a16:colId xmlns:a16="http://schemas.microsoft.com/office/drawing/2014/main" xmlns="" val="4070755603"/>
                    </a:ext>
                  </a:extLst>
                </a:gridCol>
                <a:gridCol w="911201">
                  <a:extLst>
                    <a:ext uri="{9D8B030D-6E8A-4147-A177-3AD203B41FA5}">
                      <a16:colId xmlns:a16="http://schemas.microsoft.com/office/drawing/2014/main" xmlns="" val="1577762049"/>
                    </a:ext>
                  </a:extLst>
                </a:gridCol>
                <a:gridCol w="966524">
                  <a:extLst>
                    <a:ext uri="{9D8B030D-6E8A-4147-A177-3AD203B41FA5}">
                      <a16:colId xmlns:a16="http://schemas.microsoft.com/office/drawing/2014/main" xmlns="" val="3194986875"/>
                    </a:ext>
                  </a:extLst>
                </a:gridCol>
                <a:gridCol w="1106457">
                  <a:extLst>
                    <a:ext uri="{9D8B030D-6E8A-4147-A177-3AD203B41FA5}">
                      <a16:colId xmlns:a16="http://schemas.microsoft.com/office/drawing/2014/main" xmlns="" val="3336842652"/>
                    </a:ext>
                  </a:extLst>
                </a:gridCol>
                <a:gridCol w="950252">
                  <a:extLst>
                    <a:ext uri="{9D8B030D-6E8A-4147-A177-3AD203B41FA5}">
                      <a16:colId xmlns:a16="http://schemas.microsoft.com/office/drawing/2014/main" xmlns="" val="2434935854"/>
                    </a:ext>
                  </a:extLst>
                </a:gridCol>
                <a:gridCol w="1044626">
                  <a:extLst>
                    <a:ext uri="{9D8B030D-6E8A-4147-A177-3AD203B41FA5}">
                      <a16:colId xmlns:a16="http://schemas.microsoft.com/office/drawing/2014/main" xmlns="" val="1152790784"/>
                    </a:ext>
                  </a:extLst>
                </a:gridCol>
              </a:tblGrid>
              <a:tr h="915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</a:rPr>
                        <a:t>Fundusze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Socjalne</a:t>
                      </a:r>
                      <a:r>
                        <a:rPr lang="en-GB" sz="1000" u="none" strike="noStrike" dirty="0">
                          <a:effectLst/>
                        </a:rPr>
                        <a:t> ZAW STOART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ROK 2022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ROK 2021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ROK 2020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9037"/>
                  </a:ext>
                </a:extLst>
              </a:tr>
              <a:tr h="172374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 err="1">
                          <a:effectLst/>
                        </a:rPr>
                        <a:t>Przeznaczenie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środków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Liczba korzystających z pomocy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Suma środków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Liczba korzystających z pomocy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Suma środków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Liczba korzystających z pomocy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Suma środków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extLst>
                  <a:ext uri="{0D108BD9-81ED-4DB2-BD59-A6C34878D82A}">
                    <a16:rowId xmlns:a16="http://schemas.microsoft.com/office/drawing/2014/main" xmlns="" val="1172545180"/>
                  </a:ext>
                </a:extLst>
              </a:tr>
              <a:tr h="9157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Pomoc socjalna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1000" u="none" strike="noStrike" dirty="0">
                          <a:effectLst/>
                        </a:rPr>
                        <a:t>202,00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418 407 zł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1000" u="none" strike="noStrike">
                          <a:effectLst/>
                        </a:rPr>
                        <a:t>311,00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650 783 zł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1000" u="none" strike="noStrike">
                          <a:effectLst/>
                        </a:rPr>
                        <a:t>244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523 464 </a:t>
                      </a:r>
                      <a:r>
                        <a:rPr lang="en-GB" sz="1000" u="none" strike="noStrike" dirty="0" err="1">
                          <a:effectLst/>
                        </a:rPr>
                        <a:t>zł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2" marR="9072" marT="9072" marB="0" anchor="ctr"/>
                </a:tc>
                <a:extLst>
                  <a:ext uri="{0D108BD9-81ED-4DB2-BD59-A6C34878D82A}">
                    <a16:rowId xmlns:a16="http://schemas.microsoft.com/office/drawing/2014/main" xmlns="" val="3542204532"/>
                  </a:ext>
                </a:extLst>
              </a:tr>
            </a:tbl>
          </a:graphicData>
        </a:graphic>
      </p:graphicFrame>
      <p:sp>
        <p:nvSpPr>
          <p:cNvPr id="3" name="Symbol zastępczy stopki 3">
            <a:extLst>
              <a:ext uri="{FF2B5EF4-FFF2-40B4-BE49-F238E27FC236}">
                <a16:creationId xmlns:a16="http://schemas.microsoft.com/office/drawing/2014/main" xmlns="" id="{F9A60F27-71F7-03F8-2404-35801C62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xmlns="" id="{B19E6E82-D7C9-2FCE-1424-6C7417518BEA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6" name="Trapez 5">
              <a:extLst>
                <a:ext uri="{FF2B5EF4-FFF2-40B4-BE49-F238E27FC236}">
                  <a16:creationId xmlns:a16="http://schemas.microsoft.com/office/drawing/2014/main" xmlns="" id="{417D4B90-BA0C-2976-ED6B-FF11D3B0346C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xmlns="" id="{153D45D6-C7F6-6075-3E10-99637F0C1D43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xmlns="" id="{1BD11DB7-E55B-1097-76A7-F207FC585AA1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9" name="Obraz 5">
            <a:extLst>
              <a:ext uri="{FF2B5EF4-FFF2-40B4-BE49-F238E27FC236}">
                <a16:creationId xmlns:a16="http://schemas.microsoft.com/office/drawing/2014/main" xmlns="" id="{0B7CE5E0-7769-F93D-F0D7-3AD32388C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xmlns="" id="{0A1C0E62-F756-7C21-3BFD-A8221D01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>
                <a:latin typeface="+mn-lt"/>
              </a:rPr>
              <a:t>FUNDUSZ SOCJALNY</a:t>
            </a:r>
            <a:endParaRPr lang="pl-P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3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20" name="Grupa 19"/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21" name="Trapez 20"/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3" name="Symbol zastępczy stopki 4"/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251520" y="1628800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400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506A4CC-4641-B829-B85A-9F3173A1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7155"/>
              </p:ext>
            </p:extLst>
          </p:nvPr>
        </p:nvGraphicFramePr>
        <p:xfrm>
          <a:off x="467545" y="1479663"/>
          <a:ext cx="8136902" cy="4592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8058">
                  <a:extLst>
                    <a:ext uri="{9D8B030D-6E8A-4147-A177-3AD203B41FA5}">
                      <a16:colId xmlns:a16="http://schemas.microsoft.com/office/drawing/2014/main" xmlns="" val="133501307"/>
                    </a:ext>
                  </a:extLst>
                </a:gridCol>
                <a:gridCol w="707827">
                  <a:extLst>
                    <a:ext uri="{9D8B030D-6E8A-4147-A177-3AD203B41FA5}">
                      <a16:colId xmlns:a16="http://schemas.microsoft.com/office/drawing/2014/main" xmlns="" val="1472435245"/>
                    </a:ext>
                  </a:extLst>
                </a:gridCol>
                <a:gridCol w="707827">
                  <a:extLst>
                    <a:ext uri="{9D8B030D-6E8A-4147-A177-3AD203B41FA5}">
                      <a16:colId xmlns:a16="http://schemas.microsoft.com/office/drawing/2014/main" xmlns="" val="376511460"/>
                    </a:ext>
                  </a:extLst>
                </a:gridCol>
                <a:gridCol w="745080">
                  <a:extLst>
                    <a:ext uri="{9D8B030D-6E8A-4147-A177-3AD203B41FA5}">
                      <a16:colId xmlns:a16="http://schemas.microsoft.com/office/drawing/2014/main" xmlns="" val="2394544636"/>
                    </a:ext>
                  </a:extLst>
                </a:gridCol>
                <a:gridCol w="906515">
                  <a:extLst>
                    <a:ext uri="{9D8B030D-6E8A-4147-A177-3AD203B41FA5}">
                      <a16:colId xmlns:a16="http://schemas.microsoft.com/office/drawing/2014/main" xmlns="" val="1295477417"/>
                    </a:ext>
                  </a:extLst>
                </a:gridCol>
                <a:gridCol w="745080">
                  <a:extLst>
                    <a:ext uri="{9D8B030D-6E8A-4147-A177-3AD203B41FA5}">
                      <a16:colId xmlns:a16="http://schemas.microsoft.com/office/drawing/2014/main" xmlns="" val="741740708"/>
                    </a:ext>
                  </a:extLst>
                </a:gridCol>
                <a:gridCol w="906515">
                  <a:extLst>
                    <a:ext uri="{9D8B030D-6E8A-4147-A177-3AD203B41FA5}">
                      <a16:colId xmlns:a16="http://schemas.microsoft.com/office/drawing/2014/main" xmlns="" val="1963049326"/>
                    </a:ext>
                  </a:extLst>
                </a:gridCol>
              </a:tblGrid>
              <a:tr h="2840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u="none" strike="noStrike" dirty="0" err="1">
                          <a:effectLst/>
                        </a:rPr>
                        <a:t>Fundusz</a:t>
                      </a:r>
                      <a:r>
                        <a:rPr lang="en-GB" sz="900" b="0" u="none" strike="noStrike" dirty="0">
                          <a:effectLst/>
                        </a:rPr>
                        <a:t> </a:t>
                      </a:r>
                      <a:r>
                        <a:rPr lang="en-GB" sz="900" b="0" u="none" strike="noStrike" dirty="0" err="1">
                          <a:effectLst/>
                        </a:rPr>
                        <a:t>Promocyjny</a:t>
                      </a:r>
                      <a:r>
                        <a:rPr lang="en-GB" sz="900" b="0" u="none" strike="noStrike" dirty="0">
                          <a:effectLst/>
                        </a:rPr>
                        <a:t> ZAW STOART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b="0" u="none" strike="noStrike" dirty="0">
                          <a:effectLst/>
                        </a:rPr>
                        <a:t>ROK 2022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b="0" u="none" strike="noStrike" dirty="0">
                          <a:effectLst/>
                        </a:rPr>
                        <a:t>ROK 2021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b="0" u="none" strike="noStrike" dirty="0">
                          <a:effectLst/>
                        </a:rPr>
                        <a:t>ROK 2020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80096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 err="1">
                          <a:effectLst/>
                        </a:rPr>
                        <a:t>Przeznaczenie</a:t>
                      </a:r>
                      <a:r>
                        <a:rPr lang="en-GB" sz="900" u="none" strike="noStrike" dirty="0">
                          <a:effectLst/>
                        </a:rPr>
                        <a:t> </a:t>
                      </a:r>
                      <a:r>
                        <a:rPr lang="en-GB" sz="900" u="none" strike="noStrike" dirty="0" err="1">
                          <a:effectLst/>
                        </a:rPr>
                        <a:t>środków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Liczba beneficjentów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Suma środków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Liczba beneficjentów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Suma środków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Liczba beneficjentów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Suma środków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1149328603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Działalność koncertowa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134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971 270,00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135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1 044 499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127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1 056 200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4171778338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Warsztaty muzyczne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6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45 000,00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6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54 000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7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65 540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2560340228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Nagrody konkursowe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 dirty="0">
                          <a:effectLst/>
                        </a:rPr>
                        <a:t>2</a:t>
                      </a:r>
                      <a:endParaRPr lang="x-non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20 000,00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31 000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4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35 000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1274801407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Wydania płytowe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 dirty="0">
                          <a:effectLst/>
                        </a:rPr>
                        <a:t>64</a:t>
                      </a:r>
                      <a:endParaRPr lang="x-non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448 000,01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121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781 500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103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704 499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2874879665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Nagrania programów telewizyjnych i teledysków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 dirty="0">
                          <a:effectLst/>
                        </a:rPr>
                        <a:t>1</a:t>
                      </a:r>
                      <a:endParaRPr lang="x-non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10 000,00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1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8 000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5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69 500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2810067065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Promocja i identyfikacja artystów i ZAW STOART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 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x-none" sz="900" u="none" strike="noStrike">
                          <a:effectLst/>
                        </a:rPr>
                        <a:t> 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-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272 762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-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292 759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3600442571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Działalność statutowa PSJ, STOMUR, SPAM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147 000,00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252 000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282 000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4040831430"/>
                  </a:ext>
                </a:extLst>
              </a:tr>
              <a:tr h="28409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Działalność statutowa innych organizacji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x-none" sz="900" u="none" strike="noStrike">
                          <a:effectLst/>
                        </a:rPr>
                        <a:t>45 000,00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2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40 000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2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26 000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268674226"/>
                  </a:ext>
                </a:extLst>
              </a:tr>
              <a:tr h="2543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 err="1">
                          <a:effectLst/>
                        </a:rPr>
                        <a:t>Inne</a:t>
                      </a:r>
                      <a:r>
                        <a:rPr lang="en-GB" sz="900" u="none" strike="noStrike" dirty="0">
                          <a:effectLst/>
                        </a:rPr>
                        <a:t>: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2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229 950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265 700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x-none" sz="900" u="none" strike="noStrike">
                          <a:effectLst/>
                        </a:rPr>
                        <a:t>3</a:t>
                      </a:r>
                      <a:endParaRPr lang="x-non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372 002 zł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2435197170"/>
                  </a:ext>
                </a:extLst>
              </a:tr>
              <a:tr h="2543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- Gala Fryderyki – edycja 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1664908"/>
                  </a:ext>
                </a:extLst>
              </a:tr>
              <a:tr h="2543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- muzyczny leksykon internetowy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48586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- dofinansowanie działań Fundacji Eksportu Muzyki Polskiej - Music Export Poland na rzecz zagranicznej działalności członków STOART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087322"/>
                  </a:ext>
                </a:extLst>
              </a:tr>
              <a:tr h="153188">
                <a:tc>
                  <a:txBody>
                    <a:bodyPr/>
                    <a:lstStyle/>
                    <a:p>
                      <a:pPr algn="l" fontAlgn="b"/>
                      <a:r>
                        <a:rPr lang="x-none" sz="900" u="none" strike="noStrike" dirty="0">
                          <a:effectLst/>
                        </a:rPr>
                        <a:t> </a:t>
                      </a:r>
                      <a:endParaRPr lang="x-non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RAZEM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1 916 220 zł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 dirty="0">
                          <a:effectLst/>
                        </a:rPr>
                        <a:t>RAZEM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2 749 462 zł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>
                          <a:effectLst/>
                        </a:rPr>
                        <a:t>RAZEM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u="none" strike="noStrike" dirty="0">
                          <a:effectLst/>
                        </a:rPr>
                        <a:t>2 903 500 </a:t>
                      </a:r>
                      <a:r>
                        <a:rPr lang="en-GB" sz="900" u="none" strike="noStrike" dirty="0" err="1">
                          <a:effectLst/>
                        </a:rPr>
                        <a:t>zł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8862" marB="0" anchor="ctr"/>
                </a:tc>
                <a:extLst>
                  <a:ext uri="{0D108BD9-81ED-4DB2-BD59-A6C34878D82A}">
                    <a16:rowId xmlns:a16="http://schemas.microsoft.com/office/drawing/2014/main" xmlns="" val="1293188237"/>
                  </a:ext>
                </a:extLst>
              </a:tr>
            </a:tbl>
          </a:graphicData>
        </a:graphic>
      </p:graphicFrame>
      <p:pic>
        <p:nvPicPr>
          <p:cNvPr id="2" name="Obraz 5">
            <a:extLst>
              <a:ext uri="{FF2B5EF4-FFF2-40B4-BE49-F238E27FC236}">
                <a16:creationId xmlns:a16="http://schemas.microsoft.com/office/drawing/2014/main" xmlns="" id="{E15A55CD-98A2-159E-16E7-5532F1529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xmlns="" id="{CFBE28F3-5B78-3829-D152-165EB7B5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>
                <a:latin typeface="+mn-lt"/>
              </a:rPr>
              <a:t>FUNDUSZ PROMOCYJNY</a:t>
            </a:r>
            <a:endParaRPr lang="pl-P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05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3">
            <a:extLst>
              <a:ext uri="{FF2B5EF4-FFF2-40B4-BE49-F238E27FC236}">
                <a16:creationId xmlns:a16="http://schemas.microsoft.com/office/drawing/2014/main" xmlns="" id="{82C3A8B0-9B4B-3E7F-7A30-316EDA0D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xmlns="" id="{AE193E53-D1B5-55A0-EEFD-5809AE94653C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10" name="Trapez 9">
              <a:extLst>
                <a:ext uri="{FF2B5EF4-FFF2-40B4-BE49-F238E27FC236}">
                  <a16:creationId xmlns:a16="http://schemas.microsoft.com/office/drawing/2014/main" xmlns="" id="{86BEA043-ABC6-97A8-8613-220BF89B0CAE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xmlns="" id="{3CAB7F6D-2C2E-DCE5-64AF-E26B88B6EB43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Symbol zastępczy stopki 4">
            <a:extLst>
              <a:ext uri="{FF2B5EF4-FFF2-40B4-BE49-F238E27FC236}">
                <a16:creationId xmlns:a16="http://schemas.microsoft.com/office/drawing/2014/main" xmlns="" id="{7BFD9952-A773-F3CB-D80F-02328E531693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07F1617-87F7-0927-55AC-E251E49A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46" y="1268760"/>
            <a:ext cx="8342541" cy="5760640"/>
          </a:xfrm>
        </p:spPr>
        <p:txBody>
          <a:bodyPr>
            <a:noAutofit/>
          </a:bodyPr>
          <a:lstStyle/>
          <a:p>
            <a:r>
              <a:rPr lang="en-GB" b="1" dirty="0"/>
              <a:t> </a:t>
            </a:r>
            <a:r>
              <a:rPr lang="pl-PL" b="1" dirty="0"/>
              <a:t>w 2022 roku </a:t>
            </a:r>
            <a:r>
              <a:rPr lang="pl-PL" dirty="0"/>
              <a:t>walne zgromadzenie wybrało dyrektor Agnieszkę </a:t>
            </a:r>
            <a:r>
              <a:rPr lang="pl-PL" dirty="0" err="1"/>
              <a:t>Parzuchowską-Janczarską</a:t>
            </a:r>
            <a:r>
              <a:rPr lang="pl-PL" dirty="0"/>
              <a:t> na drugą 4 letnią kadencję w </a:t>
            </a:r>
            <a:r>
              <a:rPr lang="pl-PL" b="1" dirty="0"/>
              <a:t>Zarządzie SCAPR</a:t>
            </a:r>
          </a:p>
          <a:p>
            <a:endParaRPr lang="x-none" b="1" dirty="0"/>
          </a:p>
          <a:p>
            <a:r>
              <a:rPr lang="x-none" b="1" dirty="0"/>
              <a:t> </a:t>
            </a:r>
            <a:r>
              <a:rPr lang="pl-PL" b="1" dirty="0"/>
              <a:t>STOART aktywnym członkiem grup roboczych i eksperckich: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sz="2100" dirty="0"/>
              <a:t>SCAPR:</a:t>
            </a:r>
          </a:p>
          <a:p>
            <a:pPr lvl="2"/>
            <a:r>
              <a:rPr lang="pl-PL" sz="2100" dirty="0"/>
              <a:t>Anna </a:t>
            </a:r>
            <a:r>
              <a:rPr lang="pl-PL" sz="2100" dirty="0" err="1"/>
              <a:t>Butruk</a:t>
            </a:r>
            <a:r>
              <a:rPr lang="pl-PL" sz="2100" dirty="0"/>
              <a:t> - </a:t>
            </a:r>
            <a:r>
              <a:rPr lang="pl-PL" sz="2100" dirty="0" err="1"/>
              <a:t>Sidor</a:t>
            </a:r>
            <a:r>
              <a:rPr lang="pl-PL" sz="2100" dirty="0"/>
              <a:t> – </a:t>
            </a:r>
            <a:r>
              <a:rPr lang="pl-PL" sz="2100" i="1" dirty="0"/>
              <a:t>Prawna Grupa Robocza</a:t>
            </a:r>
          </a:p>
          <a:p>
            <a:pPr lvl="2"/>
            <a:r>
              <a:rPr lang="pl-PL" sz="2100" dirty="0"/>
              <a:t>Dominika Krysiak – </a:t>
            </a:r>
            <a:r>
              <a:rPr lang="pl-PL" sz="2100" i="1" dirty="0"/>
              <a:t>Techniczna Grupa Robocza, Operacyjna Grupa Robocza, Komitet ds. jakości danych i integracji systemów</a:t>
            </a:r>
            <a:endParaRPr lang="pl-PL" sz="2100" dirty="0">
              <a:effectLst/>
              <a:ea typeface="Calibri" panose="020F0502020204030204" pitchFamily="34" charset="0"/>
            </a:endParaRPr>
          </a:p>
          <a:p>
            <a:pPr marL="533400" lvl="2">
              <a:buFont typeface="Wingdings" panose="05000000000000000000" pitchFamily="2" charset="2"/>
              <a:buChar char="Ø"/>
            </a:pPr>
            <a:r>
              <a:rPr lang="pl-PL" sz="2100" dirty="0"/>
              <a:t>AEPO ARTIS:</a:t>
            </a:r>
          </a:p>
          <a:p>
            <a:pPr lvl="2"/>
            <a:r>
              <a:rPr lang="pl-PL" sz="2100" dirty="0"/>
              <a:t>Dariusz Urbański – </a:t>
            </a:r>
            <a:r>
              <a:rPr lang="pl-PL" sz="2100" i="1" dirty="0"/>
              <a:t>grupa ekspercka dot. prawa międzynarodowego</a:t>
            </a:r>
          </a:p>
          <a:p>
            <a:pPr marL="685800" lvl="2" indent="0">
              <a:buNone/>
            </a:pPr>
            <a:endParaRPr lang="pl-PL" sz="2100" i="1" dirty="0"/>
          </a:p>
          <a:p>
            <a:pPr marL="174625" lvl="2"/>
            <a:r>
              <a:rPr lang="pl-PL" sz="2100" dirty="0"/>
              <a:t>od lutego 2020 roku wszystkie spotkania w ramach społeczności SCAPR i AEPO odbywały się zdalnie z częstotliwością min. raz na dwa tygodnie</a:t>
            </a:r>
          </a:p>
          <a:p>
            <a:pPr marL="174625" lvl="2"/>
            <a:r>
              <a:rPr lang="pl-PL" sz="2100" dirty="0"/>
              <a:t>STOART czynnym użytkownikiem bazy VRDB, dzięki której w 2022 roku otrzymaliśmy ponad 90 tys. </a:t>
            </a:r>
            <a:r>
              <a:rPr lang="pl-PL" sz="2100" dirty="0" err="1"/>
              <a:t>dopasowań</a:t>
            </a:r>
            <a:r>
              <a:rPr lang="pl-PL" sz="2100" dirty="0"/>
              <a:t> repertuaru do polskich wykazów nadań</a:t>
            </a:r>
          </a:p>
        </p:txBody>
      </p:sp>
      <p:pic>
        <p:nvPicPr>
          <p:cNvPr id="2" name="Obraz 5">
            <a:extLst>
              <a:ext uri="{FF2B5EF4-FFF2-40B4-BE49-F238E27FC236}">
                <a16:creationId xmlns:a16="http://schemas.microsoft.com/office/drawing/2014/main" xmlns="" id="{D5D97EE2-DD49-8E32-3D1D-4E4E5EADDD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xmlns="" id="{AA361B41-56D1-C1DB-5DED-5E6E6F9D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>
                <a:latin typeface="+mn-lt"/>
              </a:rPr>
              <a:t>DZIAŁALNOŚĆ ZAGRANICZNA</a:t>
            </a:r>
            <a:endParaRPr lang="pl-PL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3">
            <a:extLst>
              <a:ext uri="{FF2B5EF4-FFF2-40B4-BE49-F238E27FC236}">
                <a16:creationId xmlns:a16="http://schemas.microsoft.com/office/drawing/2014/main" xmlns="" id="{82C3A8B0-9B4B-3E7F-7A30-316EDA0D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xmlns="" id="{AE193E53-D1B5-55A0-EEFD-5809AE94653C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10" name="Trapez 9">
              <a:extLst>
                <a:ext uri="{FF2B5EF4-FFF2-40B4-BE49-F238E27FC236}">
                  <a16:creationId xmlns:a16="http://schemas.microsoft.com/office/drawing/2014/main" xmlns="" id="{86BEA043-ABC6-97A8-8613-220BF89B0CAE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xmlns="" id="{3CAB7F6D-2C2E-DCE5-64AF-E26B88B6EB43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Symbol zastępczy stopki 4">
            <a:extLst>
              <a:ext uri="{FF2B5EF4-FFF2-40B4-BE49-F238E27FC236}">
                <a16:creationId xmlns:a16="http://schemas.microsoft.com/office/drawing/2014/main" xmlns="" id="{7BFD9952-A773-F3CB-D80F-02328E531693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07F1617-87F7-0927-55AC-E251E49A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48" y="1052736"/>
            <a:ext cx="8342541" cy="4624357"/>
          </a:xfrm>
        </p:spPr>
        <p:txBody>
          <a:bodyPr>
            <a:noAutofit/>
          </a:bodyPr>
          <a:lstStyle/>
          <a:p>
            <a:pPr marL="174625" lvl="2"/>
            <a:r>
              <a:rPr lang="pl-PL" sz="2100" dirty="0"/>
              <a:t>w latach 2020-2022 wpływy z zagranicy dla polskich artystów wyniosły </a:t>
            </a:r>
            <a:r>
              <a:rPr lang="pl-PL" sz="2100" b="1" dirty="0"/>
              <a:t>5,7 </a:t>
            </a:r>
            <a:r>
              <a:rPr lang="pl-PL" sz="2100" dirty="0"/>
              <a:t>miliona złotych</a:t>
            </a:r>
          </a:p>
          <a:p>
            <a:pPr marL="174625" lvl="2"/>
            <a:endParaRPr lang="pl-PL" sz="2100" dirty="0"/>
          </a:p>
          <a:p>
            <a:pPr marL="174625" lvl="2" algn="just"/>
            <a:r>
              <a:rPr lang="pl-PL" sz="2100" dirty="0"/>
              <a:t>W 2021 roku STOART dokonał wypłat zagranicznych dla prawie </a:t>
            </a:r>
            <a:br>
              <a:rPr lang="pl-PL" sz="2100" dirty="0"/>
            </a:br>
            <a:r>
              <a:rPr lang="pl-PL" sz="2100" b="1" dirty="0"/>
              <a:t>60 tysięcy </a:t>
            </a:r>
            <a:r>
              <a:rPr lang="pl-PL" sz="2100" dirty="0"/>
              <a:t>artystów wykonawców z 5 kontynentów</a:t>
            </a:r>
          </a:p>
          <a:p>
            <a:pPr marL="174625" lvl="2" algn="just"/>
            <a:endParaRPr lang="pl-PL" sz="2100" dirty="0"/>
          </a:p>
          <a:p>
            <a:pPr marL="3175" lvl="2" indent="0" algn="just">
              <a:buNone/>
            </a:pPr>
            <a:endParaRPr lang="pl-PL" sz="21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DC5BBCFB-9C96-24A1-E9AB-F547B29C2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884"/>
          <a:stretch/>
        </p:blipFill>
        <p:spPr>
          <a:xfrm>
            <a:off x="809981" y="2905238"/>
            <a:ext cx="7726069" cy="3248536"/>
          </a:xfrm>
          <a:prstGeom prst="rect">
            <a:avLst/>
          </a:prstGeom>
        </p:spPr>
      </p:pic>
      <p:pic>
        <p:nvPicPr>
          <p:cNvPr id="3" name="Obraz 5">
            <a:extLst>
              <a:ext uri="{FF2B5EF4-FFF2-40B4-BE49-F238E27FC236}">
                <a16:creationId xmlns:a16="http://schemas.microsoft.com/office/drawing/2014/main" xmlns="" id="{52FC70DC-C531-672D-4853-EEB8888FB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792087"/>
          </a:xfrm>
        </p:spPr>
        <p:txBody>
          <a:bodyPr/>
          <a:lstStyle/>
          <a:p>
            <a:pPr algn="ctr"/>
            <a:r>
              <a:rPr lang="pl-PL" sz="2400" b="1" dirty="0" smtClean="0"/>
              <a:t>Statystyka pracy Zarządu</a:t>
            </a:r>
            <a:endParaRPr lang="pl-PL" sz="24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/>
          <a:lstStyle/>
          <a:p>
            <a:pPr marL="0" indent="0">
              <a:buNone/>
            </a:pPr>
            <a:r>
              <a:rPr lang="pl-PL" sz="1800" u="sng" dirty="0" smtClean="0"/>
              <a:t>Zarząd w Kadencji 2015-2022 pracował w następującym składzie:</a:t>
            </a:r>
          </a:p>
          <a:p>
            <a:pPr latinLnBrk="1"/>
            <a:r>
              <a:rPr lang="pl-PL" sz="1600" dirty="0"/>
              <a:t>Przewodniczący -	</a:t>
            </a:r>
            <a:r>
              <a:rPr lang="pl-PL" sz="1600" dirty="0" smtClean="0"/>
              <a:t>	Jan </a:t>
            </a:r>
            <a:r>
              <a:rPr lang="pl-PL" sz="1600" dirty="0"/>
              <a:t>Drozdowski</a:t>
            </a:r>
          </a:p>
          <a:p>
            <a:pPr latinLnBrk="1"/>
            <a:r>
              <a:rPr lang="pl-PL" sz="1600" dirty="0"/>
              <a:t>Wiceprzewodniczący -	</a:t>
            </a:r>
            <a:r>
              <a:rPr lang="pl-PL" sz="1600" dirty="0" smtClean="0"/>
              <a:t>	Zbigniew </a:t>
            </a:r>
            <a:r>
              <a:rPr lang="pl-PL" sz="1600" dirty="0"/>
              <a:t>Konopczyński</a:t>
            </a:r>
          </a:p>
          <a:p>
            <a:pPr latinLnBrk="1"/>
            <a:r>
              <a:rPr lang="pl-PL" sz="1600" dirty="0"/>
              <a:t>Wiceprzewodniczący -	</a:t>
            </a:r>
            <a:r>
              <a:rPr lang="pl-PL" sz="1600" dirty="0" smtClean="0"/>
              <a:t>	Krzysztof </a:t>
            </a:r>
            <a:r>
              <a:rPr lang="pl-PL" sz="1600" dirty="0"/>
              <a:t>Szczepański</a:t>
            </a:r>
          </a:p>
          <a:p>
            <a:pPr latinLnBrk="1"/>
            <a:r>
              <a:rPr lang="pl-PL" sz="1600" dirty="0"/>
              <a:t>Skarbnik -		</a:t>
            </a:r>
            <a:r>
              <a:rPr lang="pl-PL" sz="1600" dirty="0" smtClean="0"/>
              <a:t>	Tomasz </a:t>
            </a:r>
            <a:r>
              <a:rPr lang="pl-PL" sz="1600" dirty="0"/>
              <a:t>Warowny</a:t>
            </a:r>
          </a:p>
          <a:p>
            <a:pPr latinLnBrk="1"/>
            <a:r>
              <a:rPr lang="pl-PL" sz="1600" dirty="0"/>
              <a:t>Z-ca Skarbnika -	</a:t>
            </a:r>
            <a:r>
              <a:rPr lang="pl-PL" sz="1600" dirty="0" smtClean="0"/>
              <a:t>	Ewa </a:t>
            </a:r>
            <a:r>
              <a:rPr lang="pl-PL" sz="1600" dirty="0" err="1"/>
              <a:t>Dubis</a:t>
            </a:r>
            <a:r>
              <a:rPr lang="pl-PL" sz="1600" dirty="0"/>
              <a:t>-Kaczmarek</a:t>
            </a:r>
          </a:p>
          <a:p>
            <a:pPr latinLnBrk="1"/>
            <a:r>
              <a:rPr lang="pl-PL" sz="1600" dirty="0"/>
              <a:t>Z-ca Skarbnika -	</a:t>
            </a:r>
            <a:r>
              <a:rPr lang="pl-PL" sz="1600" dirty="0" smtClean="0"/>
              <a:t>	</a:t>
            </a:r>
            <a:r>
              <a:rPr lang="pl-PL" sz="1600" dirty="0" err="1" smtClean="0"/>
              <a:t>Ś.p</a:t>
            </a:r>
            <a:r>
              <a:rPr lang="pl-PL" sz="1600" dirty="0" smtClean="0"/>
              <a:t>. Bogdan Kulik – od grudnia 2021 r. Jerzy </a:t>
            </a:r>
            <a:r>
              <a:rPr lang="pl-PL" sz="1600" dirty="0" err="1" smtClean="0"/>
              <a:t>Kuszakiewicz</a:t>
            </a:r>
            <a:endParaRPr lang="pl-PL" sz="1600" dirty="0"/>
          </a:p>
          <a:p>
            <a:pPr latinLnBrk="1"/>
            <a:r>
              <a:rPr lang="pl-PL" sz="1600" dirty="0"/>
              <a:t>Sekretarz -		</a:t>
            </a:r>
            <a:r>
              <a:rPr lang="pl-PL" sz="1600" dirty="0" smtClean="0"/>
              <a:t>	Wincenty </a:t>
            </a:r>
            <a:r>
              <a:rPr lang="pl-PL" sz="1600" dirty="0"/>
              <a:t>Krawczyk</a:t>
            </a:r>
          </a:p>
          <a:p>
            <a:pPr latinLnBrk="1"/>
            <a:r>
              <a:rPr lang="pl-PL" sz="1600" dirty="0"/>
              <a:t>Z-ca Sekretarza -	</a:t>
            </a:r>
            <a:r>
              <a:rPr lang="pl-PL" sz="1600" dirty="0" smtClean="0"/>
              <a:t>	Joanna </a:t>
            </a:r>
            <a:r>
              <a:rPr lang="pl-PL" sz="1600" dirty="0"/>
              <a:t>Pawlak</a:t>
            </a:r>
          </a:p>
          <a:p>
            <a:r>
              <a:rPr lang="pl-PL" sz="1600" dirty="0"/>
              <a:t>Z-ca Sekretarza -	</a:t>
            </a:r>
            <a:r>
              <a:rPr lang="pl-PL" sz="1600" dirty="0" smtClean="0"/>
              <a:t>	Zygfryd Sekuła</a:t>
            </a:r>
            <a:endParaRPr lang="pl-PL" sz="1600" dirty="0"/>
          </a:p>
          <a:p>
            <a:pPr marL="0" indent="0" algn="just">
              <a:buNone/>
            </a:pPr>
            <a:r>
              <a:rPr lang="pl-PL" sz="1600" dirty="0" smtClean="0"/>
              <a:t>Zarząd zebrał się w bieżącym okresie sprawozdawczym – od 12 stycznia 2020 r. na </a:t>
            </a:r>
            <a:r>
              <a:rPr lang="pl-PL" sz="1600" b="1" dirty="0" smtClean="0"/>
              <a:t>99</a:t>
            </a:r>
            <a:r>
              <a:rPr lang="pl-PL" sz="1600" dirty="0" smtClean="0"/>
              <a:t> posiedzeniach (</a:t>
            </a:r>
            <a:r>
              <a:rPr lang="pl-PL" sz="1600" b="1" dirty="0" smtClean="0"/>
              <a:t>276</a:t>
            </a:r>
            <a:r>
              <a:rPr lang="pl-PL" sz="1600" dirty="0" smtClean="0"/>
              <a:t> od początku kadencji) i podjął odpowiednio </a:t>
            </a:r>
            <a:r>
              <a:rPr lang="pl-PL" sz="1600" b="1" dirty="0" smtClean="0"/>
              <a:t>499</a:t>
            </a:r>
            <a:r>
              <a:rPr lang="pl-PL" sz="1600" dirty="0" smtClean="0"/>
              <a:t> (</a:t>
            </a:r>
            <a:r>
              <a:rPr lang="pl-PL" sz="1600" b="1" dirty="0" smtClean="0"/>
              <a:t>1371</a:t>
            </a:r>
            <a:r>
              <a:rPr lang="pl-PL" sz="1600" dirty="0" smtClean="0"/>
              <a:t>) uchwał we wszystkich sprawach dot. bieżącej działalności STOART, w tym m.in. projektów wewnętrznych aktów prawnych, projektów i strategii procesów legislacyjnych, wystąpień do organów administracji (</a:t>
            </a:r>
            <a:r>
              <a:rPr lang="pl-PL" sz="1600" dirty="0" err="1" smtClean="0"/>
              <a:t>MKiDN</a:t>
            </a:r>
            <a:r>
              <a:rPr lang="pl-PL" sz="1600" dirty="0" smtClean="0"/>
              <a:t>), negocjacji umów z użytkownikami, repartycji, organizacji pracy Biura i obsługi IT, zatwierdzania planów i sprawozdań budżetowych, polityki członkowskiej i nadawania członkostwa, promocyjnych i socjalnych.</a:t>
            </a:r>
            <a:endParaRPr lang="pl-PL" sz="1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67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79697"/>
          </a:xfrm>
        </p:spPr>
        <p:txBody>
          <a:bodyPr>
            <a:normAutofit/>
          </a:bodyPr>
          <a:lstStyle/>
          <a:p>
            <a:pPr algn="just"/>
            <a:r>
              <a:rPr lang="pl-PL" sz="2000" b="1" dirty="0" smtClean="0"/>
              <a:t>Zarząd składa serdeczne podziękowania wszystkim członkom powołanych na początku kadencji Komisji Funduszu Promocyjnego i Komisji Funduszu Socjalnego za ich rzetelną i wydajną pracę, której efektem była wydatna pomoc w zakresie podejmowania racjonalnych decyzji w gospodarowaniu oboma funduszami statutowymi STOART!</a:t>
            </a:r>
            <a:endParaRPr lang="pl-PL" sz="2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2276871"/>
            <a:ext cx="3886200" cy="390009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/>
              <a:t>Komisja Funduszu Promocyjnego</a:t>
            </a:r>
            <a:r>
              <a:rPr lang="pl-PL" dirty="0" smtClean="0"/>
              <a:t>:</a:t>
            </a:r>
          </a:p>
          <a:p>
            <a:pPr lvl="0" latinLnBrk="1"/>
            <a:r>
              <a:rPr lang="pl-PL" sz="1600" dirty="0"/>
              <a:t>Władysław Bublewicz – Przewodniczący </a:t>
            </a:r>
            <a:endParaRPr lang="pl-PL" sz="1600" dirty="0" smtClean="0"/>
          </a:p>
          <a:p>
            <a:pPr lvl="0" latinLnBrk="1"/>
            <a:r>
              <a:rPr lang="pl-PL" sz="1600" dirty="0" smtClean="0"/>
              <a:t>Ewa </a:t>
            </a:r>
            <a:r>
              <a:rPr lang="pl-PL" sz="1600" dirty="0"/>
              <a:t>Chojnowska – członek Komisji</a:t>
            </a:r>
          </a:p>
          <a:p>
            <a:pPr lvl="0" latinLnBrk="1"/>
            <a:r>
              <a:rPr lang="pl-PL" sz="1600" dirty="0"/>
              <a:t>Łukasz Gorczyca – członek Komisji</a:t>
            </a:r>
          </a:p>
          <a:p>
            <a:pPr lvl="0" latinLnBrk="1"/>
            <a:r>
              <a:rPr lang="pl-PL" sz="1600" dirty="0"/>
              <a:t>Jerzy Więckowski – członek Komisji</a:t>
            </a:r>
          </a:p>
          <a:p>
            <a:r>
              <a:rPr lang="pl-PL" sz="1600" dirty="0"/>
              <a:t>Marcin Wiliński – członek Komisji</a:t>
            </a:r>
            <a:endParaRPr lang="pl-PL" sz="1600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4008" y="2276872"/>
            <a:ext cx="3886200" cy="390009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/>
              <a:t>Komisja Funduszu Socjalnego</a:t>
            </a:r>
            <a:r>
              <a:rPr lang="pl-PL" dirty="0" smtClean="0"/>
              <a:t>:</a:t>
            </a:r>
          </a:p>
          <a:p>
            <a:pPr lvl="0" latinLnBrk="1"/>
            <a:r>
              <a:rPr lang="pl-PL" sz="1600" dirty="0"/>
              <a:t>Jerzy Bartz – </a:t>
            </a:r>
            <a:r>
              <a:rPr lang="pl-PL" sz="1600" dirty="0" smtClean="0"/>
              <a:t>Przewodniczący </a:t>
            </a:r>
          </a:p>
          <a:p>
            <a:pPr lvl="0" latinLnBrk="1"/>
            <a:r>
              <a:rPr lang="pl-PL" sz="1600" dirty="0" smtClean="0"/>
              <a:t>Piotr </a:t>
            </a:r>
            <a:r>
              <a:rPr lang="pl-PL" sz="1600" dirty="0"/>
              <a:t>Chyła – </a:t>
            </a:r>
            <a:r>
              <a:rPr lang="pl-PL" sz="1600" dirty="0" smtClean="0"/>
              <a:t>członek </a:t>
            </a:r>
            <a:r>
              <a:rPr lang="pl-PL" sz="1600" dirty="0"/>
              <a:t>Komisji</a:t>
            </a:r>
          </a:p>
          <a:p>
            <a:r>
              <a:rPr lang="pl-PL" sz="1600" dirty="0"/>
              <a:t>Tomasz Jaśkiewicz – </a:t>
            </a:r>
            <a:r>
              <a:rPr lang="pl-PL" sz="1600" dirty="0" smtClean="0"/>
              <a:t>członek </a:t>
            </a:r>
            <a:r>
              <a:rPr lang="pl-PL" sz="1600" dirty="0"/>
              <a:t>Komisji</a:t>
            </a:r>
            <a:endParaRPr lang="pl-PL" sz="16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69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836713"/>
            <a:ext cx="6858000" cy="936104"/>
          </a:xfrm>
        </p:spPr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1772816"/>
            <a:ext cx="6858000" cy="3484984"/>
          </a:xfrm>
        </p:spPr>
        <p:txBody>
          <a:bodyPr/>
          <a:lstStyle/>
          <a:p>
            <a:pPr algn="just"/>
            <a:r>
              <a:rPr lang="pl-PL" dirty="0" smtClean="0"/>
              <a:t>Za najważniejszy sukces w mijającej kadencji Zarząd STOART uważa swój wkład w stały rozwój i optymalną (także w trudnym okresie pandemii) stabilizację Biura Wykonawczego, które skupiając najwybitniejszych i wysoce wyspecjalizowanych w swoich dziedzinach pracowników jest gwarantem bardzo wysoko ocenianej – także na rynku międzynarodowym – pozycji organizacji.</a:t>
            </a:r>
          </a:p>
          <a:p>
            <a:pPr algn="just"/>
            <a:r>
              <a:rPr lang="pl-PL" dirty="0" smtClean="0"/>
              <a:t>Uważamy, że struktura Biura STOART i tworzący je ludzie są najcenniejszym dorobkiem środowiska artystów wykonawców muzyki na przestrzeni prawie 30 minionych lat.</a:t>
            </a:r>
          </a:p>
          <a:p>
            <a:pPr algn="just"/>
            <a:r>
              <a:rPr lang="pl-PL" dirty="0" smtClean="0"/>
              <a:t>I za to gorąco im wszystkim dziękujemy!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Europejskie Targi Muzyczne Co Jest Grane, 26 listopada 2016 r. Związek Artystów Wykonawców STOART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95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9" name="Trapez 8"/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783357"/>
            <a:ext cx="8435280" cy="4525963"/>
          </a:xfrm>
        </p:spPr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800" b="1" dirty="0"/>
              <a:t>11 534 </a:t>
            </a:r>
            <a:r>
              <a:rPr lang="pl-PL" dirty="0"/>
              <a:t>członkiń i członków STOART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700 000 </a:t>
            </a:r>
            <a:r>
              <a:rPr lang="pl-PL" dirty="0"/>
              <a:t>artystów reprezentowanych na terytorium Polski</a:t>
            </a:r>
          </a:p>
          <a:p>
            <a:pPr marL="457200" indent="-457200">
              <a:buAutoNum type="arabicPlain" startAt="700"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STOART</a:t>
            </a:r>
            <a:r>
              <a:rPr lang="pl-PL" b="1" dirty="0"/>
              <a:t> </a:t>
            </a:r>
            <a:r>
              <a:rPr lang="pl-PL" dirty="0"/>
              <a:t>jako</a:t>
            </a:r>
            <a:r>
              <a:rPr lang="pl-PL" b="1" dirty="0"/>
              <a:t> organizacja reprezentatywna</a:t>
            </a:r>
          </a:p>
        </p:txBody>
      </p:sp>
      <p:sp>
        <p:nvSpPr>
          <p:cNvPr id="2" name="Prostokąt 1"/>
          <p:cNvSpPr/>
          <p:nvPr/>
        </p:nvSpPr>
        <p:spPr>
          <a:xfrm>
            <a:off x="188501" y="1202293"/>
            <a:ext cx="8544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latin typeface="Arial Black" panose="020B0A04020102020204" pitchFamily="34" charset="0"/>
              </a:rPr>
              <a:t>STOART</a:t>
            </a:r>
            <a:r>
              <a:rPr lang="pl-PL" sz="2000" b="1" dirty="0"/>
              <a:t> </a:t>
            </a:r>
            <a:r>
              <a:rPr lang="pl-PL" dirty="0"/>
              <a:t>największa polska organizacja zbiorowego zarządzania prawami do artystycznych wykonań utworów muzycznych i słowno-muzycznych.</a:t>
            </a:r>
          </a:p>
          <a:p>
            <a:pPr algn="just"/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251520" y="2708920"/>
            <a:ext cx="8481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649E8E01-336A-BEC2-CE61-ED4C354791D5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xmlns="" id="{8EE6C56E-3E7A-216A-5D32-64A489CC1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88640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>
            <a:extLst>
              <a:ext uri="{FF2B5EF4-FFF2-40B4-BE49-F238E27FC236}">
                <a16:creationId xmlns:a16="http://schemas.microsoft.com/office/drawing/2014/main" xmlns="" id="{DA20E236-618B-B7F8-A0DA-413E5FB6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42" y="2276872"/>
            <a:ext cx="2736304" cy="2664296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33EDF6BB-CDA7-A22E-8036-8BFF74A31AFA}"/>
              </a:ext>
            </a:extLst>
          </p:cNvPr>
          <p:cNvSpPr/>
          <p:nvPr/>
        </p:nvSpPr>
        <p:spPr>
          <a:xfrm>
            <a:off x="3053820" y="548680"/>
            <a:ext cx="3356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400" b="1" dirty="0">
                <a:cs typeface="Arabic Typesetting" panose="020B0604020202020204" pitchFamily="66" charset="-78"/>
              </a:rPr>
              <a:t>   DZIĘKUJEMY!</a:t>
            </a:r>
          </a:p>
        </p:txBody>
      </p:sp>
    </p:spTree>
    <p:extLst>
      <p:ext uri="{BB962C8B-B14F-4D97-AF65-F5344CB8AC3E}">
        <p14:creationId xmlns:p14="http://schemas.microsoft.com/office/powerpoint/2010/main" val="24161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EA19-127E-5A6F-FDBB-1D57CA24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96" y="3749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x-none" sz="2800" b="1" dirty="0">
                <a:latin typeface="+mn-lt"/>
              </a:rPr>
              <a:t>2020 / PANDEMIA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4A36F-9289-90DE-B6C6-49B8DB58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l-PL" dirty="0"/>
              <a:t>p</a:t>
            </a:r>
            <a:r>
              <a:rPr lang="x-none" dirty="0"/>
              <a:t>rzejście biura wykonawczego STOART na zdalną pracę umożliwiające płynne wykonywanie zadań z zakresu zbiorowego zarządu </a:t>
            </a:r>
          </a:p>
          <a:p>
            <a:pPr>
              <a:spcAft>
                <a:spcPts val="1200"/>
              </a:spcAft>
            </a:pPr>
            <a:r>
              <a:rPr lang="pl-PL" dirty="0"/>
              <a:t>a</a:t>
            </a:r>
            <a:r>
              <a:rPr lang="x-none" dirty="0"/>
              <a:t>rt</a:t>
            </a:r>
            <a:r>
              <a:rPr lang="pl-PL" dirty="0"/>
              <a:t>.</a:t>
            </a:r>
            <a:r>
              <a:rPr lang="x-none" dirty="0"/>
              <a:t> 15 l tarczy </a:t>
            </a:r>
            <a:r>
              <a:rPr lang="x-none"/>
              <a:t>antykryzysowej zawiesi</a:t>
            </a:r>
            <a:r>
              <a:rPr lang="pl-PL"/>
              <a:t>ł</a:t>
            </a:r>
            <a:r>
              <a:rPr lang="x-none"/>
              <a:t> </a:t>
            </a:r>
            <a:r>
              <a:rPr lang="x-none" dirty="0"/>
              <a:t>opłaty od użytkowników z publicznych odtworzeń</a:t>
            </a:r>
          </a:p>
          <a:p>
            <a:pPr>
              <a:spcAft>
                <a:spcPts val="1200"/>
              </a:spcAft>
            </a:pPr>
            <a:r>
              <a:rPr lang="pl-PL" dirty="0"/>
              <a:t>s</a:t>
            </a:r>
            <a:r>
              <a:rPr lang="x-none" dirty="0"/>
              <a:t>padek inkasa z publicznych odtworzeń zrekompensowany wzrostem inkasa z nadań</a:t>
            </a:r>
          </a:p>
          <a:p>
            <a:pPr>
              <a:spcAft>
                <a:spcPts val="1200"/>
              </a:spcAft>
            </a:pPr>
            <a:r>
              <a:rPr lang="pl-PL" dirty="0"/>
              <a:t>z</a:t>
            </a:r>
            <a:r>
              <a:rPr lang="x-none" dirty="0"/>
              <a:t>awarcie </a:t>
            </a:r>
            <a:r>
              <a:rPr lang="x-none" b="1" dirty="0"/>
              <a:t>ponad 3000 umów </a:t>
            </a:r>
            <a:r>
              <a:rPr lang="x-none" dirty="0"/>
              <a:t>z użytkownikami</a:t>
            </a:r>
          </a:p>
          <a:p>
            <a:pPr>
              <a:spcAft>
                <a:spcPts val="1200"/>
              </a:spcAft>
            </a:pPr>
            <a:r>
              <a:rPr lang="pl-PL" dirty="0"/>
              <a:t>w</a:t>
            </a:r>
            <a:r>
              <a:rPr lang="x-none" dirty="0"/>
              <a:t>ypłaty ponad </a:t>
            </a:r>
            <a:r>
              <a:rPr lang="x-none" b="1" dirty="0"/>
              <a:t>35 mln </a:t>
            </a:r>
            <a:r>
              <a:rPr lang="x-none" dirty="0"/>
              <a:t>zł dla artystów</a:t>
            </a:r>
          </a:p>
          <a:p>
            <a:pPr>
              <a:spcAft>
                <a:spcPts val="1200"/>
              </a:spcAft>
            </a:pPr>
            <a:r>
              <a:rPr lang="pl-PL" dirty="0"/>
              <a:t>p</a:t>
            </a:r>
            <a:r>
              <a:rPr lang="x-none" dirty="0"/>
              <a:t>omoc socjalna dla artystów</a:t>
            </a:r>
          </a:p>
          <a:p>
            <a:pPr>
              <a:spcAft>
                <a:spcPts val="1200"/>
              </a:spcAft>
            </a:pPr>
            <a:endParaRPr lang="x-none" dirty="0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xmlns="" id="{B8C0DD34-1427-926E-C05D-893AC687D3C9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6" name="Trapez 5">
              <a:extLst>
                <a:ext uri="{FF2B5EF4-FFF2-40B4-BE49-F238E27FC236}">
                  <a16:creationId xmlns:a16="http://schemas.microsoft.com/office/drawing/2014/main" xmlns="" id="{0EE0863B-A181-7FDE-986A-787F744AF738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xmlns="" id="{743C0015-4D75-7F4F-8D02-679E9620ABEA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xmlns="" id="{B3652956-6EDB-E934-C6BF-7AE996B46422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xmlns="" id="{DAFC0434-1242-AA7C-C681-962409148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D1164-C78A-E9E9-67CF-C2314D32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3600" dirty="0">
                <a:latin typeface="+mn-lt"/>
              </a:rPr>
              <a:t> 	</a:t>
            </a:r>
            <a:r>
              <a:rPr lang="x-none" sz="2800" b="1" dirty="0">
                <a:latin typeface="+mn-lt"/>
              </a:rPr>
              <a:t>STOART dla artystów w czasie pandemii</a:t>
            </a:r>
            <a:br>
              <a:rPr lang="x-none" sz="2800" b="1" dirty="0">
                <a:latin typeface="+mn-lt"/>
              </a:rPr>
            </a:br>
            <a:r>
              <a:rPr lang="x-none" sz="2800" b="1" dirty="0">
                <a:latin typeface="+mn-lt"/>
              </a:rPr>
              <a:t> 	ponad 22, 5 mln / ponad 8 350 artystów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169B10-575E-BF7F-413F-45074D5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255038-08CB-0B21-B4A0-B8E7C707C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6" t="26833" r="14301" b="25628"/>
          <a:stretch/>
        </p:blipFill>
        <p:spPr>
          <a:xfrm>
            <a:off x="1437420" y="1846193"/>
            <a:ext cx="6264695" cy="4270989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xmlns="" id="{86A7723A-BD34-30B9-EC70-042AB0B27F90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7" name="Trapez 6">
              <a:extLst>
                <a:ext uri="{FF2B5EF4-FFF2-40B4-BE49-F238E27FC236}">
                  <a16:creationId xmlns:a16="http://schemas.microsoft.com/office/drawing/2014/main" xmlns="" id="{250DFD99-9D42-49E1-3CFD-830186B018AA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xmlns="" id="{A826E935-8EAE-3A2F-C013-672619C79550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Symbol zastępczy stopki 4">
            <a:extLst>
              <a:ext uri="{FF2B5EF4-FFF2-40B4-BE49-F238E27FC236}">
                <a16:creationId xmlns:a16="http://schemas.microsoft.com/office/drawing/2014/main" xmlns="" id="{7E497CE7-5181-45A9-32E7-B3C3251E459D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3" name="Obraz 5">
            <a:extLst>
              <a:ext uri="{FF2B5EF4-FFF2-40B4-BE49-F238E27FC236}">
                <a16:creationId xmlns:a16="http://schemas.microsoft.com/office/drawing/2014/main" xmlns="" id="{44A445EC-D3F8-0F5B-4223-5567567F97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Obraz 62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E947A60A-1F0C-BC1D-BD6B-667C98C9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99" y="537268"/>
            <a:ext cx="3360338" cy="712220"/>
          </a:xfrm>
          <a:prstGeom prst="rect">
            <a:avLst/>
          </a:prstGeom>
        </p:spPr>
      </p:pic>
      <p:pic>
        <p:nvPicPr>
          <p:cNvPr id="624" name="Obraz 623">
            <a:extLst>
              <a:ext uri="{FF2B5EF4-FFF2-40B4-BE49-F238E27FC236}">
                <a16:creationId xmlns:a16="http://schemas.microsoft.com/office/drawing/2014/main" xmlns="" id="{0ECEDB60-E000-DCEF-6C81-28F5DC23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8" y="1531928"/>
            <a:ext cx="2571638" cy="807819"/>
          </a:xfrm>
          <a:prstGeom prst="rect">
            <a:avLst/>
          </a:prstGeom>
        </p:spPr>
      </p:pic>
      <p:pic>
        <p:nvPicPr>
          <p:cNvPr id="626" name="Obraz 625">
            <a:extLst>
              <a:ext uri="{FF2B5EF4-FFF2-40B4-BE49-F238E27FC236}">
                <a16:creationId xmlns:a16="http://schemas.microsoft.com/office/drawing/2014/main" xmlns="" id="{B671BE6C-DB60-61C4-B420-CCC7C3A3B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72102"/>
            <a:ext cx="2399559" cy="473220"/>
          </a:xfrm>
          <a:prstGeom prst="rect">
            <a:avLst/>
          </a:prstGeom>
        </p:spPr>
      </p:pic>
      <p:pic>
        <p:nvPicPr>
          <p:cNvPr id="628" name="Obraz 627">
            <a:extLst>
              <a:ext uri="{FF2B5EF4-FFF2-40B4-BE49-F238E27FC236}">
                <a16:creationId xmlns:a16="http://schemas.microsoft.com/office/drawing/2014/main" xmlns="" id="{10C327D2-BDDC-3929-B97D-6F860B000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90" y="1717050"/>
            <a:ext cx="3336438" cy="578380"/>
          </a:xfrm>
          <a:prstGeom prst="rect">
            <a:avLst/>
          </a:prstGeom>
        </p:spPr>
      </p:pic>
      <p:pic>
        <p:nvPicPr>
          <p:cNvPr id="630" name="Obraz 629">
            <a:extLst>
              <a:ext uri="{FF2B5EF4-FFF2-40B4-BE49-F238E27FC236}">
                <a16:creationId xmlns:a16="http://schemas.microsoft.com/office/drawing/2014/main" xmlns="" id="{2673783A-F5B4-A8C7-402F-9CC2EEEEF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8" y="391941"/>
            <a:ext cx="2585978" cy="473220"/>
          </a:xfrm>
          <a:prstGeom prst="rect">
            <a:avLst/>
          </a:prstGeom>
        </p:spPr>
      </p:pic>
      <p:pic>
        <p:nvPicPr>
          <p:cNvPr id="632" name="Obraz 631">
            <a:extLst>
              <a:ext uri="{FF2B5EF4-FFF2-40B4-BE49-F238E27FC236}">
                <a16:creationId xmlns:a16="http://schemas.microsoft.com/office/drawing/2014/main" xmlns="" id="{B040FF63-7044-4E26-97C6-C9A5379CA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68715"/>
            <a:ext cx="3350778" cy="568820"/>
          </a:xfrm>
          <a:prstGeom prst="rect">
            <a:avLst/>
          </a:prstGeom>
        </p:spPr>
      </p:pic>
      <p:pic>
        <p:nvPicPr>
          <p:cNvPr id="634" name="Obraz 633">
            <a:extLst>
              <a:ext uri="{FF2B5EF4-FFF2-40B4-BE49-F238E27FC236}">
                <a16:creationId xmlns:a16="http://schemas.microsoft.com/office/drawing/2014/main" xmlns="" id="{88BB8BB4-2F04-C4F7-79A1-E337303CF1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30" y="3785015"/>
            <a:ext cx="2681578" cy="458880"/>
          </a:xfrm>
          <a:prstGeom prst="rect">
            <a:avLst/>
          </a:prstGeom>
        </p:spPr>
      </p:pic>
      <p:pic>
        <p:nvPicPr>
          <p:cNvPr id="636" name="Obraz 635">
            <a:extLst>
              <a:ext uri="{FF2B5EF4-FFF2-40B4-BE49-F238E27FC236}">
                <a16:creationId xmlns:a16="http://schemas.microsoft.com/office/drawing/2014/main" xmlns="" id="{1E6AFD9B-2696-46CC-5FCE-53A7E65E28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4" y="4612222"/>
            <a:ext cx="2796298" cy="444540"/>
          </a:xfrm>
          <a:prstGeom prst="rect">
            <a:avLst/>
          </a:prstGeom>
        </p:spPr>
      </p:pic>
      <p:pic>
        <p:nvPicPr>
          <p:cNvPr id="638" name="Obraz 63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F6259AD-4289-9DBF-3305-CDC807F63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20" y="2667908"/>
            <a:ext cx="3312538" cy="688320"/>
          </a:xfrm>
          <a:prstGeom prst="rect">
            <a:avLst/>
          </a:prstGeom>
        </p:spPr>
      </p:pic>
      <p:pic>
        <p:nvPicPr>
          <p:cNvPr id="640" name="Obraz 639">
            <a:extLst>
              <a:ext uri="{FF2B5EF4-FFF2-40B4-BE49-F238E27FC236}">
                <a16:creationId xmlns:a16="http://schemas.microsoft.com/office/drawing/2014/main" xmlns="" id="{756647E6-51D0-9E04-DBFF-47B0749477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65" y="1220669"/>
            <a:ext cx="1902439" cy="434980"/>
          </a:xfrm>
          <a:prstGeom prst="rect">
            <a:avLst/>
          </a:prstGeom>
        </p:spPr>
      </p:pic>
      <p:pic>
        <p:nvPicPr>
          <p:cNvPr id="642" name="Obraz 64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5B1518E5-FC1C-D03A-28E4-163966A3F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0" y="2336299"/>
            <a:ext cx="1553499" cy="463660"/>
          </a:xfrm>
          <a:prstGeom prst="rect">
            <a:avLst/>
          </a:prstGeom>
        </p:spPr>
      </p:pic>
      <p:pic>
        <p:nvPicPr>
          <p:cNvPr id="644" name="Obraz 64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D881191A-0195-E7F1-DFF3-A82683116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695"/>
            <a:ext cx="1969359" cy="454100"/>
          </a:xfrm>
          <a:prstGeom prst="rect">
            <a:avLst/>
          </a:prstGeom>
        </p:spPr>
      </p:pic>
      <p:pic>
        <p:nvPicPr>
          <p:cNvPr id="646" name="Obraz 645">
            <a:extLst>
              <a:ext uri="{FF2B5EF4-FFF2-40B4-BE49-F238E27FC236}">
                <a16:creationId xmlns:a16="http://schemas.microsoft.com/office/drawing/2014/main" xmlns="" id="{29556F3B-FF1E-3C66-8396-B0E94D4730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49" y="3570962"/>
            <a:ext cx="3553710" cy="508454"/>
          </a:xfrm>
          <a:prstGeom prst="rect">
            <a:avLst/>
          </a:prstGeom>
        </p:spPr>
      </p:pic>
      <p:pic>
        <p:nvPicPr>
          <p:cNvPr id="648" name="Obraz 64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10092E87-35F7-F516-3D62-014232A65B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4" y="5294545"/>
            <a:ext cx="3777867" cy="672471"/>
          </a:xfrm>
          <a:prstGeom prst="rect">
            <a:avLst/>
          </a:prstGeom>
        </p:spPr>
      </p:pic>
      <p:pic>
        <p:nvPicPr>
          <p:cNvPr id="650" name="Obraz 649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B9524B8-4886-1EFB-ACBA-DF0E3F87C8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4" y="4048212"/>
            <a:ext cx="1760452" cy="497519"/>
          </a:xfrm>
          <a:prstGeom prst="rect">
            <a:avLst/>
          </a:prstGeom>
        </p:spPr>
      </p:pic>
      <p:pic>
        <p:nvPicPr>
          <p:cNvPr id="652" name="Obraz 65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18CED07-46FE-5045-08E0-7E0F480A5C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80" y="5322385"/>
            <a:ext cx="1793255" cy="492052"/>
          </a:xfrm>
          <a:prstGeom prst="rect">
            <a:avLst/>
          </a:prstGeom>
        </p:spPr>
      </p:pic>
      <p:pic>
        <p:nvPicPr>
          <p:cNvPr id="654" name="Obraz 65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E536B05F-79D7-90C9-FC33-E5C621D793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9" y="5604094"/>
            <a:ext cx="1880733" cy="513921"/>
          </a:xfrm>
          <a:prstGeom prst="rect">
            <a:avLst/>
          </a:prstGeom>
        </p:spPr>
      </p:pic>
      <p:pic>
        <p:nvPicPr>
          <p:cNvPr id="656" name="Obraz 655">
            <a:extLst>
              <a:ext uri="{FF2B5EF4-FFF2-40B4-BE49-F238E27FC236}">
                <a16:creationId xmlns:a16="http://schemas.microsoft.com/office/drawing/2014/main" xmlns="" id="{E7041A23-6FD0-9A43-B4FC-FE4B933A8F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63" y="236570"/>
            <a:ext cx="3001519" cy="513921"/>
          </a:xfrm>
          <a:prstGeom prst="rect">
            <a:avLst/>
          </a:prstGeom>
        </p:spPr>
      </p:pic>
      <p:pic>
        <p:nvPicPr>
          <p:cNvPr id="658" name="Obraz 65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297CBB9-8374-7C13-0B40-288FD83246C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9" y="3249330"/>
            <a:ext cx="2345450" cy="513921"/>
          </a:xfrm>
          <a:prstGeom prst="rect">
            <a:avLst/>
          </a:prstGeom>
        </p:spPr>
      </p:pic>
      <p:pic>
        <p:nvPicPr>
          <p:cNvPr id="662" name="Obraz 661">
            <a:extLst>
              <a:ext uri="{FF2B5EF4-FFF2-40B4-BE49-F238E27FC236}">
                <a16:creationId xmlns:a16="http://schemas.microsoft.com/office/drawing/2014/main" xmlns="" id="{98310444-64FB-5192-2A53-AC228E6363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76" y="2081351"/>
            <a:ext cx="2996049" cy="492052"/>
          </a:xfrm>
          <a:prstGeom prst="rect">
            <a:avLst/>
          </a:prstGeom>
        </p:spPr>
      </p:pic>
      <p:pic>
        <p:nvPicPr>
          <p:cNvPr id="664" name="Obraz 66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4735D8A7-BD2A-60B7-D944-77420271EE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30" y="2153218"/>
            <a:ext cx="3679457" cy="639668"/>
          </a:xfrm>
          <a:prstGeom prst="rect">
            <a:avLst/>
          </a:prstGeom>
        </p:spPr>
      </p:pic>
      <p:pic>
        <p:nvPicPr>
          <p:cNvPr id="666" name="Obraz 665">
            <a:extLst>
              <a:ext uri="{FF2B5EF4-FFF2-40B4-BE49-F238E27FC236}">
                <a16:creationId xmlns:a16="http://schemas.microsoft.com/office/drawing/2014/main" xmlns="" id="{E0484700-A948-369A-C9B9-2E6A2B05B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5" y="1029004"/>
            <a:ext cx="3231139" cy="492052"/>
          </a:xfrm>
          <a:prstGeom prst="rect">
            <a:avLst/>
          </a:prstGeom>
        </p:spPr>
      </p:pic>
      <p:pic>
        <p:nvPicPr>
          <p:cNvPr id="668" name="Obraz 66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21988C8-3B21-2AFA-5FF9-D20746DF3A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30" y="1166232"/>
            <a:ext cx="1869798" cy="502987"/>
          </a:xfrm>
          <a:prstGeom prst="rect">
            <a:avLst/>
          </a:prstGeom>
        </p:spPr>
      </p:pic>
      <p:pic>
        <p:nvPicPr>
          <p:cNvPr id="660" name="Obraz 659">
            <a:extLst>
              <a:ext uri="{FF2B5EF4-FFF2-40B4-BE49-F238E27FC236}">
                <a16:creationId xmlns:a16="http://schemas.microsoft.com/office/drawing/2014/main" xmlns="" id="{49BB6895-2E3D-39BE-A6B5-B98611E6C98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85" y="1399488"/>
            <a:ext cx="5403170" cy="936652"/>
          </a:xfrm>
          <a:prstGeom prst="rect">
            <a:avLst/>
          </a:prstGeom>
        </p:spPr>
      </p:pic>
      <p:pic>
        <p:nvPicPr>
          <p:cNvPr id="670" name="Obraz 669" descr="Obraz zawierający tekst&#10;&#10;Opis wygenerowany automatycznie">
            <a:extLst>
              <a:ext uri="{FF2B5EF4-FFF2-40B4-BE49-F238E27FC236}">
                <a16:creationId xmlns:a16="http://schemas.microsoft.com/office/drawing/2014/main" xmlns="" id="{BB1BB834-5B5A-40E2-7586-B0AADA9591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36" y="3430868"/>
            <a:ext cx="2494695" cy="666239"/>
          </a:xfrm>
          <a:prstGeom prst="rect">
            <a:avLst/>
          </a:prstGeom>
        </p:spPr>
      </p:pic>
      <p:pic>
        <p:nvPicPr>
          <p:cNvPr id="672" name="Obraz 67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F5937E0-01AA-8B47-A801-B2E59DD457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02" y="4096624"/>
            <a:ext cx="1962173" cy="443995"/>
          </a:xfrm>
          <a:prstGeom prst="rect">
            <a:avLst/>
          </a:prstGeom>
        </p:spPr>
      </p:pic>
      <p:pic>
        <p:nvPicPr>
          <p:cNvPr id="676" name="Obraz 675">
            <a:extLst>
              <a:ext uri="{FF2B5EF4-FFF2-40B4-BE49-F238E27FC236}">
                <a16:creationId xmlns:a16="http://schemas.microsoft.com/office/drawing/2014/main" xmlns="" id="{8EDC9E3A-A799-E870-A382-5B511BF447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68" y="636796"/>
            <a:ext cx="3279837" cy="539478"/>
          </a:xfrm>
          <a:prstGeom prst="rect">
            <a:avLst/>
          </a:prstGeom>
        </p:spPr>
      </p:pic>
      <p:pic>
        <p:nvPicPr>
          <p:cNvPr id="680" name="Obraz 679">
            <a:extLst>
              <a:ext uri="{FF2B5EF4-FFF2-40B4-BE49-F238E27FC236}">
                <a16:creationId xmlns:a16="http://schemas.microsoft.com/office/drawing/2014/main" xmlns="" id="{544AB8C2-17C7-413F-E359-3FB9C0D5976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71" y="5726544"/>
            <a:ext cx="2468233" cy="415351"/>
          </a:xfrm>
          <a:prstGeom prst="rect">
            <a:avLst/>
          </a:prstGeom>
        </p:spPr>
      </p:pic>
      <p:pic>
        <p:nvPicPr>
          <p:cNvPr id="682" name="Obraz 681">
            <a:extLst>
              <a:ext uri="{FF2B5EF4-FFF2-40B4-BE49-F238E27FC236}">
                <a16:creationId xmlns:a16="http://schemas.microsoft.com/office/drawing/2014/main" xmlns="" id="{415BAACD-7E73-2188-91C7-15744D14AB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57" y="2711739"/>
            <a:ext cx="1432243" cy="677928"/>
          </a:xfrm>
          <a:prstGeom prst="rect">
            <a:avLst/>
          </a:prstGeom>
        </p:spPr>
      </p:pic>
      <p:pic>
        <p:nvPicPr>
          <p:cNvPr id="684" name="Obraz 683">
            <a:extLst>
              <a:ext uri="{FF2B5EF4-FFF2-40B4-BE49-F238E27FC236}">
                <a16:creationId xmlns:a16="http://schemas.microsoft.com/office/drawing/2014/main" xmlns="" id="{3EF13848-B3F6-D572-89B9-379136EE1C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5" y="135673"/>
            <a:ext cx="2592361" cy="434447"/>
          </a:xfrm>
          <a:prstGeom prst="rect">
            <a:avLst/>
          </a:prstGeom>
        </p:spPr>
      </p:pic>
      <p:pic>
        <p:nvPicPr>
          <p:cNvPr id="686" name="Obraz 68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133958A2-19CB-91DD-C7C2-C0068A4686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88" y="4159869"/>
            <a:ext cx="3275063" cy="558575"/>
          </a:xfrm>
          <a:prstGeom prst="rect">
            <a:avLst/>
          </a:prstGeom>
        </p:spPr>
      </p:pic>
      <p:pic>
        <p:nvPicPr>
          <p:cNvPr id="688" name="Obraz 68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7B900AB-21F2-C8AD-63D0-BF5D475BC3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" y="4659864"/>
            <a:ext cx="3298934" cy="821153"/>
          </a:xfrm>
          <a:prstGeom prst="rect">
            <a:avLst/>
          </a:prstGeom>
        </p:spPr>
      </p:pic>
      <p:pic>
        <p:nvPicPr>
          <p:cNvPr id="690" name="Obraz 689">
            <a:extLst>
              <a:ext uri="{FF2B5EF4-FFF2-40B4-BE49-F238E27FC236}">
                <a16:creationId xmlns:a16="http://schemas.microsoft.com/office/drawing/2014/main" xmlns="" id="{E6E96576-EF47-6D5D-F7AE-08F679E2B95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9" y="4826780"/>
            <a:ext cx="3337127" cy="563349"/>
          </a:xfrm>
          <a:prstGeom prst="rect">
            <a:avLst/>
          </a:prstGeom>
        </p:spPr>
      </p:pic>
      <p:pic>
        <p:nvPicPr>
          <p:cNvPr id="692" name="Obraz 69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61675FD-B7F9-555D-4D41-4310F5156F7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16" y="2961409"/>
            <a:ext cx="1589790" cy="467866"/>
          </a:xfrm>
          <a:prstGeom prst="rect">
            <a:avLst/>
          </a:prstGeom>
        </p:spPr>
      </p:pic>
      <p:pic>
        <p:nvPicPr>
          <p:cNvPr id="678" name="Obraz 677">
            <a:extLst>
              <a:ext uri="{FF2B5EF4-FFF2-40B4-BE49-F238E27FC236}">
                <a16:creationId xmlns:a16="http://schemas.microsoft.com/office/drawing/2014/main" xmlns="" id="{2A545298-F2FA-9BE4-860B-ACF3E838964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55" y="4489121"/>
            <a:ext cx="3284612" cy="429673"/>
          </a:xfrm>
          <a:prstGeom prst="rect">
            <a:avLst/>
          </a:prstGeom>
        </p:spPr>
      </p:pic>
      <p:pic>
        <p:nvPicPr>
          <p:cNvPr id="674" name="Obraz 67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8DCCAA8D-6830-0780-C36C-08A694FAA20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" y="120917"/>
            <a:ext cx="3332353" cy="682703"/>
          </a:xfrm>
          <a:prstGeom prst="rect">
            <a:avLst/>
          </a:prstGeom>
        </p:spPr>
      </p:pic>
      <p:pic>
        <p:nvPicPr>
          <p:cNvPr id="696" name="Obraz 69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33E672B6-392F-1365-C667-4009744B81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10" y="3358006"/>
            <a:ext cx="2209219" cy="685814"/>
          </a:xfrm>
          <a:prstGeom prst="rect">
            <a:avLst/>
          </a:prstGeom>
        </p:spPr>
      </p:pic>
      <p:pic>
        <p:nvPicPr>
          <p:cNvPr id="698" name="Obraz 69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55C8EAFB-F012-F348-4C78-E2B1EE19DFB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39" y="4071153"/>
            <a:ext cx="2282298" cy="831971"/>
          </a:xfrm>
          <a:prstGeom prst="rect">
            <a:avLst/>
          </a:prstGeom>
        </p:spPr>
      </p:pic>
      <p:pic>
        <p:nvPicPr>
          <p:cNvPr id="700" name="Obraz 699" descr="Obraz zawierający tekst&#10;&#10;Opis wygenerowany automatycznie">
            <a:extLst>
              <a:ext uri="{FF2B5EF4-FFF2-40B4-BE49-F238E27FC236}">
                <a16:creationId xmlns:a16="http://schemas.microsoft.com/office/drawing/2014/main" xmlns="" id="{3D4158E4-DF73-7894-0AD3-7B70AEE393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9" y="1596076"/>
            <a:ext cx="3070705" cy="1057606"/>
          </a:xfrm>
          <a:prstGeom prst="rect">
            <a:avLst/>
          </a:prstGeom>
        </p:spPr>
      </p:pic>
      <p:pic>
        <p:nvPicPr>
          <p:cNvPr id="704" name="Obraz 70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D97D4E0B-16D6-822A-F603-D8DAD8CDFE6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9" y="4604848"/>
            <a:ext cx="2945625" cy="1489677"/>
          </a:xfrm>
          <a:prstGeom prst="rect">
            <a:avLst/>
          </a:prstGeom>
        </p:spPr>
      </p:pic>
      <p:pic>
        <p:nvPicPr>
          <p:cNvPr id="706" name="Obraz 70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C57B75C7-6C6E-C929-1719-10969094FD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29" y="3785015"/>
            <a:ext cx="2332890" cy="2108033"/>
          </a:xfrm>
          <a:prstGeom prst="rect">
            <a:avLst/>
          </a:prstGeom>
        </p:spPr>
      </p:pic>
      <p:pic>
        <p:nvPicPr>
          <p:cNvPr id="708" name="Obraz 70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174087EC-19AD-4DC7-8660-D07876A76E0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" y="582629"/>
            <a:ext cx="2526633" cy="1047474"/>
          </a:xfrm>
          <a:prstGeom prst="rect">
            <a:avLst/>
          </a:prstGeom>
        </p:spPr>
      </p:pic>
      <p:pic>
        <p:nvPicPr>
          <p:cNvPr id="710" name="Obraz 709" descr="Obraz zawierający tekst&#10;&#10;Opis wygenerowany automatycznie">
            <a:extLst>
              <a:ext uri="{FF2B5EF4-FFF2-40B4-BE49-F238E27FC236}">
                <a16:creationId xmlns:a16="http://schemas.microsoft.com/office/drawing/2014/main" xmlns="" id="{9896CBCE-4F80-9E82-B243-B31130A46FE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06" y="2737872"/>
            <a:ext cx="2366619" cy="803863"/>
          </a:xfrm>
          <a:prstGeom prst="rect">
            <a:avLst/>
          </a:prstGeom>
        </p:spPr>
      </p:pic>
      <p:pic>
        <p:nvPicPr>
          <p:cNvPr id="712" name="Obraz 71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08D568A-55FC-5E8C-9105-B5677EB9D1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3" y="2813377"/>
            <a:ext cx="2377862" cy="1658320"/>
          </a:xfrm>
          <a:prstGeom prst="rect">
            <a:avLst/>
          </a:prstGeom>
        </p:spPr>
      </p:pic>
      <p:pic>
        <p:nvPicPr>
          <p:cNvPr id="714" name="Obraz 713" descr="Obraz zawierający tekst, stół&#10;&#10;Opis wygenerowany automatycznie">
            <a:extLst>
              <a:ext uri="{FF2B5EF4-FFF2-40B4-BE49-F238E27FC236}">
                <a16:creationId xmlns:a16="http://schemas.microsoft.com/office/drawing/2014/main" xmlns="" id="{8F882144-8282-4B46-CD55-FB289F18C98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70" y="766092"/>
            <a:ext cx="2282298" cy="2732012"/>
          </a:xfrm>
          <a:prstGeom prst="rect">
            <a:avLst/>
          </a:prstGeom>
        </p:spPr>
      </p:pic>
      <p:pic>
        <p:nvPicPr>
          <p:cNvPr id="716" name="Obraz 71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3EE0AFF5-5680-4E54-329C-C9D54550513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12" y="1358144"/>
            <a:ext cx="2316026" cy="1332277"/>
          </a:xfrm>
          <a:prstGeom prst="rect">
            <a:avLst/>
          </a:prstGeom>
        </p:spPr>
      </p:pic>
      <p:pic>
        <p:nvPicPr>
          <p:cNvPr id="702" name="Obraz 70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40B1CDBD-A5E2-D00B-3D78-A27F5D0DB12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09" y="5022070"/>
            <a:ext cx="1939613" cy="734932"/>
          </a:xfrm>
          <a:prstGeom prst="rect">
            <a:avLst/>
          </a:prstGeom>
        </p:spPr>
      </p:pic>
      <p:pic>
        <p:nvPicPr>
          <p:cNvPr id="694" name="Obraz 69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D4E4292A-2C41-49AD-9247-3B87FD11A25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69" y="5795514"/>
            <a:ext cx="2287919" cy="511549"/>
          </a:xfrm>
          <a:prstGeom prst="rect">
            <a:avLst/>
          </a:prstGeom>
        </p:spPr>
      </p:pic>
      <p:sp>
        <p:nvSpPr>
          <p:cNvPr id="717" name="Prostokąt 716">
            <a:extLst>
              <a:ext uri="{FF2B5EF4-FFF2-40B4-BE49-F238E27FC236}">
                <a16:creationId xmlns:a16="http://schemas.microsoft.com/office/drawing/2014/main" xmlns="" id="{8E8CC1F4-A8AA-DB40-FF1E-B890955B4E30}"/>
              </a:ext>
            </a:extLst>
          </p:cNvPr>
          <p:cNvSpPr/>
          <p:nvPr/>
        </p:nvSpPr>
        <p:spPr>
          <a:xfrm>
            <a:off x="0" y="0"/>
            <a:ext cx="9144000" cy="6761253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9" name="Obraz 718" descr="Obraz zawierający tekst&#10;&#10;Opis wygenerowany automatycznie">
            <a:extLst>
              <a:ext uri="{FF2B5EF4-FFF2-40B4-BE49-F238E27FC236}">
                <a16:creationId xmlns:a16="http://schemas.microsoft.com/office/drawing/2014/main" xmlns="" id="{8ECC6BCF-DA29-040A-C172-409DCFC198D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34" y="1276450"/>
            <a:ext cx="5250180" cy="3162300"/>
          </a:xfrm>
          <a:prstGeom prst="rect">
            <a:avLst/>
          </a:prstGeom>
        </p:spPr>
      </p:pic>
      <p:pic>
        <p:nvPicPr>
          <p:cNvPr id="722" name="Obraz 72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9192ED11-519A-62C2-2D1B-281B5041E25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" y="1398489"/>
            <a:ext cx="1471946" cy="548255"/>
          </a:xfrm>
          <a:prstGeom prst="rect">
            <a:avLst/>
          </a:prstGeom>
        </p:spPr>
      </p:pic>
      <p:pic>
        <p:nvPicPr>
          <p:cNvPr id="724" name="Obraz 72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FC83D1C-BD85-AAF4-A486-E44E3B28E4E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90" y="3171577"/>
            <a:ext cx="1471946" cy="566133"/>
          </a:xfrm>
          <a:prstGeom prst="rect">
            <a:avLst/>
          </a:prstGeom>
        </p:spPr>
      </p:pic>
      <p:pic>
        <p:nvPicPr>
          <p:cNvPr id="726" name="Obraz 72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4B23CEAB-9C77-D030-CE47-8DA5BECA1C5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63" y="4400829"/>
            <a:ext cx="1525579" cy="548255"/>
          </a:xfrm>
          <a:prstGeom prst="rect">
            <a:avLst/>
          </a:prstGeom>
        </p:spPr>
      </p:pic>
      <p:pic>
        <p:nvPicPr>
          <p:cNvPr id="728" name="Obraz 72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3144B9AA-837C-953A-D8CA-B1D4EB5D999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45" y="701348"/>
            <a:ext cx="1495783" cy="560174"/>
          </a:xfrm>
          <a:prstGeom prst="rect">
            <a:avLst/>
          </a:prstGeom>
        </p:spPr>
      </p:pic>
      <p:pic>
        <p:nvPicPr>
          <p:cNvPr id="730" name="Obraz 729">
            <a:extLst>
              <a:ext uri="{FF2B5EF4-FFF2-40B4-BE49-F238E27FC236}">
                <a16:creationId xmlns:a16="http://schemas.microsoft.com/office/drawing/2014/main" xmlns="" id="{B457EB3A-25D9-1E42-A3B3-2B980CBFD93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87" y="2086087"/>
            <a:ext cx="1471946" cy="655523"/>
          </a:xfrm>
          <a:prstGeom prst="rect">
            <a:avLst/>
          </a:prstGeom>
        </p:spPr>
      </p:pic>
      <p:pic>
        <p:nvPicPr>
          <p:cNvPr id="732" name="Obraz 73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5A167858-CA1F-F7E7-CFCC-1715FBBD8EE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4" y="5126580"/>
            <a:ext cx="1442149" cy="542296"/>
          </a:xfrm>
          <a:prstGeom prst="rect">
            <a:avLst/>
          </a:prstGeom>
        </p:spPr>
      </p:pic>
      <p:pic>
        <p:nvPicPr>
          <p:cNvPr id="734" name="Obraz 733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0116A49-C6B5-7B4A-B4BD-0F941EF7945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9" y="504672"/>
            <a:ext cx="2389677" cy="566133"/>
          </a:xfrm>
          <a:prstGeom prst="rect">
            <a:avLst/>
          </a:prstGeom>
        </p:spPr>
      </p:pic>
      <p:pic>
        <p:nvPicPr>
          <p:cNvPr id="736" name="Obraz 73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F19C9C63-393B-E40D-9909-597A4AB9A34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81" y="411829"/>
            <a:ext cx="2032119" cy="554214"/>
          </a:xfrm>
          <a:prstGeom prst="rect">
            <a:avLst/>
          </a:prstGeom>
        </p:spPr>
      </p:pic>
      <p:pic>
        <p:nvPicPr>
          <p:cNvPr id="738" name="Obraz 73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84B11BE0-A07B-C3A6-D3AD-FC90E9EDDFB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9" y="3718524"/>
            <a:ext cx="1984445" cy="554214"/>
          </a:xfrm>
          <a:prstGeom prst="rect">
            <a:avLst/>
          </a:prstGeom>
        </p:spPr>
      </p:pic>
      <p:pic>
        <p:nvPicPr>
          <p:cNvPr id="740" name="Obraz 739" descr="Obraz zawierający tekst&#10;&#10;Opis wygenerowany automatycznie">
            <a:extLst>
              <a:ext uri="{FF2B5EF4-FFF2-40B4-BE49-F238E27FC236}">
                <a16:creationId xmlns:a16="http://schemas.microsoft.com/office/drawing/2014/main" xmlns="" id="{DE2DD5B6-F977-B861-043B-4A42E6A2737A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1" y="341492"/>
            <a:ext cx="1722236" cy="554214"/>
          </a:xfrm>
          <a:prstGeom prst="rect">
            <a:avLst/>
          </a:prstGeom>
        </p:spPr>
      </p:pic>
      <p:pic>
        <p:nvPicPr>
          <p:cNvPr id="742" name="Obraz 74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61C30DB2-A794-8932-0966-E4E48B0FDC4C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57" y="4778402"/>
            <a:ext cx="2473107" cy="1072673"/>
          </a:xfrm>
          <a:prstGeom prst="rect">
            <a:avLst/>
          </a:prstGeom>
        </p:spPr>
      </p:pic>
      <p:pic>
        <p:nvPicPr>
          <p:cNvPr id="746" name="Obraz 745" descr="Obraz zawierający tekst&#10;&#10;Opis wygenerowany automatycznie">
            <a:extLst>
              <a:ext uri="{FF2B5EF4-FFF2-40B4-BE49-F238E27FC236}">
                <a16:creationId xmlns:a16="http://schemas.microsoft.com/office/drawing/2014/main" xmlns="" id="{C315CC53-F306-20E6-7D89-C97B3937245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" y="2192771"/>
            <a:ext cx="2121509" cy="1120347"/>
          </a:xfrm>
          <a:prstGeom prst="rect">
            <a:avLst/>
          </a:prstGeom>
        </p:spPr>
      </p:pic>
      <p:pic>
        <p:nvPicPr>
          <p:cNvPr id="748" name="Obraz 747" descr="Obraz zawierający tekst&#10;&#10;Opis wygenerowany automatycznie">
            <a:extLst>
              <a:ext uri="{FF2B5EF4-FFF2-40B4-BE49-F238E27FC236}">
                <a16:creationId xmlns:a16="http://schemas.microsoft.com/office/drawing/2014/main" xmlns="" id="{2FD7A016-A4D8-F87C-3384-6B4C6A5EE42B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15" y="5017475"/>
            <a:ext cx="1817585" cy="1090551"/>
          </a:xfrm>
          <a:prstGeom prst="rect">
            <a:avLst/>
          </a:prstGeom>
        </p:spPr>
      </p:pic>
      <p:pic>
        <p:nvPicPr>
          <p:cNvPr id="752" name="Obraz 751" descr="Obraz zawierający tekst&#10;&#10;Opis wygenerowany automatycznie">
            <a:extLst>
              <a:ext uri="{FF2B5EF4-FFF2-40B4-BE49-F238E27FC236}">
                <a16:creationId xmlns:a16="http://schemas.microsoft.com/office/drawing/2014/main" xmlns="" id="{E6ECE230-890D-0E1C-1CD1-4BC96BEFCAAE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2" y="4667954"/>
            <a:ext cx="2049997" cy="1102469"/>
          </a:xfrm>
          <a:prstGeom prst="rect">
            <a:avLst/>
          </a:prstGeom>
        </p:spPr>
      </p:pic>
      <p:sp>
        <p:nvSpPr>
          <p:cNvPr id="763" name="Symbol zastępczy stopki 4">
            <a:extLst>
              <a:ext uri="{FF2B5EF4-FFF2-40B4-BE49-F238E27FC236}">
                <a16:creationId xmlns:a16="http://schemas.microsoft.com/office/drawing/2014/main" xmlns="" id="{BDFDEE61-6BF2-5A60-FBB8-F46611E23E0C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323" name="Grupa 322">
            <a:extLst>
              <a:ext uri="{FF2B5EF4-FFF2-40B4-BE49-F238E27FC236}">
                <a16:creationId xmlns:a16="http://schemas.microsoft.com/office/drawing/2014/main" xmlns="" id="{F76484A3-63EF-F87D-7A28-B6ED60FDE793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325" name="Prostokąt 324">
              <a:extLst>
                <a:ext uri="{FF2B5EF4-FFF2-40B4-BE49-F238E27FC236}">
                  <a16:creationId xmlns:a16="http://schemas.microsoft.com/office/drawing/2014/main" xmlns="" id="{BEB9D59F-DE9F-8865-6617-D594DA05F338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4" name="Trapez 323">
              <a:extLst>
                <a:ext uri="{FF2B5EF4-FFF2-40B4-BE49-F238E27FC236}">
                  <a16:creationId xmlns:a16="http://schemas.microsoft.com/office/drawing/2014/main" xmlns="" id="{883D0292-AB76-446C-57B5-0118240059D5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64" name="Symbol zastępczy stopki 4">
            <a:extLst>
              <a:ext uri="{FF2B5EF4-FFF2-40B4-BE49-F238E27FC236}">
                <a16:creationId xmlns:a16="http://schemas.microsoft.com/office/drawing/2014/main" xmlns="" id="{8BB31FD2-9960-4A29-E533-91859E5445A1}"/>
              </a:ext>
            </a:extLst>
          </p:cNvPr>
          <p:cNvSpPr txBox="1">
            <a:spLocks/>
          </p:cNvSpPr>
          <p:nvPr/>
        </p:nvSpPr>
        <p:spPr>
          <a:xfrm>
            <a:off x="3188568" y="639612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2" name="Obraz 5">
            <a:extLst>
              <a:ext uri="{FF2B5EF4-FFF2-40B4-BE49-F238E27FC236}">
                <a16:creationId xmlns:a16="http://schemas.microsoft.com/office/drawing/2014/main" xmlns="" id="{96106D47-052A-427F-41FC-02043B2108E1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1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1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6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1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6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1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6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1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6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1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6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1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6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1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6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1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6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1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6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1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6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1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76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6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1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76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1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6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1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6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1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26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1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76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1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1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76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76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101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26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51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76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01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26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51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76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1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26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1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376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401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26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451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C785C-FB1D-3D36-19D9-8B27008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x-none" sz="2800" b="1" dirty="0">
                <a:latin typeface="+mn-lt"/>
              </a:rPr>
              <a:t>2021  / powolny powrót do normalności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3A3E6-EFE7-3A34-30D9-2BCC37B3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8191822" cy="47641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b="1" dirty="0"/>
              <a:t> </a:t>
            </a:r>
            <a:r>
              <a:rPr lang="pl-PL" b="1" dirty="0"/>
              <a:t>w</a:t>
            </a:r>
            <a:r>
              <a:rPr lang="en-GB" b="1" dirty="0" err="1"/>
              <a:t>zrost</a:t>
            </a:r>
            <a:r>
              <a:rPr lang="en-GB" b="1" dirty="0"/>
              <a:t> </a:t>
            </a:r>
            <a:r>
              <a:rPr lang="en-GB" b="1" dirty="0" err="1"/>
              <a:t>inkasa</a:t>
            </a:r>
            <a:r>
              <a:rPr lang="en-GB" b="1" dirty="0"/>
              <a:t> </a:t>
            </a:r>
            <a:r>
              <a:rPr lang="x-none" dirty="0"/>
              <a:t>o blisko </a:t>
            </a:r>
            <a:r>
              <a:rPr lang="x-none" b="1" dirty="0"/>
              <a:t>46 % </a:t>
            </a:r>
            <a:r>
              <a:rPr lang="x-none" dirty="0"/>
              <a:t>w stosunku do 2020 r.</a:t>
            </a:r>
          </a:p>
          <a:p>
            <a:pPr>
              <a:spcAft>
                <a:spcPts val="1200"/>
              </a:spcAft>
            </a:pPr>
            <a:r>
              <a:rPr lang="x-none" b="1" dirty="0"/>
              <a:t> </a:t>
            </a:r>
            <a:r>
              <a:rPr lang="x-none" sz="2200" b="1" dirty="0"/>
              <a:t>64 mln </a:t>
            </a:r>
            <a:r>
              <a:rPr lang="x-none" sz="2200" dirty="0"/>
              <a:t>zł </a:t>
            </a:r>
            <a:r>
              <a:rPr lang="x-none" dirty="0"/>
              <a:t>- </a:t>
            </a:r>
            <a:r>
              <a:rPr lang="en-GB" dirty="0"/>
              <a:t>w</a:t>
            </a:r>
            <a:r>
              <a:rPr lang="x-none" dirty="0"/>
              <a:t>ypłaty tantiem dla artystów oraz innych ozz 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pl-PL" dirty="0"/>
              <a:t>decyzją </a:t>
            </a:r>
            <a:r>
              <a:rPr lang="pl-PL" dirty="0" err="1"/>
              <a:t>MKiDN</a:t>
            </a:r>
            <a:r>
              <a:rPr lang="pl-PL" dirty="0"/>
              <a:t> STOART otrzymał </a:t>
            </a:r>
            <a:r>
              <a:rPr lang="pl-PL" b="1" dirty="0"/>
              <a:t>status organizacji reprezentatywnej</a:t>
            </a:r>
          </a:p>
          <a:p>
            <a:pPr>
              <a:spcAft>
                <a:spcPts val="1200"/>
              </a:spcAft>
            </a:pPr>
            <a:r>
              <a:rPr lang="pl-PL" dirty="0"/>
              <a:t>decyzja </a:t>
            </a:r>
            <a:r>
              <a:rPr lang="pl-PL" dirty="0" err="1"/>
              <a:t>MKiDN</a:t>
            </a:r>
            <a:r>
              <a:rPr lang="pl-PL" dirty="0"/>
              <a:t> utrzymująca </a:t>
            </a:r>
            <a:r>
              <a:rPr lang="pl-PL" b="1" dirty="0"/>
              <a:t>w mocy zezwolenie STOART na wszystkich dotychczasowych polach eksploatacji </a:t>
            </a:r>
            <a:endParaRPr lang="x-none" dirty="0"/>
          </a:p>
          <a:p>
            <a:pPr>
              <a:spcAft>
                <a:spcPts val="1200"/>
              </a:spcAft>
            </a:pPr>
            <a:r>
              <a:rPr lang="en-GB" dirty="0"/>
              <a:t> </a:t>
            </a:r>
            <a:r>
              <a:rPr lang="pl-PL" dirty="0"/>
              <a:t>a</a:t>
            </a:r>
            <a:r>
              <a:rPr lang="x-none" dirty="0"/>
              <a:t>ktywny udział w pracach organizacji międzynarodowych </a:t>
            </a:r>
            <a:r>
              <a:rPr lang="x-none" b="1" dirty="0"/>
              <a:t>#PayPerformers </a:t>
            </a:r>
          </a:p>
          <a:p>
            <a:pPr>
              <a:spcAft>
                <a:spcPts val="1200"/>
              </a:spcAft>
            </a:pPr>
            <a:r>
              <a:rPr lang="en-GB" dirty="0"/>
              <a:t> </a:t>
            </a:r>
            <a:r>
              <a:rPr lang="pl-PL" dirty="0"/>
              <a:t>u</a:t>
            </a:r>
            <a:r>
              <a:rPr lang="x-none" dirty="0"/>
              <a:t>czestnictwo w pracach legislacyjnych – </a:t>
            </a:r>
            <a:r>
              <a:rPr lang="x-none" b="1" dirty="0"/>
              <a:t>projekt ustawy o uprawnieniach artysty zawodowego, </a:t>
            </a:r>
            <a:r>
              <a:rPr lang="x-none" dirty="0"/>
              <a:t>regulacje związane z epidemią COVID- 19 w zakresie których </a:t>
            </a:r>
            <a:r>
              <a:rPr lang="x-none" b="1" dirty="0"/>
              <a:t>domagaliśmy się jak najszybszego zniesienia ograniczeń działalości koncertowej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xmlns="" id="{B2A952B2-C375-215D-2593-93B7B6F6CD95}"/>
              </a:ext>
            </a:extLst>
          </p:cNvPr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6" name="Trapez 5">
              <a:extLst>
                <a:ext uri="{FF2B5EF4-FFF2-40B4-BE49-F238E27FC236}">
                  <a16:creationId xmlns:a16="http://schemas.microsoft.com/office/drawing/2014/main" xmlns="" id="{025A42BD-5D23-415C-D30B-14305E41ED1C}"/>
                </a:ext>
              </a:extLst>
            </p:cNvPr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xmlns="" id="{8268ED75-F3E4-7AE7-A1E8-572B65E842D2}"/>
                </a:ext>
              </a:extLst>
            </p:cNvPr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xmlns="" id="{DD8762D6-FBD6-C1C1-DA0A-BE7CEAF087E1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xmlns="" id="{43C74412-FE2A-2740-FF67-4729F0E47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9" name="Trapez 8"/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5192" y="2287413"/>
            <a:ext cx="8435280" cy="4525963"/>
          </a:xfrm>
        </p:spPr>
        <p:txBody>
          <a:bodyPr/>
          <a:lstStyle/>
          <a:p>
            <a:r>
              <a:rPr lang="pl-PL" dirty="0"/>
              <a:t>udział w pracach legislacyjnych dotyczących wprowadzenia wynagrodzenia </a:t>
            </a:r>
            <a:r>
              <a:rPr lang="pl-PL" b="1" dirty="0"/>
              <a:t>za streaming w Internecie</a:t>
            </a:r>
          </a:p>
          <a:p>
            <a:endParaRPr lang="pl-PL" dirty="0"/>
          </a:p>
          <a:p>
            <a:r>
              <a:rPr lang="pl-PL" dirty="0"/>
              <a:t>obecnie projekt zmiany ustawy o prawie autorskim i prawach pokrewnych jest procedowany w </a:t>
            </a:r>
            <a:r>
              <a:rPr lang="pl-PL" dirty="0" err="1"/>
              <a:t>MKiDN</a:t>
            </a:r>
            <a:r>
              <a:rPr lang="pl-PL" dirty="0"/>
              <a:t>, STOART złożył obszerne stanowisko </a:t>
            </a:r>
          </a:p>
          <a:p>
            <a:endParaRPr lang="pl-PL" dirty="0"/>
          </a:p>
          <a:p>
            <a:r>
              <a:rPr lang="pl-PL" dirty="0"/>
              <a:t>działania promocyjne, komunikacyjne i „lobbingowe” </a:t>
            </a:r>
            <a:r>
              <a:rPr lang="pl-PL" dirty="0" err="1"/>
              <a:t>STOARTu</a:t>
            </a:r>
            <a:r>
              <a:rPr lang="pl-P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F42070-4B43-3C63-A31A-CE58B99D59D9}"/>
              </a:ext>
            </a:extLst>
          </p:cNvPr>
          <p:cNvSpPr txBox="1"/>
          <p:nvPr/>
        </p:nvSpPr>
        <p:spPr>
          <a:xfrm flipH="1">
            <a:off x="323528" y="692696"/>
            <a:ext cx="82089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x-none" sz="2000" dirty="0"/>
          </a:p>
          <a:p>
            <a:pPr algn="ctr"/>
            <a:r>
              <a:rPr lang="x-none" sz="2800" b="1" dirty="0"/>
              <a:t>2022 /</a:t>
            </a:r>
            <a:r>
              <a:rPr lang="en-GB" sz="2800" b="1" dirty="0"/>
              <a:t>w</a:t>
            </a:r>
            <a:r>
              <a:rPr lang="x-none" sz="2800" b="1" dirty="0"/>
              <a:t>ynagrodzenie dla artystów za streaming w </a:t>
            </a:r>
            <a:r>
              <a:rPr lang="pl-PL" sz="2800" b="1" dirty="0"/>
              <a:t>I</a:t>
            </a:r>
            <a:r>
              <a:rPr lang="x-none" sz="2800" b="1" dirty="0"/>
              <a:t>nternecie </a:t>
            </a:r>
          </a:p>
        </p:txBody>
      </p:sp>
      <p:sp>
        <p:nvSpPr>
          <p:cNvPr id="2" name="Symbol zastępczy stopki 4">
            <a:extLst>
              <a:ext uri="{FF2B5EF4-FFF2-40B4-BE49-F238E27FC236}">
                <a16:creationId xmlns:a16="http://schemas.microsoft.com/office/drawing/2014/main" xmlns="" id="{0E7FA524-08EF-3000-206F-85604CD59276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xmlns="" id="{C2003D60-A7D5-2941-E74A-4CC96F6B0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9" name="Trapez 8"/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692697"/>
            <a:ext cx="8435280" cy="5616624"/>
          </a:xfrm>
        </p:spPr>
        <p:txBody>
          <a:bodyPr/>
          <a:lstStyle/>
          <a:p>
            <a:endParaRPr lang="pl-PL" sz="2800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pl-PL" sz="2800" dirty="0">
                <a:latin typeface="Arial Rounded MT Bold" panose="020F0704030504030204" pitchFamily="34" charset="77"/>
              </a:rPr>
              <a:t> 		 </a:t>
            </a:r>
            <a:endParaRPr lang="pl-PL" sz="2800" b="1" dirty="0"/>
          </a:p>
          <a:p>
            <a:pPr>
              <a:spcAft>
                <a:spcPts val="1200"/>
              </a:spcAft>
            </a:pPr>
            <a:r>
              <a:rPr lang="pl-PL" dirty="0"/>
              <a:t>dofinansowanie koncertów charytatywnych z Funduszu Promocyjnego</a:t>
            </a:r>
          </a:p>
          <a:p>
            <a:pPr>
              <a:spcAft>
                <a:spcPts val="1200"/>
              </a:spcAft>
            </a:pPr>
            <a:r>
              <a:rPr lang="pl-PL" dirty="0"/>
              <a:t>pomoc socjalna dla artystów ukraińskich, którzy powierzyli prawa STOART</a:t>
            </a:r>
          </a:p>
          <a:p>
            <a:pPr>
              <a:spcAft>
                <a:spcPts val="1200"/>
              </a:spcAft>
            </a:pPr>
            <a:r>
              <a:rPr lang="pl-PL" dirty="0"/>
              <a:t>lekcje muzyki dla dzieci ukraińskich z artystami ukraińskimi w siedzibie STOART finansowane z Funduszu Promocyjnego i CPRA- </a:t>
            </a:r>
            <a:r>
              <a:rPr lang="pl-PL" dirty="0" err="1"/>
              <a:t>Geyidanko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Obraz 10" descr="Obraz zawierający muzyka, osoba, instrument smyczkowy&#10;&#10;Opis wygenerowany automatycznie">
            <a:extLst>
              <a:ext uri="{FF2B5EF4-FFF2-40B4-BE49-F238E27FC236}">
                <a16:creationId xmlns:a16="http://schemas.microsoft.com/office/drawing/2014/main" xmlns="" id="{95282431-B434-78B9-F00C-E90281AA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9349"/>
            <a:ext cx="3394719" cy="2362992"/>
          </a:xfrm>
          <a:prstGeom prst="rect">
            <a:avLst/>
          </a:prstGeom>
        </p:spPr>
      </p:pic>
      <p:pic>
        <p:nvPicPr>
          <p:cNvPr id="11" name="Obraz 8" descr="Obraz zawierający osoba, kobieta&#10;&#10;Opis wygenerowany automatycznie">
            <a:extLst>
              <a:ext uri="{FF2B5EF4-FFF2-40B4-BE49-F238E27FC236}">
                <a16:creationId xmlns:a16="http://schemas.microsoft.com/office/drawing/2014/main" xmlns="" id="{183EF757-B622-50E7-8DA8-A0552111E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05" y="3594682"/>
            <a:ext cx="3024335" cy="2362992"/>
          </a:xfrm>
          <a:prstGeom prst="rect">
            <a:avLst/>
          </a:prstGeom>
        </p:spPr>
      </p:pic>
      <p:sp>
        <p:nvSpPr>
          <p:cNvPr id="2" name="Symbol zastępczy stopki 4">
            <a:extLst>
              <a:ext uri="{FF2B5EF4-FFF2-40B4-BE49-F238E27FC236}">
                <a16:creationId xmlns:a16="http://schemas.microsoft.com/office/drawing/2014/main" xmlns="" id="{578064F1-E643-C880-BDCE-5E2EC8ED0665}"/>
              </a:ext>
            </a:extLst>
          </p:cNvPr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xmlns="" id="{1C3B41FA-D396-541B-1E92-B93046A333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D7E843B1-1F1D-6E8A-610C-3F430EA8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x-none" sz="2800" b="1" dirty="0">
                <a:latin typeface="+mn-lt"/>
              </a:rPr>
              <a:t>202</a:t>
            </a:r>
            <a:r>
              <a:rPr lang="pl-PL" sz="2800" b="1" dirty="0">
                <a:latin typeface="+mn-lt"/>
              </a:rPr>
              <a:t>2</a:t>
            </a:r>
            <a:r>
              <a:rPr lang="x-none" sz="2800" b="1" dirty="0">
                <a:latin typeface="+mn-lt"/>
              </a:rPr>
              <a:t> / </a:t>
            </a:r>
            <a:r>
              <a:rPr lang="pl-PL" sz="2800" b="1" dirty="0">
                <a:latin typeface="+mn-lt"/>
              </a:rPr>
              <a:t>wojna w Ukrainie</a:t>
            </a:r>
            <a:endParaRPr lang="x-none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4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1968" y="6317610"/>
            <a:ext cx="2895600" cy="3651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grpSp>
        <p:nvGrpSpPr>
          <p:cNvPr id="20" name="Grupa 19"/>
          <p:cNvGrpSpPr/>
          <p:nvPr/>
        </p:nvGrpSpPr>
        <p:grpSpPr>
          <a:xfrm>
            <a:off x="0" y="6381328"/>
            <a:ext cx="9144000" cy="476672"/>
            <a:chOff x="0" y="6152421"/>
            <a:chExt cx="9144000" cy="705579"/>
          </a:xfrm>
        </p:grpSpPr>
        <p:sp>
          <p:nvSpPr>
            <p:cNvPr id="21" name="Trapez 20"/>
            <p:cNvSpPr/>
            <p:nvPr/>
          </p:nvSpPr>
          <p:spPr>
            <a:xfrm>
              <a:off x="2626271" y="6152421"/>
              <a:ext cx="3886994" cy="504056"/>
            </a:xfrm>
            <a:prstGeom prst="trapezoid">
              <a:avLst>
                <a:gd name="adj" fmla="val 118762"/>
              </a:avLst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0" y="6544638"/>
              <a:ext cx="9144000" cy="313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3" name="Symbol zastępczy stopki 4"/>
          <p:cNvSpPr txBox="1">
            <a:spLocks/>
          </p:cNvSpPr>
          <p:nvPr/>
        </p:nvSpPr>
        <p:spPr>
          <a:xfrm>
            <a:off x="3192246" y="63961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Związek Artystów Wykonawców STOART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409FAC-1B8B-D911-E521-CD92E9C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69506"/>
            <a:ext cx="7772400" cy="4371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B404EA-A3C4-E1DF-C7F0-B5862239E8FB}"/>
              </a:ext>
            </a:extLst>
          </p:cNvPr>
          <p:cNvSpPr txBox="1"/>
          <p:nvPr/>
        </p:nvSpPr>
        <p:spPr>
          <a:xfrm>
            <a:off x="323528" y="824364"/>
            <a:ext cx="792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100" dirty="0" err="1"/>
              <a:t>Pozyskanie</a:t>
            </a:r>
            <a:r>
              <a:rPr lang="en-GB" sz="2100" dirty="0"/>
              <a:t> </a:t>
            </a:r>
            <a:r>
              <a:rPr lang="en-GB" sz="2100" dirty="0" err="1"/>
              <a:t>środków</a:t>
            </a:r>
            <a:r>
              <a:rPr lang="en-GB" sz="2100" dirty="0"/>
              <a:t> ze SCAPR – 40 000 Euro </a:t>
            </a:r>
            <a:r>
              <a:rPr lang="en-GB" sz="2100" dirty="0" err="1"/>
              <a:t>na</a:t>
            </a:r>
            <a:r>
              <a:rPr lang="en-GB" sz="2100" dirty="0"/>
              <a:t> </a:t>
            </a:r>
            <a:r>
              <a:rPr lang="en-GB" sz="2100" dirty="0" err="1"/>
              <a:t>projekt</a:t>
            </a:r>
            <a:r>
              <a:rPr lang="en-GB" sz="2100" dirty="0"/>
              <a:t> w OSSIE </a:t>
            </a:r>
            <a:endParaRPr lang="x-none" sz="2100" dirty="0"/>
          </a:p>
        </p:txBody>
      </p:sp>
      <p:pic>
        <p:nvPicPr>
          <p:cNvPr id="2" name="Obraz 5">
            <a:extLst>
              <a:ext uri="{FF2B5EF4-FFF2-40B4-BE49-F238E27FC236}">
                <a16:creationId xmlns:a16="http://schemas.microsoft.com/office/drawing/2014/main" xmlns="" id="{087AF54C-EF56-62BE-3EED-E0D765FB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4" y="158828"/>
            <a:ext cx="472604" cy="4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{D5981894-B901-9B4E-8DFE-65EC296246E4}tf10001120</Template>
  <TotalTime>5177</TotalTime>
  <Words>1000</Words>
  <Application>Microsoft Office PowerPoint</Application>
  <PresentationFormat>Pokaz na ekranie (4:3)</PresentationFormat>
  <Paragraphs>237</Paragraphs>
  <Slides>20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Office Theme</vt:lpstr>
      <vt:lpstr>  Sprawozdanie z działalności Zarządu      2020 - wrzesień 2022</vt:lpstr>
      <vt:lpstr>Prezentacja programu PowerPoint</vt:lpstr>
      <vt:lpstr>2020 / PANDEMIA</vt:lpstr>
      <vt:lpstr>  STOART dla artystów w czasie pandemii   ponad 22, 5 mln / ponad 8 350 artystów</vt:lpstr>
      <vt:lpstr>Prezentacja programu PowerPoint</vt:lpstr>
      <vt:lpstr>2021  / powolny powrót do normalności </vt:lpstr>
      <vt:lpstr>Prezentacja programu PowerPoint</vt:lpstr>
      <vt:lpstr>2022 / wojna w Ukrainie</vt:lpstr>
      <vt:lpstr>Prezentacja programu PowerPoint</vt:lpstr>
      <vt:lpstr>Inkaso STOART </vt:lpstr>
      <vt:lpstr>Inkaso – publiczne odtworzenia  (w mln zł, netto)</vt:lpstr>
      <vt:lpstr>Inkaso – wszystkie pola eksploatacji (w mln zł, netto)</vt:lpstr>
      <vt:lpstr>FUNDUSZ SOCJALNY</vt:lpstr>
      <vt:lpstr>FUNDUSZ PROMOCYJNY</vt:lpstr>
      <vt:lpstr>DZIAŁALNOŚĆ ZAGRANICZNA</vt:lpstr>
      <vt:lpstr>Prezentacja programu PowerPoint</vt:lpstr>
      <vt:lpstr>Statystyka pracy Zarządu</vt:lpstr>
      <vt:lpstr>Zarząd składa serdeczne podziękowania wszystkim członkom powołanych na początku kadencji Komisji Funduszu Promocyjnego i Komisji Funduszu Socjalnego za ich rzetelną i wydajną pracę, której efektem była wydatna pomoc w zakresie podejmowania racjonalnych decyzji w gospodarowaniu oboma funduszami statutowymi STOART!</vt:lpstr>
      <vt:lpstr>Podsumowanie</vt:lpstr>
      <vt:lpstr>Prezentacja programu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Agnieszka Parzuchowska</dc:creator>
  <cp:lastModifiedBy>Wincenty</cp:lastModifiedBy>
  <cp:revision>142</cp:revision>
  <dcterms:created xsi:type="dcterms:W3CDTF">2016-11-18T13:01:50Z</dcterms:created>
  <dcterms:modified xsi:type="dcterms:W3CDTF">2022-09-24T13:00:30Z</dcterms:modified>
</cp:coreProperties>
</file>