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18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2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8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7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7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9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16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7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DBFD46-21D3-4E6D-ACC7-77D98757630D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B96976-CB4C-4EF5-8C7D-6CB815F97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53E3A-F00E-46E8-81F1-3A51D0F4A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54" b="5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F6C8F1-54E0-4E5F-A2CD-6CD3A2D6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734" y="1219200"/>
            <a:ext cx="8676222" cy="3200400"/>
          </a:xfrm>
        </p:spPr>
        <p:txBody>
          <a:bodyPr>
            <a:normAutofit/>
          </a:bodyPr>
          <a:lstStyle/>
          <a:p>
            <a:r>
              <a:rPr lang="pt-BR" dirty="0"/>
              <a:t>Introdução à lógica de programação com  algoritmos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97C21-53D9-457F-AA3E-717FFB37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391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47C7-C3AC-4F44-A591-E4585D4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81F18-25FC-45EF-A3A7-EC42361A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2927004" cy="3124201"/>
          </a:xfrm>
        </p:spPr>
        <p:txBody>
          <a:bodyPr/>
          <a:lstStyle/>
          <a:p>
            <a:r>
              <a:rPr lang="pt-BR" dirty="0"/>
              <a:t>Adição +</a:t>
            </a:r>
          </a:p>
          <a:p>
            <a:r>
              <a:rPr lang="pt-BR" dirty="0"/>
              <a:t>Subtração – </a:t>
            </a:r>
          </a:p>
          <a:p>
            <a:r>
              <a:rPr lang="pt-BR" dirty="0"/>
              <a:t>Multiplicação *</a:t>
            </a:r>
          </a:p>
          <a:p>
            <a:r>
              <a:rPr lang="pt-BR" dirty="0"/>
              <a:t>Divisão /</a:t>
            </a:r>
          </a:p>
          <a:p>
            <a:r>
              <a:rPr lang="pt-BR" dirty="0"/>
              <a:t>Exponenciação **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64DBF-D13F-494D-B3FD-459E012CBCB2}"/>
              </a:ext>
            </a:extLst>
          </p:cNvPr>
          <p:cNvSpPr txBox="1"/>
          <p:nvPr/>
        </p:nvSpPr>
        <p:spPr>
          <a:xfrm>
            <a:off x="1311966" y="2221468"/>
            <a:ext cx="105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Aritméticos                                             Relacionais                                         Lógicos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256D17-6A9D-4E8B-A4BD-E356AB0F62F0}"/>
              </a:ext>
            </a:extLst>
          </p:cNvPr>
          <p:cNvSpPr txBox="1"/>
          <p:nvPr/>
        </p:nvSpPr>
        <p:spPr>
          <a:xfrm>
            <a:off x="5062330" y="3021496"/>
            <a:ext cx="2927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Igual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Diferente &lt;&gt; ou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que 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que  &lt;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ou igual 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ou igual &lt;=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5E81D8-8989-488A-AACC-F9D8DF07759B}"/>
              </a:ext>
            </a:extLst>
          </p:cNvPr>
          <p:cNvSpPr txBox="1"/>
          <p:nvPr/>
        </p:nvSpPr>
        <p:spPr>
          <a:xfrm>
            <a:off x="7833764" y="2775538"/>
            <a:ext cx="4185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E/ </a:t>
            </a:r>
            <a:r>
              <a:rPr lang="pt-BR" dirty="0" err="1"/>
              <a:t>and</a:t>
            </a:r>
            <a:r>
              <a:rPr lang="pt-BR" dirty="0"/>
              <a:t>: expressão que é verdadeira se todas as condições forem verdadeiras;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Or</a:t>
            </a:r>
            <a:r>
              <a:rPr lang="pt-BR" dirty="0"/>
              <a:t>/ ou: é verdadeira se pelo menos uma condição for verdadeira;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Not</a:t>
            </a:r>
            <a:r>
              <a:rPr lang="pt-BR" dirty="0"/>
              <a:t>/não: inverte o valor da expressão ou condição, se é verdadeira inverte para falso e vice-versa.</a:t>
            </a:r>
          </a:p>
        </p:txBody>
      </p:sp>
    </p:spTree>
    <p:extLst>
      <p:ext uri="{BB962C8B-B14F-4D97-AF65-F5344CB8AC3E}">
        <p14:creationId xmlns:p14="http://schemas.microsoft.com/office/powerpoint/2010/main" val="39297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A436-797D-481E-B6F5-A3B78B45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69" y="1523999"/>
            <a:ext cx="3430587" cy="1905000"/>
          </a:xfrm>
        </p:spPr>
        <p:txBody>
          <a:bodyPr/>
          <a:lstStyle/>
          <a:p>
            <a:r>
              <a:rPr lang="pt-BR" dirty="0"/>
              <a:t>Estrutura de </a:t>
            </a:r>
            <a:br>
              <a:rPr lang="pt-BR" dirty="0"/>
            </a:br>
            <a:r>
              <a:rPr lang="pt-BR" dirty="0"/>
              <a:t>um algoritmo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C81-DCF0-41D5-8FD0-DA50B13F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7" y="619539"/>
            <a:ext cx="8123581" cy="5618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Algoritmo “soma“</a:t>
            </a:r>
          </a:p>
          <a:p>
            <a:pPr marL="0" indent="0">
              <a:buNone/>
            </a:pPr>
            <a:r>
              <a:rPr lang="pt-BR" dirty="0"/>
              <a:t>Var </a:t>
            </a:r>
          </a:p>
          <a:p>
            <a:pPr marL="0" indent="0">
              <a:buNone/>
            </a:pPr>
            <a:r>
              <a:rPr lang="pt-BR" dirty="0"/>
              <a:t>n1, n2, total: inteiro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Inicio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escreval</a:t>
            </a:r>
            <a:r>
              <a:rPr lang="pt-BR" dirty="0"/>
              <a:t> ("digite um número")</a:t>
            </a:r>
          </a:p>
          <a:p>
            <a:pPr marL="0" indent="0">
              <a:buNone/>
            </a:pPr>
            <a:r>
              <a:rPr lang="pt-BR" dirty="0"/>
              <a:t>    leia(n1)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 ("digite o segundo número")</a:t>
            </a:r>
          </a:p>
          <a:p>
            <a:pPr marL="0" indent="0">
              <a:buNone/>
            </a:pPr>
            <a:r>
              <a:rPr lang="pt-BR" dirty="0"/>
              <a:t>    leia (n2)</a:t>
            </a:r>
          </a:p>
          <a:p>
            <a:pPr marL="0" indent="0">
              <a:buNone/>
            </a:pPr>
            <a:r>
              <a:rPr lang="pt-BR" dirty="0"/>
              <a:t>    total &lt;- n1 + n2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 (“a soma dos números é: “, total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Fimalgoritmo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453FD-59CE-4046-A028-24EE21052B28}"/>
              </a:ext>
            </a:extLst>
          </p:cNvPr>
          <p:cNvSpPr txBox="1"/>
          <p:nvPr/>
        </p:nvSpPr>
        <p:spPr>
          <a:xfrm>
            <a:off x="134247" y="3428999"/>
            <a:ext cx="5325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Obs. Quando o número é digitado pelo usuário, ele deve entrar em uma variável, por isso o código manda esse número para a variável através do “leia( )”. (o mesmo para variáveis literais, reais e inteiras).</a:t>
            </a:r>
          </a:p>
          <a:p>
            <a:endParaRPr lang="pt-BR" dirty="0"/>
          </a:p>
          <a:p>
            <a:r>
              <a:rPr lang="pt-BR" dirty="0"/>
              <a:t>Obs. O sinal  “ &lt;- “ significa “recebe”, portanto, a variável total recebe a soma dos números 1 e dois</a:t>
            </a:r>
          </a:p>
        </p:txBody>
      </p:sp>
    </p:spTree>
    <p:extLst>
      <p:ext uri="{BB962C8B-B14F-4D97-AF65-F5344CB8AC3E}">
        <p14:creationId xmlns:p14="http://schemas.microsoft.com/office/powerpoint/2010/main" val="114975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E897-1CC4-4C99-B038-21206A23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9F943-8072-4D0E-83BE-1C804197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C9C242-38F2-46E8-AEBD-1E6978E1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39"/>
          <a:stretch/>
        </p:blipFill>
        <p:spPr>
          <a:xfrm>
            <a:off x="-431675" y="-172329"/>
            <a:ext cx="13284857" cy="7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6A0A-CA3B-4FDE-995E-A9571DF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6" y="0"/>
            <a:ext cx="4481465" cy="1905000"/>
          </a:xfrm>
        </p:spPr>
        <p:txBody>
          <a:bodyPr/>
          <a:lstStyle/>
          <a:p>
            <a:r>
              <a:rPr lang="pt-BR" dirty="0"/>
              <a:t>  calcular média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D6C1D-A81F-4DF1-8719-CA0C6248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3" y="0"/>
            <a:ext cx="6169238" cy="6917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Algoritmo "Media“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n1, n2, media: real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 ("digite a primeira nota")</a:t>
            </a:r>
          </a:p>
          <a:p>
            <a:pPr marL="0" indent="0">
              <a:buNone/>
            </a:pPr>
            <a:r>
              <a:rPr lang="pt-BR" dirty="0"/>
              <a:t>    leia(n1)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 ("digite a segunda nota")</a:t>
            </a:r>
          </a:p>
          <a:p>
            <a:pPr marL="0" indent="0">
              <a:buNone/>
            </a:pPr>
            <a:r>
              <a:rPr lang="pt-BR" dirty="0"/>
              <a:t>    leia (n2)</a:t>
            </a:r>
          </a:p>
          <a:p>
            <a:pPr marL="0" indent="0">
              <a:buNone/>
            </a:pPr>
            <a:r>
              <a:rPr lang="pt-BR" dirty="0"/>
              <a:t>    media &lt;- (n1 + n2)/2</a:t>
            </a:r>
          </a:p>
          <a:p>
            <a:pPr marL="0" indent="0">
              <a:buNone/>
            </a:pPr>
            <a:r>
              <a:rPr lang="pt-BR" dirty="0"/>
              <a:t>    se (media &gt;=7) </a:t>
            </a:r>
            <a:r>
              <a:rPr lang="pt-BR" dirty="0" err="1"/>
              <a:t>entao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 ("aprovado")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senao</a:t>
            </a:r>
            <a:r>
              <a:rPr lang="pt-BR" dirty="0"/>
              <a:t> </a:t>
            </a:r>
            <a:r>
              <a:rPr lang="pt-BR" dirty="0" err="1"/>
              <a:t>escreval</a:t>
            </a:r>
            <a:r>
              <a:rPr lang="pt-BR" dirty="0"/>
              <a:t> ("reprovado")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fimse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B7C05E-690A-435C-A4CF-CE6CE412503A}"/>
              </a:ext>
            </a:extLst>
          </p:cNvPr>
          <p:cNvSpPr txBox="1"/>
          <p:nvPr/>
        </p:nvSpPr>
        <p:spPr>
          <a:xfrm>
            <a:off x="281605" y="2255862"/>
            <a:ext cx="434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Utilizando a condicional “se / </a:t>
            </a:r>
            <a:r>
              <a:rPr lang="pt-BR" dirty="0" err="1"/>
              <a:t>senao</a:t>
            </a:r>
            <a:r>
              <a:rPr lang="pt-BR" dirty="0"/>
              <a:t>“</a:t>
            </a:r>
          </a:p>
          <a:p>
            <a:r>
              <a:rPr lang="pt-BR" dirty="0"/>
              <a:t>Conseguimos calcular a média entre os números, como no exemplo</a:t>
            </a:r>
          </a:p>
        </p:txBody>
      </p:sp>
    </p:spTree>
    <p:extLst>
      <p:ext uri="{BB962C8B-B14F-4D97-AF65-F5344CB8AC3E}">
        <p14:creationId xmlns:p14="http://schemas.microsoft.com/office/powerpoint/2010/main" val="35114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FC07-F7D4-480B-B204-CB5E17B6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D6820D-5757-47D4-8076-A30A84FFB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759" y="0"/>
            <a:ext cx="13786810" cy="7751297"/>
          </a:xfrm>
        </p:spPr>
      </p:pic>
    </p:spTree>
    <p:extLst>
      <p:ext uri="{BB962C8B-B14F-4D97-AF65-F5344CB8AC3E}">
        <p14:creationId xmlns:p14="http://schemas.microsoft.com/office/powerpoint/2010/main" val="334012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C9F56-3E42-4F18-872D-ED2BBBD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8781E-2799-491C-B527-7E87651B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3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C40C7-6CA4-4825-8B21-CFA65B24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95129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um algoritmo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F5511-BC92-4DA2-A2D8-6C53CB8B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252870"/>
            <a:ext cx="8676222" cy="42406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É uma sequência de passos finitos com o objetivo de solucionar um problema, como no exemplo a seguir, os passos de como se falar ao telefone: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Retirar o telefone do gancho;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Discar o número desejado;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Esperar a outra pessoa atender;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Falar ao telefone;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Colocar o telefone no gancho.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5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05B7-4366-43D2-90E6-6605D589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F64D1-1C8C-4C42-96C8-87498E8D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03583"/>
            <a:ext cx="9905998" cy="5287617"/>
          </a:xfrm>
        </p:spPr>
        <p:txBody>
          <a:bodyPr/>
          <a:lstStyle/>
          <a:p>
            <a:r>
              <a:rPr lang="pt-BR" dirty="0"/>
              <a:t>Cada linha de um algoritmo pode ser chamada de instrução, então pode-se dizer que um algoritmo é um conjunto de instruções;</a:t>
            </a:r>
          </a:p>
          <a:p>
            <a:r>
              <a:rPr lang="pt-BR" dirty="0"/>
              <a:t>O algoritmo tem como finalidade ser um “elo” de ligação com as linguagem de programação computacionais, já que toda atividade de programação se inicia com a ideia, ou seja, o algoritmo.</a:t>
            </a:r>
          </a:p>
        </p:txBody>
      </p:sp>
    </p:spTree>
    <p:extLst>
      <p:ext uri="{BB962C8B-B14F-4D97-AF65-F5344CB8AC3E}">
        <p14:creationId xmlns:p14="http://schemas.microsoft.com/office/powerpoint/2010/main" val="236130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17474-9D3C-4234-A59A-3AC80A4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apresentação de um algoritmo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E1072-41F0-4F39-BA26-F647ADB4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Fluxograma (que já sabemos) ;</a:t>
            </a:r>
          </a:p>
          <a:p>
            <a:r>
              <a:rPr lang="pt-BR" dirty="0"/>
              <a:t>Pseudocódigo = português estruturado (que vamos aprender).</a:t>
            </a:r>
          </a:p>
        </p:txBody>
      </p:sp>
    </p:spTree>
    <p:extLst>
      <p:ext uri="{BB962C8B-B14F-4D97-AF65-F5344CB8AC3E}">
        <p14:creationId xmlns:p14="http://schemas.microsoft.com/office/powerpoint/2010/main" val="30001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BEDD9-63FD-40CB-9698-CFF509ED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70" y="0"/>
            <a:ext cx="9905998" cy="1905000"/>
          </a:xfrm>
        </p:spPr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0B3F7-0474-42F0-B617-60839719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399"/>
            <a:ext cx="6266552" cy="3124201"/>
          </a:xfrm>
        </p:spPr>
        <p:txBody>
          <a:bodyPr/>
          <a:lstStyle/>
          <a:p>
            <a:r>
              <a:rPr lang="pt-BR" dirty="0"/>
              <a:t>Os pseudocódigos (português estruturado), são criados sem a formalidade das linguagens de programação como cabeçalho, declarações e etc...</a:t>
            </a:r>
          </a:p>
          <a:p>
            <a:r>
              <a:rPr lang="pt-BR" dirty="0"/>
              <a:t>Antes do pseudocódigo (ou até do fluxograma) deve-se ter uma ideia  das ações que serão feitas, como no exemplo a seguir 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8E0D62-CF7C-4A4E-AFF4-A1E2EA652A3E}"/>
              </a:ext>
            </a:extLst>
          </p:cNvPr>
          <p:cNvSpPr txBox="1"/>
          <p:nvPr/>
        </p:nvSpPr>
        <p:spPr>
          <a:xfrm>
            <a:off x="7681359" y="1772839"/>
            <a:ext cx="3366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Ir até o banco;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Abrir a porta;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Entrar;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Caminhar até o guichê;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Retirar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Aguardar a vez;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 dirigir ao caixa quando for chamado;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Dizer os dados ao atendente;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Pedir o dinheiro;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Retirar o dinheiro;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sair.</a:t>
            </a:r>
          </a:p>
        </p:txBody>
      </p:sp>
    </p:spTree>
    <p:extLst>
      <p:ext uri="{BB962C8B-B14F-4D97-AF65-F5344CB8AC3E}">
        <p14:creationId xmlns:p14="http://schemas.microsoft.com/office/powerpoint/2010/main" val="26609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48ED-D2F7-49BD-9325-4D6F5D98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78" y="114300"/>
            <a:ext cx="10851805" cy="1905000"/>
          </a:xfrm>
        </p:spPr>
        <p:txBody>
          <a:bodyPr/>
          <a:lstStyle/>
          <a:p>
            <a:r>
              <a:rPr lang="pt-BR" dirty="0"/>
              <a:t>Regras de estruturação do 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3A8FE-D14F-463B-AB8F-9FA82AAA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9301"/>
            <a:ext cx="9905998" cy="3771900"/>
          </a:xfrm>
        </p:spPr>
        <p:txBody>
          <a:bodyPr>
            <a:normAutofit/>
          </a:bodyPr>
          <a:lstStyle/>
          <a:p>
            <a:r>
              <a:rPr lang="pt-BR" dirty="0"/>
              <a:t>Nas seguintes áreas deve-se colocar as seguintes informações:</a:t>
            </a:r>
          </a:p>
          <a:p>
            <a:r>
              <a:rPr lang="pt-BR" dirty="0"/>
              <a:t>Programa </a:t>
            </a:r>
          </a:p>
          <a:p>
            <a:pPr marL="0" indent="0">
              <a:buNone/>
            </a:pPr>
            <a:r>
              <a:rPr lang="pt-BR" dirty="0"/>
              <a:t>	- ao lado, deve colocar o nome do projeto</a:t>
            </a:r>
          </a:p>
          <a:p>
            <a:r>
              <a:rPr lang="pt-BR" dirty="0"/>
              <a:t>Var </a:t>
            </a:r>
          </a:p>
          <a:p>
            <a:pPr marL="0" indent="0">
              <a:buNone/>
            </a:pPr>
            <a:r>
              <a:rPr lang="pt-BR" dirty="0"/>
              <a:t>	- deve declaras as variáveis que serão usadas </a:t>
            </a:r>
          </a:p>
          <a:p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-colocar as instruções e comandos que devem ser executados, e no fim colocar o comando “</a:t>
            </a:r>
            <a:r>
              <a:rPr lang="pt-BR" dirty="0" err="1"/>
              <a:t>fimse</a:t>
            </a:r>
            <a:r>
              <a:rPr lang="pt-BR" dirty="0"/>
              <a:t>” para encerrar a execução.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EF69-C315-4EEF-BA39-C148ADD2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CAB47A-54C0-41E9-BED3-0DE9AE34C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9" r="52335" b="42627"/>
          <a:stretch/>
        </p:blipFill>
        <p:spPr>
          <a:xfrm>
            <a:off x="606133" y="23476"/>
            <a:ext cx="10635176" cy="6778201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7B0B1DF-B828-432B-B4D1-3D8D90606FD6}"/>
              </a:ext>
            </a:extLst>
          </p:cNvPr>
          <p:cNvCxnSpPr>
            <a:cxnSpLocks/>
          </p:cNvCxnSpPr>
          <p:nvPr/>
        </p:nvCxnSpPr>
        <p:spPr>
          <a:xfrm flipH="1" flipV="1">
            <a:off x="3559378" y="1591773"/>
            <a:ext cx="549659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B9ABD39-DB16-4F2B-BA7B-13C6D81A3C22}"/>
              </a:ext>
            </a:extLst>
          </p:cNvPr>
          <p:cNvCxnSpPr/>
          <p:nvPr/>
        </p:nvCxnSpPr>
        <p:spPr>
          <a:xfrm flipH="1" flipV="1">
            <a:off x="2438400" y="3220278"/>
            <a:ext cx="1338470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02B9E40-919B-4B11-96CE-162689AC1A7A}"/>
              </a:ext>
            </a:extLst>
          </p:cNvPr>
          <p:cNvCxnSpPr/>
          <p:nvPr/>
        </p:nvCxnSpPr>
        <p:spPr>
          <a:xfrm flipH="1">
            <a:off x="2292626" y="4704522"/>
            <a:ext cx="148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9A4FBEB-B1F2-433E-8176-6D072C1F9DD6}"/>
              </a:ext>
            </a:extLst>
          </p:cNvPr>
          <p:cNvCxnSpPr/>
          <p:nvPr/>
        </p:nvCxnSpPr>
        <p:spPr>
          <a:xfrm flipV="1">
            <a:off x="927652" y="609600"/>
            <a:ext cx="0" cy="11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241EBD8-5C61-46B8-B93F-41DFA69D659C}"/>
              </a:ext>
            </a:extLst>
          </p:cNvPr>
          <p:cNvCxnSpPr/>
          <p:nvPr/>
        </p:nvCxnSpPr>
        <p:spPr>
          <a:xfrm>
            <a:off x="3458817" y="172278"/>
            <a:ext cx="3352800" cy="138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ED257B-BF72-494F-957E-7EF391FBAEE1}"/>
              </a:ext>
            </a:extLst>
          </p:cNvPr>
          <p:cNvSpPr txBox="1"/>
          <p:nvPr/>
        </p:nvSpPr>
        <p:spPr>
          <a:xfrm>
            <a:off x="7076661" y="1463040"/>
            <a:ext cx="205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Executar o programa 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B8539F-60D1-494B-B1ED-F164092B3B71}"/>
              </a:ext>
            </a:extLst>
          </p:cNvPr>
          <p:cNvSpPr txBox="1"/>
          <p:nvPr/>
        </p:nvSpPr>
        <p:spPr>
          <a:xfrm>
            <a:off x="781878" y="1786205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Novo programa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E09F28-7150-4955-BB29-407566381C22}"/>
              </a:ext>
            </a:extLst>
          </p:cNvPr>
          <p:cNvSpPr txBox="1"/>
          <p:nvPr/>
        </p:nvSpPr>
        <p:spPr>
          <a:xfrm>
            <a:off x="4074473" y="1568438"/>
            <a:ext cx="184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Nome do projeto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E9FE38-69EC-47CD-8DB2-0D0E69B30029}"/>
              </a:ext>
            </a:extLst>
          </p:cNvPr>
          <p:cNvSpPr txBox="1"/>
          <p:nvPr/>
        </p:nvSpPr>
        <p:spPr>
          <a:xfrm>
            <a:off x="3869635" y="3429000"/>
            <a:ext cx="176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Declarar variáveis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456D51-0CDB-4933-ABB3-E2C462825BD5}"/>
              </a:ext>
            </a:extLst>
          </p:cNvPr>
          <p:cNvSpPr txBox="1"/>
          <p:nvPr/>
        </p:nvSpPr>
        <p:spPr>
          <a:xfrm>
            <a:off x="3932582" y="4620399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Comandos </a:t>
            </a:r>
          </a:p>
        </p:txBody>
      </p:sp>
    </p:spTree>
    <p:extLst>
      <p:ext uri="{BB962C8B-B14F-4D97-AF65-F5344CB8AC3E}">
        <p14:creationId xmlns:p14="http://schemas.microsoft.com/office/powerpoint/2010/main" val="4883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7568-CBD2-4EED-88D0-75120749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4270"/>
            <a:ext cx="9905998" cy="1905000"/>
          </a:xfrm>
        </p:spPr>
        <p:txBody>
          <a:bodyPr/>
          <a:lstStyle/>
          <a:p>
            <a:r>
              <a:rPr lang="pt-BR" dirty="0"/>
              <a:t>Palavras reservadas do 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8E0AF-BE5B-4FB0-A811-0126D0B9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6209"/>
            <a:ext cx="9905998" cy="2994991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pt-BR" dirty="0"/>
              <a:t>inicio 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var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faca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 err="1"/>
              <a:t>senao</a:t>
            </a:r>
            <a:endParaRPr lang="pt-BR" dirty="0"/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se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logico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inteiro 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para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enquanto 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ate</a:t>
            </a:r>
          </a:p>
          <a:p>
            <a:pPr marL="514350" indent="-514350">
              <a:buFont typeface="+mj-lt"/>
              <a:buAutoNum type="romanLcPeriod"/>
            </a:pPr>
            <a:r>
              <a:rPr lang="pt-BR" dirty="0"/>
              <a:t>real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6999EE-BF77-4EEA-8EA5-1EFBDC808E01}"/>
              </a:ext>
            </a:extLst>
          </p:cNvPr>
          <p:cNvSpPr txBox="1"/>
          <p:nvPr/>
        </p:nvSpPr>
        <p:spPr>
          <a:xfrm>
            <a:off x="2782956" y="1962331"/>
            <a:ext cx="622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Identificadores que possuem significados especiais para interpretar o algoritmo: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52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B576-26F4-458A-910D-6E971B7E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348BD-E115-4B75-9F81-5DEAF420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86200"/>
            <a:ext cx="9367561" cy="1905000"/>
          </a:xfrm>
        </p:spPr>
        <p:txBody>
          <a:bodyPr numCol="2"/>
          <a:lstStyle/>
          <a:p>
            <a:r>
              <a:rPr lang="pt-BR" dirty="0"/>
              <a:t>Inteiro: 0;    -12;    15...</a:t>
            </a:r>
          </a:p>
          <a:p>
            <a:endParaRPr lang="pt-BR" dirty="0"/>
          </a:p>
          <a:p>
            <a:r>
              <a:rPr lang="pt-BR" dirty="0"/>
              <a:t>Real: 0.12;    -1.20;     59.99...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Literal: Cláudio,    a,    5°...</a:t>
            </a:r>
          </a:p>
          <a:p>
            <a:endParaRPr lang="pt-BR" dirty="0"/>
          </a:p>
          <a:p>
            <a:r>
              <a:rPr lang="pt-BR" dirty="0"/>
              <a:t>Lógico:  V ou F.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FCFD7E-0D33-41A7-9F12-36FF4F0E335C}"/>
              </a:ext>
            </a:extLst>
          </p:cNvPr>
          <p:cNvSpPr txBox="1"/>
          <p:nvPr/>
        </p:nvSpPr>
        <p:spPr>
          <a:xfrm>
            <a:off x="1141413" y="2166731"/>
            <a:ext cx="469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-Números (inteiro e real);</a:t>
            </a:r>
          </a:p>
          <a:p>
            <a:r>
              <a:rPr lang="pt-BR" dirty="0"/>
              <a:t>-Literal (caracteres) ;</a:t>
            </a:r>
          </a:p>
          <a:p>
            <a:r>
              <a:rPr lang="pt-BR" dirty="0"/>
              <a:t>-lógico.</a:t>
            </a:r>
          </a:p>
        </p:txBody>
      </p:sp>
    </p:spTree>
    <p:extLst>
      <p:ext uri="{BB962C8B-B14F-4D97-AF65-F5344CB8AC3E}">
        <p14:creationId xmlns:p14="http://schemas.microsoft.com/office/powerpoint/2010/main" val="13435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707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Malha</vt:lpstr>
      <vt:lpstr>Introdução à lógica de programação com  algoritmos </vt:lpstr>
      <vt:lpstr>O que é um algoritmo ?</vt:lpstr>
      <vt:lpstr> </vt:lpstr>
      <vt:lpstr>Métodos de apresentação de um algoritmo </vt:lpstr>
      <vt:lpstr>Pseudocódigo </vt:lpstr>
      <vt:lpstr>Regras de estruturação do pseudocódigo </vt:lpstr>
      <vt:lpstr>Apresentação do PowerPoint</vt:lpstr>
      <vt:lpstr>Palavras reservadas do pseudocódigo</vt:lpstr>
      <vt:lpstr>Tipos de dados:</vt:lpstr>
      <vt:lpstr>operadores</vt:lpstr>
      <vt:lpstr>Estrutura de  um algoritmo </vt:lpstr>
      <vt:lpstr>Apresentação do PowerPoint</vt:lpstr>
      <vt:lpstr>  calcular média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lógica de programação com  algoritmos</dc:title>
  <dc:creator>Sabrina Maldaner</dc:creator>
  <cp:lastModifiedBy>Sabrina Maldaner</cp:lastModifiedBy>
  <cp:revision>14</cp:revision>
  <dcterms:created xsi:type="dcterms:W3CDTF">2020-10-09T15:33:30Z</dcterms:created>
  <dcterms:modified xsi:type="dcterms:W3CDTF">2020-10-09T22:58:05Z</dcterms:modified>
</cp:coreProperties>
</file>