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7" r:id="rId4"/>
    <p:sldId id="268" r:id="rId5"/>
    <p:sldId id="274" r:id="rId6"/>
    <p:sldId id="284" r:id="rId7"/>
    <p:sldId id="269" r:id="rId8"/>
    <p:sldId id="285" r:id="rId9"/>
    <p:sldId id="275" r:id="rId10"/>
    <p:sldId id="270" r:id="rId11"/>
    <p:sldId id="276" r:id="rId12"/>
    <p:sldId id="271" r:id="rId13"/>
    <p:sldId id="272" r:id="rId14"/>
    <p:sldId id="273" r:id="rId15"/>
    <p:sldId id="278" r:id="rId16"/>
    <p:sldId id="279" r:id="rId17"/>
    <p:sldId id="280" r:id="rId18"/>
    <p:sldId id="277" r:id="rId19"/>
    <p:sldId id="281" r:id="rId20"/>
    <p:sldId id="282" r:id="rId21"/>
  </p:sldIdLst>
  <p:sldSz cx="9144000" cy="6858000" type="screen4x3"/>
  <p:notesSz cx="6797675" cy="9926638"/>
  <p:defaultTextStyle>
    <a:defPPr>
      <a:defRPr lang="ca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CF53-39EE-4160-95C7-50F3A4EA52CF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15E3-261E-4BF9-901F-7C079D21E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Natalidad y </a:t>
            </a:r>
            <a:r>
              <a:rPr lang="es-ES" dirty="0" err="1" smtClean="0"/>
              <a:t>mo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CD2A5-B905-4EAB-8806-E1B84E2999B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35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6E226-D023-421C-9CF7-79BF78B021EC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B8C7-911C-49C4-9915-0E856E123A35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AC37F-1608-4EAE-8E39-D41B2437346B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78B0C-BA4E-4A32-B913-F8C9D5074953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4E32-FF0D-4AEA-91D4-36C094A0C562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72B0D-45A5-4E8D-BC4C-B7AE7AECF41F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0748E-2557-4D1F-8DFD-59B25351F24E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3D06-D42F-4D11-B4B7-538D854F483C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606D-C94C-4328-BBE9-F31578D8726B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0B192-A5E2-43F4-B08C-1F004F438855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EEDD-903D-45F1-B024-6195FDF72911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Feu clic aquí per editar l'estil de títol del patró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smtClean="0"/>
              <a:t>Feu clic aquí per editar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B90611D-89D9-4CB6-A683-C85554CBF2AB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0" y="6580188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a-ES" sz="1400" b="1" dirty="0">
                <a:latin typeface="Lucida Sans Typewriter" pitchFamily="49" charset="0"/>
              </a:rPr>
              <a:t> </a:t>
            </a:r>
            <a:r>
              <a:rPr lang="ca-ES" sz="1400" b="1" dirty="0" smtClean="0">
                <a:latin typeface="Lucida Sans Typewriter" pitchFamily="49" charset="0"/>
              </a:rPr>
              <a:t>ECBA, curso </a:t>
            </a:r>
            <a:r>
              <a:rPr lang="ca-ES" sz="1400" b="1" dirty="0" smtClean="0">
                <a:latin typeface="Lucida Sans Typewriter" pitchFamily="49" charset="0"/>
              </a:rPr>
              <a:t>2018 </a:t>
            </a:r>
            <a:r>
              <a:rPr lang="ca-ES" sz="1400" b="1" dirty="0">
                <a:latin typeface="Lucida Sans Typewriter" pitchFamily="49" charset="0"/>
              </a:rPr>
              <a:t>- </a:t>
            </a:r>
            <a:r>
              <a:rPr lang="ca-ES" sz="1400" b="1" dirty="0" smtClean="0">
                <a:latin typeface="Lucida Sans Typewriter" pitchFamily="49" charset="0"/>
              </a:rPr>
              <a:t>2019     </a:t>
            </a:r>
            <a:r>
              <a:rPr lang="ca-ES" sz="1400" b="1" dirty="0">
                <a:latin typeface="Lucida Sans Typewriter" pitchFamily="49" charset="0"/>
              </a:rPr>
              <a:t>		      </a:t>
            </a:r>
            <a:r>
              <a:rPr lang="ca-ES" sz="1400" b="1" dirty="0" smtClean="0">
                <a:latin typeface="Lucida Sans Typewriter" pitchFamily="49" charset="0"/>
              </a:rPr>
              <a:t>       </a:t>
            </a:r>
            <a:r>
              <a:rPr lang="ca-ES" sz="1400" b="1" dirty="0" err="1" smtClean="0">
                <a:latin typeface="Lucida Sans Typewriter" pitchFamily="49" charset="0"/>
              </a:rPr>
              <a:t>Grado</a:t>
            </a:r>
            <a:r>
              <a:rPr lang="ca-ES" sz="1400" b="1" dirty="0" smtClean="0">
                <a:latin typeface="Lucida Sans Typewriter" pitchFamily="49" charset="0"/>
              </a:rPr>
              <a:t> </a:t>
            </a:r>
            <a:r>
              <a:rPr lang="ca-ES" sz="1400" b="1" dirty="0" smtClean="0">
                <a:latin typeface="Lucida Sans Typewriter" pitchFamily="49" charset="0"/>
              </a:rPr>
              <a:t>en </a:t>
            </a:r>
            <a:r>
              <a:rPr lang="ca-ES" sz="1400" b="1" dirty="0" err="1" smtClean="0">
                <a:latin typeface="Lucida Sans Typewriter" pitchFamily="49" charset="0"/>
              </a:rPr>
              <a:t>Biología</a:t>
            </a:r>
            <a:r>
              <a:rPr lang="ca-ES" sz="1400" b="1" dirty="0" smtClean="0">
                <a:latin typeface="Lucida Sans Typewriter" pitchFamily="49" charset="0"/>
              </a:rPr>
              <a:t> </a:t>
            </a:r>
            <a:r>
              <a:rPr lang="ca-ES" sz="1400" b="1" dirty="0">
                <a:latin typeface="Lucida Sans Typewriter" pitchFamily="49" charset="0"/>
              </a:rPr>
              <a:t>Ambiental</a:t>
            </a:r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588" y="-26988"/>
            <a:ext cx="9144000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a-ES" sz="1400" b="1" dirty="0">
                <a:latin typeface="Lucida Sans Typewriter" pitchFamily="49" charset="0"/>
              </a:rPr>
              <a:t> </a:t>
            </a:r>
            <a:r>
              <a:rPr lang="es-ES" sz="1400" b="1" dirty="0" smtClean="0">
                <a:latin typeface="Lucida Sans Typewriter" pitchFamily="49" charset="0"/>
              </a:rPr>
              <a:t>Introducción a las hojas de cálculo    </a:t>
            </a:r>
            <a:r>
              <a:rPr lang="ca-ES" sz="1400" b="1" dirty="0">
                <a:latin typeface="Lucida Sans Typewriter" pitchFamily="49" charset="0"/>
              </a:rPr>
              <a:t>			             </a:t>
            </a:r>
            <a:r>
              <a:rPr lang="ca-ES" sz="1400" b="1" dirty="0" smtClean="0">
                <a:latin typeface="Lucida Sans Typewriter" pitchFamily="49" charset="0"/>
              </a:rPr>
              <a:t>      </a:t>
            </a:r>
            <a:fld id="{0A72C8D4-A170-4FE5-8422-24DD7756019A}" type="slidenum">
              <a:rPr lang="ca-ES" sz="1400" b="1" smtClean="0">
                <a:latin typeface="Lucida Sans Typewriter" pitchFamily="49" charset="0"/>
              </a:rPr>
              <a:pPr>
                <a:spcBef>
                  <a:spcPct val="50000"/>
                </a:spcBef>
              </a:pPr>
              <a:t>‹Nº›</a:t>
            </a:fld>
            <a:endParaRPr lang="ca-ES" sz="1400" b="1" dirty="0">
              <a:latin typeface="Lucida Sans Typewriter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vm.edu/rsenr/vtcfwru/spreadsheets/?Page=ecologyevolution/ecology_evolution.htm" TargetMode="External"/><Relationship Id="rId2" Type="http://schemas.openxmlformats.org/officeDocument/2006/relationships/hyperlink" Target="https://support.office.microsoft.com/es-es/article/Introducci%C3%B3n-a-Excel-2010-d8708ff8-2fbd-4d1e-8bbb-5de3556210f7?CorrelationId=94e3f806-ad9d-4e6a-b82c-573e60cc52d4&amp;ui=es-ES&amp;rs=es-ES&amp;ad=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vm.edu/rsenr/vtcfwru/spreadsheets/?Page=conbiolandecol/conbio_landecol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ireo.acnatsci.org/login.html?camefrom=search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reo.acnatsci.org/login.html?camefrom=search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043608" y="549275"/>
            <a:ext cx="7200800" cy="149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defRPr/>
            </a:pPr>
            <a:r>
              <a:rPr lang="es-E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Excel como </a:t>
            </a:r>
            <a:r>
              <a:rPr lang="es-E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herramienta</a:t>
            </a:r>
          </a:p>
          <a:p>
            <a:pPr marL="342900" indent="-342900" algn="ctr">
              <a:lnSpc>
                <a:spcPct val="120000"/>
              </a:lnSpc>
              <a:defRPr/>
            </a:pPr>
            <a:r>
              <a:rPr lang="es-E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Lucida Sans" pitchFamily="34" charset="0"/>
              </a:rPr>
              <a:t>para la modelización</a:t>
            </a:r>
            <a:endParaRPr lang="ca-ES" sz="4000" dirty="0">
              <a:effectLst>
                <a:outerShdw blurRad="38100" dist="38100" dir="2700000" algn="tl">
                  <a:srgbClr val="C0C0C0"/>
                </a:outerShdw>
              </a:effectLst>
              <a:latin typeface="Lucida Sans" pitchFamily="34" charset="0"/>
            </a:endParaRPr>
          </a:p>
        </p:txBody>
      </p:sp>
      <p:pic>
        <p:nvPicPr>
          <p:cNvPr id="13" name="Picture 2" descr="http://excel.descargar.es/images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4104456" cy="31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da Sans" pitchFamily="34" charset="0"/>
              </a:rPr>
              <a:t>Tablas </a:t>
            </a:r>
            <a:r>
              <a:rPr lang="es-ES" sz="2400" b="1" dirty="0">
                <a:latin typeface="Lucida Sans" pitchFamily="34" charset="0"/>
              </a:rPr>
              <a:t>dinámicas</a:t>
            </a:r>
          </a:p>
          <a:p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Facilitan </a:t>
            </a:r>
            <a:r>
              <a:rPr lang="es-ES" sz="2000" dirty="0">
                <a:latin typeface="Lucida Sans" pitchFamily="34" charset="0"/>
              </a:rPr>
              <a:t>mucho el análisis de bases de datos. Sirven para resumir, ordenar y analizar la información.</a:t>
            </a: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Se suelen usar para </a:t>
            </a:r>
            <a:r>
              <a:rPr lang="es-ES" sz="2000" dirty="0">
                <a:latin typeface="Lucida Sans" pitchFamily="34" charset="0"/>
              </a:rPr>
              <a:t>agregar la información en función de una determinada variable. Por ejemplo, </a:t>
            </a:r>
            <a:r>
              <a:rPr lang="es-ES" sz="2000" dirty="0" smtClean="0">
                <a:latin typeface="Lucida Sans" pitchFamily="34" charset="0"/>
              </a:rPr>
              <a:t>si </a:t>
            </a:r>
            <a:r>
              <a:rPr lang="es-ES" sz="2000" dirty="0">
                <a:latin typeface="Lucida Sans" pitchFamily="34" charset="0"/>
              </a:rPr>
              <a:t>queremos calcular la media y la desviación estándar </a:t>
            </a:r>
            <a:r>
              <a:rPr lang="es-ES" sz="2000" dirty="0" smtClean="0">
                <a:latin typeface="Lucida Sans" pitchFamily="34" charset="0"/>
              </a:rPr>
              <a:t>de una variable para cada especie de un estudio.</a:t>
            </a:r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Ir al menú 'Insertar: Tabla dinámica'. La información se puede agregar por filas, por columnas y aplicando diversas funciones o filtros.</a:t>
            </a:r>
            <a:endParaRPr lang="ca-ES" sz="20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527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s-ES" sz="2400" b="1" dirty="0" err="1" smtClean="0">
                <a:latin typeface="Lucida Sans" pitchFamily="34" charset="0"/>
              </a:rPr>
              <a:t>Tests</a:t>
            </a:r>
            <a:r>
              <a:rPr lang="es-ES" sz="2400" b="1" dirty="0" smtClean="0">
                <a:latin typeface="Lucida Sans" pitchFamily="34" charset="0"/>
              </a:rPr>
              <a:t> </a:t>
            </a:r>
            <a:r>
              <a:rPr lang="es-ES" sz="2400" b="1" dirty="0">
                <a:latin typeface="Lucida Sans" pitchFamily="34" charset="0"/>
              </a:rPr>
              <a:t>estadísticos sencillos</a:t>
            </a:r>
          </a:p>
          <a:p>
            <a:pPr marL="342900" indent="-342900"/>
            <a:endParaRPr lang="es-ES" sz="2400" dirty="0">
              <a:latin typeface="Lucida Sans" pitchFamily="34" charset="0"/>
            </a:endParaRPr>
          </a:p>
          <a:p>
            <a:pPr marL="342900" indent="-342900"/>
            <a:endParaRPr lang="es-ES" sz="24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Excel permite también la realización de </a:t>
            </a:r>
            <a:r>
              <a:rPr lang="es-ES" sz="2000" dirty="0" err="1">
                <a:latin typeface="Lucida Sans" pitchFamily="34" charset="0"/>
              </a:rPr>
              <a:t>tests</a:t>
            </a:r>
            <a:r>
              <a:rPr lang="es-ES" sz="2000" dirty="0">
                <a:latin typeface="Lucida Sans" pitchFamily="34" charset="0"/>
              </a:rPr>
              <a:t> estadísticos </a:t>
            </a:r>
            <a:r>
              <a:rPr lang="es-ES" sz="2000" dirty="0" smtClean="0">
                <a:latin typeface="Lucida Sans" pitchFamily="34" charset="0"/>
              </a:rPr>
              <a:t>sencillos: estadística </a:t>
            </a:r>
            <a:r>
              <a:rPr lang="es-ES" sz="2000" dirty="0">
                <a:latin typeface="Lucida Sans" pitchFamily="34" charset="0"/>
              </a:rPr>
              <a:t>descriptiva básica, pruebas de la t de </a:t>
            </a:r>
            <a:r>
              <a:rPr lang="es-ES" sz="2000" dirty="0" err="1">
                <a:latin typeface="Lucida Sans" pitchFamily="34" charset="0"/>
              </a:rPr>
              <a:t>Student</a:t>
            </a:r>
            <a:r>
              <a:rPr lang="es-ES" sz="2000" dirty="0">
                <a:latin typeface="Lucida Sans" pitchFamily="34" charset="0"/>
              </a:rPr>
              <a:t>, análisis de la </a:t>
            </a:r>
            <a:r>
              <a:rPr lang="es-ES" sz="2000" dirty="0" smtClean="0">
                <a:latin typeface="Lucida Sans" pitchFamily="34" charset="0"/>
              </a:rPr>
              <a:t>varianza, etc.</a:t>
            </a:r>
            <a:endParaRPr lang="es-ES" sz="2000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Para pruebas estadísticas más complejas es necesario utilizar un software de estadística como R (o </a:t>
            </a:r>
            <a:r>
              <a:rPr lang="es-ES" sz="2000" dirty="0" err="1">
                <a:latin typeface="Lucida Sans" pitchFamily="34" charset="0"/>
              </a:rPr>
              <a:t>DeduceR</a:t>
            </a:r>
            <a:r>
              <a:rPr lang="es-ES" sz="2000" dirty="0">
                <a:latin typeface="Lucida Sans" pitchFamily="34" charset="0"/>
              </a:rPr>
              <a:t>), </a:t>
            </a:r>
            <a:r>
              <a:rPr lang="es-ES" sz="2000" dirty="0" err="1">
                <a:latin typeface="Lucida Sans" pitchFamily="34" charset="0"/>
              </a:rPr>
              <a:t>SAS</a:t>
            </a:r>
            <a:r>
              <a:rPr lang="es-ES" sz="2000" dirty="0">
                <a:latin typeface="Lucida Sans" pitchFamily="34" charset="0"/>
              </a:rPr>
              <a:t>, </a:t>
            </a:r>
            <a:r>
              <a:rPr lang="es-ES" sz="2000" dirty="0" err="1">
                <a:latin typeface="Lucida Sans" pitchFamily="34" charset="0"/>
              </a:rPr>
              <a:t>SPSS</a:t>
            </a:r>
            <a:r>
              <a:rPr lang="es-ES" sz="2000" dirty="0">
                <a:latin typeface="Lucida Sans" pitchFamily="34" charset="0"/>
              </a:rPr>
              <a:t>, etc.</a:t>
            </a: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En Excel 2010 hay que ir al menú 'Datos: Análisis de datos' y escoger el test deseado. Si el complemento de análisis de datos no está activado hay que hacerlo al administrador de complementos.</a:t>
            </a:r>
            <a:endParaRPr lang="ca-ES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s-ES" sz="2400" b="1" dirty="0" smtClean="0">
                <a:latin typeface="Lucida Sans" pitchFamily="34" charset="0"/>
              </a:rPr>
              <a:t>Gráficos</a:t>
            </a:r>
            <a:r>
              <a:rPr lang="es-ES" sz="2400" b="1" dirty="0">
                <a:latin typeface="Lucida Sans" pitchFamily="34" charset="0"/>
              </a:rPr>
              <a:t> </a:t>
            </a:r>
            <a:r>
              <a:rPr lang="es-ES" sz="2400" b="1" dirty="0" smtClean="0">
                <a:latin typeface="Lucida Sans" pitchFamily="34" charset="0"/>
              </a:rPr>
              <a:t>sencillos</a:t>
            </a: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sz="2000" dirty="0" smtClean="0">
                <a:latin typeface="Lucida Sans" pitchFamily="34" charset="0"/>
              </a:rPr>
              <a:t>Excel</a:t>
            </a:r>
            <a:r>
              <a:rPr lang="es-ES" sz="2000" dirty="0">
                <a:latin typeface="Lucida Sans" pitchFamily="34" charset="0"/>
              </a:rPr>
              <a:t> permite hacer muchos tipos de </a:t>
            </a:r>
            <a:r>
              <a:rPr lang="es-ES" sz="2000" b="1" dirty="0">
                <a:latin typeface="Lucida Sans" pitchFamily="34" charset="0"/>
              </a:rPr>
              <a:t>gráficos</a:t>
            </a:r>
            <a:r>
              <a:rPr lang="es-ES" sz="2000" dirty="0">
                <a:latin typeface="Lucida Sans" pitchFamily="34" charset="0"/>
              </a:rPr>
              <a:t> para representar los datos </a:t>
            </a:r>
            <a:r>
              <a:rPr lang="es-ES" sz="2000" dirty="0" smtClean="0">
                <a:latin typeface="Lucida Sans" pitchFamily="34" charset="0"/>
              </a:rPr>
              <a:t>(de </a:t>
            </a:r>
            <a:r>
              <a:rPr lang="es-ES" sz="2000" dirty="0">
                <a:latin typeface="Lucida Sans" pitchFamily="34" charset="0"/>
              </a:rPr>
              <a:t>barras, de líneas, circulares, de </a:t>
            </a:r>
            <a:r>
              <a:rPr lang="es-ES" sz="2000" dirty="0" smtClean="0">
                <a:latin typeface="Lucida Sans" pitchFamily="34" charset="0"/>
              </a:rPr>
              <a:t>dispersión...)</a:t>
            </a: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sz="2000" dirty="0" smtClean="0">
                <a:latin typeface="Lucida Sans" pitchFamily="34" charset="0"/>
              </a:rPr>
              <a:t>Para </a:t>
            </a:r>
            <a:r>
              <a:rPr lang="es-ES" sz="2000" dirty="0">
                <a:latin typeface="Lucida Sans" pitchFamily="34" charset="0"/>
              </a:rPr>
              <a:t>introducir un gráfico en una hoja de cálculo hay que ir al menú </a:t>
            </a:r>
            <a:r>
              <a:rPr lang="es-ES" sz="2000" b="1" dirty="0">
                <a:latin typeface="Lucida Sans" pitchFamily="34" charset="0"/>
              </a:rPr>
              <a:t>'Insertar'</a:t>
            </a:r>
            <a:r>
              <a:rPr lang="es-ES" sz="2000" dirty="0">
                <a:latin typeface="Lucida Sans" pitchFamily="34" charset="0"/>
              </a:rPr>
              <a:t> </a:t>
            </a:r>
            <a:r>
              <a:rPr lang="es-ES" sz="2000" dirty="0" smtClean="0">
                <a:latin typeface="Lucida Sans" pitchFamily="34" charset="0"/>
              </a:rPr>
              <a:t>y elegir </a:t>
            </a:r>
            <a:r>
              <a:rPr lang="es-ES" sz="2000" dirty="0">
                <a:latin typeface="Lucida Sans" pitchFamily="34" charset="0"/>
              </a:rPr>
              <a:t>el tipo de gráfico que se </a:t>
            </a:r>
            <a:r>
              <a:rPr lang="es-ES" sz="2000" dirty="0" smtClean="0">
                <a:latin typeface="Lucida Sans" pitchFamily="34" charset="0"/>
              </a:rPr>
              <a:t>desea.</a:t>
            </a: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sz="2000" dirty="0" smtClean="0">
                <a:latin typeface="Lucida Sans" pitchFamily="34" charset="0"/>
              </a:rPr>
              <a:t>Los </a:t>
            </a:r>
            <a:r>
              <a:rPr lang="es-ES" sz="2000" dirty="0">
                <a:latin typeface="Lucida Sans" pitchFamily="34" charset="0"/>
              </a:rPr>
              <a:t>que más usaremos nosotros son los gráficos de </a:t>
            </a:r>
            <a:r>
              <a:rPr lang="es-ES" sz="2000" b="1" dirty="0">
                <a:latin typeface="Lucida Sans" pitchFamily="34" charset="0"/>
              </a:rPr>
              <a:t>dispersión</a:t>
            </a:r>
            <a:r>
              <a:rPr lang="es-ES" sz="2000" dirty="0">
                <a:latin typeface="Lucida Sans" pitchFamily="34" charset="0"/>
              </a:rPr>
              <a:t>, los </a:t>
            </a:r>
            <a:r>
              <a:rPr lang="es-ES" sz="2000" dirty="0" smtClean="0">
                <a:latin typeface="Lucida Sans" pitchFamily="34" charset="0"/>
              </a:rPr>
              <a:t>cuales relacionan </a:t>
            </a:r>
            <a:r>
              <a:rPr lang="es-ES" sz="2000" dirty="0">
                <a:latin typeface="Lucida Sans" pitchFamily="34" charset="0"/>
              </a:rPr>
              <a:t>los valores de </a:t>
            </a:r>
            <a:r>
              <a:rPr lang="es-ES" sz="2000" b="1" dirty="0">
                <a:latin typeface="Lucida Sans" pitchFamily="34" charset="0"/>
              </a:rPr>
              <a:t>dos </a:t>
            </a:r>
            <a:r>
              <a:rPr lang="es-ES" sz="2000" b="1" dirty="0" smtClean="0">
                <a:latin typeface="Lucida Sans" pitchFamily="34" charset="0"/>
              </a:rPr>
              <a:t>variables</a:t>
            </a:r>
            <a:r>
              <a:rPr lang="es-ES" sz="2000" dirty="0" smtClean="0">
                <a:latin typeface="Lucida Sans" pitchFamily="34" charset="0"/>
              </a:rPr>
              <a:t>.</a:t>
            </a: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sz="2000" dirty="0" smtClean="0">
                <a:latin typeface="Lucida Sans" pitchFamily="34" charset="0"/>
              </a:rPr>
              <a:t>Una </a:t>
            </a:r>
            <a:r>
              <a:rPr lang="es-ES" sz="2000" dirty="0">
                <a:latin typeface="Lucida Sans" pitchFamily="34" charset="0"/>
              </a:rPr>
              <a:t>vez hecho el gráfico de dispersión es posible ajustar una </a:t>
            </a:r>
            <a:r>
              <a:rPr lang="es-ES" sz="2000" b="1" dirty="0">
                <a:latin typeface="Lucida Sans" pitchFamily="34" charset="0"/>
              </a:rPr>
              <a:t>recta</a:t>
            </a:r>
            <a:r>
              <a:rPr lang="es-ES" sz="2000" dirty="0">
                <a:latin typeface="Lucida Sans" pitchFamily="34" charset="0"/>
              </a:rPr>
              <a:t> de </a:t>
            </a:r>
            <a:r>
              <a:rPr lang="es-ES" sz="2000" b="1" dirty="0" smtClean="0">
                <a:latin typeface="Lucida Sans" pitchFamily="34" charset="0"/>
              </a:rPr>
              <a:t>regresión</a:t>
            </a:r>
            <a:r>
              <a:rPr lang="es-ES" sz="2000" dirty="0" smtClean="0">
                <a:latin typeface="Lucida Sans" pitchFamily="34" charset="0"/>
              </a:rPr>
              <a:t> (de </a:t>
            </a:r>
            <a:r>
              <a:rPr lang="es-ES" sz="2000" dirty="0">
                <a:latin typeface="Lucida Sans" pitchFamily="34" charset="0"/>
              </a:rPr>
              <a:t>diferentes tipos) y calcular el </a:t>
            </a:r>
            <a:r>
              <a:rPr lang="es-ES" sz="2000" b="1" dirty="0">
                <a:latin typeface="Lucida Sans" pitchFamily="34" charset="0"/>
              </a:rPr>
              <a:t>coeficiente</a:t>
            </a:r>
            <a:r>
              <a:rPr lang="es-ES" sz="2000" dirty="0">
                <a:latin typeface="Lucida Sans" pitchFamily="34" charset="0"/>
              </a:rPr>
              <a:t> de </a:t>
            </a:r>
            <a:r>
              <a:rPr lang="es-ES" sz="2000" b="1" dirty="0">
                <a:latin typeface="Lucida Sans" pitchFamily="34" charset="0"/>
              </a:rPr>
              <a:t>correlación</a:t>
            </a:r>
            <a:r>
              <a:rPr lang="es-ES" sz="2000" dirty="0">
                <a:latin typeface="Lucida Sans" pitchFamily="34" charset="0"/>
              </a:rPr>
              <a:t> (o determinación, </a:t>
            </a:r>
            <a:r>
              <a:rPr lang="ca-ES" sz="2000" i="1" dirty="0" err="1">
                <a:latin typeface="Lucida Sans" pitchFamily="34" charset="0"/>
              </a:rPr>
              <a:t>r</a:t>
            </a:r>
            <a:r>
              <a:rPr lang="ca-ES" sz="2000" baseline="30000" dirty="0" err="1">
                <a:latin typeface="Lucida Sans" pitchFamily="34" charset="0"/>
              </a:rPr>
              <a:t>2</a:t>
            </a:r>
            <a:r>
              <a:rPr lang="es-ES" sz="2000" dirty="0" smtClean="0">
                <a:latin typeface="Lucida Sans" pitchFamily="34" charset="0"/>
              </a:rPr>
              <a:t>) correspondiente</a:t>
            </a:r>
            <a:r>
              <a:rPr lang="es-ES" sz="2000" dirty="0">
                <a:latin typeface="Lucida San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3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20688"/>
            <a:ext cx="878567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s-ES" sz="2400" b="1" dirty="0" smtClean="0">
                <a:latin typeface="Lucida Sans" pitchFamily="34" charset="0"/>
              </a:rPr>
              <a:t>Dónde </a:t>
            </a:r>
            <a:r>
              <a:rPr lang="es-ES" sz="2400" b="1" dirty="0">
                <a:latin typeface="Lucida Sans" pitchFamily="34" charset="0"/>
              </a:rPr>
              <a:t>encontrar información </a:t>
            </a:r>
            <a:r>
              <a:rPr lang="es-ES" sz="2400" b="1" dirty="0" smtClean="0">
                <a:latin typeface="Lucida Sans" pitchFamily="34" charset="0"/>
              </a:rPr>
              <a:t>adicional</a:t>
            </a:r>
            <a:endParaRPr lang="es-ES" sz="2400" b="1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es-ES" sz="2000" b="1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dirty="0" smtClean="0">
                <a:latin typeface="Lucida Sans" pitchFamily="34" charset="0"/>
              </a:rPr>
              <a:t>Las </a:t>
            </a:r>
            <a:r>
              <a:rPr lang="es-ES" dirty="0">
                <a:latin typeface="Lucida Sans" pitchFamily="34" charset="0"/>
              </a:rPr>
              <a:t>posibilidades de una hoja de cálculo como Excel son enormes, incluida la posibilidad de utilizar macros o programas (en Visual Basic) para realizar operaciones y cálculos más </a:t>
            </a:r>
            <a:r>
              <a:rPr lang="es-ES" dirty="0" smtClean="0">
                <a:latin typeface="Lucida Sans" pitchFamily="34" charset="0"/>
              </a:rPr>
              <a:t>complejos.</a:t>
            </a:r>
          </a:p>
          <a:p>
            <a:pPr marL="342900" indent="-342900">
              <a:lnSpc>
                <a:spcPct val="120000"/>
              </a:lnSpc>
            </a:pPr>
            <a:endParaRPr lang="es-ES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dirty="0" smtClean="0">
                <a:latin typeface="Lucida Sans" pitchFamily="34" charset="0"/>
              </a:rPr>
              <a:t>Aparte </a:t>
            </a:r>
            <a:r>
              <a:rPr lang="es-ES" dirty="0">
                <a:latin typeface="Lucida Sans" pitchFamily="34" charset="0"/>
              </a:rPr>
              <a:t>de la ayuda del propio Excel puede consultar la ayuda online de Microsoft: </a:t>
            </a:r>
            <a:r>
              <a:rPr lang="ca-ES" sz="1200" dirty="0" smtClean="0">
                <a:latin typeface="Lucida Sans" pitchFamily="34" charset="0"/>
                <a:hlinkClick r:id="rId2"/>
              </a:rPr>
              <a:t>https</a:t>
            </a:r>
            <a:r>
              <a:rPr lang="ca-ES" sz="1200" dirty="0">
                <a:latin typeface="Lucida Sans" pitchFamily="34" charset="0"/>
                <a:hlinkClick r:id="rId2"/>
              </a:rPr>
              <a:t>://</a:t>
            </a:r>
            <a:r>
              <a:rPr lang="ca-ES" sz="1200" dirty="0" smtClean="0">
                <a:latin typeface="Lucida Sans" pitchFamily="34" charset="0"/>
                <a:hlinkClick r:id="rId2"/>
              </a:rPr>
              <a:t>support.office.microsoft.com/es-es/article/Introducci%C3%B3n-a-Excel-2010-d8708ff8-2fbd-4d1e-8bbb-5de3556210f7?CorrelationId=94e3f806-ad9d-4e6a-b82c-573e60cc52d4&amp;ui=es-ES&amp;rs=es-ES&amp;ad=ES</a:t>
            </a:r>
            <a:endParaRPr lang="ca-ES" sz="1600" dirty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endParaRPr lang="ca-ES" dirty="0" smtClean="0">
              <a:latin typeface="Lucida Sans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s-ES" dirty="0" smtClean="0">
                <a:latin typeface="Lucida Sans" pitchFamily="34" charset="0"/>
              </a:rPr>
              <a:t>En </a:t>
            </a:r>
            <a:r>
              <a:rPr lang="es-ES" dirty="0">
                <a:latin typeface="Lucida Sans" pitchFamily="34" charset="0"/>
              </a:rPr>
              <a:t>cuanto aplicaciones un poco más orientadas a la biología ambiental puede consultar (entre otros) los libros </a:t>
            </a:r>
            <a:r>
              <a:rPr lang="es-ES" dirty="0" smtClean="0">
                <a:latin typeface="Lucida Sans" pitchFamily="34" charset="0"/>
              </a:rPr>
              <a:t>de</a:t>
            </a:r>
            <a:r>
              <a:rPr lang="ca-ES" dirty="0" smtClean="0">
                <a:latin typeface="Lucida Sans" pitchFamily="34" charset="0"/>
              </a:rPr>
              <a:t> </a:t>
            </a:r>
            <a:r>
              <a:rPr lang="en-US" dirty="0" smtClean="0">
                <a:latin typeface="Lucida Sans" pitchFamily="34" charset="0"/>
              </a:rPr>
              <a:t>Donovan TM &amp; C </a:t>
            </a:r>
            <a:r>
              <a:rPr lang="en-US" dirty="0" err="1" smtClean="0">
                <a:latin typeface="Lucida Sans" pitchFamily="34" charset="0"/>
              </a:rPr>
              <a:t>Welden</a:t>
            </a:r>
            <a:r>
              <a:rPr lang="en-US" dirty="0" smtClean="0">
                <a:latin typeface="Lucida Sans" pitchFamily="34" charset="0"/>
              </a:rPr>
              <a:t> (2002): </a:t>
            </a:r>
            <a:r>
              <a:rPr lang="en-US" i="1" dirty="0">
                <a:latin typeface="Lucida Sans" pitchFamily="34" charset="0"/>
              </a:rPr>
              <a:t>Spreadsheet exercises in ecology and </a:t>
            </a:r>
            <a:r>
              <a:rPr lang="en-US" i="1" dirty="0" smtClean="0">
                <a:latin typeface="Lucida Sans" pitchFamily="34" charset="0"/>
              </a:rPr>
              <a:t>evolution</a:t>
            </a:r>
            <a:r>
              <a:rPr lang="en-US" dirty="0" smtClean="0">
                <a:latin typeface="Lucida Sans" pitchFamily="34" charset="0"/>
              </a:rPr>
              <a:t> y </a:t>
            </a:r>
            <a:r>
              <a:rPr lang="en-US" i="1" dirty="0" smtClean="0">
                <a:latin typeface="Lucida Sans" pitchFamily="34" charset="0"/>
              </a:rPr>
              <a:t>Spreadsheet </a:t>
            </a:r>
            <a:r>
              <a:rPr lang="en-US" i="1" dirty="0">
                <a:latin typeface="Lucida Sans" pitchFamily="34" charset="0"/>
              </a:rPr>
              <a:t>exercises in conservation biology and landscape </a:t>
            </a:r>
            <a:r>
              <a:rPr lang="en-US" i="1" dirty="0" smtClean="0">
                <a:latin typeface="Lucida Sans" pitchFamily="34" charset="0"/>
              </a:rPr>
              <a:t>ecology</a:t>
            </a:r>
            <a:r>
              <a:rPr lang="en-US" dirty="0" smtClean="0">
                <a:latin typeface="Lucida Sans" pitchFamily="34" charset="0"/>
              </a:rPr>
              <a:t>, </a:t>
            </a:r>
            <a:r>
              <a:rPr lang="ca-ES" sz="1200" dirty="0" smtClean="0">
                <a:latin typeface="Lucida Sans" pitchFamily="34" charset="0"/>
                <a:hlinkClick r:id="rId3"/>
              </a:rPr>
              <a:t>http</a:t>
            </a:r>
            <a:r>
              <a:rPr lang="ca-ES" sz="1200" dirty="0">
                <a:latin typeface="Lucida Sans" pitchFamily="34" charset="0"/>
                <a:hlinkClick r:id="rId3"/>
              </a:rPr>
              <a:t>://www.uvm.edu/rsenr/vtcfwru/spreadsheets/?</a:t>
            </a:r>
            <a:r>
              <a:rPr lang="ca-ES" sz="1200" dirty="0" smtClean="0">
                <a:latin typeface="Lucida Sans" pitchFamily="34" charset="0"/>
                <a:hlinkClick r:id="rId3"/>
              </a:rPr>
              <a:t>Page=ecologyevolution/ecology_evolution.htm</a:t>
            </a:r>
            <a:endParaRPr lang="ca-ES" sz="1200" dirty="0" smtClean="0">
              <a:latin typeface="Lucida Sans" pitchFamily="34" charset="0"/>
            </a:endParaRPr>
          </a:p>
          <a:p>
            <a:r>
              <a:rPr lang="ca-ES" sz="1200" dirty="0">
                <a:latin typeface="Lucida Sans" pitchFamily="34" charset="0"/>
                <a:hlinkClick r:id="rId4"/>
              </a:rPr>
              <a:t>http://www.uvm.edu/rsenr/vtcfwru/spreadsheets/?</a:t>
            </a:r>
            <a:r>
              <a:rPr lang="ca-ES" sz="1200" dirty="0" smtClean="0">
                <a:latin typeface="Lucida Sans" pitchFamily="34" charset="0"/>
                <a:hlinkClick r:id="rId4"/>
              </a:rPr>
              <a:t>Page=conbiolandecol/conbio_landecol.htm</a:t>
            </a:r>
            <a:endParaRPr lang="ca-ES" sz="1200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Watercolour by Serge Nico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56992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20688"/>
            <a:ext cx="856964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da Sans" pitchFamily="34" charset="0"/>
              </a:rPr>
              <a:t>Ejercicio </a:t>
            </a:r>
            <a:r>
              <a:rPr lang="es-ES" sz="2400" b="1" dirty="0">
                <a:latin typeface="Lucida Sans" pitchFamily="34" charset="0"/>
              </a:rPr>
              <a:t>1</a:t>
            </a:r>
          </a:p>
          <a:p>
            <a:r>
              <a:rPr lang="es-ES" dirty="0">
                <a:latin typeface="Lucida Sans" pitchFamily="34" charset="0"/>
              </a:rPr>
              <a:t>A partir del fichero </a:t>
            </a:r>
            <a:r>
              <a:rPr lang="es-ES" dirty="0" smtClean="0">
                <a:latin typeface="Lucida Sans" pitchFamily="34" charset="0"/>
              </a:rPr>
              <a:t>'CensoDelta.xls</a:t>
            </a:r>
            <a:r>
              <a:rPr lang="es-ES" dirty="0">
                <a:latin typeface="Lucida Sans" pitchFamily="34" charset="0"/>
              </a:rPr>
              <a:t>' (colgado en el cv), que contiene el número de parejas de gaviota de </a:t>
            </a:r>
            <a:r>
              <a:rPr lang="es-ES" dirty="0" err="1">
                <a:latin typeface="Lucida Sans" pitchFamily="34" charset="0"/>
              </a:rPr>
              <a:t>Audouin</a:t>
            </a:r>
            <a:r>
              <a:rPr lang="es-ES" dirty="0">
                <a:latin typeface="Lucida Sans" pitchFamily="34" charset="0"/>
              </a:rPr>
              <a:t> (</a:t>
            </a:r>
            <a:r>
              <a:rPr lang="es-ES" dirty="0" err="1">
                <a:latin typeface="Lucida Sans" pitchFamily="34" charset="0"/>
              </a:rPr>
              <a:t>Larus</a:t>
            </a:r>
            <a:r>
              <a:rPr lang="es-ES" dirty="0">
                <a:latin typeface="Lucida Sans" pitchFamily="34" charset="0"/>
              </a:rPr>
              <a:t> </a:t>
            </a:r>
            <a:r>
              <a:rPr lang="es-ES" dirty="0" err="1">
                <a:latin typeface="Lucida Sans" pitchFamily="34" charset="0"/>
              </a:rPr>
              <a:t>audouinii</a:t>
            </a:r>
            <a:r>
              <a:rPr lang="es-ES" dirty="0">
                <a:latin typeface="Lucida Sans" pitchFamily="34" charset="0"/>
              </a:rPr>
              <a:t>) censadas en el Delta del Ebro entre los años 1981 y 2010</a:t>
            </a:r>
            <a:r>
              <a:rPr lang="es-ES" dirty="0" smtClean="0">
                <a:latin typeface="Lucida Sans" pitchFamily="34" charset="0"/>
              </a:rPr>
              <a:t>:</a:t>
            </a: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dirty="0">
                <a:latin typeface="Lucida Sans" pitchFamily="34" charset="0"/>
              </a:rPr>
              <a:t>(1) representar gráficamente el número de parejas en función del tiempo y ajustar la ecuación del modelo exponencial.</a:t>
            </a:r>
          </a:p>
          <a:p>
            <a:r>
              <a:rPr lang="es-ES" dirty="0">
                <a:latin typeface="Lucida Sans" pitchFamily="34" charset="0"/>
              </a:rPr>
              <a:t>(2) calcular la tasa intrínseca de crecimiento poblacional (r) media para todo el período y su desviación estándar.</a:t>
            </a:r>
            <a:endParaRPr lang="ca-ES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8713788" cy="4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400" b="1" dirty="0">
                <a:latin typeface="Lucida Sans" panose="020B0602040502020204" pitchFamily="34" charset="0"/>
              </a:rPr>
              <a:t>CRECIMIENTO ILIMITADO: EL MODELO </a:t>
            </a:r>
            <a:r>
              <a:rPr lang="es-ES" altLang="es-ES" sz="2400" b="1" dirty="0" smtClean="0">
                <a:latin typeface="Lucida Sans" panose="020B0602040502020204" pitchFamily="34" charset="0"/>
              </a:rPr>
              <a:t>EXPONENCIAL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1341438"/>
            <a:ext cx="8664575" cy="7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altLang="es-ES" sz="2000" dirty="0" smtClean="0">
                <a:latin typeface="Lucida Sans" panose="020B0602040502020204" pitchFamily="34" charset="0"/>
              </a:rPr>
              <a:t> Supongamos </a:t>
            </a:r>
            <a:r>
              <a:rPr lang="es-ES" altLang="es-ES" sz="2000" dirty="0">
                <a:latin typeface="Lucida Sans" panose="020B0602040502020204" pitchFamily="34" charset="0"/>
              </a:rPr>
              <a:t>que no hay movimientos migratorios (población cerrada</a:t>
            </a:r>
            <a:r>
              <a:rPr lang="es-ES" altLang="es-ES" sz="2000" dirty="0" smtClean="0">
                <a:latin typeface="Lucida Sans" panose="020B0602040502020204" pitchFamily="34" charset="0"/>
              </a:rPr>
              <a:t>):</a:t>
            </a:r>
            <a:endParaRPr lang="es-ES" altLang="es-ES" sz="2000" dirty="0">
              <a:latin typeface="Lucida Sans" panose="020B0602040502020204" pitchFamily="34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3603625"/>
            <a:ext cx="8497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altLang="es-ES" sz="2000" dirty="0" smtClean="0">
                <a:latin typeface="Lucida Sans" panose="020B0602040502020204" pitchFamily="34" charset="0"/>
              </a:rPr>
              <a:t> Supongamos </a:t>
            </a:r>
            <a:r>
              <a:rPr lang="es-ES" altLang="es-ES" sz="2000" dirty="0">
                <a:latin typeface="Lucida Sans" panose="020B0602040502020204" pitchFamily="34" charset="0"/>
              </a:rPr>
              <a:t>que las tasas de natalidad y mortalidad son una función lineal del tamaño poblacional:</a:t>
            </a: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2024063" y="2333625"/>
          <a:ext cx="4564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cuación" r:id="rId3" imgW="2095500" imgH="393700" progId="Equation.3">
                  <p:embed/>
                </p:oleObj>
              </mc:Choice>
              <mc:Fallback>
                <p:oleObj name="Ecuación" r:id="rId3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333625"/>
                        <a:ext cx="4564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979613" y="2260600"/>
            <a:ext cx="4633912" cy="1008063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Lucida Sans" panose="020B0602040502020204" pitchFamily="34" charset="0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706563" y="4668838"/>
          <a:ext cx="51990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cuación" r:id="rId5" imgW="2387600" imgH="431800" progId="Equation.3">
                  <p:embed/>
                </p:oleObj>
              </mc:Choice>
              <mc:Fallback>
                <p:oleObj name="Ecuación" r:id="rId5" imgW="238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668838"/>
                        <a:ext cx="51990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619250" y="4494213"/>
            <a:ext cx="5329238" cy="1222375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Lucida Sans" panose="020B0602040502020204" pitchFamily="34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130550" y="5865813"/>
            <a:ext cx="5905500" cy="40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>
                <a:solidFill>
                  <a:srgbClr val="FF0000"/>
                </a:solidFill>
                <a:latin typeface="Lucida Sans" panose="020B0602040502020204" pitchFamily="34" charset="0"/>
              </a:rPr>
              <a:t>tasa instantánea (o intrínseca) de crecimiento</a:t>
            </a: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V="1">
            <a:off x="6084888" y="5284788"/>
            <a:ext cx="21590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165850" y="4995863"/>
            <a:ext cx="28733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Lucida Sans" panose="020B0602040502020204" pitchFamily="34" charset="0"/>
            </a:endParaRP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5724525" y="2951163"/>
            <a:ext cx="2889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6227763" y="2951163"/>
            <a:ext cx="2889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28600" y="1484313"/>
            <a:ext cx="8664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ca-ES" altLang="es-ES" sz="2000" dirty="0" smtClean="0">
                <a:latin typeface="Lucida Sans" panose="020B0602040502020204" pitchFamily="34" charset="0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</a:rPr>
              <a:t>Nos queda una ecuación diferencial de primer </a:t>
            </a:r>
            <a:r>
              <a:rPr lang="es-ES" altLang="es-ES" sz="2000" dirty="0" smtClean="0">
                <a:latin typeface="Lucida Sans" panose="020B0602040502020204" pitchFamily="34" charset="0"/>
              </a:rPr>
              <a:t>orden. Si </a:t>
            </a:r>
            <a:r>
              <a:rPr lang="es-ES" altLang="es-ES" sz="2000" dirty="0">
                <a:latin typeface="Lucida Sans" panose="020B0602040502020204" pitchFamily="34" charset="0"/>
              </a:rPr>
              <a:t>la resolvemos </a:t>
            </a:r>
            <a:r>
              <a:rPr lang="es-ES" altLang="es-ES" sz="2000" dirty="0" smtClean="0">
                <a:latin typeface="Lucida Sans" panose="020B0602040502020204" pitchFamily="34" charset="0"/>
              </a:rPr>
              <a:t>integrando: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1084263" y="2678113"/>
          <a:ext cx="64436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cuación" r:id="rId3" imgW="2959100" imgH="393700" progId="Equation.3">
                  <p:embed/>
                </p:oleObj>
              </mc:Choice>
              <mc:Fallback>
                <p:oleObj name="Ecuación" r:id="rId3" imgW="2959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678113"/>
                        <a:ext cx="644366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971550" y="2535238"/>
            <a:ext cx="6624638" cy="1222375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Lucida Sans" panose="020B0602040502020204" pitchFamily="34" charset="0"/>
            </a:endParaRP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250825" y="4225925"/>
            <a:ext cx="86645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ca-ES" altLang="es-ES" sz="2000" dirty="0">
                <a:latin typeface="Lucida Sans" panose="020B0602040502020204" pitchFamily="34" charset="0"/>
              </a:rPr>
              <a:t> si </a:t>
            </a:r>
            <a:r>
              <a:rPr lang="ca-ES" altLang="es-ES" sz="2000" dirty="0" err="1">
                <a:latin typeface="Lucida Sans" panose="020B0602040502020204" pitchFamily="34" charset="0"/>
              </a:rPr>
              <a:t>definimos</a:t>
            </a:r>
            <a:r>
              <a:rPr lang="ca-ES" altLang="es-ES" sz="2000" dirty="0">
                <a:latin typeface="Lucida Sans" panose="020B0602040502020204" pitchFamily="34" charset="0"/>
              </a:rPr>
              <a:t> que </a:t>
            </a:r>
            <a:r>
              <a:rPr lang="ca-ES" altLang="es-ES" sz="2000" dirty="0" err="1" smtClean="0">
                <a:latin typeface="Lucida Sans" panose="020B0602040502020204" pitchFamily="34" charset="0"/>
              </a:rPr>
              <a:t>cuando</a:t>
            </a:r>
            <a:r>
              <a:rPr lang="ca-ES" altLang="es-ES" sz="2000" dirty="0" smtClean="0">
                <a:latin typeface="Lucida Sans" panose="020B0602040502020204" pitchFamily="34" charset="0"/>
              </a:rPr>
              <a:t> </a:t>
            </a:r>
            <a:r>
              <a:rPr lang="ca-ES" altLang="es-ES" sz="2000" i="1" dirty="0" smtClean="0">
                <a:latin typeface="Lucida Sans" panose="020B0602040502020204" pitchFamily="34" charset="0"/>
              </a:rPr>
              <a:t>t</a:t>
            </a:r>
            <a:r>
              <a:rPr lang="ca-ES" altLang="es-ES" sz="2000" dirty="0" smtClean="0">
                <a:latin typeface="Lucida Sans" panose="020B0602040502020204" pitchFamily="34" charset="0"/>
              </a:rPr>
              <a:t> </a:t>
            </a:r>
            <a:r>
              <a:rPr lang="ca-ES" altLang="es-ES" sz="2000" dirty="0">
                <a:latin typeface="Lucida Sans" panose="020B0602040502020204" pitchFamily="34" charset="0"/>
              </a:rPr>
              <a:t>= 0 </a:t>
            </a:r>
            <a:r>
              <a:rPr lang="ca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 </a:t>
            </a:r>
            <a:r>
              <a:rPr lang="ca-ES" altLang="es-ES" sz="2000" i="1" dirty="0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ca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= </a:t>
            </a:r>
            <a:r>
              <a:rPr lang="ca-ES" altLang="es-ES" sz="2000" i="1" dirty="0" err="1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ca-ES" altLang="es-ES" sz="2000" baseline="-25000" dirty="0" err="1">
                <a:latin typeface="Lucida Sans" panose="020B0602040502020204" pitchFamily="34" charset="0"/>
                <a:sym typeface="Symbol" panose="05050102010706020507" pitchFamily="18" charset="2"/>
              </a:rPr>
              <a:t>0</a:t>
            </a:r>
            <a:r>
              <a:rPr lang="ca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, </a:t>
            </a:r>
            <a:r>
              <a:rPr lang="ca-ES" altLang="es-ES" sz="2000" dirty="0" err="1">
                <a:latin typeface="Lucida Sans" panose="020B0602040502020204" pitchFamily="34" charset="0"/>
                <a:sym typeface="Symbol" panose="05050102010706020507" pitchFamily="18" charset="2"/>
              </a:rPr>
              <a:t>tenemos</a:t>
            </a:r>
            <a:r>
              <a:rPr lang="ca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que C = </a:t>
            </a:r>
            <a:r>
              <a:rPr lang="ca-ES" altLang="es-ES" sz="2000" dirty="0" err="1">
                <a:latin typeface="Lucida Sans" panose="020B0602040502020204" pitchFamily="34" charset="0"/>
                <a:sym typeface="Symbol" panose="05050102010706020507" pitchFamily="18" charset="2"/>
              </a:rPr>
              <a:t>ln</a:t>
            </a:r>
            <a:r>
              <a:rPr lang="ca-ES" altLang="es-ES" sz="2000" i="1" dirty="0" err="1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ca-ES" altLang="es-ES" sz="2000" baseline="-25000" dirty="0" err="1">
                <a:latin typeface="Lucida Sans" panose="020B0602040502020204" pitchFamily="34" charset="0"/>
                <a:sym typeface="Symbol" panose="05050102010706020507" pitchFamily="18" charset="2"/>
              </a:rPr>
              <a:t>0</a:t>
            </a:r>
            <a:r>
              <a:rPr lang="ca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</a:t>
            </a:r>
            <a:r>
              <a:rPr lang="ca-ES" altLang="es-ES" sz="2000" dirty="0" smtClean="0">
                <a:latin typeface="Lucida Sans" panose="020B0602040502020204" pitchFamily="34" charset="0"/>
                <a:sym typeface="Symbol" panose="05050102010706020507" pitchFamily="18" charset="2"/>
              </a:rPr>
              <a:t>y:</a:t>
            </a:r>
            <a:endParaRPr lang="ca-ES" altLang="es-ES" sz="2000" baseline="-25000" dirty="0">
              <a:latin typeface="Lucida Sans" panose="020B06020405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2900363" y="5032375"/>
          <a:ext cx="26066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cuación" r:id="rId5" imgW="787400" imgH="241300" progId="Equation.3">
                  <p:embed/>
                </p:oleObj>
              </mc:Choice>
              <mc:Fallback>
                <p:oleObj name="Ecuación" r:id="rId5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5032375"/>
                        <a:ext cx="26066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2698750" y="4870450"/>
            <a:ext cx="2952750" cy="1222375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>
              <a:latin typeface="Lucida Sans" panose="020B06020405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8713788" cy="4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400" b="1" dirty="0">
                <a:latin typeface="Lucida Sans" panose="020B0602040502020204" pitchFamily="34" charset="0"/>
              </a:rPr>
              <a:t>CRECIMIENTO ILIMITADO: EL MODELO </a:t>
            </a:r>
            <a:r>
              <a:rPr lang="es-ES" altLang="es-ES" sz="2400" b="1" dirty="0" smtClean="0">
                <a:latin typeface="Lucida Sans" panose="020B0602040502020204" pitchFamily="34" charset="0"/>
              </a:rPr>
              <a:t>EXPONENCIAL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8713788" cy="4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ca-ES" altLang="es-ES" sz="2400" b="1" dirty="0">
                <a:latin typeface="Lucida Sans" panose="020B0602040502020204" pitchFamily="34" charset="0"/>
              </a:rPr>
              <a:t>EL MODELO EXPONENCIAL </a:t>
            </a:r>
            <a:r>
              <a:rPr lang="ca-ES" altLang="es-ES" sz="2400" b="1" dirty="0" err="1">
                <a:latin typeface="Lucida Sans" panose="020B0602040502020204" pitchFamily="34" charset="0"/>
              </a:rPr>
              <a:t>DISCRETO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8600" y="1484313"/>
            <a:ext cx="6359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ca-ES" altLang="es-ES" sz="2000" dirty="0">
                <a:latin typeface="Lucida Sans" panose="020B0602040502020204" pitchFamily="34" charset="0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</a:rPr>
              <a:t>En muchas especies las generaciones son discretas y el modelo continuo no es aplicable</a:t>
            </a:r>
            <a:r>
              <a:rPr lang="es-ES" altLang="es-ES" sz="2000" dirty="0" smtClean="0">
                <a:latin typeface="Lucida Sans" panose="020B0602040502020204" pitchFamily="34" charset="0"/>
              </a:rPr>
              <a:t>.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755650" y="2573338"/>
          <a:ext cx="47482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cuación" r:id="rId4" imgW="1803400" imgH="241300" progId="Equation.3">
                  <p:embed/>
                </p:oleObj>
              </mc:Choice>
              <mc:Fallback>
                <p:oleObj name="Ecuación" r:id="rId4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73338"/>
                        <a:ext cx="47482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684213" y="2492375"/>
            <a:ext cx="4751387" cy="865188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50825" y="3890963"/>
            <a:ext cx="8736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ca-ES" altLang="es-ES" sz="2000" dirty="0">
                <a:latin typeface="Lucida Sans" panose="020B0602040502020204" pitchFamily="34" charset="0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</a:rPr>
              <a:t>Cuando el paso de tiempo se hace muy pequeño el modelo discreto converge al modelo continuo</a:t>
            </a:r>
            <a:r>
              <a:rPr lang="es-ES" altLang="es-ES" sz="2000" dirty="0" smtClean="0">
                <a:latin typeface="Lucida Sans" panose="020B0602040502020204" pitchFamily="34" charset="0"/>
              </a:rPr>
              <a:t>: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803275" y="5056188"/>
          <a:ext cx="3448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cuación" r:id="rId6" imgW="1308100" imgH="228600" progId="Equation.3">
                  <p:embed/>
                </p:oleObj>
              </mc:Choice>
              <mc:Fallback>
                <p:oleObj name="Ecuación" r:id="rId6" imgW="130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056188"/>
                        <a:ext cx="34480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698500" y="4946650"/>
            <a:ext cx="3600450" cy="858838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/>
          </a:p>
        </p:txBody>
      </p:sp>
      <p:sp>
        <p:nvSpPr>
          <p:cNvPr id="150539" name="AutoShape 11"/>
          <p:cNvSpPr>
            <a:spLocks/>
          </p:cNvSpPr>
          <p:nvPr/>
        </p:nvSpPr>
        <p:spPr bwMode="auto">
          <a:xfrm>
            <a:off x="4586288" y="4581525"/>
            <a:ext cx="358775" cy="1584325"/>
          </a:xfrm>
          <a:prstGeom prst="leftBrace">
            <a:avLst>
              <a:gd name="adj1" fmla="val 367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600"/>
          </a:p>
        </p:txBody>
      </p:sp>
      <p:pic>
        <p:nvPicPr>
          <p:cNvPr id="8202" name="Picture 13" descr="Red deer sta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 r="9763" b="8333"/>
          <a:stretch>
            <a:fillRect/>
          </a:stretch>
        </p:blipFill>
        <p:spPr bwMode="auto">
          <a:xfrm>
            <a:off x="6659563" y="908050"/>
            <a:ext cx="2220912" cy="2806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4999038" y="4629150"/>
            <a:ext cx="28312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i="1" dirty="0">
                <a:latin typeface="Lucida Sans" panose="020B0602040502020204" pitchFamily="34" charset="0"/>
              </a:rPr>
              <a:t>r</a:t>
            </a:r>
            <a:r>
              <a:rPr lang="es-ES" altLang="es-ES" sz="2000" dirty="0">
                <a:latin typeface="Lucida Sans" panose="020B0602040502020204" pitchFamily="34" charset="0"/>
              </a:rPr>
              <a:t> &gt; 0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 </a:t>
            </a:r>
            <a:r>
              <a:rPr lang="el-GR" sz="2000" dirty="0"/>
              <a:t>λ</a:t>
            </a:r>
            <a:r>
              <a:rPr lang="es-ES" altLang="es-ES" sz="2000" dirty="0" smtClean="0">
                <a:latin typeface="Lucida Sans" panose="020B0602040502020204" pitchFamily="34" charset="0"/>
                <a:sym typeface="Symbol" panose="05050102010706020507" pitchFamily="18" charset="2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&gt; 1  </a:t>
            </a:r>
            <a:r>
              <a:rPr lang="es-ES" altLang="es-ES" sz="2000" i="1" dirty="0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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ES" altLang="es-ES" sz="2000" dirty="0">
              <a:latin typeface="Lucida Sans" panose="020B06020405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i="1" dirty="0">
                <a:latin typeface="Lucida Sans" panose="020B0602040502020204" pitchFamily="34" charset="0"/>
              </a:rPr>
              <a:t>r</a:t>
            </a:r>
            <a:r>
              <a:rPr lang="es-ES" altLang="es-ES" sz="2000" dirty="0">
                <a:latin typeface="Lucida Sans" panose="020B0602040502020204" pitchFamily="34" charset="0"/>
              </a:rPr>
              <a:t> = 0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 </a:t>
            </a:r>
            <a:r>
              <a:rPr lang="el-GR" sz="2000" dirty="0" smtClean="0"/>
              <a:t>λ</a:t>
            </a:r>
            <a:r>
              <a:rPr lang="es-ES" altLang="es-ES" sz="2000" dirty="0" smtClean="0">
                <a:latin typeface="Lucida Sans" panose="020B0602040502020204" pitchFamily="34" charset="0"/>
                <a:sym typeface="Symbol" panose="05050102010706020507" pitchFamily="18" charset="2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= 1  </a:t>
            </a:r>
            <a:r>
              <a:rPr lang="es-ES" altLang="es-ES" sz="2000" i="1" dirty="0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=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s-ES" altLang="es-ES" sz="2000" dirty="0">
              <a:latin typeface="Lucida Sans" panose="020B06020405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i="1" dirty="0">
                <a:latin typeface="Lucida Sans" panose="020B0602040502020204" pitchFamily="34" charset="0"/>
              </a:rPr>
              <a:t>r</a:t>
            </a:r>
            <a:r>
              <a:rPr lang="es-ES" altLang="es-ES" sz="2000" dirty="0">
                <a:latin typeface="Lucida Sans" panose="020B0602040502020204" pitchFamily="34" charset="0"/>
              </a:rPr>
              <a:t> &lt; 0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 </a:t>
            </a:r>
            <a:r>
              <a:rPr lang="el-GR" sz="2000" dirty="0" smtClean="0"/>
              <a:t>λ</a:t>
            </a:r>
            <a:r>
              <a:rPr lang="es-ES" altLang="es-ES" sz="2000" dirty="0" smtClean="0">
                <a:latin typeface="Lucida Sans" panose="020B0602040502020204" pitchFamily="34" charset="0"/>
                <a:sym typeface="Symbol" panose="05050102010706020507" pitchFamily="18" charset="2"/>
              </a:rPr>
              <a:t> 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&lt; 1  </a:t>
            </a:r>
            <a:r>
              <a:rPr lang="es-ES" altLang="es-ES" sz="2000" i="1" dirty="0">
                <a:latin typeface="Lucida Sans" panose="020B0602040502020204" pitchFamily="34" charset="0"/>
                <a:sym typeface="Symbol" panose="05050102010706020507" pitchFamily="18" charset="2"/>
              </a:rPr>
              <a:t>N</a:t>
            </a:r>
            <a:r>
              <a:rPr lang="es-ES" altLang="es-ES" sz="2000" dirty="0">
                <a:latin typeface="Lucida Sans" panose="020B0602040502020204" pitchFamily="34" charset="0"/>
                <a:sym typeface="Symbol" panose="05050102010706020507" pitchFamily="18" charset="2"/>
              </a:rPr>
              <a:t> </a:t>
            </a:r>
          </a:p>
        </p:txBody>
      </p:sp>
    </p:spTree>
    <p:extLst>
      <p:ext uri="{BB962C8B-B14F-4D97-AF65-F5344CB8AC3E}">
        <p14:creationId xmlns:p14="http://schemas.microsoft.com/office/powerpoint/2010/main" val="36549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20688"/>
            <a:ext cx="8713664" cy="561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ca-ES" sz="2400" b="1" dirty="0" err="1" smtClean="0">
                <a:latin typeface="Lucida Sans" pitchFamily="34" charset="0"/>
              </a:rPr>
              <a:t>Ejercicio</a:t>
            </a:r>
            <a:r>
              <a:rPr lang="ca-ES" sz="2400" b="1" dirty="0" smtClean="0">
                <a:latin typeface="Lucida Sans" pitchFamily="34" charset="0"/>
              </a:rPr>
              <a:t> 2</a:t>
            </a:r>
          </a:p>
          <a:p>
            <a:pPr marL="342900" indent="-342900">
              <a:lnSpc>
                <a:spcPct val="120000"/>
              </a:lnSpc>
            </a:pPr>
            <a:endParaRPr lang="es-ES" sz="2000" dirty="0">
              <a:latin typeface="Lucida Sans" pitchFamily="34" charset="0"/>
            </a:endParaRPr>
          </a:p>
          <a:p>
            <a:r>
              <a:rPr lang="es-ES" dirty="0" smtClean="0">
                <a:latin typeface="Lucida Sans" pitchFamily="34" charset="0"/>
              </a:rPr>
              <a:t>Usa </a:t>
            </a:r>
            <a:r>
              <a:rPr lang="es-ES" dirty="0">
                <a:latin typeface="Lucida Sans" pitchFamily="34" charset="0"/>
              </a:rPr>
              <a:t>una hoja de cálculo para hacer proyecciones del tamaño de una población que crece según el diagrama de transiciones siguiente (los números son probabilidades de transición anuales para las </a:t>
            </a:r>
            <a:r>
              <a:rPr lang="es-ES" b="1" dirty="0">
                <a:latin typeface="Lucida Sans" pitchFamily="34" charset="0"/>
              </a:rPr>
              <a:t>hembras</a:t>
            </a:r>
            <a:r>
              <a:rPr lang="es-ES" dirty="0">
                <a:latin typeface="Lucida Sans" pitchFamily="34" charset="0"/>
              </a:rPr>
              <a:t>):</a:t>
            </a: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 smtClean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r>
              <a:rPr lang="es-ES" dirty="0">
                <a:latin typeface="Lucida Sans" pitchFamily="34" charset="0"/>
              </a:rPr>
              <a:t>Calcula el número de hembras previsto por los años 2010, 2020, ... 2050 y representa los resultados gráficamente, tanto en cuanto a la evolución de la población total como para la de los diferentes estadios. Considera que la población inicial (año 2000) es de 300 hembras adultas.</a:t>
            </a:r>
            <a:endParaRPr lang="ca-ES" dirty="0">
              <a:latin typeface="Lucida Sans" pitchFamily="34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/>
          <a:stretch>
            <a:fillRect/>
          </a:stretch>
        </p:blipFill>
        <p:spPr bwMode="auto">
          <a:xfrm>
            <a:off x="2197323" y="2796332"/>
            <a:ext cx="4606925" cy="1928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8713788" cy="4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400" b="1" dirty="0">
                <a:latin typeface="Lucida Sans" panose="020B0602040502020204" pitchFamily="34" charset="0"/>
              </a:rPr>
              <a:t>CRECIMIENTO DE POBLACIONES ESTRUCTURADAS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  <p:sp>
        <p:nvSpPr>
          <p:cNvPr id="18435" name="AutoShape 7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548063" y="2420938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8436" name="AutoShape 8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548063" y="2420938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8437" name="AutoShape 9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548063" y="2420938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8438" name="AutoShape 10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548063" y="2420938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8439" name="Oval 11"/>
          <p:cNvSpPr>
            <a:spLocks noChangeArrowheads="1"/>
          </p:cNvSpPr>
          <p:nvPr/>
        </p:nvSpPr>
        <p:spPr bwMode="auto">
          <a:xfrm>
            <a:off x="1260475" y="1955800"/>
            <a:ext cx="1008063" cy="71913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n</a:t>
            </a:r>
            <a:r>
              <a:rPr lang="es-ES" altLang="es-ES" sz="24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8440" name="Oval 12"/>
          <p:cNvSpPr>
            <a:spLocks noChangeArrowheads="1"/>
          </p:cNvSpPr>
          <p:nvPr/>
        </p:nvSpPr>
        <p:spPr bwMode="auto">
          <a:xfrm>
            <a:off x="3133725" y="1955800"/>
            <a:ext cx="1008063" cy="71913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n</a:t>
            </a:r>
            <a:r>
              <a:rPr lang="es-ES" altLang="es-ES" sz="2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441" name="Oval 13"/>
          <p:cNvSpPr>
            <a:spLocks noChangeArrowheads="1"/>
          </p:cNvSpPr>
          <p:nvPr/>
        </p:nvSpPr>
        <p:spPr bwMode="auto">
          <a:xfrm>
            <a:off x="5005388" y="1955800"/>
            <a:ext cx="1008062" cy="71913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n</a:t>
            </a:r>
            <a:r>
              <a:rPr lang="es-ES" altLang="es-ES" sz="2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6877050" y="1955800"/>
            <a:ext cx="1008063" cy="71913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n</a:t>
            </a:r>
            <a:r>
              <a:rPr lang="es-ES" altLang="es-ES" sz="2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>
            <a:off x="2268538" y="231457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4141788" y="231457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5" name="Line 17"/>
          <p:cNvSpPr>
            <a:spLocks noChangeShapeType="1"/>
          </p:cNvSpPr>
          <p:nvPr/>
        </p:nvSpPr>
        <p:spPr bwMode="auto">
          <a:xfrm>
            <a:off x="6013450" y="231457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6" name="Freeform 18"/>
          <p:cNvSpPr>
            <a:spLocks/>
          </p:cNvSpPr>
          <p:nvPr/>
        </p:nvSpPr>
        <p:spPr bwMode="auto">
          <a:xfrm>
            <a:off x="2124075" y="1595438"/>
            <a:ext cx="1514475" cy="431800"/>
          </a:xfrm>
          <a:custGeom>
            <a:avLst/>
            <a:gdLst>
              <a:gd name="T0" fmla="*/ 2147483646 w 954"/>
              <a:gd name="T1" fmla="*/ 2147483646 h 365"/>
              <a:gd name="T2" fmla="*/ 2147483646 w 954"/>
              <a:gd name="T3" fmla="*/ 2147483646 h 365"/>
              <a:gd name="T4" fmla="*/ 2147483646 w 954"/>
              <a:gd name="T5" fmla="*/ 2147483646 h 365"/>
              <a:gd name="T6" fmla="*/ 2147483646 w 954"/>
              <a:gd name="T7" fmla="*/ 0 h 365"/>
              <a:gd name="T8" fmla="*/ 2147483646 w 954"/>
              <a:gd name="T9" fmla="*/ 2147483646 h 365"/>
              <a:gd name="T10" fmla="*/ 2147483646 w 954"/>
              <a:gd name="T11" fmla="*/ 2147483646 h 365"/>
              <a:gd name="T12" fmla="*/ 0 w 954"/>
              <a:gd name="T13" fmla="*/ 2147483646 h 3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4" h="365">
                <a:moveTo>
                  <a:pt x="954" y="309"/>
                </a:moveTo>
                <a:cubicBezTo>
                  <a:pt x="940" y="278"/>
                  <a:pt x="912" y="166"/>
                  <a:pt x="870" y="120"/>
                </a:cubicBezTo>
                <a:cubicBezTo>
                  <a:pt x="828" y="74"/>
                  <a:pt x="754" y="52"/>
                  <a:pt x="702" y="32"/>
                </a:cubicBezTo>
                <a:cubicBezTo>
                  <a:pt x="650" y="12"/>
                  <a:pt x="617" y="0"/>
                  <a:pt x="558" y="0"/>
                </a:cubicBezTo>
                <a:cubicBezTo>
                  <a:pt x="499" y="0"/>
                  <a:pt x="415" y="7"/>
                  <a:pt x="350" y="32"/>
                </a:cubicBezTo>
                <a:cubicBezTo>
                  <a:pt x="285" y="57"/>
                  <a:pt x="226" y="94"/>
                  <a:pt x="168" y="149"/>
                </a:cubicBezTo>
                <a:cubicBezTo>
                  <a:pt x="110" y="204"/>
                  <a:pt x="35" y="320"/>
                  <a:pt x="0" y="365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7" name="Freeform 19"/>
          <p:cNvSpPr>
            <a:spLocks/>
          </p:cNvSpPr>
          <p:nvPr/>
        </p:nvSpPr>
        <p:spPr bwMode="auto">
          <a:xfrm>
            <a:off x="1990725" y="1374775"/>
            <a:ext cx="3563938" cy="601663"/>
          </a:xfrm>
          <a:custGeom>
            <a:avLst/>
            <a:gdLst>
              <a:gd name="T0" fmla="*/ 2147483646 w 2245"/>
              <a:gd name="T1" fmla="*/ 2147483646 h 379"/>
              <a:gd name="T2" fmla="*/ 2147483646 w 2245"/>
              <a:gd name="T3" fmla="*/ 2147483646 h 379"/>
              <a:gd name="T4" fmla="*/ 2147483646 w 2245"/>
              <a:gd name="T5" fmla="*/ 2147483646 h 379"/>
              <a:gd name="T6" fmla="*/ 2147483646 w 2245"/>
              <a:gd name="T7" fmla="*/ 2147483646 h 379"/>
              <a:gd name="T8" fmla="*/ 2147483646 w 2245"/>
              <a:gd name="T9" fmla="*/ 2147483646 h 379"/>
              <a:gd name="T10" fmla="*/ 2147483646 w 2245"/>
              <a:gd name="T11" fmla="*/ 2147483646 h 379"/>
              <a:gd name="T12" fmla="*/ 0 w 2245"/>
              <a:gd name="T13" fmla="*/ 2147483646 h 3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45" h="379">
                <a:moveTo>
                  <a:pt x="2245" y="366"/>
                </a:moveTo>
                <a:cubicBezTo>
                  <a:pt x="2199" y="288"/>
                  <a:pt x="2155" y="210"/>
                  <a:pt x="2090" y="158"/>
                </a:cubicBezTo>
                <a:cubicBezTo>
                  <a:pt x="2026" y="106"/>
                  <a:pt x="2000" y="78"/>
                  <a:pt x="1859" y="55"/>
                </a:cubicBezTo>
                <a:cubicBezTo>
                  <a:pt x="1718" y="32"/>
                  <a:pt x="1450" y="26"/>
                  <a:pt x="1244" y="21"/>
                </a:cubicBezTo>
                <a:cubicBezTo>
                  <a:pt x="1038" y="15"/>
                  <a:pt x="806" y="0"/>
                  <a:pt x="627" y="21"/>
                </a:cubicBezTo>
                <a:cubicBezTo>
                  <a:pt x="448" y="42"/>
                  <a:pt x="272" y="87"/>
                  <a:pt x="168" y="147"/>
                </a:cubicBezTo>
                <a:cubicBezTo>
                  <a:pt x="64" y="207"/>
                  <a:pt x="35" y="331"/>
                  <a:pt x="0" y="379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8" name="Freeform 20"/>
          <p:cNvSpPr>
            <a:spLocks/>
          </p:cNvSpPr>
          <p:nvPr/>
        </p:nvSpPr>
        <p:spPr bwMode="auto">
          <a:xfrm>
            <a:off x="1836738" y="1196975"/>
            <a:ext cx="5475287" cy="757238"/>
          </a:xfrm>
          <a:custGeom>
            <a:avLst/>
            <a:gdLst>
              <a:gd name="T0" fmla="*/ 2147483646 w 3449"/>
              <a:gd name="T1" fmla="*/ 2147483646 h 477"/>
              <a:gd name="T2" fmla="*/ 2147483646 w 3449"/>
              <a:gd name="T3" fmla="*/ 2147483646 h 477"/>
              <a:gd name="T4" fmla="*/ 2147483646 w 3449"/>
              <a:gd name="T5" fmla="*/ 2147483646 h 477"/>
              <a:gd name="T6" fmla="*/ 2147483646 w 3449"/>
              <a:gd name="T7" fmla="*/ 2147483646 h 477"/>
              <a:gd name="T8" fmla="*/ 2147483646 w 3449"/>
              <a:gd name="T9" fmla="*/ 2147483646 h 477"/>
              <a:gd name="T10" fmla="*/ 2147483646 w 3449"/>
              <a:gd name="T11" fmla="*/ 2147483646 h 477"/>
              <a:gd name="T12" fmla="*/ 2147483646 w 3449"/>
              <a:gd name="T13" fmla="*/ 2147483646 h 4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449" h="477">
                <a:moveTo>
                  <a:pt x="3449" y="472"/>
                </a:moveTo>
                <a:cubicBezTo>
                  <a:pt x="3410" y="433"/>
                  <a:pt x="3312" y="312"/>
                  <a:pt x="3217" y="250"/>
                </a:cubicBezTo>
                <a:cubicBezTo>
                  <a:pt x="3122" y="188"/>
                  <a:pt x="3097" y="136"/>
                  <a:pt x="2881" y="98"/>
                </a:cubicBezTo>
                <a:cubicBezTo>
                  <a:pt x="2665" y="60"/>
                  <a:pt x="2238" y="33"/>
                  <a:pt x="1921" y="21"/>
                </a:cubicBezTo>
                <a:cubicBezTo>
                  <a:pt x="1604" y="10"/>
                  <a:pt x="1270" y="0"/>
                  <a:pt x="977" y="29"/>
                </a:cubicBezTo>
                <a:cubicBezTo>
                  <a:pt x="684" y="58"/>
                  <a:pt x="322" y="122"/>
                  <a:pt x="161" y="197"/>
                </a:cubicBezTo>
                <a:cubicBezTo>
                  <a:pt x="0" y="272"/>
                  <a:pt x="41" y="419"/>
                  <a:pt x="9" y="477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9" name="Text Box 21"/>
          <p:cNvSpPr txBox="1">
            <a:spLocks noChangeArrowheads="1"/>
          </p:cNvSpPr>
          <p:nvPr/>
        </p:nvSpPr>
        <p:spPr bwMode="auto">
          <a:xfrm>
            <a:off x="2411413" y="2314575"/>
            <a:ext cx="439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p</a:t>
            </a:r>
            <a:r>
              <a:rPr lang="es-ES" altLang="es-ES" sz="24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8450" name="Text Box 22"/>
          <p:cNvSpPr txBox="1">
            <a:spLocks noChangeArrowheads="1"/>
          </p:cNvSpPr>
          <p:nvPr/>
        </p:nvSpPr>
        <p:spPr bwMode="auto">
          <a:xfrm>
            <a:off x="2692400" y="15954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b</a:t>
            </a:r>
            <a:r>
              <a:rPr lang="es-ES" altLang="es-ES" sz="2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6221413" y="23145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p</a:t>
            </a:r>
            <a:r>
              <a:rPr lang="es-ES" altLang="es-ES" sz="2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4348163" y="23145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p</a:t>
            </a:r>
            <a:r>
              <a:rPr lang="es-ES" altLang="es-ES" sz="24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453" name="Text Box 25"/>
          <p:cNvSpPr txBox="1">
            <a:spLocks noChangeArrowheads="1"/>
          </p:cNvSpPr>
          <p:nvPr/>
        </p:nvSpPr>
        <p:spPr bwMode="auto">
          <a:xfrm>
            <a:off x="3995738" y="13779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b</a:t>
            </a:r>
            <a:r>
              <a:rPr lang="es-ES" altLang="es-ES" sz="24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5853113" y="1258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b</a:t>
            </a:r>
            <a:r>
              <a:rPr lang="es-ES" altLang="es-ES" sz="24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1189038" y="1354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i="1">
                <a:latin typeface="Comic Sans MS" panose="030F0702030302020204" pitchFamily="66" charset="0"/>
              </a:rPr>
              <a:t>b</a:t>
            </a:r>
            <a:r>
              <a:rPr lang="es-ES" altLang="es-ES" sz="2400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8456" name="Freeform 28"/>
          <p:cNvSpPr>
            <a:spLocks/>
          </p:cNvSpPr>
          <p:nvPr/>
        </p:nvSpPr>
        <p:spPr bwMode="auto">
          <a:xfrm>
            <a:off x="1101725" y="1322388"/>
            <a:ext cx="658813" cy="742950"/>
          </a:xfrm>
          <a:custGeom>
            <a:avLst/>
            <a:gdLst>
              <a:gd name="T0" fmla="*/ 2147483646 w 415"/>
              <a:gd name="T1" fmla="*/ 2147483646 h 468"/>
              <a:gd name="T2" fmla="*/ 2147483646 w 415"/>
              <a:gd name="T3" fmla="*/ 2147483646 h 468"/>
              <a:gd name="T4" fmla="*/ 2147483646 w 415"/>
              <a:gd name="T5" fmla="*/ 2147483646 h 468"/>
              <a:gd name="T6" fmla="*/ 2147483646 w 415"/>
              <a:gd name="T7" fmla="*/ 2147483646 h 468"/>
              <a:gd name="T8" fmla="*/ 2147483646 w 415"/>
              <a:gd name="T9" fmla="*/ 2147483646 h 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5" h="468">
                <a:moveTo>
                  <a:pt x="336" y="404"/>
                </a:moveTo>
                <a:cubicBezTo>
                  <a:pt x="340" y="348"/>
                  <a:pt x="415" y="128"/>
                  <a:pt x="368" y="68"/>
                </a:cubicBezTo>
                <a:cubicBezTo>
                  <a:pt x="321" y="8"/>
                  <a:pt x="112" y="0"/>
                  <a:pt x="56" y="44"/>
                </a:cubicBezTo>
                <a:cubicBezTo>
                  <a:pt x="0" y="88"/>
                  <a:pt x="16" y="262"/>
                  <a:pt x="32" y="332"/>
                </a:cubicBezTo>
                <a:cubicBezTo>
                  <a:pt x="48" y="402"/>
                  <a:pt x="127" y="440"/>
                  <a:pt x="152" y="46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1331913" y="2914650"/>
            <a:ext cx="4195762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2000" i="1" dirty="0" err="1">
                <a:latin typeface="Comic Sans MS" panose="030F0702030302020204" pitchFamily="66" charset="0"/>
              </a:rPr>
              <a:t>n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2,t+1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  <a:r>
              <a:rPr lang="en-US" altLang="es-ES" sz="2000" dirty="0">
                <a:latin typeface="Comic Sans MS" panose="030F0702030302020204" pitchFamily="66" charset="0"/>
              </a:rPr>
              <a:t>=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  <a:r>
              <a:rPr lang="en-US" altLang="es-ES" sz="2000" i="1" dirty="0" err="1">
                <a:latin typeface="Comic Sans MS" panose="030F0702030302020204" pitchFamily="66" charset="0"/>
              </a:rPr>
              <a:t>n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1,t</a:t>
            </a:r>
            <a:r>
              <a:rPr lang="en-US" altLang="es-ES" sz="2000" i="1" dirty="0">
                <a:latin typeface="Comic Sans MS" panose="030F0702030302020204" pitchFamily="66" charset="0"/>
              </a:rPr>
              <a:t> · </a:t>
            </a:r>
            <a:r>
              <a:rPr lang="en-US" altLang="es-ES" sz="2000" i="1" dirty="0" err="1">
                <a:latin typeface="Comic Sans MS" panose="030F0702030302020204" pitchFamily="66" charset="0"/>
              </a:rPr>
              <a:t>p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1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2000" i="1" dirty="0" err="1">
                <a:latin typeface="Comic Sans MS" panose="030F0702030302020204" pitchFamily="66" charset="0"/>
              </a:rPr>
              <a:t>n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3,t+1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  <a:r>
              <a:rPr lang="en-US" altLang="es-ES" sz="2000" dirty="0">
                <a:latin typeface="Comic Sans MS" panose="030F0702030302020204" pitchFamily="66" charset="0"/>
              </a:rPr>
              <a:t>=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  <a:r>
              <a:rPr lang="en-US" altLang="es-ES" sz="2000" i="1" dirty="0" err="1">
                <a:latin typeface="Comic Sans MS" panose="030F0702030302020204" pitchFamily="66" charset="0"/>
              </a:rPr>
              <a:t>n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2,t</a:t>
            </a:r>
            <a:r>
              <a:rPr lang="en-US" altLang="es-ES" sz="2000" i="1" dirty="0">
                <a:latin typeface="Comic Sans MS" panose="030F0702030302020204" pitchFamily="66" charset="0"/>
              </a:rPr>
              <a:t> · </a:t>
            </a:r>
            <a:r>
              <a:rPr lang="en-US" altLang="es-ES" sz="2000" i="1" dirty="0" err="1">
                <a:latin typeface="Comic Sans MS" panose="030F0702030302020204" pitchFamily="66" charset="0"/>
              </a:rPr>
              <a:t>p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2</a:t>
            </a:r>
            <a:endParaRPr lang="en-US" altLang="es-ES" sz="2000" i="1" baseline="-250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2000" i="1" dirty="0">
                <a:latin typeface="Comic Sans MS" panose="030F0702030302020204" pitchFamily="66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2000" i="1" dirty="0" err="1">
                <a:latin typeface="Comic Sans MS" panose="030F0702030302020204" pitchFamily="66" charset="0"/>
              </a:rPr>
              <a:t>n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m,t+1</a:t>
            </a:r>
            <a:r>
              <a:rPr lang="en-US" altLang="es-ES" sz="2000" i="1" dirty="0">
                <a:latin typeface="Comic Sans MS" panose="030F0702030302020204" pitchFamily="66" charset="0"/>
              </a:rPr>
              <a:t> </a:t>
            </a:r>
            <a:r>
              <a:rPr lang="en-US" altLang="es-ES" sz="2000" dirty="0">
                <a:latin typeface="Comic Sans MS" panose="030F0702030302020204" pitchFamily="66" charset="0"/>
              </a:rPr>
              <a:t>=</a:t>
            </a:r>
            <a:r>
              <a:rPr lang="en-US" altLang="es-ES" sz="2000" i="1" dirty="0">
                <a:latin typeface="Comic Sans MS" panose="030F0702030302020204" pitchFamily="66" charset="0"/>
              </a:rPr>
              <a:t> n</a:t>
            </a:r>
            <a:r>
              <a:rPr lang="en-US" altLang="es-ES" sz="2000" i="1" baseline="-25000" dirty="0">
                <a:latin typeface="Comic Sans MS" panose="030F0702030302020204" pitchFamily="66" charset="0"/>
              </a:rPr>
              <a:t>m-</a:t>
            </a:r>
            <a:r>
              <a:rPr lang="en-US" altLang="es-ES" sz="2000" i="1" baseline="-25000" dirty="0" err="1">
                <a:latin typeface="Comic Sans MS" panose="030F0702030302020204" pitchFamily="66" charset="0"/>
              </a:rPr>
              <a:t>1,t</a:t>
            </a:r>
            <a:r>
              <a:rPr lang="en-US" altLang="es-ES" sz="2000" i="1" dirty="0">
                <a:latin typeface="Comic Sans MS" panose="030F0702030302020204" pitchFamily="66" charset="0"/>
              </a:rPr>
              <a:t> · p</a:t>
            </a:r>
            <a:r>
              <a:rPr lang="en-US" altLang="es-ES" sz="2000" i="1" baseline="-25000" dirty="0">
                <a:latin typeface="Comic Sans MS" panose="030F0702030302020204" pitchFamily="66" charset="0"/>
              </a:rPr>
              <a:t>m-1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s-ES" sz="2000" i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ES" sz="2000" dirty="0">
                <a:latin typeface="Comic Sans MS" panose="030F0702030302020204" pitchFamily="66" charset="0"/>
              </a:rPr>
              <a:t>En general:</a:t>
            </a:r>
          </a:p>
          <a:p>
            <a:pPr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endParaRPr lang="en-US" altLang="es-ES" sz="20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 i="1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000" i="1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i,t+1</a:t>
            </a:r>
            <a:r>
              <a:rPr lang="es-ES" altLang="es-ES" sz="2000" i="1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n</a:t>
            </a:r>
            <a:r>
              <a:rPr lang="es-ES" altLang="es-ES" sz="2000" i="1" baseline="-300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i-</a:t>
            </a:r>
            <a:r>
              <a:rPr lang="es-ES" altLang="es-ES" sz="2000" i="1" baseline="-300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1,t</a:t>
            </a:r>
            <a:r>
              <a:rPr lang="es-ES" altLang="es-ES" sz="2000" i="1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· p</a:t>
            </a:r>
            <a:r>
              <a:rPr lang="es-ES" altLang="es-ES" sz="2000" i="1" baseline="-300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i-1</a:t>
            </a:r>
            <a:r>
              <a:rPr lang="es-ES" altLang="es-ES" sz="2000" i="1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,      i = 2, 3, …, m</a:t>
            </a:r>
            <a:r>
              <a:rPr lang="es-ES" altLang="es-ES" sz="2000" i="1" dirty="0"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828675" y="5507038"/>
          <a:ext cx="72278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4" imgW="3568700" imgH="431800" progId="">
                  <p:embed/>
                </p:oleObj>
              </mc:Choice>
              <mc:Fallback>
                <p:oleObj r:id="rId4" imgW="35687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507038"/>
                        <a:ext cx="72278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1258888" y="4787900"/>
            <a:ext cx="4105275" cy="649288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755650" y="5565775"/>
            <a:ext cx="7345363" cy="814388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pic>
        <p:nvPicPr>
          <p:cNvPr id="18461" name="Picture 35" descr="Helleborus-phoetid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2" t="21210" r="12769" b="13628"/>
          <a:stretch>
            <a:fillRect/>
          </a:stretch>
        </p:blipFill>
        <p:spPr bwMode="auto">
          <a:xfrm>
            <a:off x="7021513" y="2843213"/>
            <a:ext cx="1641475" cy="25209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da Sans" pitchFamily="34" charset="0"/>
              </a:rPr>
              <a:t>¿</a:t>
            </a:r>
            <a:r>
              <a:rPr lang="es-ES" sz="2400" b="1" dirty="0">
                <a:latin typeface="Lucida Sans" pitchFamily="34" charset="0"/>
              </a:rPr>
              <a:t>Qué es una hoja de cálculo?</a:t>
            </a: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Es un </a:t>
            </a:r>
            <a:r>
              <a:rPr lang="es-ES" sz="2000" b="1" dirty="0">
                <a:latin typeface="Lucida Sans" pitchFamily="34" charset="0"/>
              </a:rPr>
              <a:t>programa</a:t>
            </a:r>
            <a:r>
              <a:rPr lang="es-ES" sz="2000" dirty="0">
                <a:latin typeface="Lucida Sans" pitchFamily="34" charset="0"/>
              </a:rPr>
              <a:t> </a:t>
            </a:r>
            <a:r>
              <a:rPr lang="es-ES" sz="2000" dirty="0" smtClean="0">
                <a:latin typeface="Lucida Sans" pitchFamily="34" charset="0"/>
              </a:rPr>
              <a:t>que </a:t>
            </a:r>
            <a:r>
              <a:rPr lang="es-ES" sz="2000" dirty="0">
                <a:latin typeface="Lucida Sans" pitchFamily="34" charset="0"/>
              </a:rPr>
              <a:t>permite </a:t>
            </a:r>
            <a:r>
              <a:rPr lang="es-ES" sz="2000" b="1" dirty="0">
                <a:latin typeface="Lucida Sans" pitchFamily="34" charset="0"/>
              </a:rPr>
              <a:t>manipular datos</a:t>
            </a:r>
            <a:r>
              <a:rPr lang="es-ES" sz="2000" dirty="0">
                <a:latin typeface="Lucida Sans" pitchFamily="34" charset="0"/>
              </a:rPr>
              <a:t> </a:t>
            </a:r>
            <a:r>
              <a:rPr lang="es-ES" sz="2000" dirty="0" smtClean="0">
                <a:latin typeface="Lucida Sans" pitchFamily="34" charset="0"/>
              </a:rPr>
              <a:t>en </a:t>
            </a:r>
            <a:r>
              <a:rPr lang="es-ES" sz="2000" dirty="0">
                <a:latin typeface="Lucida Sans" pitchFamily="34" charset="0"/>
              </a:rPr>
              <a:t>forma de </a:t>
            </a:r>
            <a:r>
              <a:rPr lang="es-ES" sz="2000" b="1" dirty="0">
                <a:latin typeface="Lucida Sans" pitchFamily="34" charset="0"/>
              </a:rPr>
              <a:t>tablas</a:t>
            </a:r>
            <a:r>
              <a:rPr lang="es-ES" sz="2000" dirty="0">
                <a:latin typeface="Lucida Sans" pitchFamily="34" charset="0"/>
              </a:rPr>
              <a:t>. </a:t>
            </a:r>
            <a:r>
              <a:rPr lang="es-ES" sz="2000" dirty="0" smtClean="0">
                <a:latin typeface="Lucida Sans" pitchFamily="34" charset="0"/>
              </a:rPr>
              <a:t>Permite </a:t>
            </a:r>
            <a:r>
              <a:rPr lang="es-ES" sz="2000" dirty="0">
                <a:latin typeface="Lucida Sans" pitchFamily="34" charset="0"/>
              </a:rPr>
              <a:t>también dibujar </a:t>
            </a:r>
            <a:r>
              <a:rPr lang="es-ES" sz="2000" b="1" dirty="0">
                <a:latin typeface="Lucida Sans" pitchFamily="34" charset="0"/>
              </a:rPr>
              <a:t>gráficos</a:t>
            </a:r>
            <a:r>
              <a:rPr lang="es-ES" sz="2000" dirty="0">
                <a:latin typeface="Lucida Sans" pitchFamily="34" charset="0"/>
              </a:rPr>
              <a:t> y realizar cálculos complejos utilizando </a:t>
            </a:r>
            <a:r>
              <a:rPr lang="es-ES" sz="2000" b="1" dirty="0" smtClean="0">
                <a:latin typeface="Lucida Sans" pitchFamily="34" charset="0"/>
              </a:rPr>
              <a:t>funciones</a:t>
            </a:r>
            <a:r>
              <a:rPr lang="es-ES" sz="2000" dirty="0">
                <a:latin typeface="Lucida Sans" pitchFamily="34" charset="0"/>
              </a:rPr>
              <a:t>.</a:t>
            </a:r>
          </a:p>
          <a:p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Los </a:t>
            </a:r>
            <a:r>
              <a:rPr lang="es-ES" sz="2000" dirty="0">
                <a:latin typeface="Lucida Sans" pitchFamily="34" charset="0"/>
              </a:rPr>
              <a:t>más utilizados </a:t>
            </a:r>
            <a:r>
              <a:rPr lang="es-ES" sz="2000" dirty="0" smtClean="0">
                <a:latin typeface="Lucida Sans" pitchFamily="34" charset="0"/>
              </a:rPr>
              <a:t>son </a:t>
            </a:r>
            <a:r>
              <a:rPr lang="es-ES" sz="2000" dirty="0">
                <a:latin typeface="Lucida Sans" pitchFamily="34" charset="0"/>
              </a:rPr>
              <a:t>los que ofrece </a:t>
            </a:r>
            <a:r>
              <a:rPr lang="es-ES" sz="2000" dirty="0" smtClean="0">
                <a:latin typeface="Lucida Sans" pitchFamily="34" charset="0"/>
              </a:rPr>
              <a:t>Microsoft Office </a:t>
            </a:r>
            <a:r>
              <a:rPr lang="es-ES" sz="2000" dirty="0">
                <a:latin typeface="Lucida Sans" pitchFamily="34" charset="0"/>
              </a:rPr>
              <a:t>(Excel) y </a:t>
            </a:r>
            <a:r>
              <a:rPr lang="es-ES" sz="2000" dirty="0" err="1">
                <a:latin typeface="Lucida Sans" pitchFamily="34" charset="0"/>
              </a:rPr>
              <a:t>OpenOffice</a:t>
            </a:r>
            <a:r>
              <a:rPr lang="es-ES" sz="2000" dirty="0">
                <a:latin typeface="Lucida Sans" pitchFamily="34" charset="0"/>
              </a:rPr>
              <a:t>.</a:t>
            </a:r>
          </a:p>
          <a:p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Aquí usaremos </a:t>
            </a:r>
            <a:r>
              <a:rPr lang="es-ES" sz="2000" b="1" dirty="0" smtClean="0">
                <a:latin typeface="Lucida Sans" pitchFamily="34" charset="0"/>
              </a:rPr>
              <a:t>Excel </a:t>
            </a:r>
            <a:r>
              <a:rPr lang="es-ES" sz="2000" dirty="0" smtClean="0">
                <a:latin typeface="Lucida Sans" pitchFamily="34" charset="0"/>
              </a:rPr>
              <a:t>porque es el más utilizado, pero muchas de las cosas que explicaremos son </a:t>
            </a:r>
            <a:r>
              <a:rPr lang="es-ES" sz="2000" b="1" dirty="0" smtClean="0">
                <a:latin typeface="Lucida Sans" pitchFamily="34" charset="0"/>
              </a:rPr>
              <a:t>generales </a:t>
            </a:r>
            <a:r>
              <a:rPr lang="es-ES" sz="2000" dirty="0" smtClean="0">
                <a:latin typeface="Lucida Sans" pitchFamily="34" charset="0"/>
              </a:rPr>
              <a:t>para cualquier hoja de cálculo.</a:t>
            </a:r>
          </a:p>
          <a:p>
            <a:endParaRPr lang="es-ES" sz="2000" dirty="0" smtClean="0">
              <a:latin typeface="Lucida Sans" pitchFamily="34" charset="0"/>
            </a:endParaRPr>
          </a:p>
          <a:p>
            <a:endParaRPr lang="es-ES" sz="2000" dirty="0" smtClean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Un </a:t>
            </a:r>
            <a:r>
              <a:rPr lang="es-ES" sz="2000" b="1" dirty="0">
                <a:latin typeface="Lucida Sans" pitchFamily="34" charset="0"/>
              </a:rPr>
              <a:t>fichero Excel </a:t>
            </a:r>
            <a:r>
              <a:rPr lang="es-ES" sz="2000" dirty="0">
                <a:latin typeface="Lucida Sans" pitchFamily="34" charset="0"/>
              </a:rPr>
              <a:t>consta de </a:t>
            </a:r>
            <a:r>
              <a:rPr lang="es-ES" sz="2000" b="1" dirty="0">
                <a:latin typeface="Lucida Sans" pitchFamily="34" charset="0"/>
              </a:rPr>
              <a:t>una o más hojas de cálculo</a:t>
            </a:r>
            <a:r>
              <a:rPr lang="es-ES" sz="2000" dirty="0">
                <a:latin typeface="Lucida Sans" pitchFamily="34" charset="0"/>
              </a:rPr>
              <a:t>.</a:t>
            </a:r>
            <a:endParaRPr lang="ca-ES" sz="20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7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619500" y="2574925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9460" name="AutoShape 8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619500" y="2574925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9461" name="AutoShape 9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619500" y="2574925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9462" name="AutoShape 10" descr="Audouin's Gull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619500" y="2574925"/>
            <a:ext cx="1905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pSp>
        <p:nvGrpSpPr>
          <p:cNvPr id="19463" name="Group 11"/>
          <p:cNvGrpSpPr>
            <a:grpSpLocks/>
          </p:cNvGrpSpPr>
          <p:nvPr/>
        </p:nvGrpSpPr>
        <p:grpSpPr bwMode="auto">
          <a:xfrm>
            <a:off x="1619250" y="1282700"/>
            <a:ext cx="5761038" cy="1282700"/>
            <a:chOff x="739" y="987"/>
            <a:chExt cx="4273" cy="1094"/>
          </a:xfrm>
        </p:grpSpPr>
        <p:sp>
          <p:nvSpPr>
            <p:cNvPr id="19470" name="Oval 12"/>
            <p:cNvSpPr>
              <a:spLocks noChangeArrowheads="1"/>
            </p:cNvSpPr>
            <p:nvPr/>
          </p:nvSpPr>
          <p:spPr bwMode="auto">
            <a:xfrm>
              <a:off x="839" y="1465"/>
              <a:ext cx="635" cy="453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n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9471" name="Oval 13"/>
            <p:cNvSpPr>
              <a:spLocks noChangeArrowheads="1"/>
            </p:cNvSpPr>
            <p:nvPr/>
          </p:nvSpPr>
          <p:spPr bwMode="auto">
            <a:xfrm>
              <a:off x="2019" y="1465"/>
              <a:ext cx="635" cy="453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n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9472" name="Oval 14"/>
            <p:cNvSpPr>
              <a:spLocks noChangeArrowheads="1"/>
            </p:cNvSpPr>
            <p:nvPr/>
          </p:nvSpPr>
          <p:spPr bwMode="auto">
            <a:xfrm>
              <a:off x="3198" y="1465"/>
              <a:ext cx="635" cy="453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n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9473" name="Oval 15"/>
            <p:cNvSpPr>
              <a:spLocks noChangeArrowheads="1"/>
            </p:cNvSpPr>
            <p:nvPr/>
          </p:nvSpPr>
          <p:spPr bwMode="auto">
            <a:xfrm>
              <a:off x="4377" y="1465"/>
              <a:ext cx="635" cy="453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n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>
              <a:off x="1474" y="1691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75" name="Line 17"/>
            <p:cNvSpPr>
              <a:spLocks noChangeShapeType="1"/>
            </p:cNvSpPr>
            <p:nvPr/>
          </p:nvSpPr>
          <p:spPr bwMode="auto">
            <a:xfrm>
              <a:off x="2654" y="1691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76" name="Line 18"/>
            <p:cNvSpPr>
              <a:spLocks noChangeShapeType="1"/>
            </p:cNvSpPr>
            <p:nvPr/>
          </p:nvSpPr>
          <p:spPr bwMode="auto">
            <a:xfrm>
              <a:off x="3833" y="1691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77" name="Freeform 19"/>
            <p:cNvSpPr>
              <a:spLocks/>
            </p:cNvSpPr>
            <p:nvPr/>
          </p:nvSpPr>
          <p:spPr bwMode="auto">
            <a:xfrm>
              <a:off x="1383" y="1238"/>
              <a:ext cx="954" cy="272"/>
            </a:xfrm>
            <a:custGeom>
              <a:avLst/>
              <a:gdLst>
                <a:gd name="T0" fmla="*/ 954 w 954"/>
                <a:gd name="T1" fmla="*/ 127 h 365"/>
                <a:gd name="T2" fmla="*/ 870 w 954"/>
                <a:gd name="T3" fmla="*/ 49 h 365"/>
                <a:gd name="T4" fmla="*/ 702 w 954"/>
                <a:gd name="T5" fmla="*/ 13 h 365"/>
                <a:gd name="T6" fmla="*/ 558 w 954"/>
                <a:gd name="T7" fmla="*/ 0 h 365"/>
                <a:gd name="T8" fmla="*/ 350 w 954"/>
                <a:gd name="T9" fmla="*/ 13 h 365"/>
                <a:gd name="T10" fmla="*/ 168 w 954"/>
                <a:gd name="T11" fmla="*/ 62 h 365"/>
                <a:gd name="T12" fmla="*/ 0 w 954"/>
                <a:gd name="T13" fmla="*/ 151 h 3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54" h="365">
                  <a:moveTo>
                    <a:pt x="954" y="309"/>
                  </a:moveTo>
                  <a:cubicBezTo>
                    <a:pt x="940" y="278"/>
                    <a:pt x="912" y="166"/>
                    <a:pt x="870" y="120"/>
                  </a:cubicBezTo>
                  <a:cubicBezTo>
                    <a:pt x="828" y="74"/>
                    <a:pt x="754" y="52"/>
                    <a:pt x="702" y="32"/>
                  </a:cubicBezTo>
                  <a:cubicBezTo>
                    <a:pt x="650" y="12"/>
                    <a:pt x="617" y="0"/>
                    <a:pt x="558" y="0"/>
                  </a:cubicBezTo>
                  <a:cubicBezTo>
                    <a:pt x="499" y="0"/>
                    <a:pt x="415" y="7"/>
                    <a:pt x="350" y="32"/>
                  </a:cubicBezTo>
                  <a:cubicBezTo>
                    <a:pt x="285" y="57"/>
                    <a:pt x="226" y="94"/>
                    <a:pt x="168" y="149"/>
                  </a:cubicBezTo>
                  <a:cubicBezTo>
                    <a:pt x="110" y="204"/>
                    <a:pt x="35" y="320"/>
                    <a:pt x="0" y="365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78" name="Freeform 20"/>
            <p:cNvSpPr>
              <a:spLocks/>
            </p:cNvSpPr>
            <p:nvPr/>
          </p:nvSpPr>
          <p:spPr bwMode="auto">
            <a:xfrm>
              <a:off x="1299" y="1099"/>
              <a:ext cx="2245" cy="379"/>
            </a:xfrm>
            <a:custGeom>
              <a:avLst/>
              <a:gdLst>
                <a:gd name="T0" fmla="*/ 2245 w 2245"/>
                <a:gd name="T1" fmla="*/ 366 h 379"/>
                <a:gd name="T2" fmla="*/ 2090 w 2245"/>
                <a:gd name="T3" fmla="*/ 158 h 379"/>
                <a:gd name="T4" fmla="*/ 1859 w 2245"/>
                <a:gd name="T5" fmla="*/ 55 h 379"/>
                <a:gd name="T6" fmla="*/ 1244 w 2245"/>
                <a:gd name="T7" fmla="*/ 21 h 379"/>
                <a:gd name="T8" fmla="*/ 627 w 2245"/>
                <a:gd name="T9" fmla="*/ 21 h 379"/>
                <a:gd name="T10" fmla="*/ 168 w 2245"/>
                <a:gd name="T11" fmla="*/ 147 h 379"/>
                <a:gd name="T12" fmla="*/ 0 w 2245"/>
                <a:gd name="T13" fmla="*/ 379 h 3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45" h="379">
                  <a:moveTo>
                    <a:pt x="2245" y="366"/>
                  </a:moveTo>
                  <a:cubicBezTo>
                    <a:pt x="2199" y="288"/>
                    <a:pt x="2155" y="210"/>
                    <a:pt x="2090" y="158"/>
                  </a:cubicBezTo>
                  <a:cubicBezTo>
                    <a:pt x="2026" y="106"/>
                    <a:pt x="2000" y="78"/>
                    <a:pt x="1859" y="55"/>
                  </a:cubicBezTo>
                  <a:cubicBezTo>
                    <a:pt x="1718" y="32"/>
                    <a:pt x="1450" y="26"/>
                    <a:pt x="1244" y="21"/>
                  </a:cubicBezTo>
                  <a:cubicBezTo>
                    <a:pt x="1038" y="15"/>
                    <a:pt x="806" y="0"/>
                    <a:pt x="627" y="21"/>
                  </a:cubicBezTo>
                  <a:cubicBezTo>
                    <a:pt x="448" y="42"/>
                    <a:pt x="272" y="87"/>
                    <a:pt x="168" y="147"/>
                  </a:cubicBezTo>
                  <a:cubicBezTo>
                    <a:pt x="64" y="207"/>
                    <a:pt x="35" y="331"/>
                    <a:pt x="0" y="379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79" name="Freeform 21"/>
            <p:cNvSpPr>
              <a:spLocks/>
            </p:cNvSpPr>
            <p:nvPr/>
          </p:nvSpPr>
          <p:spPr bwMode="auto">
            <a:xfrm>
              <a:off x="1202" y="987"/>
              <a:ext cx="3449" cy="477"/>
            </a:xfrm>
            <a:custGeom>
              <a:avLst/>
              <a:gdLst>
                <a:gd name="T0" fmla="*/ 3449 w 3449"/>
                <a:gd name="T1" fmla="*/ 472 h 477"/>
                <a:gd name="T2" fmla="*/ 3217 w 3449"/>
                <a:gd name="T3" fmla="*/ 250 h 477"/>
                <a:gd name="T4" fmla="*/ 2881 w 3449"/>
                <a:gd name="T5" fmla="*/ 98 h 477"/>
                <a:gd name="T6" fmla="*/ 1921 w 3449"/>
                <a:gd name="T7" fmla="*/ 21 h 477"/>
                <a:gd name="T8" fmla="*/ 977 w 3449"/>
                <a:gd name="T9" fmla="*/ 29 h 477"/>
                <a:gd name="T10" fmla="*/ 161 w 3449"/>
                <a:gd name="T11" fmla="*/ 197 h 477"/>
                <a:gd name="T12" fmla="*/ 9 w 3449"/>
                <a:gd name="T13" fmla="*/ 477 h 4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9" h="477">
                  <a:moveTo>
                    <a:pt x="3449" y="472"/>
                  </a:moveTo>
                  <a:cubicBezTo>
                    <a:pt x="3410" y="433"/>
                    <a:pt x="3312" y="312"/>
                    <a:pt x="3217" y="250"/>
                  </a:cubicBezTo>
                  <a:cubicBezTo>
                    <a:pt x="3122" y="188"/>
                    <a:pt x="3097" y="136"/>
                    <a:pt x="2881" y="98"/>
                  </a:cubicBezTo>
                  <a:cubicBezTo>
                    <a:pt x="2665" y="60"/>
                    <a:pt x="2238" y="33"/>
                    <a:pt x="1921" y="21"/>
                  </a:cubicBezTo>
                  <a:cubicBezTo>
                    <a:pt x="1604" y="10"/>
                    <a:pt x="1270" y="0"/>
                    <a:pt x="977" y="29"/>
                  </a:cubicBezTo>
                  <a:cubicBezTo>
                    <a:pt x="684" y="58"/>
                    <a:pt x="322" y="122"/>
                    <a:pt x="161" y="197"/>
                  </a:cubicBezTo>
                  <a:cubicBezTo>
                    <a:pt x="0" y="272"/>
                    <a:pt x="41" y="419"/>
                    <a:pt x="9" y="477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1564" y="1691"/>
              <a:ext cx="327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p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1741" y="1238"/>
              <a:ext cx="36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b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964" y="1691"/>
              <a:ext cx="350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p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2784" y="1690"/>
              <a:ext cx="350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p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2561" y="1101"/>
              <a:ext cx="362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b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19485" name="Text Box 27"/>
            <p:cNvSpPr txBox="1">
              <a:spLocks noChangeArrowheads="1"/>
            </p:cNvSpPr>
            <p:nvPr/>
          </p:nvSpPr>
          <p:spPr bwMode="auto">
            <a:xfrm>
              <a:off x="3732" y="1026"/>
              <a:ext cx="363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b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19486" name="Text Box 28"/>
            <p:cNvSpPr txBox="1">
              <a:spLocks noChangeArrowheads="1"/>
            </p:cNvSpPr>
            <p:nvPr/>
          </p:nvSpPr>
          <p:spPr bwMode="auto">
            <a:xfrm>
              <a:off x="794" y="1086"/>
              <a:ext cx="339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2400" i="1">
                  <a:latin typeface="Comic Sans MS" panose="030F0702030302020204" pitchFamily="66" charset="0"/>
                </a:rPr>
                <a:t>b</a:t>
              </a:r>
              <a:r>
                <a:rPr lang="es-ES" altLang="es-ES" sz="24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9487" name="Freeform 29"/>
            <p:cNvSpPr>
              <a:spLocks/>
            </p:cNvSpPr>
            <p:nvPr/>
          </p:nvSpPr>
          <p:spPr bwMode="auto">
            <a:xfrm>
              <a:off x="739" y="1066"/>
              <a:ext cx="415" cy="468"/>
            </a:xfrm>
            <a:custGeom>
              <a:avLst/>
              <a:gdLst>
                <a:gd name="T0" fmla="*/ 336 w 415"/>
                <a:gd name="T1" fmla="*/ 404 h 468"/>
                <a:gd name="T2" fmla="*/ 368 w 415"/>
                <a:gd name="T3" fmla="*/ 68 h 468"/>
                <a:gd name="T4" fmla="*/ 56 w 415"/>
                <a:gd name="T5" fmla="*/ 44 h 468"/>
                <a:gd name="T6" fmla="*/ 32 w 415"/>
                <a:gd name="T7" fmla="*/ 332 h 468"/>
                <a:gd name="T8" fmla="*/ 152 w 415"/>
                <a:gd name="T9" fmla="*/ 468 h 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5" h="468">
                  <a:moveTo>
                    <a:pt x="336" y="404"/>
                  </a:moveTo>
                  <a:cubicBezTo>
                    <a:pt x="340" y="348"/>
                    <a:pt x="415" y="128"/>
                    <a:pt x="368" y="68"/>
                  </a:cubicBezTo>
                  <a:cubicBezTo>
                    <a:pt x="321" y="8"/>
                    <a:pt x="112" y="0"/>
                    <a:pt x="56" y="44"/>
                  </a:cubicBezTo>
                  <a:cubicBezTo>
                    <a:pt x="0" y="88"/>
                    <a:pt x="16" y="262"/>
                    <a:pt x="32" y="332"/>
                  </a:cubicBezTo>
                  <a:cubicBezTo>
                    <a:pt x="48" y="402"/>
                    <a:pt x="127" y="440"/>
                    <a:pt x="152" y="468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64" name="Rectangle 30"/>
          <p:cNvSpPr>
            <a:spLocks noChangeArrowheads="1"/>
          </p:cNvSpPr>
          <p:nvPr/>
        </p:nvSpPr>
        <p:spPr bwMode="auto">
          <a:xfrm>
            <a:off x="0" y="260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graphicFrame>
        <p:nvGraphicFramePr>
          <p:cNvPr id="19465" name="Object 32"/>
          <p:cNvGraphicFramePr>
            <a:graphicFrameLocks noChangeAspect="1"/>
          </p:cNvGraphicFramePr>
          <p:nvPr/>
        </p:nvGraphicFramePr>
        <p:xfrm>
          <a:off x="1692275" y="2852738"/>
          <a:ext cx="583247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4" imgW="3975100" imgH="1219200" progId="">
                  <p:embed/>
                </p:oleObj>
              </mc:Choice>
              <mc:Fallback>
                <p:oleObj r:id="rId4" imgW="3975100" imgH="1219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738"/>
                        <a:ext cx="5832475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1081088" y="4868863"/>
            <a:ext cx="449897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t+1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b="1" baseline="-3000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1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endParaRPr lang="es-ES" altLang="es-ES" sz="2000" b="1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1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L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</a:t>
            </a:r>
            <a:r>
              <a:rPr lang="es-ES" altLang="es-ES" sz="2000" b="1" baseline="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endParaRPr lang="es-ES" altLang="es-ES" sz="2000" b="1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 · L</a:t>
            </a:r>
            <a:r>
              <a:rPr lang="es-ES" altLang="es-ES" sz="2000" b="1" baseline="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2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</a:t>
            </a:r>
            <a:r>
              <a:rPr lang="es-ES" altLang="es-ES" sz="2000" b="1" baseline="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3</a:t>
            </a:r>
            <a:r>
              <a:rPr lang="es-ES" altLang="es-ES" sz="20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· n</a:t>
            </a:r>
            <a:r>
              <a:rPr lang="es-ES" altLang="es-ES" sz="20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endParaRPr lang="es-ES" altLang="es-ES" sz="2000">
              <a:latin typeface="Comic Sans MS" panose="030F0702030302020204" pitchFamily="66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6372225" y="5238750"/>
            <a:ext cx="1800225" cy="733425"/>
          </a:xfrm>
          <a:prstGeom prst="rect">
            <a:avLst/>
          </a:prstGeom>
          <a:solidFill>
            <a:srgbClr val="808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lang="es-ES" altLang="es-ES" sz="24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t</a:t>
            </a:r>
            <a:r>
              <a:rPr lang="es-ES" altLang="es-ES" sz="24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= L</a:t>
            </a:r>
            <a:r>
              <a:rPr lang="es-ES" altLang="es-ES" sz="2400" b="1" baseline="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t</a:t>
            </a:r>
            <a:r>
              <a:rPr lang="es-ES" altLang="es-ES" sz="2400" b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 · n</a:t>
            </a:r>
            <a:r>
              <a:rPr lang="es-ES" altLang="es-ES" sz="2400" b="1" baseline="-3000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ahoma" panose="020B0604030504040204" pitchFamily="34" charset="0"/>
              </a:rPr>
              <a:t>0</a:t>
            </a:r>
            <a:endParaRPr lang="es-ES" altLang="es-ES" sz="2400"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58403" name="AutoShape 35"/>
          <p:cNvSpPr>
            <a:spLocks/>
          </p:cNvSpPr>
          <p:nvPr/>
        </p:nvSpPr>
        <p:spPr bwMode="auto">
          <a:xfrm>
            <a:off x="5795963" y="4951413"/>
            <a:ext cx="360362" cy="1368425"/>
          </a:xfrm>
          <a:prstGeom prst="rightBrace">
            <a:avLst>
              <a:gd name="adj1" fmla="val 316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/>
          </a:p>
        </p:txBody>
      </p:sp>
      <p:sp>
        <p:nvSpPr>
          <p:cNvPr id="19469" name="Text Box 4"/>
          <p:cNvSpPr txBox="1">
            <a:spLocks noChangeArrowheads="1"/>
          </p:cNvSpPr>
          <p:nvPr/>
        </p:nvSpPr>
        <p:spPr bwMode="auto">
          <a:xfrm>
            <a:off x="1588" y="-26988"/>
            <a:ext cx="9144000" cy="307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s-ES" sz="1400" b="1">
                <a:latin typeface="Lucida Sans Typewriter" panose="020B0602040502020304" pitchFamily="33" charset="0"/>
              </a:rPr>
              <a:t>Cas 3: dinàmica de poblacions + pct. fulls de càlcul			    </a:t>
            </a:r>
            <a:fld id="{558BAB22-98E8-4F8E-A2C8-4163BC5367C8}" type="slidenum">
              <a:rPr lang="ca-ES" altLang="es-ES" sz="1400" b="1">
                <a:latin typeface="Lucida Sans Typewriter" panose="020B0602040502020304" pitchFamily="33" charset="0"/>
              </a:rPr>
              <a:pPr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lang="ca-ES" altLang="es-ES" sz="1400" b="1">
              <a:latin typeface="Lucida Sans Typewriter" panose="020B0602040502020304" pitchFamily="33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50825" y="549275"/>
            <a:ext cx="8713788" cy="49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400" b="1" dirty="0">
                <a:latin typeface="Lucida Sans" panose="020B0602040502020204" pitchFamily="34" charset="0"/>
              </a:rPr>
              <a:t>CRECIMIENTO DE POBLACIONES ESTRUCTURADAS</a:t>
            </a:r>
            <a:endParaRPr lang="ca-ES" altLang="es-ES" sz="2000" dirty="0">
              <a:latin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20688"/>
            <a:ext cx="8641656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s-ES" sz="2400" b="1" dirty="0" smtClean="0">
                <a:latin typeface="Lucida Sans" pitchFamily="34" charset="0"/>
              </a:rPr>
              <a:t>Filas</a:t>
            </a:r>
            <a:r>
              <a:rPr lang="es-ES" sz="2400" b="1" dirty="0">
                <a:latin typeface="Lucida Sans" pitchFamily="34" charset="0"/>
              </a:rPr>
              <a:t>, columnas, celdas y </a:t>
            </a:r>
            <a:r>
              <a:rPr lang="es-ES" sz="2400" b="1" dirty="0" smtClean="0">
                <a:latin typeface="Lucida Sans" pitchFamily="34" charset="0"/>
              </a:rPr>
              <a:t>rangos</a:t>
            </a:r>
          </a:p>
          <a:p>
            <a:pPr marL="342900" indent="-342900"/>
            <a:endParaRPr lang="es-ES" sz="2400" b="1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La información se presenta </a:t>
            </a:r>
            <a:r>
              <a:rPr lang="es-ES" sz="2000" dirty="0" smtClean="0">
                <a:latin typeface="Lucida Sans" pitchFamily="34" charset="0"/>
              </a:rPr>
              <a:t>organizada en </a:t>
            </a:r>
            <a:r>
              <a:rPr lang="es-ES" sz="2000" dirty="0">
                <a:latin typeface="Lucida Sans" pitchFamily="34" charset="0"/>
              </a:rPr>
              <a:t>filas y </a:t>
            </a:r>
            <a:r>
              <a:rPr lang="es-ES" sz="2000" dirty="0" smtClean="0">
                <a:latin typeface="Lucida Sans" pitchFamily="34" charset="0"/>
              </a:rPr>
              <a:t>columnas (</a:t>
            </a:r>
            <a:r>
              <a:rPr lang="es-ES" sz="2000" b="1" dirty="0" smtClean="0">
                <a:latin typeface="Lucida Sans" pitchFamily="34" charset="0"/>
              </a:rPr>
              <a:t>matriz</a:t>
            </a:r>
            <a:r>
              <a:rPr lang="es-ES" sz="2000" dirty="0" smtClean="0">
                <a:latin typeface="Lucida Sans" pitchFamily="34" charset="0"/>
              </a:rPr>
              <a:t>).</a:t>
            </a:r>
            <a:endParaRPr lang="es-ES" sz="2000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Las </a:t>
            </a:r>
            <a:r>
              <a:rPr lang="es-ES" sz="2000" b="1" dirty="0">
                <a:latin typeface="Lucida Sans" pitchFamily="34" charset="0"/>
              </a:rPr>
              <a:t>columnas</a:t>
            </a:r>
            <a:r>
              <a:rPr lang="es-ES" sz="2000" dirty="0">
                <a:latin typeface="Lucida Sans" pitchFamily="34" charset="0"/>
              </a:rPr>
              <a:t> se designan con </a:t>
            </a:r>
            <a:r>
              <a:rPr lang="es-ES" sz="2000" b="1" dirty="0">
                <a:latin typeface="Lucida Sans" pitchFamily="34" charset="0"/>
              </a:rPr>
              <a:t>letras</a:t>
            </a:r>
            <a:r>
              <a:rPr lang="es-ES" sz="2000" dirty="0">
                <a:latin typeface="Lucida Sans" pitchFamily="34" charset="0"/>
              </a:rPr>
              <a:t>: A, B, C, D, </a:t>
            </a:r>
            <a:r>
              <a:rPr lang="es-ES" sz="2000" dirty="0" smtClean="0">
                <a:latin typeface="Lucida Sans" pitchFamily="34" charset="0"/>
              </a:rPr>
              <a:t>E </a:t>
            </a:r>
            <a:r>
              <a:rPr lang="es-ES" sz="2000" dirty="0">
                <a:latin typeface="Lucida Sans" pitchFamily="34" charset="0"/>
              </a:rPr>
              <a:t>...</a:t>
            </a: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Las </a:t>
            </a:r>
            <a:r>
              <a:rPr lang="es-ES" sz="2000" b="1" dirty="0">
                <a:latin typeface="Lucida Sans" pitchFamily="34" charset="0"/>
              </a:rPr>
              <a:t>filas</a:t>
            </a:r>
            <a:r>
              <a:rPr lang="es-ES" sz="2000" dirty="0">
                <a:latin typeface="Lucida Sans" pitchFamily="34" charset="0"/>
              </a:rPr>
              <a:t> se representan mediante </a:t>
            </a:r>
            <a:r>
              <a:rPr lang="es-ES" sz="2000" b="1" dirty="0">
                <a:latin typeface="Lucida Sans" pitchFamily="34" charset="0"/>
              </a:rPr>
              <a:t>números</a:t>
            </a:r>
            <a:r>
              <a:rPr lang="es-ES" sz="2000" dirty="0">
                <a:latin typeface="Lucida Sans" pitchFamily="34" charset="0"/>
              </a:rPr>
              <a:t>: 1, 2, 3, 4, </a:t>
            </a:r>
            <a:r>
              <a:rPr lang="es-ES" sz="2000" dirty="0" smtClean="0">
                <a:latin typeface="Lucida Sans" pitchFamily="34" charset="0"/>
              </a:rPr>
              <a:t>5 </a:t>
            </a:r>
            <a:r>
              <a:rPr lang="es-ES" sz="2000" dirty="0">
                <a:latin typeface="Lucida Sans" pitchFamily="34" charset="0"/>
              </a:rPr>
              <a:t>...</a:t>
            </a: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Los elementos de la matriz se denominan celdas y se indican con una letra y un </a:t>
            </a:r>
            <a:r>
              <a:rPr lang="es-ES" sz="2000" dirty="0" smtClean="0">
                <a:latin typeface="Lucida Sans" pitchFamily="34" charset="0"/>
              </a:rPr>
              <a:t>número. Las </a:t>
            </a:r>
            <a:r>
              <a:rPr lang="es-ES" sz="2000" dirty="0">
                <a:latin typeface="Lucida Sans" pitchFamily="34" charset="0"/>
              </a:rPr>
              <a:t>celdas pueden contener </a:t>
            </a:r>
            <a:r>
              <a:rPr lang="es-ES" sz="2000" dirty="0" smtClean="0">
                <a:latin typeface="Lucida Sans" pitchFamily="34" charset="0"/>
              </a:rPr>
              <a:t>textos, </a:t>
            </a:r>
            <a:r>
              <a:rPr lang="es-ES" sz="2000" dirty="0">
                <a:latin typeface="Lucida Sans" pitchFamily="34" charset="0"/>
              </a:rPr>
              <a:t>fechas, </a:t>
            </a:r>
            <a:r>
              <a:rPr lang="es-ES" sz="2000" dirty="0" smtClean="0">
                <a:latin typeface="Lucida Sans" pitchFamily="34" charset="0"/>
              </a:rPr>
              <a:t>valores numéricos (¡ojo con los </a:t>
            </a:r>
            <a:r>
              <a:rPr lang="es-ES" sz="2000" b="1" dirty="0" smtClean="0">
                <a:latin typeface="Lucida Sans" pitchFamily="34" charset="0"/>
              </a:rPr>
              <a:t>puntos</a:t>
            </a:r>
            <a:r>
              <a:rPr lang="es-ES" sz="2000" dirty="0" smtClean="0">
                <a:latin typeface="Lucida Sans" pitchFamily="34" charset="0"/>
              </a:rPr>
              <a:t> o las </a:t>
            </a:r>
            <a:r>
              <a:rPr lang="es-ES" sz="2000" b="1" dirty="0" smtClean="0">
                <a:latin typeface="Lucida Sans" pitchFamily="34" charset="0"/>
              </a:rPr>
              <a:t>comas</a:t>
            </a:r>
            <a:r>
              <a:rPr lang="es-ES" sz="2000" dirty="0" smtClean="0">
                <a:latin typeface="Lucida Sans" pitchFamily="34" charset="0"/>
              </a:rPr>
              <a:t> para separar lo </a:t>
            </a:r>
            <a:r>
              <a:rPr lang="es-ES" sz="2000" b="1" dirty="0" smtClean="0">
                <a:latin typeface="Lucida Sans" pitchFamily="34" charset="0"/>
              </a:rPr>
              <a:t>decimales</a:t>
            </a:r>
            <a:r>
              <a:rPr lang="es-ES" sz="2000" dirty="0" smtClean="0">
                <a:latin typeface="Lucida Sans" pitchFamily="34" charset="0"/>
              </a:rPr>
              <a:t>!), etc.</a:t>
            </a:r>
            <a:endParaRPr lang="es-ES" sz="2000" dirty="0">
              <a:latin typeface="Lucida Sans" pitchFamily="34" charset="0"/>
            </a:endParaRPr>
          </a:p>
          <a:p>
            <a:pPr marL="342900" indent="-342900"/>
            <a:endParaRPr lang="es-ES" sz="2000" dirty="0">
              <a:latin typeface="Lucida Sans" pitchFamily="34" charset="0"/>
            </a:endParaRPr>
          </a:p>
          <a:p>
            <a:pPr marL="342900" indent="-342900"/>
            <a:r>
              <a:rPr lang="es-ES" sz="2000" dirty="0">
                <a:latin typeface="Lucida Sans" pitchFamily="34" charset="0"/>
              </a:rPr>
              <a:t>Los </a:t>
            </a:r>
            <a:r>
              <a:rPr lang="es-ES" sz="2000" b="1" dirty="0">
                <a:latin typeface="Lucida Sans" pitchFamily="34" charset="0"/>
              </a:rPr>
              <a:t>rangos</a:t>
            </a:r>
            <a:r>
              <a:rPr lang="es-ES" sz="2000" dirty="0">
                <a:latin typeface="Lucida Sans" pitchFamily="34" charset="0"/>
              </a:rPr>
              <a:t> (conjuntos continuos de celdas) se representan </a:t>
            </a:r>
            <a:r>
              <a:rPr lang="es-ES" sz="2000" dirty="0" smtClean="0">
                <a:latin typeface="Lucida Sans" pitchFamily="34" charset="0"/>
              </a:rPr>
              <a:t>mediante… </a:t>
            </a:r>
            <a:endParaRPr lang="ca-ES" sz="2000" dirty="0" smtClean="0">
              <a:latin typeface="Lucida Sans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0824" y="5655444"/>
            <a:ext cx="8641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S" sz="2000" dirty="0" smtClean="0">
                <a:latin typeface="Lucida Sans" pitchFamily="34" charset="0"/>
              </a:rPr>
              <a:t>	la </a:t>
            </a:r>
            <a:r>
              <a:rPr lang="es-ES" sz="2000" b="1" dirty="0" smtClean="0">
                <a:latin typeface="Lucida Sans" pitchFamily="34" charset="0"/>
              </a:rPr>
              <a:t>celda </a:t>
            </a:r>
            <a:r>
              <a:rPr lang="es-ES" sz="2000" b="1" dirty="0">
                <a:latin typeface="Lucida Sans" pitchFamily="34" charset="0"/>
              </a:rPr>
              <a:t>superior izquierda </a:t>
            </a:r>
            <a:r>
              <a:rPr lang="es-ES" sz="2000" dirty="0">
                <a:latin typeface="Lucida Sans" pitchFamily="34" charset="0"/>
              </a:rPr>
              <a:t>y la de la </a:t>
            </a:r>
            <a:r>
              <a:rPr lang="es-ES" sz="2000" b="1" dirty="0">
                <a:latin typeface="Lucida Sans" pitchFamily="34" charset="0"/>
              </a:rPr>
              <a:t>celda inferior derecha </a:t>
            </a:r>
            <a:r>
              <a:rPr lang="es-ES" sz="2000" dirty="0">
                <a:latin typeface="Lucida Sans" pitchFamily="34" charset="0"/>
              </a:rPr>
              <a:t>separadas </a:t>
            </a:r>
            <a:r>
              <a:rPr lang="es-ES" sz="2000" dirty="0" smtClean="0">
                <a:latin typeface="Lucida Sans" pitchFamily="34" charset="0"/>
              </a:rPr>
              <a:t>por dos </a:t>
            </a:r>
            <a:r>
              <a:rPr lang="es-ES" sz="2000" dirty="0">
                <a:latin typeface="Lucida Sans" pitchFamily="34" charset="0"/>
              </a:rPr>
              <a:t>puntos.</a:t>
            </a:r>
            <a:endParaRPr lang="ca-ES" sz="20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20688"/>
            <a:ext cx="8569647" cy="576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s-ES" sz="2400" b="1" dirty="0" smtClean="0">
                <a:latin typeface="Lucida Sans" pitchFamily="34" charset="0"/>
              </a:rPr>
              <a:t>Operaciones</a:t>
            </a:r>
            <a:endParaRPr lang="es-ES" sz="2400" b="1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>
                <a:latin typeface="Lucida Sans" pitchFamily="34" charset="0"/>
              </a:rPr>
              <a:t>Las fórmulas permiten realizar operaciones con los valores de una o más celdas. Se introducen después de un signo </a:t>
            </a:r>
            <a:r>
              <a:rPr lang="es-ES" sz="2000" dirty="0" smtClean="0">
                <a:latin typeface="Lucida Sans" pitchFamily="34" charset="0"/>
              </a:rPr>
              <a:t>"=“. </a:t>
            </a: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 smtClean="0">
                <a:latin typeface="Lucida Sans" pitchFamily="34" charset="0"/>
              </a:rPr>
              <a:t>Utilizan operadores como:</a:t>
            </a:r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u="sng" dirty="0">
                <a:latin typeface="Lucida Sans" pitchFamily="34" charset="0"/>
              </a:rPr>
              <a:t>operadores aritméticos</a:t>
            </a:r>
          </a:p>
          <a:p>
            <a:r>
              <a:rPr lang="es-ES" sz="2000" dirty="0">
                <a:latin typeface="Lucida Sans" pitchFamily="34" charset="0"/>
              </a:rPr>
              <a:t>+ suma</a:t>
            </a:r>
          </a:p>
          <a:p>
            <a:r>
              <a:rPr lang="es-ES" sz="2000" dirty="0">
                <a:latin typeface="Lucida Sans" pitchFamily="34" charset="0"/>
              </a:rPr>
              <a:t>- </a:t>
            </a:r>
            <a:r>
              <a:rPr lang="es-ES" sz="2000" dirty="0" smtClean="0">
                <a:latin typeface="Lucida Sans" pitchFamily="34" charset="0"/>
              </a:rPr>
              <a:t> resta</a:t>
            </a:r>
            <a:endParaRPr lang="es-ES" sz="2000" dirty="0">
              <a:latin typeface="Lucida Sans" pitchFamily="34" charset="0"/>
            </a:endParaRPr>
          </a:p>
          <a:p>
            <a:r>
              <a:rPr lang="es-ES" sz="2000" dirty="0">
                <a:latin typeface="Lucida Sans" pitchFamily="34" charset="0"/>
              </a:rPr>
              <a:t>/ </a:t>
            </a:r>
            <a:r>
              <a:rPr lang="es-ES" sz="2000" dirty="0" smtClean="0">
                <a:latin typeface="Lucida Sans" pitchFamily="34" charset="0"/>
              </a:rPr>
              <a:t> división</a:t>
            </a:r>
            <a:endParaRPr lang="es-ES" sz="2000" dirty="0">
              <a:latin typeface="Lucida Sans" pitchFamily="34" charset="0"/>
            </a:endParaRPr>
          </a:p>
          <a:p>
            <a:r>
              <a:rPr lang="es-ES" sz="2000" dirty="0">
                <a:latin typeface="Lucida Sans" pitchFamily="34" charset="0"/>
              </a:rPr>
              <a:t>* </a:t>
            </a:r>
            <a:r>
              <a:rPr lang="es-ES" sz="2000" dirty="0" smtClean="0">
                <a:latin typeface="Lucida Sans" pitchFamily="34" charset="0"/>
              </a:rPr>
              <a:t> multiplicación</a:t>
            </a:r>
            <a:endParaRPr lang="es-ES" sz="2000" dirty="0">
              <a:latin typeface="Lucida Sans" pitchFamily="34" charset="0"/>
            </a:endParaRPr>
          </a:p>
          <a:p>
            <a:r>
              <a:rPr lang="es-ES" sz="2000" dirty="0">
                <a:latin typeface="Lucida Sans" pitchFamily="34" charset="0"/>
              </a:rPr>
              <a:t>^ </a:t>
            </a:r>
            <a:r>
              <a:rPr lang="es-ES" sz="2000" dirty="0" smtClean="0">
                <a:latin typeface="Lucida Sans" pitchFamily="34" charset="0"/>
              </a:rPr>
              <a:t> elevar </a:t>
            </a:r>
            <a:r>
              <a:rPr lang="es-ES" sz="2000" dirty="0">
                <a:latin typeface="Lucida Sans" pitchFamily="34" charset="0"/>
              </a:rPr>
              <a:t>a un exponente</a:t>
            </a:r>
          </a:p>
          <a:p>
            <a:r>
              <a:rPr lang="es-ES" sz="2000" dirty="0">
                <a:latin typeface="Lucida Sans" pitchFamily="34" charset="0"/>
              </a:rPr>
              <a:t> </a:t>
            </a:r>
          </a:p>
          <a:p>
            <a:r>
              <a:rPr lang="es-ES" sz="2000" u="sng" dirty="0">
                <a:latin typeface="Lucida Sans" pitchFamily="34" charset="0"/>
              </a:rPr>
              <a:t>operadores lógicos</a:t>
            </a:r>
          </a:p>
          <a:p>
            <a:r>
              <a:rPr lang="es-ES" sz="2000" dirty="0" smtClean="0">
                <a:latin typeface="Lucida Sans" pitchFamily="34" charset="0"/>
              </a:rPr>
              <a:t>Y    (comprueba </a:t>
            </a:r>
            <a:r>
              <a:rPr lang="es-ES" sz="2000" dirty="0">
                <a:latin typeface="Lucida Sans" pitchFamily="34" charset="0"/>
              </a:rPr>
              <a:t>si todos los argumentos son verdaderos)</a:t>
            </a:r>
          </a:p>
          <a:p>
            <a:r>
              <a:rPr lang="es-ES" sz="2000" dirty="0" smtClean="0">
                <a:latin typeface="Lucida Sans" pitchFamily="34" charset="0"/>
              </a:rPr>
              <a:t>O    (comprueba </a:t>
            </a:r>
            <a:r>
              <a:rPr lang="es-ES" sz="2000" dirty="0">
                <a:latin typeface="Lucida Sans" pitchFamily="34" charset="0"/>
              </a:rPr>
              <a:t>si alguno de los argumentos es verdadero)</a:t>
            </a:r>
          </a:p>
          <a:p>
            <a:r>
              <a:rPr lang="es-ES" sz="2000" dirty="0">
                <a:latin typeface="Lucida Sans" pitchFamily="34" charset="0"/>
              </a:rPr>
              <a:t>NO </a:t>
            </a:r>
            <a:r>
              <a:rPr lang="es-ES" sz="2000" dirty="0" smtClean="0">
                <a:latin typeface="Lucida Sans" pitchFamily="34" charset="0"/>
              </a:rPr>
              <a:t>(cambia </a:t>
            </a:r>
            <a:r>
              <a:rPr lang="es-ES" sz="2000" dirty="0">
                <a:latin typeface="Lucida Sans" pitchFamily="34" charset="0"/>
              </a:rPr>
              <a:t>falso por verdadero y viceversa)</a:t>
            </a:r>
            <a:endParaRPr lang="ca-ES" sz="2000" dirty="0">
              <a:latin typeface="Lucida Sans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516216" y="1700808"/>
            <a:ext cx="194421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/>
          <p:cNvSpPr/>
          <p:nvPr/>
        </p:nvSpPr>
        <p:spPr>
          <a:xfrm>
            <a:off x="755576" y="5390634"/>
            <a:ext cx="6984776" cy="896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79512" y="476672"/>
            <a:ext cx="3529088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lda sans"/>
              </a:rPr>
              <a:t>Funciones</a:t>
            </a:r>
            <a:endParaRPr lang="es-ES" sz="2400" b="1" dirty="0">
              <a:latin typeface="Lucilda sans"/>
            </a:endParaRPr>
          </a:p>
          <a:p>
            <a:endParaRPr lang="es-ES" sz="2000" dirty="0">
              <a:latin typeface="Lucilda sans"/>
            </a:endParaRPr>
          </a:p>
          <a:p>
            <a:r>
              <a:rPr lang="es-ES" sz="2000" dirty="0">
                <a:latin typeface="Lucilda sans"/>
              </a:rPr>
              <a:t>Las fórmulas </a:t>
            </a:r>
            <a:r>
              <a:rPr lang="es-ES" sz="2000" dirty="0" smtClean="0">
                <a:latin typeface="Lucilda sans"/>
              </a:rPr>
              <a:t>permiten introducir</a:t>
            </a:r>
            <a:r>
              <a:rPr lang="es-ES" sz="2000" dirty="0">
                <a:latin typeface="Lucilda sans"/>
              </a:rPr>
              <a:t> también funciones</a:t>
            </a:r>
          </a:p>
          <a:p>
            <a:r>
              <a:rPr lang="es-ES" sz="2000" dirty="0">
                <a:latin typeface="Lucilda sans"/>
              </a:rPr>
              <a:t>pre-definidas. </a:t>
            </a:r>
            <a:r>
              <a:rPr lang="es-ES" sz="2000" u="sng" dirty="0" smtClean="0">
                <a:latin typeface="Lucilda sans"/>
              </a:rPr>
              <a:t>Algunas de</a:t>
            </a:r>
          </a:p>
          <a:p>
            <a:r>
              <a:rPr lang="es-ES" sz="2000" u="sng" dirty="0" smtClean="0">
                <a:latin typeface="Lucilda sans"/>
              </a:rPr>
              <a:t>las más útiles son</a:t>
            </a:r>
            <a:r>
              <a:rPr lang="es-ES" sz="2000" dirty="0">
                <a:latin typeface="Lucilda sans"/>
              </a:rPr>
              <a:t> * </a:t>
            </a:r>
            <a:r>
              <a:rPr lang="es-ES" sz="2000" dirty="0" smtClean="0">
                <a:latin typeface="Lucilda sans"/>
              </a:rPr>
              <a:t>: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>Excel dispone de muchas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>otras funciones.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* El nombre de la función depende de</a:t>
            </a:r>
            <a:br>
              <a:rPr lang="es-ES" b="1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el idioma en que tiene</a:t>
            </a:r>
            <a:br>
              <a:rPr lang="es-ES" b="1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configurado el ordenador!</a:t>
            </a:r>
          </a:p>
          <a:p>
            <a:r>
              <a:rPr lang="ca-ES" sz="2000" dirty="0" smtClean="0">
                <a:latin typeface="Lucilda sans"/>
              </a:rPr>
              <a:t>						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61480"/>
              </p:ext>
            </p:extLst>
          </p:nvPr>
        </p:nvGraphicFramePr>
        <p:xfrm>
          <a:off x="3635896" y="476672"/>
          <a:ext cx="5436096" cy="600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554"/>
                <a:gridCol w="3232542"/>
              </a:tblGrid>
              <a:tr h="335497">
                <a:tc>
                  <a:txBody>
                    <a:bodyPr/>
                    <a:lstStyle/>
                    <a:p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Función</a:t>
                      </a:r>
                      <a:endParaRPr lang="ca-ES" sz="1400" b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Acción</a:t>
                      </a:r>
                      <a:r>
                        <a:rPr lang="ca-ES" sz="1400" b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 que </a:t>
                      </a:r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realiza</a:t>
                      </a:r>
                      <a:endParaRPr lang="ca-ES" sz="1400" b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PI()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pi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LN(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Logaritmo natural de </a:t>
                      </a:r>
                      <a:r>
                        <a:rPr lang="es-ES" sz="1400" i="1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LOG(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Logaritmo en base b de </a:t>
                      </a:r>
                      <a:r>
                        <a:rPr lang="es-ES" sz="1400" i="1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i="1" dirty="0">
                        <a:effectLst/>
                        <a:latin typeface="Lucilda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EXP(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e</a:t>
                      </a:r>
                      <a:r>
                        <a:rPr lang="ca-ES" sz="1400" b="0" i="1" baseline="3000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endParaRPr lang="ca-ES" sz="1400" b="0" i="1" baseline="3000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POTENCIA(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i="1" baseline="3000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endParaRPr lang="ca-ES" sz="1400" b="0" i="1" baseline="30000" noProof="0" dirty="0" smtClean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551176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SUMA(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Suma de los valores incluidos en rango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PROMEDIO(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Media aritmética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MEDIANA(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Mediana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MIN(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 o MAX(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Mínimo o máximo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DESVEST(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i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i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Desviación estándar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CONTAR(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Cuenta número de celdas con valor numérico dentro del rango</a:t>
                      </a:r>
                      <a:endParaRPr lang="ca-ES" sz="1400" b="0" i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ALEATORIO()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Un número aleatorio entre 0 y 1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COEF.DE.CORREL(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m1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m2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Coeficiente de correlación entre los valores de las matrices 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m1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 i 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m2</a:t>
                      </a:r>
                      <a:endParaRPr lang="ca-ES" sz="1400" b="0" i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5839680" y="1268760"/>
            <a:ext cx="3304319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/>
          <p:cNvSpPr/>
          <p:nvPr/>
        </p:nvSpPr>
        <p:spPr>
          <a:xfrm>
            <a:off x="3601989" y="3356992"/>
            <a:ext cx="223224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79512" y="476672"/>
            <a:ext cx="3529088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lda sans"/>
              </a:rPr>
              <a:t>Funciones</a:t>
            </a:r>
            <a:endParaRPr lang="es-ES" sz="2400" b="1" dirty="0">
              <a:latin typeface="Lucilda sans"/>
            </a:endParaRPr>
          </a:p>
          <a:p>
            <a:endParaRPr lang="es-ES" sz="2000" dirty="0">
              <a:latin typeface="Lucilda sans"/>
            </a:endParaRPr>
          </a:p>
          <a:p>
            <a:r>
              <a:rPr lang="es-ES" sz="2000" dirty="0">
                <a:latin typeface="Lucilda sans"/>
              </a:rPr>
              <a:t>Las fórmulas </a:t>
            </a:r>
            <a:r>
              <a:rPr lang="es-ES" sz="2000" dirty="0" smtClean="0">
                <a:latin typeface="Lucilda sans"/>
              </a:rPr>
              <a:t>permiten introducir</a:t>
            </a:r>
            <a:r>
              <a:rPr lang="es-ES" sz="2000" dirty="0">
                <a:latin typeface="Lucilda sans"/>
              </a:rPr>
              <a:t> también funciones</a:t>
            </a:r>
          </a:p>
          <a:p>
            <a:r>
              <a:rPr lang="es-ES" sz="2000" dirty="0">
                <a:latin typeface="Lucilda sans"/>
              </a:rPr>
              <a:t>pre-definidas. </a:t>
            </a:r>
            <a:r>
              <a:rPr lang="es-ES" sz="2000" u="sng" dirty="0" smtClean="0">
                <a:latin typeface="Lucilda sans"/>
              </a:rPr>
              <a:t>Algunas de</a:t>
            </a:r>
          </a:p>
          <a:p>
            <a:r>
              <a:rPr lang="es-ES" sz="2000" u="sng" dirty="0" smtClean="0">
                <a:latin typeface="Lucilda sans"/>
              </a:rPr>
              <a:t>las más útiles son</a:t>
            </a:r>
            <a:r>
              <a:rPr lang="es-ES" sz="2000" dirty="0">
                <a:latin typeface="Lucilda sans"/>
              </a:rPr>
              <a:t> * </a:t>
            </a:r>
            <a:r>
              <a:rPr lang="es-ES" sz="2000" dirty="0" smtClean="0">
                <a:latin typeface="Lucilda sans"/>
              </a:rPr>
              <a:t>: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>Excel dispone de muchas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>otras funciones.</a:t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sz="2000" dirty="0" smtClean="0">
                <a:latin typeface="Lucilda sans"/>
              </a:rPr>
              <a:t/>
            </a:r>
            <a:br>
              <a:rPr lang="es-ES" sz="2000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* El nombre de la función depende de</a:t>
            </a:r>
            <a:br>
              <a:rPr lang="es-ES" b="1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el idioma en que tiene</a:t>
            </a:r>
            <a:br>
              <a:rPr lang="es-ES" b="1" dirty="0" smtClean="0">
                <a:latin typeface="Lucilda sans"/>
              </a:rPr>
            </a:br>
            <a:r>
              <a:rPr lang="es-ES" b="1" dirty="0" smtClean="0">
                <a:latin typeface="Lucilda sans"/>
              </a:rPr>
              <a:t>configurado el ordenador!</a:t>
            </a:r>
          </a:p>
          <a:p>
            <a:r>
              <a:rPr lang="ca-ES" sz="2000" dirty="0" smtClean="0">
                <a:latin typeface="Lucilda sans"/>
              </a:rPr>
              <a:t>						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3635896" y="476672"/>
          <a:ext cx="5436096" cy="600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554"/>
                <a:gridCol w="3232542"/>
              </a:tblGrid>
              <a:tr h="335497">
                <a:tc>
                  <a:txBody>
                    <a:bodyPr/>
                    <a:lstStyle/>
                    <a:p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Función</a:t>
                      </a:r>
                      <a:endParaRPr lang="ca-ES" sz="1400" b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Acción</a:t>
                      </a:r>
                      <a:r>
                        <a:rPr lang="ca-ES" sz="1400" b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 que </a:t>
                      </a:r>
                      <a:r>
                        <a:rPr lang="ca-ES" sz="1400" b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realiza</a:t>
                      </a:r>
                      <a:endParaRPr lang="ca-ES" sz="1400" b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PI()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pi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LN(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Logaritmo natural de </a:t>
                      </a:r>
                      <a:r>
                        <a:rPr lang="es-ES" sz="1400" i="1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LOG(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Logaritmo en base b de </a:t>
                      </a:r>
                      <a:r>
                        <a:rPr lang="es-ES" sz="1400" i="1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i="1" dirty="0">
                        <a:effectLst/>
                        <a:latin typeface="Lucilda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EXP(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e</a:t>
                      </a:r>
                      <a:r>
                        <a:rPr lang="ca-ES" sz="1400" b="0" i="1" baseline="3000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endParaRPr lang="ca-ES" sz="1400" b="0" i="1" baseline="3000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POTENCIA(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b</a:t>
                      </a:r>
                      <a:r>
                        <a:rPr lang="ca-ES" sz="1400" b="0" i="1" baseline="30000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x</a:t>
                      </a:r>
                      <a:endParaRPr lang="ca-ES" sz="1400" b="0" i="1" baseline="30000" noProof="0" dirty="0" smtClean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551176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SUMA(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Suma de los valores incluidos en rango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PROMEDIO(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Media aritmética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MEDIANA(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Mediana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Lucilda sans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MIN(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 o MAX(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Mínimo o máximo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DESVEST(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i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i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Desviación estándar</a:t>
                      </a: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CONTAR(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rang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effectLst/>
                          <a:latin typeface="Lucilda 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Cuenta número de celdas con valor numérico dentro del rango</a:t>
                      </a:r>
                      <a:endParaRPr lang="ca-ES" sz="1400" b="0" i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ALEATORIO()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Un número aleatorio entre 0 y 1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  <a:tr h="408188">
                <a:tc>
                  <a:txBody>
                    <a:bodyPr/>
                    <a:lstStyle/>
                    <a:p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COEF.DE.CORREL(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m1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;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m2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)</a:t>
                      </a:r>
                      <a:endParaRPr lang="ca-ES" sz="1400" b="0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Lucilda sans"/>
                          <a:ea typeface="+mn-ea"/>
                          <a:cs typeface="+mn-cs"/>
                        </a:rPr>
                        <a:t>Coeficiente de correlación entre los valores de las matrices </a:t>
                      </a:r>
                      <a:r>
                        <a:rPr lang="ca-ES" sz="1400" b="0" i="1" noProof="0" dirty="0" err="1" smtClean="0">
                          <a:solidFill>
                            <a:schemeClr val="tx1"/>
                          </a:solidFill>
                          <a:latin typeface="Lucilda sans"/>
                        </a:rPr>
                        <a:t>m1</a:t>
                      </a:r>
                      <a:r>
                        <a:rPr lang="ca-ES" sz="1400" b="0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 i </a:t>
                      </a:r>
                      <a:r>
                        <a:rPr lang="ca-ES" sz="1400" b="0" i="1" noProof="0" dirty="0" smtClean="0">
                          <a:solidFill>
                            <a:schemeClr val="tx1"/>
                          </a:solidFill>
                          <a:latin typeface="Lucilda sans"/>
                        </a:rPr>
                        <a:t>m2</a:t>
                      </a:r>
                      <a:endParaRPr lang="ca-ES" sz="1400" b="0" i="1" noProof="0" dirty="0">
                        <a:solidFill>
                          <a:schemeClr val="tx1"/>
                        </a:solidFill>
                        <a:latin typeface="Lucilda 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da Sans" pitchFamily="34" charset="0"/>
              </a:rPr>
              <a:t>Referencias </a:t>
            </a:r>
            <a:r>
              <a:rPr lang="es-ES" sz="2400" b="1" dirty="0">
                <a:latin typeface="Lucida Sans" pitchFamily="34" charset="0"/>
              </a:rPr>
              <a:t>absolutas y relativas</a:t>
            </a:r>
          </a:p>
          <a:p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Normalmente </a:t>
            </a:r>
            <a:r>
              <a:rPr lang="es-ES" sz="2000" dirty="0">
                <a:latin typeface="Lucida Sans" pitchFamily="34" charset="0"/>
              </a:rPr>
              <a:t>trabajamos con </a:t>
            </a:r>
            <a:r>
              <a:rPr lang="es-ES" sz="2000" b="1" dirty="0">
                <a:latin typeface="Lucida Sans" pitchFamily="34" charset="0"/>
              </a:rPr>
              <a:t>referencias</a:t>
            </a:r>
            <a:r>
              <a:rPr lang="es-ES" sz="2000" dirty="0">
                <a:latin typeface="Lucida Sans" pitchFamily="34" charset="0"/>
              </a:rPr>
              <a:t> (o direcciones) </a:t>
            </a:r>
            <a:r>
              <a:rPr lang="es-ES" sz="2000" b="1" dirty="0">
                <a:latin typeface="Lucida Sans" pitchFamily="34" charset="0"/>
              </a:rPr>
              <a:t>relativas</a:t>
            </a:r>
            <a:r>
              <a:rPr lang="es-ES" sz="2000" dirty="0">
                <a:latin typeface="Lucida Sans" pitchFamily="34" charset="0"/>
              </a:rPr>
              <a:t> a la celda donde nos </a:t>
            </a:r>
            <a:r>
              <a:rPr lang="es-ES" sz="2000" dirty="0" smtClean="0">
                <a:latin typeface="Lucida Sans" pitchFamily="34" charset="0"/>
              </a:rPr>
              <a:t>encontramos.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Si </a:t>
            </a:r>
            <a:r>
              <a:rPr lang="es-ES" sz="2000" dirty="0">
                <a:latin typeface="Lucida Sans" pitchFamily="34" charset="0"/>
              </a:rPr>
              <a:t>introducimos la fórmula </a:t>
            </a:r>
            <a:r>
              <a:rPr lang="es-ES" sz="2000" dirty="0" smtClean="0">
                <a:latin typeface="Lucida Sans" pitchFamily="34" charset="0"/>
              </a:rPr>
              <a:t>"=A1*5</a:t>
            </a:r>
            <a:r>
              <a:rPr lang="es-ES" sz="2000" dirty="0">
                <a:latin typeface="Lucida Sans" pitchFamily="34" charset="0"/>
              </a:rPr>
              <a:t>" en la celda B1 nos estamos refiriendo </a:t>
            </a:r>
            <a:r>
              <a:rPr lang="es-ES" sz="2000" dirty="0" smtClean="0">
                <a:latin typeface="Lucida Sans" pitchFamily="34" charset="0"/>
              </a:rPr>
              <a:t>a la </a:t>
            </a:r>
            <a:r>
              <a:rPr lang="es-ES" sz="2000" dirty="0">
                <a:latin typeface="Lucida Sans" pitchFamily="34" charset="0"/>
              </a:rPr>
              <a:t>celda inmediatamente a la </a:t>
            </a:r>
            <a:r>
              <a:rPr lang="es-ES" sz="2000" dirty="0" smtClean="0">
                <a:latin typeface="Lucida Sans" pitchFamily="34" charset="0"/>
              </a:rPr>
              <a:t>izquierda. </a:t>
            </a:r>
            <a:r>
              <a:rPr lang="es-ES" sz="2000" dirty="0">
                <a:latin typeface="Lucida Sans" pitchFamily="34" charset="0"/>
              </a:rPr>
              <a:t>Esto </a:t>
            </a:r>
            <a:r>
              <a:rPr lang="es-ES" sz="2000" dirty="0" smtClean="0">
                <a:latin typeface="Lucida Sans" pitchFamily="34" charset="0"/>
              </a:rPr>
              <a:t>es </a:t>
            </a:r>
            <a:r>
              <a:rPr lang="es-ES" sz="2000" dirty="0">
                <a:latin typeface="Lucida Sans" pitchFamily="34" charset="0"/>
              </a:rPr>
              <a:t>útil a la hora de copiar fórmulas a otras </a:t>
            </a:r>
            <a:r>
              <a:rPr lang="es-ES" sz="2000" dirty="0" smtClean="0">
                <a:latin typeface="Lucida Sans" pitchFamily="34" charset="0"/>
              </a:rPr>
              <a:t>celdas.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A </a:t>
            </a:r>
            <a:r>
              <a:rPr lang="es-ES" sz="2000" dirty="0">
                <a:latin typeface="Lucida Sans" pitchFamily="34" charset="0"/>
              </a:rPr>
              <a:t>veces nos puede interesar utilizar referencias </a:t>
            </a:r>
            <a:r>
              <a:rPr lang="es-ES" sz="2000" b="1" dirty="0">
                <a:latin typeface="Lucida Sans" pitchFamily="34" charset="0"/>
              </a:rPr>
              <a:t>absolutas</a:t>
            </a:r>
            <a:r>
              <a:rPr lang="es-ES" sz="2000" dirty="0">
                <a:latin typeface="Lucida Sans" pitchFamily="34" charset="0"/>
              </a:rPr>
              <a:t>. </a:t>
            </a:r>
            <a:r>
              <a:rPr lang="es-ES" sz="2000" dirty="0" smtClean="0">
                <a:latin typeface="Lucida Sans" pitchFamily="34" charset="0"/>
              </a:rPr>
              <a:t>Esto </a:t>
            </a:r>
            <a:r>
              <a:rPr lang="es-ES" sz="2000" dirty="0">
                <a:latin typeface="Lucida Sans" pitchFamily="34" charset="0"/>
              </a:rPr>
              <a:t>se </a:t>
            </a:r>
            <a:r>
              <a:rPr lang="es-ES" sz="2000" dirty="0" smtClean="0">
                <a:latin typeface="Lucida Sans" pitchFamily="34" charset="0"/>
              </a:rPr>
              <a:t>hace…</a:t>
            </a:r>
            <a:endParaRPr lang="ca-ES" sz="20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Lucida Sans" pitchFamily="34" charset="0"/>
              </a:rPr>
              <a:t>Referencias </a:t>
            </a:r>
            <a:r>
              <a:rPr lang="es-ES" sz="2400" b="1" dirty="0">
                <a:latin typeface="Lucida Sans" pitchFamily="34" charset="0"/>
              </a:rPr>
              <a:t>absolutas y relativas</a:t>
            </a:r>
          </a:p>
          <a:p>
            <a:endParaRPr lang="es-ES" sz="2000" dirty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Normalmente </a:t>
            </a:r>
            <a:r>
              <a:rPr lang="es-ES" sz="2000" dirty="0">
                <a:latin typeface="Lucida Sans" pitchFamily="34" charset="0"/>
              </a:rPr>
              <a:t>trabajamos con </a:t>
            </a:r>
            <a:r>
              <a:rPr lang="es-ES" sz="2000" b="1" dirty="0">
                <a:latin typeface="Lucida Sans" pitchFamily="34" charset="0"/>
              </a:rPr>
              <a:t>referencias</a:t>
            </a:r>
            <a:r>
              <a:rPr lang="es-ES" sz="2000" dirty="0">
                <a:latin typeface="Lucida Sans" pitchFamily="34" charset="0"/>
              </a:rPr>
              <a:t> (o direcciones) </a:t>
            </a:r>
            <a:r>
              <a:rPr lang="es-ES" sz="2000" b="1" dirty="0">
                <a:latin typeface="Lucida Sans" pitchFamily="34" charset="0"/>
              </a:rPr>
              <a:t>relativas</a:t>
            </a:r>
            <a:r>
              <a:rPr lang="es-ES" sz="2000" dirty="0">
                <a:latin typeface="Lucida Sans" pitchFamily="34" charset="0"/>
              </a:rPr>
              <a:t> a la celda donde nos </a:t>
            </a:r>
            <a:r>
              <a:rPr lang="es-ES" sz="2000" dirty="0" smtClean="0">
                <a:latin typeface="Lucida Sans" pitchFamily="34" charset="0"/>
              </a:rPr>
              <a:t>encontramos.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Si </a:t>
            </a:r>
            <a:r>
              <a:rPr lang="es-ES" sz="2000" dirty="0">
                <a:latin typeface="Lucida Sans" pitchFamily="34" charset="0"/>
              </a:rPr>
              <a:t>introducimos la fórmula </a:t>
            </a:r>
            <a:r>
              <a:rPr lang="es-ES" sz="2000" dirty="0" smtClean="0">
                <a:latin typeface="Lucida Sans" pitchFamily="34" charset="0"/>
              </a:rPr>
              <a:t>"=A1*5</a:t>
            </a:r>
            <a:r>
              <a:rPr lang="es-ES" sz="2000" dirty="0">
                <a:latin typeface="Lucida Sans" pitchFamily="34" charset="0"/>
              </a:rPr>
              <a:t>" en la celda B1 nos estamos refiriendo </a:t>
            </a:r>
            <a:r>
              <a:rPr lang="es-ES" sz="2000" dirty="0" smtClean="0">
                <a:latin typeface="Lucida Sans" pitchFamily="34" charset="0"/>
              </a:rPr>
              <a:t>a la </a:t>
            </a:r>
            <a:r>
              <a:rPr lang="es-ES" sz="2000" dirty="0">
                <a:latin typeface="Lucida Sans" pitchFamily="34" charset="0"/>
              </a:rPr>
              <a:t>celda inmediatamente a la </a:t>
            </a:r>
            <a:r>
              <a:rPr lang="es-ES" sz="2000" dirty="0" smtClean="0">
                <a:latin typeface="Lucida Sans" pitchFamily="34" charset="0"/>
              </a:rPr>
              <a:t>izquierda. </a:t>
            </a:r>
            <a:r>
              <a:rPr lang="es-ES" sz="2000" dirty="0">
                <a:latin typeface="Lucida Sans" pitchFamily="34" charset="0"/>
              </a:rPr>
              <a:t>Esto </a:t>
            </a:r>
            <a:r>
              <a:rPr lang="es-ES" sz="2000" dirty="0" smtClean="0">
                <a:latin typeface="Lucida Sans" pitchFamily="34" charset="0"/>
              </a:rPr>
              <a:t>es </a:t>
            </a:r>
            <a:r>
              <a:rPr lang="es-ES" sz="2000" dirty="0">
                <a:latin typeface="Lucida Sans" pitchFamily="34" charset="0"/>
              </a:rPr>
              <a:t>útil a la hora de copiar fórmulas a otras </a:t>
            </a:r>
            <a:r>
              <a:rPr lang="es-ES" sz="2000" dirty="0" smtClean="0">
                <a:latin typeface="Lucida Sans" pitchFamily="34" charset="0"/>
              </a:rPr>
              <a:t>celdas.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Lucida Sans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Lucida Sans" pitchFamily="34" charset="0"/>
              </a:rPr>
              <a:t>A </a:t>
            </a:r>
            <a:r>
              <a:rPr lang="es-ES" sz="2000" dirty="0">
                <a:latin typeface="Lucida Sans" pitchFamily="34" charset="0"/>
              </a:rPr>
              <a:t>veces nos puede interesar utilizar referencias </a:t>
            </a:r>
            <a:r>
              <a:rPr lang="es-ES" sz="2000" b="1" dirty="0">
                <a:latin typeface="Lucida Sans" pitchFamily="34" charset="0"/>
              </a:rPr>
              <a:t>absolutas</a:t>
            </a:r>
            <a:r>
              <a:rPr lang="es-ES" sz="2000" dirty="0">
                <a:latin typeface="Lucida Sans" pitchFamily="34" charset="0"/>
              </a:rPr>
              <a:t>. </a:t>
            </a:r>
            <a:r>
              <a:rPr lang="es-ES" sz="2000" dirty="0" smtClean="0">
                <a:latin typeface="Lucida Sans" pitchFamily="34" charset="0"/>
              </a:rPr>
              <a:t>Esto </a:t>
            </a:r>
            <a:r>
              <a:rPr lang="es-ES" sz="2000" dirty="0">
                <a:latin typeface="Lucida Sans" pitchFamily="34" charset="0"/>
              </a:rPr>
              <a:t>se </a:t>
            </a:r>
            <a:r>
              <a:rPr lang="es-ES" sz="2000" dirty="0" smtClean="0">
                <a:latin typeface="Lucida Sans" pitchFamily="34" charset="0"/>
              </a:rPr>
              <a:t>hace…</a:t>
            </a:r>
            <a:endParaRPr lang="ca-ES" sz="2000" dirty="0">
              <a:latin typeface="Lucida Sans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4149080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Lucida Sans" pitchFamily="34" charset="0"/>
              </a:rPr>
              <a:t>escribiendo el signo </a:t>
            </a:r>
            <a:r>
              <a:rPr lang="es-ES" sz="2000" b="1" dirty="0">
                <a:latin typeface="Lucida Sans" pitchFamily="34" charset="0"/>
              </a:rPr>
              <a:t>"$"</a:t>
            </a:r>
            <a:r>
              <a:rPr lang="es-ES" sz="2000" dirty="0">
                <a:latin typeface="Lucida Sans" pitchFamily="34" charset="0"/>
              </a:rPr>
              <a:t> antes de la fila o la columna que queramos fijar (o de ambas). </a:t>
            </a:r>
            <a:endParaRPr lang="ca-ES" sz="20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4" y="698500"/>
            <a:ext cx="8569647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s-ES" sz="2400" b="1" dirty="0" smtClean="0">
                <a:latin typeface="Lucida Sans" pitchFamily="34" charset="0"/>
              </a:rPr>
              <a:t>Uso </a:t>
            </a:r>
            <a:r>
              <a:rPr lang="es-ES" sz="2400" b="1" dirty="0">
                <a:latin typeface="Lucida Sans" pitchFamily="34" charset="0"/>
              </a:rPr>
              <a:t>de condicionales</a:t>
            </a:r>
          </a:p>
          <a:p>
            <a:endParaRPr lang="es-ES" sz="2000" dirty="0">
              <a:latin typeface="Lucida Sans" pitchFamily="34" charset="0"/>
            </a:endParaRPr>
          </a:p>
          <a:p>
            <a:r>
              <a:rPr lang="es-ES" sz="2000" dirty="0">
                <a:latin typeface="Lucida Sans" pitchFamily="34" charset="0"/>
              </a:rPr>
              <a:t>A veces es </a:t>
            </a:r>
            <a:r>
              <a:rPr lang="es-ES" sz="2000" dirty="0" smtClean="0">
                <a:latin typeface="Lucida Sans" pitchFamily="34" charset="0"/>
              </a:rPr>
              <a:t>útil </a:t>
            </a:r>
            <a:r>
              <a:rPr lang="es-ES" sz="2000" dirty="0">
                <a:latin typeface="Lucida Sans" pitchFamily="34" charset="0"/>
              </a:rPr>
              <a:t>realizar cálculos </a:t>
            </a:r>
            <a:r>
              <a:rPr lang="es-ES" sz="2000" dirty="0" smtClean="0">
                <a:latin typeface="Lucida Sans" pitchFamily="34" charset="0"/>
              </a:rPr>
              <a:t>solo </a:t>
            </a:r>
            <a:r>
              <a:rPr lang="es-ES" sz="2000" dirty="0">
                <a:latin typeface="Lucida Sans" pitchFamily="34" charset="0"/>
              </a:rPr>
              <a:t>en algunas </a:t>
            </a:r>
            <a:r>
              <a:rPr lang="es-ES" sz="2000" dirty="0" smtClean="0">
                <a:latin typeface="Lucida Sans" pitchFamily="34" charset="0"/>
              </a:rPr>
              <a:t>celdas, </a:t>
            </a:r>
            <a:r>
              <a:rPr lang="es-ES" sz="2000" dirty="0">
                <a:latin typeface="Lucida Sans" pitchFamily="34" charset="0"/>
              </a:rPr>
              <a:t>o realizar cálculos </a:t>
            </a:r>
            <a:r>
              <a:rPr lang="es-ES" sz="2000" dirty="0" smtClean="0">
                <a:latin typeface="Lucida Sans" pitchFamily="34" charset="0"/>
              </a:rPr>
              <a:t>diferentes, </a:t>
            </a:r>
            <a:r>
              <a:rPr lang="es-ES" sz="2000" dirty="0">
                <a:latin typeface="Lucida Sans" pitchFamily="34" charset="0"/>
              </a:rPr>
              <a:t>en función del valor de otra celda. Esto se logra mediante el uso de </a:t>
            </a:r>
            <a:r>
              <a:rPr lang="es-ES" sz="2000" dirty="0" smtClean="0">
                <a:latin typeface="Lucida Sans" pitchFamily="34" charset="0"/>
              </a:rPr>
              <a:t>condicionales: función SI().</a:t>
            </a:r>
            <a:endParaRPr lang="es-ES" sz="2000" dirty="0">
              <a:latin typeface="Lucida Sans" pitchFamily="34" charset="0"/>
            </a:endParaRPr>
          </a:p>
          <a:p>
            <a:endParaRPr lang="es-ES" sz="2000" dirty="0" smtClean="0">
              <a:latin typeface="Lucida Sans" pitchFamily="34" charset="0"/>
            </a:endParaRPr>
          </a:p>
          <a:p>
            <a:endParaRPr lang="es-ES" sz="2000" dirty="0">
              <a:latin typeface="Lucida Sans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35647" y="2132856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ángulo 1"/>
          <p:cNvSpPr/>
          <p:nvPr/>
        </p:nvSpPr>
        <p:spPr>
          <a:xfrm>
            <a:off x="234820" y="2787893"/>
            <a:ext cx="85696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latin typeface="Lucida Sans" pitchFamily="34" charset="0"/>
              </a:rPr>
              <a:t>Por ejemplo:</a:t>
            </a:r>
          </a:p>
          <a:p>
            <a:endParaRPr lang="es-ES" dirty="0">
              <a:latin typeface="Lucida Sans" pitchFamily="34" charset="0"/>
            </a:endParaRPr>
          </a:p>
          <a:p>
            <a:r>
              <a:rPr lang="es-ES" dirty="0" smtClean="0">
                <a:latin typeface="Lucida Sans" pitchFamily="34" charset="0"/>
              </a:rPr>
              <a:t>=</a:t>
            </a:r>
            <a:r>
              <a:rPr lang="es-ES" dirty="0">
                <a:latin typeface="Lucida Sans" pitchFamily="34" charset="0"/>
              </a:rPr>
              <a:t>SI(B7="A";D7*3;D7*2</a:t>
            </a:r>
            <a:r>
              <a:rPr lang="es-ES" dirty="0" smtClean="0">
                <a:latin typeface="Lucida Sans" pitchFamily="34" charset="0"/>
              </a:rPr>
              <a:t>)</a:t>
            </a:r>
            <a:endParaRPr lang="es-ES" dirty="0">
              <a:latin typeface="Lucida Sans" pitchFamily="34" charset="0"/>
            </a:endParaRPr>
          </a:p>
          <a:p>
            <a:endParaRPr lang="es-ES" dirty="0">
              <a:latin typeface="Lucida Sans" pitchFamily="34" charset="0"/>
            </a:endParaRPr>
          </a:p>
          <a:p>
            <a:r>
              <a:rPr lang="es-ES" dirty="0">
                <a:latin typeface="Lucida Sans" pitchFamily="34" charset="0"/>
              </a:rPr>
              <a:t>Si en la celda B7 encontramos una letra "A" </a:t>
            </a:r>
            <a:r>
              <a:rPr lang="es-ES" dirty="0" smtClean="0">
                <a:latin typeface="Lucida Sans" pitchFamily="34" charset="0"/>
              </a:rPr>
              <a:t>aparecerá </a:t>
            </a:r>
            <a:r>
              <a:rPr lang="es-ES" dirty="0">
                <a:latin typeface="Lucida Sans" pitchFamily="34" charset="0"/>
              </a:rPr>
              <a:t>el resultado del producto D7*3. En cambio, si no se cumple la </a:t>
            </a:r>
            <a:r>
              <a:rPr lang="es-ES" dirty="0" smtClean="0">
                <a:latin typeface="Lucida Sans" pitchFamily="34" charset="0"/>
              </a:rPr>
              <a:t>condición, aparecerá </a:t>
            </a:r>
            <a:r>
              <a:rPr lang="es-ES" dirty="0">
                <a:latin typeface="Lucida Sans" pitchFamily="34" charset="0"/>
              </a:rPr>
              <a:t>el resultado del producto D7*2.</a:t>
            </a:r>
            <a:endParaRPr lang="ca-ES" dirty="0">
              <a:latin typeface="Lucida Sans" pitchFamily="34" charset="0"/>
              <a:cs typeface="Lucida Sans" panose="020B06020405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4820" y="3267341"/>
            <a:ext cx="8231724" cy="52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seny per defec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seny per defec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1396</Words>
  <Application>Microsoft Office PowerPoint</Application>
  <PresentationFormat>Presentación en pantalla (4:3)</PresentationFormat>
  <Paragraphs>245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Calibri</vt:lpstr>
      <vt:lpstr>Comic Sans MS</vt:lpstr>
      <vt:lpstr>Lucida Sans</vt:lpstr>
      <vt:lpstr>Lucida Sans Typewriter</vt:lpstr>
      <vt:lpstr>Lucilda sans</vt:lpstr>
      <vt:lpstr>Symbol</vt:lpstr>
      <vt:lpstr>Tahoma</vt:lpstr>
      <vt:lpstr>Times New Roman</vt:lpstr>
      <vt:lpstr>Wingdings</vt:lpstr>
      <vt:lpstr>Disseny per defecte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Universitat Autònoma de Barcelona</dc:creator>
  <cp:lastModifiedBy>Raúl Garcia Valdés</cp:lastModifiedBy>
  <cp:revision>129</cp:revision>
  <dcterms:created xsi:type="dcterms:W3CDTF">2012-01-26T12:06:54Z</dcterms:created>
  <dcterms:modified xsi:type="dcterms:W3CDTF">2019-05-07T10:31:12Z</dcterms:modified>
</cp:coreProperties>
</file>