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permite crear cadenas de operaciones complejas, uniendo trozos de operaciones simples</a:t>
            </a:r>
          </a:p>
          <a:p>
            <a:pPr/>
            <a:r>
              <a:t>siguiendo un orden más lógico y sencillo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permite crear cadenas de operaciones complejas, uniendo trozos de operaciones simples</a:t>
            </a:r>
          </a:p>
          <a:p>
            <a:pPr/>
            <a:r>
              <a:t>siguiendo un orden más lógico y sencillo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0" name="Shape 3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permite crear cadenas de operaciones complejas, uniendo trozos de operaciones simples</a:t>
            </a:r>
          </a:p>
          <a:p>
            <a:pPr/>
            <a:r>
              <a:t>siguiendo un orden más lógico y sencillo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4" name="Shape 3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permite crear cadenas de operaciones complejas, uniendo trozos de operaciones simples</a:t>
            </a:r>
          </a:p>
          <a:p>
            <a:pPr/>
            <a:r>
              <a:t>siguiendo un orden más lógico y sencillo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3" name="Shape 3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permite crear cadenas de operaciones complejas, uniendo trozos de operaciones simples</a:t>
            </a:r>
          </a:p>
          <a:p>
            <a:pPr/>
            <a:r>
              <a:t>siguiendo un orden más lógico y sencillo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Image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Line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Image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Relationship Id="rId6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jpeg"/><Relationship Id="rId8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Relationship Id="rId6" Type="http://schemas.openxmlformats.org/officeDocument/2006/relationships/image" Target="../media/image2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jpeg"/><Relationship Id="rId7" Type="http://schemas.openxmlformats.org/officeDocument/2006/relationships/image" Target="../media/image2.jpe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jpeg"/><Relationship Id="rId7" Type="http://schemas.openxmlformats.org/officeDocument/2006/relationships/image" Target="../media/image2.jpe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Relationship Id="rId6" Type="http://schemas.openxmlformats.org/officeDocument/2006/relationships/image" Target="../media/image2.jpe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Relationship Id="rId6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dyr &amp; dplyr"/>
          <p:cNvSpPr txBox="1"/>
          <p:nvPr>
            <p:ph type="title"/>
          </p:nvPr>
        </p:nvSpPr>
        <p:spPr>
          <a:xfrm>
            <a:off x="571500" y="1435100"/>
            <a:ext cx="6432709" cy="3175000"/>
          </a:xfrm>
          <a:prstGeom prst="rect">
            <a:avLst/>
          </a:prstGeom>
        </p:spPr>
        <p:txBody>
          <a:bodyPr/>
          <a:lstStyle>
            <a:lvl1pPr>
              <a:defRPr b="1" sz="7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tidyr &amp; dplyr</a:t>
            </a:r>
          </a:p>
        </p:txBody>
      </p:sp>
      <p:sp>
        <p:nvSpPr>
          <p:cNvPr id="128" name="Aitor Ameztegui…"/>
          <p:cNvSpPr txBox="1"/>
          <p:nvPr>
            <p:ph type="body" sz="quarter" idx="1"/>
          </p:nvPr>
        </p:nvSpPr>
        <p:spPr>
          <a:xfrm>
            <a:off x="401312" y="8119842"/>
            <a:ext cx="3087961" cy="1343235"/>
          </a:xfrm>
          <a:prstGeom prst="rect">
            <a:avLst/>
          </a:prstGeom>
        </p:spPr>
        <p:txBody>
          <a:bodyPr/>
          <a:lstStyle/>
          <a:p>
            <a:pPr/>
            <a:r>
              <a:t>Aitor Ameztegui</a:t>
            </a:r>
          </a:p>
          <a:p>
            <a:pPr/>
            <a:r>
              <a:t>@multivac42</a:t>
            </a:r>
          </a:p>
          <a:p>
            <a:pPr/>
            <a:r>
              <a:t>UdL</a:t>
            </a:r>
          </a:p>
        </p:txBody>
      </p:sp>
      <p:pic>
        <p:nvPicPr>
          <p:cNvPr id="12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8784" y="3432957"/>
            <a:ext cx="2250104" cy="2606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logo (2).png" descr="logo (2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08309" y="3493127"/>
            <a:ext cx="2146213" cy="2486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logo (1).png" descr="logo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10826" y="5354560"/>
            <a:ext cx="2187148" cy="2533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s (1).jpeg" descr="images (1).jpeg"/>
          <p:cNvPicPr>
            <a:picLocks noChangeAspect="1"/>
          </p:cNvPicPr>
          <p:nvPr/>
        </p:nvPicPr>
        <p:blipFill>
          <a:blip r:embed="rId5">
            <a:extLst/>
          </a:blip>
          <a:srcRect l="4761" t="3901" r="5409" b="5680"/>
          <a:stretch>
            <a:fillRect/>
          </a:stretch>
        </p:blipFill>
        <p:spPr>
          <a:xfrm>
            <a:off x="10859701" y="5378269"/>
            <a:ext cx="2187149" cy="2486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559" fill="norm" stroke="1" extrusionOk="0">
                <a:moveTo>
                  <a:pt x="10576" y="6"/>
                </a:moveTo>
                <a:cubicBezTo>
                  <a:pt x="10410" y="-14"/>
                  <a:pt x="10310" y="22"/>
                  <a:pt x="10205" y="81"/>
                </a:cubicBezTo>
                <a:cubicBezTo>
                  <a:pt x="10013" y="189"/>
                  <a:pt x="9489" y="459"/>
                  <a:pt x="9041" y="684"/>
                </a:cubicBezTo>
                <a:cubicBezTo>
                  <a:pt x="8593" y="908"/>
                  <a:pt x="8118" y="1153"/>
                  <a:pt x="7983" y="1227"/>
                </a:cubicBezTo>
                <a:cubicBezTo>
                  <a:pt x="7569" y="1458"/>
                  <a:pt x="3098" y="3729"/>
                  <a:pt x="1507" y="4518"/>
                </a:cubicBezTo>
                <a:lnTo>
                  <a:pt x="0" y="5264"/>
                </a:lnTo>
                <a:lnTo>
                  <a:pt x="0" y="10706"/>
                </a:lnTo>
                <a:lnTo>
                  <a:pt x="0" y="16147"/>
                </a:lnTo>
                <a:lnTo>
                  <a:pt x="718" y="16584"/>
                </a:lnTo>
                <a:cubicBezTo>
                  <a:pt x="1112" y="16823"/>
                  <a:pt x="1861" y="17223"/>
                  <a:pt x="2385" y="17472"/>
                </a:cubicBezTo>
                <a:cubicBezTo>
                  <a:pt x="2910" y="17722"/>
                  <a:pt x="3527" y="18077"/>
                  <a:pt x="3756" y="18264"/>
                </a:cubicBezTo>
                <a:cubicBezTo>
                  <a:pt x="3984" y="18451"/>
                  <a:pt x="4257" y="18604"/>
                  <a:pt x="4361" y="18604"/>
                </a:cubicBezTo>
                <a:cubicBezTo>
                  <a:pt x="4545" y="18604"/>
                  <a:pt x="5536" y="19063"/>
                  <a:pt x="6680" y="19675"/>
                </a:cubicBezTo>
                <a:cubicBezTo>
                  <a:pt x="6993" y="19843"/>
                  <a:pt x="7455" y="20057"/>
                  <a:pt x="7706" y="20153"/>
                </a:cubicBezTo>
                <a:cubicBezTo>
                  <a:pt x="7987" y="20261"/>
                  <a:pt x="8118" y="20394"/>
                  <a:pt x="8046" y="20497"/>
                </a:cubicBezTo>
                <a:cubicBezTo>
                  <a:pt x="7969" y="20608"/>
                  <a:pt x="8018" y="20634"/>
                  <a:pt x="8186" y="20577"/>
                </a:cubicBezTo>
                <a:cubicBezTo>
                  <a:pt x="8334" y="20527"/>
                  <a:pt x="8561" y="20610"/>
                  <a:pt x="8725" y="20769"/>
                </a:cubicBezTo>
                <a:cubicBezTo>
                  <a:pt x="8882" y="20922"/>
                  <a:pt x="9146" y="21045"/>
                  <a:pt x="9311" y="21045"/>
                </a:cubicBezTo>
                <a:cubicBezTo>
                  <a:pt x="9475" y="21045"/>
                  <a:pt x="9699" y="21169"/>
                  <a:pt x="9807" y="21320"/>
                </a:cubicBezTo>
                <a:cubicBezTo>
                  <a:pt x="9958" y="21534"/>
                  <a:pt x="10146" y="21586"/>
                  <a:pt x="10661" y="21547"/>
                </a:cubicBezTo>
                <a:cubicBezTo>
                  <a:pt x="11610" y="21476"/>
                  <a:pt x="11733" y="21437"/>
                  <a:pt x="12547" y="20972"/>
                </a:cubicBezTo>
                <a:cubicBezTo>
                  <a:pt x="12950" y="20742"/>
                  <a:pt x="13645" y="20386"/>
                  <a:pt x="14093" y="20177"/>
                </a:cubicBezTo>
                <a:cubicBezTo>
                  <a:pt x="14541" y="19969"/>
                  <a:pt x="15197" y="19625"/>
                  <a:pt x="15549" y="19413"/>
                </a:cubicBezTo>
                <a:cubicBezTo>
                  <a:pt x="15901" y="19202"/>
                  <a:pt x="16351" y="18990"/>
                  <a:pt x="16552" y="18945"/>
                </a:cubicBezTo>
                <a:cubicBezTo>
                  <a:pt x="16754" y="18901"/>
                  <a:pt x="16961" y="18774"/>
                  <a:pt x="17009" y="18663"/>
                </a:cubicBezTo>
                <a:cubicBezTo>
                  <a:pt x="17058" y="18552"/>
                  <a:pt x="17215" y="18460"/>
                  <a:pt x="17361" y="18460"/>
                </a:cubicBezTo>
                <a:cubicBezTo>
                  <a:pt x="17506" y="18460"/>
                  <a:pt x="17821" y="18346"/>
                  <a:pt x="18059" y="18205"/>
                </a:cubicBezTo>
                <a:cubicBezTo>
                  <a:pt x="18297" y="18064"/>
                  <a:pt x="18712" y="17857"/>
                  <a:pt x="18981" y="17744"/>
                </a:cubicBezTo>
                <a:cubicBezTo>
                  <a:pt x="19923" y="17348"/>
                  <a:pt x="21112" y="16549"/>
                  <a:pt x="21307" y="16185"/>
                </a:cubicBezTo>
                <a:cubicBezTo>
                  <a:pt x="21515" y="15796"/>
                  <a:pt x="21600" y="6222"/>
                  <a:pt x="21401" y="5567"/>
                </a:cubicBezTo>
                <a:cubicBezTo>
                  <a:pt x="21337" y="5356"/>
                  <a:pt x="20923" y="5058"/>
                  <a:pt x="20222" y="4717"/>
                </a:cubicBezTo>
                <a:cubicBezTo>
                  <a:pt x="19196" y="4219"/>
                  <a:pt x="16324" y="2787"/>
                  <a:pt x="15803" y="2515"/>
                </a:cubicBezTo>
                <a:cubicBezTo>
                  <a:pt x="12168" y="617"/>
                  <a:pt x="11074" y="64"/>
                  <a:pt x="10576" y="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33" name="download (1).jpeg" descr="download (1).jpeg"/>
          <p:cNvPicPr>
            <a:picLocks noChangeAspect="1"/>
          </p:cNvPicPr>
          <p:nvPr/>
        </p:nvPicPr>
        <p:blipFill>
          <a:blip r:embed="rId6">
            <a:extLst/>
          </a:blip>
          <a:srcRect l="3816" t="2876" r="3594" b="3929"/>
          <a:stretch>
            <a:fillRect/>
          </a:stretch>
        </p:blipFill>
        <p:spPr>
          <a:xfrm>
            <a:off x="9798991" y="7250253"/>
            <a:ext cx="2308668" cy="2606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4" h="21584" fill="norm" stroke="1" extrusionOk="0">
                <a:moveTo>
                  <a:pt x="10301" y="6"/>
                </a:moveTo>
                <a:cubicBezTo>
                  <a:pt x="10216" y="19"/>
                  <a:pt x="10165" y="50"/>
                  <a:pt x="10165" y="95"/>
                </a:cubicBezTo>
                <a:cubicBezTo>
                  <a:pt x="10165" y="266"/>
                  <a:pt x="8554" y="1094"/>
                  <a:pt x="8184" y="1114"/>
                </a:cubicBezTo>
                <a:cubicBezTo>
                  <a:pt x="8069" y="1120"/>
                  <a:pt x="7554" y="1369"/>
                  <a:pt x="7038" y="1669"/>
                </a:cubicBezTo>
                <a:cubicBezTo>
                  <a:pt x="6522" y="1970"/>
                  <a:pt x="6053" y="2218"/>
                  <a:pt x="5996" y="2222"/>
                </a:cubicBezTo>
                <a:cubicBezTo>
                  <a:pt x="5939" y="2225"/>
                  <a:pt x="5588" y="2424"/>
                  <a:pt x="5215" y="2662"/>
                </a:cubicBezTo>
                <a:cubicBezTo>
                  <a:pt x="4843" y="2900"/>
                  <a:pt x="4537" y="3045"/>
                  <a:pt x="4537" y="2984"/>
                </a:cubicBezTo>
                <a:cubicBezTo>
                  <a:pt x="4537" y="2814"/>
                  <a:pt x="3254" y="3443"/>
                  <a:pt x="2593" y="3937"/>
                </a:cubicBezTo>
                <a:cubicBezTo>
                  <a:pt x="2269" y="4180"/>
                  <a:pt x="1845" y="4378"/>
                  <a:pt x="1650" y="4378"/>
                </a:cubicBezTo>
                <a:cubicBezTo>
                  <a:pt x="1455" y="4378"/>
                  <a:pt x="1004" y="4616"/>
                  <a:pt x="648" y="4907"/>
                </a:cubicBezTo>
                <a:lnTo>
                  <a:pt x="0" y="5436"/>
                </a:lnTo>
                <a:lnTo>
                  <a:pt x="26" y="10836"/>
                </a:lnTo>
                <a:cubicBezTo>
                  <a:pt x="57" y="16994"/>
                  <a:pt x="-94" y="16494"/>
                  <a:pt x="2052" y="17531"/>
                </a:cubicBezTo>
                <a:cubicBezTo>
                  <a:pt x="2673" y="17831"/>
                  <a:pt x="3556" y="18287"/>
                  <a:pt x="4015" y="18547"/>
                </a:cubicBezTo>
                <a:cubicBezTo>
                  <a:pt x="4473" y="18806"/>
                  <a:pt x="5320" y="19239"/>
                  <a:pt x="5893" y="19510"/>
                </a:cubicBezTo>
                <a:cubicBezTo>
                  <a:pt x="6466" y="19780"/>
                  <a:pt x="7263" y="20185"/>
                  <a:pt x="7664" y="20407"/>
                </a:cubicBezTo>
                <a:cubicBezTo>
                  <a:pt x="8066" y="20629"/>
                  <a:pt x="8535" y="20859"/>
                  <a:pt x="8706" y="20919"/>
                </a:cubicBezTo>
                <a:cubicBezTo>
                  <a:pt x="8878" y="20980"/>
                  <a:pt x="9334" y="21180"/>
                  <a:pt x="9719" y="21363"/>
                </a:cubicBezTo>
                <a:cubicBezTo>
                  <a:pt x="10047" y="21519"/>
                  <a:pt x="10407" y="21594"/>
                  <a:pt x="10795" y="21583"/>
                </a:cubicBezTo>
                <a:cubicBezTo>
                  <a:pt x="11440" y="21566"/>
                  <a:pt x="12166" y="21317"/>
                  <a:pt x="12953" y="20841"/>
                </a:cubicBezTo>
                <a:cubicBezTo>
                  <a:pt x="13867" y="20287"/>
                  <a:pt x="16243" y="19049"/>
                  <a:pt x="16418" y="19036"/>
                </a:cubicBezTo>
                <a:cubicBezTo>
                  <a:pt x="16476" y="19032"/>
                  <a:pt x="16804" y="18872"/>
                  <a:pt x="17148" y="18678"/>
                </a:cubicBezTo>
                <a:cubicBezTo>
                  <a:pt x="17492" y="18484"/>
                  <a:pt x="18102" y="18149"/>
                  <a:pt x="18503" y="17932"/>
                </a:cubicBezTo>
                <a:cubicBezTo>
                  <a:pt x="18904" y="17715"/>
                  <a:pt x="19419" y="17430"/>
                  <a:pt x="19648" y="17301"/>
                </a:cubicBezTo>
                <a:cubicBezTo>
                  <a:pt x="19878" y="17172"/>
                  <a:pt x="20225" y="17018"/>
                  <a:pt x="20418" y="16959"/>
                </a:cubicBezTo>
                <a:cubicBezTo>
                  <a:pt x="20611" y="16900"/>
                  <a:pt x="20916" y="16575"/>
                  <a:pt x="21096" y="16236"/>
                </a:cubicBezTo>
                <a:cubicBezTo>
                  <a:pt x="21366" y="15726"/>
                  <a:pt x="21423" y="14793"/>
                  <a:pt x="21423" y="10823"/>
                </a:cubicBezTo>
                <a:cubicBezTo>
                  <a:pt x="21423" y="5145"/>
                  <a:pt x="21506" y="5406"/>
                  <a:pt x="19339" y="4217"/>
                </a:cubicBezTo>
                <a:cubicBezTo>
                  <a:pt x="19167" y="4122"/>
                  <a:pt x="18662" y="3888"/>
                  <a:pt x="18219" y="3697"/>
                </a:cubicBezTo>
                <a:cubicBezTo>
                  <a:pt x="17777" y="3506"/>
                  <a:pt x="17370" y="3244"/>
                  <a:pt x="17313" y="3116"/>
                </a:cubicBezTo>
                <a:cubicBezTo>
                  <a:pt x="17256" y="2987"/>
                  <a:pt x="17079" y="2882"/>
                  <a:pt x="16923" y="2882"/>
                </a:cubicBezTo>
                <a:cubicBezTo>
                  <a:pt x="16576" y="2882"/>
                  <a:pt x="15002" y="2161"/>
                  <a:pt x="14842" y="1929"/>
                </a:cubicBezTo>
                <a:cubicBezTo>
                  <a:pt x="14779" y="1837"/>
                  <a:pt x="14542" y="1762"/>
                  <a:pt x="14315" y="1762"/>
                </a:cubicBezTo>
                <a:cubicBezTo>
                  <a:pt x="14089" y="1762"/>
                  <a:pt x="13856" y="1648"/>
                  <a:pt x="13796" y="1508"/>
                </a:cubicBezTo>
                <a:cubicBezTo>
                  <a:pt x="13683" y="1243"/>
                  <a:pt x="11440" y="193"/>
                  <a:pt x="10633" y="26"/>
                </a:cubicBezTo>
                <a:cubicBezTo>
                  <a:pt x="10504" y="0"/>
                  <a:pt x="10386" y="-6"/>
                  <a:pt x="10301" y="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34" name="Víctor Granda…"/>
          <p:cNvSpPr txBox="1"/>
          <p:nvPr/>
        </p:nvSpPr>
        <p:spPr>
          <a:xfrm>
            <a:off x="3468266" y="8119842"/>
            <a:ext cx="3087962" cy="1343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Víctor Granda</a:t>
            </a:r>
          </a:p>
          <a:p>
            <a:pPr algn="l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@malditobarbudo</a:t>
            </a:r>
          </a:p>
          <a:p>
            <a:pPr algn="l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ilter (select row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filter </a:t>
            </a:r>
            <a:r>
              <a:rPr b="0" sz="4500">
                <a:latin typeface="+mn-lt"/>
                <a:ea typeface="+mn-ea"/>
                <a:cs typeface="+mn-cs"/>
                <a:sym typeface="Helvetica Neue Light"/>
              </a:rPr>
              <a:t>(select rows)</a:t>
            </a:r>
          </a:p>
        </p:txBody>
      </p:sp>
      <p:graphicFrame>
        <p:nvGraphicFramePr>
          <p:cNvPr id="204" name="Table"/>
          <p:cNvGraphicFramePr/>
          <p:nvPr/>
        </p:nvGraphicFramePr>
        <p:xfrm>
          <a:off x="592566" y="3549964"/>
          <a:ext cx="4033451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40250"/>
                <a:gridCol w="1340250"/>
                <a:gridCol w="1340250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5" name="df"/>
          <p:cNvSpPr txBox="1"/>
          <p:nvPr/>
        </p:nvSpPr>
        <p:spPr>
          <a:xfrm>
            <a:off x="2033333" y="2655527"/>
            <a:ext cx="495363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df</a:t>
            </a:r>
          </a:p>
        </p:txBody>
      </p:sp>
      <p:sp>
        <p:nvSpPr>
          <p:cNvPr id="206" name="filter (df, color == “blue”)"/>
          <p:cNvSpPr txBox="1"/>
          <p:nvPr/>
        </p:nvSpPr>
        <p:spPr>
          <a:xfrm>
            <a:off x="6960326" y="2261002"/>
            <a:ext cx="5449170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filter (df, color == “blue”)</a:t>
            </a:r>
          </a:p>
        </p:txBody>
      </p:sp>
      <p:graphicFrame>
        <p:nvGraphicFramePr>
          <p:cNvPr id="207" name="Table"/>
          <p:cNvGraphicFramePr/>
          <p:nvPr/>
        </p:nvGraphicFramePr>
        <p:xfrm>
          <a:off x="7674536" y="3180839"/>
          <a:ext cx="4033451" cy="29455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40250"/>
                <a:gridCol w="1340250"/>
                <a:gridCol w="1340250"/>
              </a:tblGrid>
              <a:tr h="733206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733206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733206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733206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  <a:solidFill>
                      <a:srgbClr val="3489BE"/>
                    </a:solidFill>
                  </a:tcPr>
                </a:tc>
              </a:tr>
            </a:tbl>
          </a:graphicData>
        </a:graphic>
      </p:graphicFrame>
      <p:sp>
        <p:nvSpPr>
          <p:cNvPr id="208" name="filter (df, shape == “circle”)"/>
          <p:cNvSpPr txBox="1"/>
          <p:nvPr/>
        </p:nvSpPr>
        <p:spPr>
          <a:xfrm>
            <a:off x="6896795" y="6577412"/>
            <a:ext cx="583023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filter (df, shape == “circle”)</a:t>
            </a:r>
          </a:p>
        </p:txBody>
      </p:sp>
      <p:graphicFrame>
        <p:nvGraphicFramePr>
          <p:cNvPr id="209" name="Table"/>
          <p:cNvGraphicFramePr/>
          <p:nvPr/>
        </p:nvGraphicFramePr>
        <p:xfrm>
          <a:off x="7980873" y="7452799"/>
          <a:ext cx="4033452" cy="21414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40250"/>
                <a:gridCol w="1340250"/>
                <a:gridCol w="1340250"/>
              </a:tblGrid>
              <a:tr h="70958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70958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70958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3"/>
      <p:bldP build="whole" bldLvl="1" animBg="1" rev="0" advAuto="0" spid="207" grpId="2"/>
      <p:bldP build="whole" bldLvl="1" animBg="1" rev="0" advAuto="0" spid="206" grpId="1"/>
      <p:bldP build="whole" bldLvl="1" animBg="1" rev="0" advAuto="0" spid="209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f"/>
          <p:cNvSpPr txBox="1"/>
          <p:nvPr/>
        </p:nvSpPr>
        <p:spPr>
          <a:xfrm>
            <a:off x="2033333" y="2579327"/>
            <a:ext cx="495363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df</a:t>
            </a:r>
          </a:p>
        </p:txBody>
      </p:sp>
      <p:sp>
        <p:nvSpPr>
          <p:cNvPr id="212" name="filter(df, value %in% c(1, 4))"/>
          <p:cNvSpPr txBox="1"/>
          <p:nvPr/>
        </p:nvSpPr>
        <p:spPr>
          <a:xfrm>
            <a:off x="6718739" y="2579327"/>
            <a:ext cx="5830231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filter(df, value %in% c(1, 4))</a:t>
            </a:r>
          </a:p>
        </p:txBody>
      </p:sp>
      <p:graphicFrame>
        <p:nvGraphicFramePr>
          <p:cNvPr id="213" name="Table"/>
          <p:cNvGraphicFramePr/>
          <p:nvPr/>
        </p:nvGraphicFramePr>
        <p:xfrm>
          <a:off x="592566" y="3397564"/>
          <a:ext cx="4033451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40250"/>
                <a:gridCol w="1340250"/>
                <a:gridCol w="1340250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7623479" y="3410264"/>
          <a:ext cx="4033452" cy="23584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40250"/>
                <a:gridCol w="1340250"/>
                <a:gridCol w="1340250"/>
              </a:tblGrid>
              <a:tr h="781914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781914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781914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  <a:solidFill>
                      <a:srgbClr val="3489BE"/>
                    </a:solidFill>
                  </a:tcPr>
                </a:tc>
              </a:tr>
            </a:tbl>
          </a:graphicData>
        </a:graphic>
      </p:graphicFrame>
      <p:sp>
        <p:nvSpPr>
          <p:cNvPr id="215" name="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filter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creen Shot 2016-12-28 at 00.33.05.png" descr="Screen Shot 2016-12-28 at 00.33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131" y="2209928"/>
            <a:ext cx="13004801" cy="758892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filter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x.1: Let’s find those plots in IFN3n (plots) that:…"/>
          <p:cNvSpPr txBox="1"/>
          <p:nvPr/>
        </p:nvSpPr>
        <p:spPr>
          <a:xfrm>
            <a:off x="516223" y="3033168"/>
            <a:ext cx="11831194" cy="426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/>
            </a:pPr>
            <a:r>
              <a:t>Ex.1: Let’s find those plots in IFN3n (plots) that:</a:t>
            </a:r>
          </a:p>
          <a:p>
            <a:pPr algn="l"/>
          </a:p>
          <a:p>
            <a:pPr marL="457200" indent="-457200" algn="l">
              <a:buSzPct val="75000"/>
              <a:buFont typeface="Helvetica Neue"/>
              <a:buChar char="•"/>
              <a:defRPr sz="3800"/>
            </a:pPr>
            <a:r>
              <a:t>1.1 Are located either in Barcelona (08) or Girona (17)</a:t>
            </a:r>
            <a:br/>
          </a:p>
          <a:p>
            <a:pPr marL="457200" indent="-457200" algn="l">
              <a:buSzPct val="75000"/>
              <a:buFont typeface="Helvetica Neue"/>
              <a:buChar char="•"/>
              <a:defRPr sz="3800"/>
            </a:pPr>
            <a:r>
              <a:t>1.2 Were measured before January 2001</a:t>
            </a:r>
            <a:br/>
          </a:p>
          <a:p>
            <a:pPr marL="457200" indent="-457200" algn="l">
              <a:buSzPct val="75000"/>
              <a:buFont typeface="Helvetica Neue"/>
              <a:buChar char="•"/>
              <a:defRPr sz="3800"/>
            </a:pPr>
            <a:r>
              <a:t>1.3 It took more than 2 hours to measure (7200s)</a:t>
            </a:r>
          </a:p>
        </p:txBody>
      </p:sp>
      <p:sp>
        <p:nvSpPr>
          <p:cNvPr id="221" name="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filter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elect (select column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 </a:t>
            </a:r>
            <a:r>
              <a:rPr b="0" sz="4500">
                <a:latin typeface="+mn-lt"/>
                <a:ea typeface="+mn-ea"/>
                <a:cs typeface="+mn-cs"/>
                <a:sym typeface="Helvetica Neue Light"/>
              </a:rPr>
              <a:t>(select columns)</a:t>
            </a:r>
          </a:p>
        </p:txBody>
      </p:sp>
      <p:sp>
        <p:nvSpPr>
          <p:cNvPr id="224" name="df"/>
          <p:cNvSpPr txBox="1"/>
          <p:nvPr/>
        </p:nvSpPr>
        <p:spPr>
          <a:xfrm>
            <a:off x="2355260" y="2655527"/>
            <a:ext cx="495363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df</a:t>
            </a:r>
          </a:p>
        </p:txBody>
      </p:sp>
      <p:sp>
        <p:nvSpPr>
          <p:cNvPr id="225" name="select(df, color)"/>
          <p:cNvSpPr txBox="1"/>
          <p:nvPr/>
        </p:nvSpPr>
        <p:spPr>
          <a:xfrm>
            <a:off x="7991228" y="2655527"/>
            <a:ext cx="3353328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select(df, color)</a:t>
            </a:r>
          </a:p>
        </p:txBody>
      </p:sp>
      <p:graphicFrame>
        <p:nvGraphicFramePr>
          <p:cNvPr id="226" name="Table"/>
          <p:cNvGraphicFramePr/>
          <p:nvPr/>
        </p:nvGraphicFramePr>
        <p:xfrm>
          <a:off x="9024728" y="3549964"/>
          <a:ext cx="1826039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813338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27" name="Table"/>
          <p:cNvGraphicFramePr/>
          <p:nvPr/>
        </p:nvGraphicFramePr>
        <p:xfrm>
          <a:off x="592566" y="3549964"/>
          <a:ext cx="4033451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40250"/>
                <a:gridCol w="1340250"/>
                <a:gridCol w="1340250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"/>
      <p:bldP build="whole" bldLvl="1" animBg="1" rev="0" advAuto="0" spid="226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el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select</a:t>
            </a:r>
          </a:p>
        </p:txBody>
      </p:sp>
      <p:sp>
        <p:nvSpPr>
          <p:cNvPr id="230" name="select (df, -color)"/>
          <p:cNvSpPr txBox="1"/>
          <p:nvPr/>
        </p:nvSpPr>
        <p:spPr>
          <a:xfrm>
            <a:off x="7766660" y="2655527"/>
            <a:ext cx="3734390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select (df, -color)</a:t>
            </a:r>
          </a:p>
        </p:txBody>
      </p:sp>
      <p:graphicFrame>
        <p:nvGraphicFramePr>
          <p:cNvPr id="231" name="Table"/>
          <p:cNvGraphicFramePr/>
          <p:nvPr/>
        </p:nvGraphicFramePr>
        <p:xfrm>
          <a:off x="592566" y="3549964"/>
          <a:ext cx="4033451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40250"/>
                <a:gridCol w="1340250"/>
                <a:gridCol w="1340250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Table"/>
          <p:cNvGraphicFramePr/>
          <p:nvPr/>
        </p:nvGraphicFramePr>
        <p:xfrm>
          <a:off x="8050339" y="3549964"/>
          <a:ext cx="3205131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596215"/>
                <a:gridCol w="1596215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3" name="df"/>
          <p:cNvSpPr txBox="1"/>
          <p:nvPr/>
        </p:nvSpPr>
        <p:spPr>
          <a:xfrm>
            <a:off x="2355260" y="2655527"/>
            <a:ext cx="495363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1"/>
      <p:bldP build="whole" bldLvl="1" animBg="1" rev="0" advAuto="0" spid="232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el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select</a:t>
            </a:r>
          </a:p>
        </p:txBody>
      </p:sp>
      <p:pic>
        <p:nvPicPr>
          <p:cNvPr id="236" name="Screen Shot 2016-12-28 at 00.43.51.png" descr="Screen Shot 2016-12-28 at 00.43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65592"/>
            <a:ext cx="13004801" cy="5594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el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select</a:t>
            </a:r>
          </a:p>
        </p:txBody>
      </p:sp>
      <p:sp>
        <p:nvSpPr>
          <p:cNvPr id="239" name="Ex.2: Think of 3/4 ways to select the variables that define the start and finish date of plot measuring"/>
          <p:cNvSpPr txBox="1"/>
          <p:nvPr/>
        </p:nvSpPr>
        <p:spPr>
          <a:xfrm>
            <a:off x="787170" y="3692209"/>
            <a:ext cx="11430460" cy="236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Ex.2: Think of 3/4 ways to select the variables that define the start and finish date of plot measuring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arrange (sort row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arrange</a:t>
            </a:r>
            <a:r>
              <a:rPr b="0"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b="0" sz="4500">
                <a:latin typeface="+mn-lt"/>
                <a:ea typeface="+mn-ea"/>
                <a:cs typeface="+mn-cs"/>
                <a:sym typeface="Helvetica Neue Light"/>
              </a:rPr>
              <a:t>(sort rows)</a:t>
            </a:r>
          </a:p>
        </p:txBody>
      </p:sp>
      <p:sp>
        <p:nvSpPr>
          <p:cNvPr id="242" name="arrange(df, value)"/>
          <p:cNvSpPr txBox="1"/>
          <p:nvPr/>
        </p:nvSpPr>
        <p:spPr>
          <a:xfrm>
            <a:off x="7861925" y="2655527"/>
            <a:ext cx="3543859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arrange(df, value)</a:t>
            </a:r>
          </a:p>
        </p:txBody>
      </p:sp>
      <p:sp>
        <p:nvSpPr>
          <p:cNvPr id="243" name="df"/>
          <p:cNvSpPr txBox="1"/>
          <p:nvPr/>
        </p:nvSpPr>
        <p:spPr>
          <a:xfrm>
            <a:off x="2355260" y="2655527"/>
            <a:ext cx="495363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df</a:t>
            </a:r>
          </a:p>
        </p:txBody>
      </p:sp>
      <p:graphicFrame>
        <p:nvGraphicFramePr>
          <p:cNvPr id="244" name="Table"/>
          <p:cNvGraphicFramePr/>
          <p:nvPr/>
        </p:nvGraphicFramePr>
        <p:xfrm>
          <a:off x="592566" y="3549964"/>
          <a:ext cx="4033451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40250"/>
                <a:gridCol w="1340250"/>
                <a:gridCol w="1340250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45" name="Table"/>
          <p:cNvGraphicFramePr/>
          <p:nvPr/>
        </p:nvGraphicFramePr>
        <p:xfrm>
          <a:off x="7623478" y="3549964"/>
          <a:ext cx="4033452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40250"/>
                <a:gridCol w="1340250"/>
                <a:gridCol w="1340250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1"/>
      <p:bldP build="whole" bldLvl="1" animBg="1" rev="0" advAuto="0" spid="245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rr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arrange</a:t>
            </a:r>
          </a:p>
        </p:txBody>
      </p:sp>
      <p:sp>
        <p:nvSpPr>
          <p:cNvPr id="248" name="arrange(df, desc(value))"/>
          <p:cNvSpPr txBox="1"/>
          <p:nvPr/>
        </p:nvSpPr>
        <p:spPr>
          <a:xfrm>
            <a:off x="7290332" y="2655527"/>
            <a:ext cx="468704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arrange(df, desc(value))</a:t>
            </a:r>
          </a:p>
        </p:txBody>
      </p:sp>
      <p:sp>
        <p:nvSpPr>
          <p:cNvPr id="249" name="df"/>
          <p:cNvSpPr txBox="1"/>
          <p:nvPr/>
        </p:nvSpPr>
        <p:spPr>
          <a:xfrm>
            <a:off x="2355260" y="2655527"/>
            <a:ext cx="495363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df</a:t>
            </a:r>
          </a:p>
        </p:txBody>
      </p:sp>
      <p:graphicFrame>
        <p:nvGraphicFramePr>
          <p:cNvPr id="250" name="Table"/>
          <p:cNvGraphicFramePr/>
          <p:nvPr/>
        </p:nvGraphicFramePr>
        <p:xfrm>
          <a:off x="592566" y="3549964"/>
          <a:ext cx="4033451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40250"/>
                <a:gridCol w="1340250"/>
                <a:gridCol w="1340250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Table"/>
          <p:cNvGraphicFramePr/>
          <p:nvPr/>
        </p:nvGraphicFramePr>
        <p:xfrm>
          <a:off x="7402234" y="3549964"/>
          <a:ext cx="4033452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40250"/>
                <a:gridCol w="1340250"/>
                <a:gridCol w="1340250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  <a:solidFill>
                      <a:srgbClr val="3489B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reated by Hadley Wickham, chief scientist of RStudio, and author of more than 30 R packages (readr, ggplot2, plyr, devtools, roxygen2, rmarkdown…)…"/>
          <p:cNvSpPr txBox="1"/>
          <p:nvPr>
            <p:ph type="body" idx="1"/>
          </p:nvPr>
        </p:nvSpPr>
        <p:spPr>
          <a:xfrm>
            <a:off x="558800" y="2222500"/>
            <a:ext cx="9143118" cy="6667500"/>
          </a:xfrm>
          <a:prstGeom prst="rect">
            <a:avLst/>
          </a:prstGeom>
        </p:spPr>
        <p:txBody>
          <a:bodyPr/>
          <a:lstStyle/>
          <a:p>
            <a:pPr/>
            <a:r>
              <a:t>Created by Hadley Wickham, chief scientist of RStudio, and author of more than 30 R packages (readr, ggplot2, plyr, devtools, roxygen2, rmarkdown…)</a:t>
            </a:r>
          </a:p>
          <a:p>
            <a:pPr/>
            <a:r>
              <a:t>Forman parte del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tidyverse</a:t>
            </a:r>
            <a:r>
              <a:t>, una serie de paquetes de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R pen</a:t>
            </a:r>
            <a:r>
              <a:t>sado para facilitar el análisis de datos y comunicarse entre si</a:t>
            </a:r>
          </a:p>
        </p:txBody>
      </p:sp>
      <p:pic>
        <p:nvPicPr>
          <p:cNvPr id="137" name="wyckham.jpeg" descr="wyckh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5565" y="6625642"/>
            <a:ext cx="3222274" cy="3222274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idyr &amp; dplyr: the tidyver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tidyr &amp; dplyr: the </a:t>
            </a:r>
            <a:r>
              <a:rPr i="1"/>
              <a:t>tidyverse</a:t>
            </a:r>
          </a:p>
        </p:txBody>
      </p:sp>
      <p:pic>
        <p:nvPicPr>
          <p:cNvPr id="139" name="01cycleb.png" descr="01cycle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029" y="5131092"/>
            <a:ext cx="10450623" cy="410456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dplyr"/>
          <p:cNvSpPr txBox="1"/>
          <p:nvPr/>
        </p:nvSpPr>
        <p:spPr>
          <a:xfrm>
            <a:off x="2155552" y="7381872"/>
            <a:ext cx="9331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55C6D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dplyr</a:t>
            </a:r>
          </a:p>
        </p:txBody>
      </p:sp>
      <p:sp>
        <p:nvSpPr>
          <p:cNvPr id="141" name="tidyr"/>
          <p:cNvSpPr txBox="1"/>
          <p:nvPr/>
        </p:nvSpPr>
        <p:spPr>
          <a:xfrm>
            <a:off x="353492" y="7381872"/>
            <a:ext cx="8769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55C6D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tidyr</a:t>
            </a:r>
          </a:p>
        </p:txBody>
      </p:sp>
      <p:sp>
        <p:nvSpPr>
          <p:cNvPr id="142" name="ggplot2, ggvis"/>
          <p:cNvSpPr txBox="1"/>
          <p:nvPr/>
        </p:nvSpPr>
        <p:spPr>
          <a:xfrm>
            <a:off x="4561980" y="5092206"/>
            <a:ext cx="22104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55C6D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ggplot2, ggvis</a:t>
            </a:r>
          </a:p>
        </p:txBody>
      </p:sp>
      <p:sp>
        <p:nvSpPr>
          <p:cNvPr id="143" name="broom"/>
          <p:cNvSpPr txBox="1"/>
          <p:nvPr/>
        </p:nvSpPr>
        <p:spPr>
          <a:xfrm>
            <a:off x="5411211" y="8376830"/>
            <a:ext cx="10906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55C6D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broom</a:t>
            </a:r>
          </a:p>
        </p:txBody>
      </p:sp>
      <p:sp>
        <p:nvSpPr>
          <p:cNvPr id="144" name="readr"/>
          <p:cNvSpPr txBox="1"/>
          <p:nvPr/>
        </p:nvSpPr>
        <p:spPr>
          <a:xfrm>
            <a:off x="819594" y="5678713"/>
            <a:ext cx="9632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55C6D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readr</a:t>
            </a:r>
          </a:p>
        </p:txBody>
      </p:sp>
      <p:grpSp>
        <p:nvGrpSpPr>
          <p:cNvPr id="150" name="Group"/>
          <p:cNvGrpSpPr/>
          <p:nvPr/>
        </p:nvGrpSpPr>
        <p:grpSpPr>
          <a:xfrm>
            <a:off x="10115039" y="91826"/>
            <a:ext cx="2790313" cy="3325689"/>
            <a:chOff x="0" y="0"/>
            <a:chExt cx="2790311" cy="3325688"/>
          </a:xfrm>
        </p:grpSpPr>
        <p:pic>
          <p:nvPicPr>
            <p:cNvPr id="145" name="logo.png" descr="logo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171615" cy="13571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logo (2).png" descr="logo (2)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04335" y="37360"/>
              <a:ext cx="1128337" cy="13069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7" name="logo (1).png" descr="logo (1)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05127" y="997961"/>
              <a:ext cx="1149648" cy="1331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images (1).jpeg" descr="images (1).jpe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4761" t="3900" r="5398" b="5676"/>
            <a:stretch>
              <a:fillRect/>
            </a:stretch>
          </p:blipFill>
          <p:spPr>
            <a:xfrm>
              <a:off x="1618560" y="1019302"/>
              <a:ext cx="1171752" cy="1331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59" fill="norm" stroke="1" extrusionOk="0">
                  <a:moveTo>
                    <a:pt x="10573" y="6"/>
                  </a:moveTo>
                  <a:cubicBezTo>
                    <a:pt x="10407" y="-14"/>
                    <a:pt x="10307" y="23"/>
                    <a:pt x="10201" y="83"/>
                  </a:cubicBezTo>
                  <a:cubicBezTo>
                    <a:pt x="10010" y="191"/>
                    <a:pt x="9491" y="462"/>
                    <a:pt x="9043" y="687"/>
                  </a:cubicBezTo>
                  <a:cubicBezTo>
                    <a:pt x="8595" y="911"/>
                    <a:pt x="8113" y="1152"/>
                    <a:pt x="7979" y="1226"/>
                  </a:cubicBezTo>
                  <a:cubicBezTo>
                    <a:pt x="7564" y="1457"/>
                    <a:pt x="3099" y="3727"/>
                    <a:pt x="1508" y="4516"/>
                  </a:cubicBezTo>
                  <a:lnTo>
                    <a:pt x="0" y="5267"/>
                  </a:lnTo>
                  <a:lnTo>
                    <a:pt x="0" y="10709"/>
                  </a:lnTo>
                  <a:lnTo>
                    <a:pt x="0" y="16150"/>
                  </a:lnTo>
                  <a:lnTo>
                    <a:pt x="714" y="16581"/>
                  </a:lnTo>
                  <a:cubicBezTo>
                    <a:pt x="1108" y="16820"/>
                    <a:pt x="1858" y="17225"/>
                    <a:pt x="2383" y="17474"/>
                  </a:cubicBezTo>
                  <a:cubicBezTo>
                    <a:pt x="2907" y="17723"/>
                    <a:pt x="3524" y="18077"/>
                    <a:pt x="3753" y="18264"/>
                  </a:cubicBezTo>
                  <a:cubicBezTo>
                    <a:pt x="3982" y="18451"/>
                    <a:pt x="4254" y="18605"/>
                    <a:pt x="4357" y="18605"/>
                  </a:cubicBezTo>
                  <a:cubicBezTo>
                    <a:pt x="4542" y="18605"/>
                    <a:pt x="5539" y="19059"/>
                    <a:pt x="6682" y="19671"/>
                  </a:cubicBezTo>
                  <a:cubicBezTo>
                    <a:pt x="6996" y="19839"/>
                    <a:pt x="7458" y="20057"/>
                    <a:pt x="7709" y="20153"/>
                  </a:cubicBezTo>
                  <a:cubicBezTo>
                    <a:pt x="7991" y="20261"/>
                    <a:pt x="8117" y="20391"/>
                    <a:pt x="8045" y="20494"/>
                  </a:cubicBezTo>
                  <a:cubicBezTo>
                    <a:pt x="7967" y="20604"/>
                    <a:pt x="8015" y="20634"/>
                    <a:pt x="8183" y="20577"/>
                  </a:cubicBezTo>
                  <a:cubicBezTo>
                    <a:pt x="8330" y="20527"/>
                    <a:pt x="8558" y="20610"/>
                    <a:pt x="8722" y="20770"/>
                  </a:cubicBezTo>
                  <a:cubicBezTo>
                    <a:pt x="8879" y="20922"/>
                    <a:pt x="9148" y="21046"/>
                    <a:pt x="9312" y="21046"/>
                  </a:cubicBezTo>
                  <a:cubicBezTo>
                    <a:pt x="9477" y="21046"/>
                    <a:pt x="9693" y="21171"/>
                    <a:pt x="9801" y="21322"/>
                  </a:cubicBezTo>
                  <a:cubicBezTo>
                    <a:pt x="9952" y="21537"/>
                    <a:pt x="10146" y="21586"/>
                    <a:pt x="10660" y="21547"/>
                  </a:cubicBezTo>
                  <a:cubicBezTo>
                    <a:pt x="11608" y="21476"/>
                    <a:pt x="11726" y="21440"/>
                    <a:pt x="12540" y="20975"/>
                  </a:cubicBezTo>
                  <a:cubicBezTo>
                    <a:pt x="12944" y="20745"/>
                    <a:pt x="13645" y="20381"/>
                    <a:pt x="14093" y="20172"/>
                  </a:cubicBezTo>
                  <a:cubicBezTo>
                    <a:pt x="14540" y="19964"/>
                    <a:pt x="15191" y="19626"/>
                    <a:pt x="15543" y="19414"/>
                  </a:cubicBezTo>
                  <a:cubicBezTo>
                    <a:pt x="15894" y="19203"/>
                    <a:pt x="16346" y="18990"/>
                    <a:pt x="16548" y="18945"/>
                  </a:cubicBezTo>
                  <a:cubicBezTo>
                    <a:pt x="16750" y="18901"/>
                    <a:pt x="16959" y="18774"/>
                    <a:pt x="17007" y="18663"/>
                  </a:cubicBezTo>
                  <a:cubicBezTo>
                    <a:pt x="17056" y="18551"/>
                    <a:pt x="17211" y="18463"/>
                    <a:pt x="17357" y="18463"/>
                  </a:cubicBezTo>
                  <a:cubicBezTo>
                    <a:pt x="17503" y="18463"/>
                    <a:pt x="17819" y="18347"/>
                    <a:pt x="18056" y="18206"/>
                  </a:cubicBezTo>
                  <a:cubicBezTo>
                    <a:pt x="18294" y="18065"/>
                    <a:pt x="18706" y="17857"/>
                    <a:pt x="18975" y="17744"/>
                  </a:cubicBezTo>
                  <a:cubicBezTo>
                    <a:pt x="19917" y="17348"/>
                    <a:pt x="21111" y="16547"/>
                    <a:pt x="21306" y="16183"/>
                  </a:cubicBezTo>
                  <a:cubicBezTo>
                    <a:pt x="21514" y="15794"/>
                    <a:pt x="21600" y="6224"/>
                    <a:pt x="21401" y="5569"/>
                  </a:cubicBezTo>
                  <a:cubicBezTo>
                    <a:pt x="21337" y="5358"/>
                    <a:pt x="20922" y="5055"/>
                    <a:pt x="20221" y="4715"/>
                  </a:cubicBezTo>
                  <a:cubicBezTo>
                    <a:pt x="19194" y="4216"/>
                    <a:pt x="16326" y="2790"/>
                    <a:pt x="15805" y="2518"/>
                  </a:cubicBezTo>
                  <a:cubicBezTo>
                    <a:pt x="12171" y="620"/>
                    <a:pt x="11071" y="64"/>
                    <a:pt x="10573" y="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49" name="download (1).jpeg" descr="download (1).jpe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3816" t="2876" r="3616" b="3942"/>
            <a:stretch>
              <a:fillRect/>
            </a:stretch>
          </p:blipFill>
          <p:spPr>
            <a:xfrm>
              <a:off x="1055547" y="2019019"/>
              <a:ext cx="1157315" cy="130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99" fill="norm" stroke="1" extrusionOk="0">
                  <a:moveTo>
                    <a:pt x="10304" y="6"/>
                  </a:moveTo>
                  <a:cubicBezTo>
                    <a:pt x="10219" y="19"/>
                    <a:pt x="10164" y="46"/>
                    <a:pt x="10164" y="91"/>
                  </a:cubicBezTo>
                  <a:cubicBezTo>
                    <a:pt x="10164" y="260"/>
                    <a:pt x="8552" y="1085"/>
                    <a:pt x="8182" y="1105"/>
                  </a:cubicBezTo>
                  <a:cubicBezTo>
                    <a:pt x="8067" y="1111"/>
                    <a:pt x="7552" y="1360"/>
                    <a:pt x="7036" y="1657"/>
                  </a:cubicBezTo>
                  <a:cubicBezTo>
                    <a:pt x="6520" y="1955"/>
                    <a:pt x="6050" y="2200"/>
                    <a:pt x="5993" y="2203"/>
                  </a:cubicBezTo>
                  <a:cubicBezTo>
                    <a:pt x="5936" y="2207"/>
                    <a:pt x="5587" y="2403"/>
                    <a:pt x="5215" y="2639"/>
                  </a:cubicBezTo>
                  <a:cubicBezTo>
                    <a:pt x="4842" y="2875"/>
                    <a:pt x="4539" y="3018"/>
                    <a:pt x="4539" y="2957"/>
                  </a:cubicBezTo>
                  <a:cubicBezTo>
                    <a:pt x="4539" y="2788"/>
                    <a:pt x="3253" y="3416"/>
                    <a:pt x="2593" y="3906"/>
                  </a:cubicBezTo>
                  <a:cubicBezTo>
                    <a:pt x="2269" y="4146"/>
                    <a:pt x="1840" y="4341"/>
                    <a:pt x="1645" y="4341"/>
                  </a:cubicBezTo>
                  <a:cubicBezTo>
                    <a:pt x="1450" y="4341"/>
                    <a:pt x="1002" y="4579"/>
                    <a:pt x="647" y="4868"/>
                  </a:cubicBezTo>
                  <a:lnTo>
                    <a:pt x="0" y="5388"/>
                  </a:lnTo>
                  <a:lnTo>
                    <a:pt x="30" y="10743"/>
                  </a:lnTo>
                  <a:cubicBezTo>
                    <a:pt x="61" y="16850"/>
                    <a:pt x="-96" y="16351"/>
                    <a:pt x="2049" y="17379"/>
                  </a:cubicBezTo>
                  <a:cubicBezTo>
                    <a:pt x="2670" y="17677"/>
                    <a:pt x="3559" y="18136"/>
                    <a:pt x="4017" y="18393"/>
                  </a:cubicBezTo>
                  <a:cubicBezTo>
                    <a:pt x="4476" y="18650"/>
                    <a:pt x="5317" y="19081"/>
                    <a:pt x="5890" y="19349"/>
                  </a:cubicBezTo>
                  <a:cubicBezTo>
                    <a:pt x="6463" y="19617"/>
                    <a:pt x="7259" y="20012"/>
                    <a:pt x="7660" y="20232"/>
                  </a:cubicBezTo>
                  <a:cubicBezTo>
                    <a:pt x="8061" y="20453"/>
                    <a:pt x="8531" y="20686"/>
                    <a:pt x="8703" y="20746"/>
                  </a:cubicBezTo>
                  <a:cubicBezTo>
                    <a:pt x="8875" y="20806"/>
                    <a:pt x="9331" y="21000"/>
                    <a:pt x="9716" y="21181"/>
                  </a:cubicBezTo>
                  <a:cubicBezTo>
                    <a:pt x="10592" y="21594"/>
                    <a:pt x="11689" y="21418"/>
                    <a:pt x="12948" y="20661"/>
                  </a:cubicBezTo>
                  <a:cubicBezTo>
                    <a:pt x="13862" y="20112"/>
                    <a:pt x="16239" y="18887"/>
                    <a:pt x="16414" y="18874"/>
                  </a:cubicBezTo>
                  <a:cubicBezTo>
                    <a:pt x="16472" y="18870"/>
                    <a:pt x="16805" y="18709"/>
                    <a:pt x="17149" y="18517"/>
                  </a:cubicBezTo>
                  <a:cubicBezTo>
                    <a:pt x="17493" y="18325"/>
                    <a:pt x="18099" y="17991"/>
                    <a:pt x="18500" y="17776"/>
                  </a:cubicBezTo>
                  <a:cubicBezTo>
                    <a:pt x="18901" y="17560"/>
                    <a:pt x="19416" y="17280"/>
                    <a:pt x="19646" y="17152"/>
                  </a:cubicBezTo>
                  <a:cubicBezTo>
                    <a:pt x="19875" y="17024"/>
                    <a:pt x="20224" y="16872"/>
                    <a:pt x="20417" y="16814"/>
                  </a:cubicBezTo>
                  <a:cubicBezTo>
                    <a:pt x="20610" y="16756"/>
                    <a:pt x="20913" y="16435"/>
                    <a:pt x="21092" y="16099"/>
                  </a:cubicBezTo>
                  <a:cubicBezTo>
                    <a:pt x="21363" y="15593"/>
                    <a:pt x="21416" y="14667"/>
                    <a:pt x="21416" y="10730"/>
                  </a:cubicBezTo>
                  <a:cubicBezTo>
                    <a:pt x="21416" y="5100"/>
                    <a:pt x="21504" y="5358"/>
                    <a:pt x="19337" y="4179"/>
                  </a:cubicBezTo>
                  <a:cubicBezTo>
                    <a:pt x="19165" y="4085"/>
                    <a:pt x="18663" y="3855"/>
                    <a:pt x="18221" y="3666"/>
                  </a:cubicBezTo>
                  <a:cubicBezTo>
                    <a:pt x="17778" y="3476"/>
                    <a:pt x="17367" y="3214"/>
                    <a:pt x="17310" y="3087"/>
                  </a:cubicBezTo>
                  <a:cubicBezTo>
                    <a:pt x="17253" y="2960"/>
                    <a:pt x="17077" y="2860"/>
                    <a:pt x="16921" y="2860"/>
                  </a:cubicBezTo>
                  <a:cubicBezTo>
                    <a:pt x="16574" y="2860"/>
                    <a:pt x="15003" y="2141"/>
                    <a:pt x="14843" y="1911"/>
                  </a:cubicBezTo>
                  <a:cubicBezTo>
                    <a:pt x="14779" y="1819"/>
                    <a:pt x="14540" y="1748"/>
                    <a:pt x="14314" y="1748"/>
                  </a:cubicBezTo>
                  <a:cubicBezTo>
                    <a:pt x="14088" y="1748"/>
                    <a:pt x="13852" y="1633"/>
                    <a:pt x="13792" y="1495"/>
                  </a:cubicBezTo>
                  <a:cubicBezTo>
                    <a:pt x="13679" y="1232"/>
                    <a:pt x="11442" y="191"/>
                    <a:pt x="10634" y="26"/>
                  </a:cubicBezTo>
                  <a:cubicBezTo>
                    <a:pt x="10506" y="-1"/>
                    <a:pt x="10389" y="-6"/>
                    <a:pt x="10304" y="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51" name="dplyr"/>
          <p:cNvSpPr txBox="1"/>
          <p:nvPr/>
        </p:nvSpPr>
        <p:spPr>
          <a:xfrm>
            <a:off x="2155552" y="7381872"/>
            <a:ext cx="9331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55C6D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dplyr</a:t>
            </a:r>
          </a:p>
        </p:txBody>
      </p:sp>
      <p:sp>
        <p:nvSpPr>
          <p:cNvPr id="152" name="tidyr"/>
          <p:cNvSpPr txBox="1"/>
          <p:nvPr/>
        </p:nvSpPr>
        <p:spPr>
          <a:xfrm>
            <a:off x="353492" y="7381872"/>
            <a:ext cx="8769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55C6D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tidyr</a:t>
            </a:r>
          </a:p>
        </p:txBody>
      </p:sp>
      <p:sp>
        <p:nvSpPr>
          <p:cNvPr id="153" name="rmarkdown"/>
          <p:cNvSpPr txBox="1"/>
          <p:nvPr/>
        </p:nvSpPr>
        <p:spPr>
          <a:xfrm>
            <a:off x="8241047" y="7381872"/>
            <a:ext cx="1917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55C6D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rmarkdown</a:t>
            </a:r>
          </a:p>
        </p:txBody>
      </p:sp>
      <p:sp>
        <p:nvSpPr>
          <p:cNvPr id="154" name="dplyr"/>
          <p:cNvSpPr txBox="1"/>
          <p:nvPr/>
        </p:nvSpPr>
        <p:spPr>
          <a:xfrm>
            <a:off x="2155552" y="7369172"/>
            <a:ext cx="9331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E091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dplyr</a:t>
            </a:r>
          </a:p>
        </p:txBody>
      </p:sp>
      <p:sp>
        <p:nvSpPr>
          <p:cNvPr id="155" name="tidyr"/>
          <p:cNvSpPr txBox="1"/>
          <p:nvPr/>
        </p:nvSpPr>
        <p:spPr>
          <a:xfrm>
            <a:off x="353492" y="7369172"/>
            <a:ext cx="8769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E091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tidyr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50"/>
                            </p:stCondLst>
                            <p:childTnLst>
                              <p:par>
                                <p:cTn id="47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50"/>
                            </p:stCondLst>
                            <p:childTnLst>
                              <p:par>
                                <p:cTn id="57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2"/>
      <p:bldP build="whole" bldLvl="1" animBg="1" rev="0" advAuto="0" spid="155" grpId="12"/>
      <p:bldP build="whole" bldLvl="1" animBg="1" rev="0" advAuto="0" spid="153" grpId="11"/>
      <p:bldP build="whole" bldLvl="1" animBg="1" rev="0" advAuto="0" spid="154" grpId="13"/>
      <p:bldP build="whole" bldLvl="1" animBg="1" rev="0" advAuto="0" spid="141" grpId="6"/>
      <p:bldP build="whole" bldLvl="1" animBg="1" rev="0" advAuto="0" spid="151" grpId="10"/>
      <p:bldP build="whole" bldLvl="1" animBg="1" rev="0" advAuto="0" spid="152" grpId="9"/>
      <p:bldP build="whole" bldLvl="1" animBg="1" rev="0" advAuto="0" spid="140" grpId="7"/>
      <p:bldP build="whole" bldLvl="1" animBg="1" rev="0" advAuto="0" spid="139" grpId="3"/>
      <p:bldP build="whole" bldLvl="1" animBg="1" rev="0" advAuto="0" spid="144" grpId="5"/>
      <p:bldP build="whole" bldLvl="1" animBg="1" rev="0" advAuto="0" spid="142" grpId="4"/>
      <p:bldP build="whole" bldLvl="1" animBg="1" rev="0" advAuto="0" spid="143" grpId="8"/>
      <p:bldP build="whole" bldLvl="1" animBg="1" rev="0" advAuto="0" spid="13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arr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arrange</a:t>
            </a:r>
          </a:p>
        </p:txBody>
      </p:sp>
      <p:sp>
        <p:nvSpPr>
          <p:cNvPr id="254" name="Your turn…"/>
          <p:cNvSpPr txBox="1"/>
          <p:nvPr/>
        </p:nvSpPr>
        <p:spPr>
          <a:xfrm>
            <a:off x="715754" y="2521078"/>
            <a:ext cx="11573293" cy="647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500"/>
            </a:pPr>
            <a:r>
              <a:t>Your turn</a:t>
            </a:r>
          </a:p>
          <a:p>
            <a:pPr/>
          </a:p>
          <a:p>
            <a:pPr marL="457200" indent="-457200" algn="l">
              <a:buSzPct val="75000"/>
              <a:buFont typeface="Helvetica Neue"/>
              <a:buChar char="•"/>
              <a:defRPr sz="4000"/>
            </a:pPr>
            <a:r>
              <a:t>Ex.3.1 Sort plots by date and hour of measurement </a:t>
            </a:r>
          </a:p>
          <a:p>
            <a:pPr marL="457200" indent="-457200" algn="l">
              <a:buSzPct val="75000"/>
              <a:buFont typeface="Helvetica Neue"/>
              <a:buChar char="•"/>
              <a:defRPr sz="4000"/>
            </a:pPr>
          </a:p>
          <a:p>
            <a:pPr marL="457200" indent="-457200" algn="l">
              <a:buSzPct val="75000"/>
              <a:buFont typeface="Helvetica Neue"/>
              <a:buChar char="•"/>
              <a:defRPr sz="4000"/>
            </a:pPr>
            <a:r>
              <a:t>Ex. 3.2 Which plots were started to be measured later in the day?</a:t>
            </a:r>
          </a:p>
          <a:p>
            <a:pPr marL="457200" indent="-457200" algn="l">
              <a:buSzPct val="75000"/>
              <a:buFont typeface="Helvetica Neue"/>
              <a:buChar char="•"/>
              <a:defRPr sz="4000"/>
            </a:pPr>
          </a:p>
          <a:p>
            <a:pPr marL="457200" indent="-457200" algn="l">
              <a:buSzPct val="75000"/>
              <a:buFont typeface="Helvetica Neue"/>
              <a:buChar char="•"/>
              <a:defRPr sz="4000"/>
            </a:pPr>
            <a:r>
              <a:t>Ex. 3.3 Which plots took longer to be measured?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mutate (add new variable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mutate </a:t>
            </a:r>
            <a:r>
              <a:rPr b="0" sz="4500">
                <a:latin typeface="+mn-lt"/>
                <a:ea typeface="+mn-ea"/>
                <a:cs typeface="+mn-cs"/>
                <a:sym typeface="Helvetica Neue Light"/>
              </a:rPr>
              <a:t>(add new variables)</a:t>
            </a:r>
          </a:p>
        </p:txBody>
      </p:sp>
      <p:sp>
        <p:nvSpPr>
          <p:cNvPr id="257" name="mutate(df, double = 2 * value)"/>
          <p:cNvSpPr txBox="1"/>
          <p:nvPr/>
        </p:nvSpPr>
        <p:spPr>
          <a:xfrm>
            <a:off x="6718739" y="2655527"/>
            <a:ext cx="5830231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mutate(df, double = 2 * value)</a:t>
            </a:r>
          </a:p>
        </p:txBody>
      </p:sp>
      <p:sp>
        <p:nvSpPr>
          <p:cNvPr id="258" name="df"/>
          <p:cNvSpPr txBox="1"/>
          <p:nvPr/>
        </p:nvSpPr>
        <p:spPr>
          <a:xfrm>
            <a:off x="2317154" y="2607378"/>
            <a:ext cx="571575" cy="59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df</a:t>
            </a:r>
          </a:p>
        </p:txBody>
      </p:sp>
      <p:graphicFrame>
        <p:nvGraphicFramePr>
          <p:cNvPr id="259" name="Table"/>
          <p:cNvGraphicFramePr/>
          <p:nvPr/>
        </p:nvGraphicFramePr>
        <p:xfrm>
          <a:off x="592566" y="3549964"/>
          <a:ext cx="4033451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40250"/>
                <a:gridCol w="1340250"/>
                <a:gridCol w="1340250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Table"/>
          <p:cNvGraphicFramePr/>
          <p:nvPr/>
        </p:nvGraphicFramePr>
        <p:xfrm>
          <a:off x="6981863" y="3549964"/>
          <a:ext cx="5316683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25995"/>
                <a:gridCol w="1325995"/>
                <a:gridCol w="1325995"/>
                <a:gridCol w="1325995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double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2"/>
      <p:bldP build="whole" bldLvl="1" animBg="1" rev="0" advAuto="0" spid="25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mu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mutate</a:t>
            </a:r>
          </a:p>
        </p:txBody>
      </p:sp>
      <p:sp>
        <p:nvSpPr>
          <p:cNvPr id="263" name="mutate(df, double = 2 * value,…"/>
          <p:cNvSpPr txBox="1"/>
          <p:nvPr/>
        </p:nvSpPr>
        <p:spPr>
          <a:xfrm>
            <a:off x="6505344" y="2445977"/>
            <a:ext cx="6020762" cy="913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mutate(df, double = 2 * value,</a:t>
            </a:r>
          </a:p>
          <a:p>
            <a:pPr algn="l"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           quadr = 2 * double)</a:t>
            </a:r>
          </a:p>
        </p:txBody>
      </p:sp>
      <p:sp>
        <p:nvSpPr>
          <p:cNvPr id="264" name="df"/>
          <p:cNvSpPr txBox="1"/>
          <p:nvPr/>
        </p:nvSpPr>
        <p:spPr>
          <a:xfrm>
            <a:off x="2317154" y="2607378"/>
            <a:ext cx="571575" cy="59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df</a:t>
            </a:r>
          </a:p>
        </p:txBody>
      </p:sp>
      <p:graphicFrame>
        <p:nvGraphicFramePr>
          <p:cNvPr id="265" name="Table"/>
          <p:cNvGraphicFramePr/>
          <p:nvPr/>
        </p:nvGraphicFramePr>
        <p:xfrm>
          <a:off x="592566" y="3549964"/>
          <a:ext cx="4033451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40250"/>
                <a:gridCol w="1340250"/>
                <a:gridCol w="1340250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Table"/>
          <p:cNvGraphicFramePr/>
          <p:nvPr/>
        </p:nvGraphicFramePr>
        <p:xfrm>
          <a:off x="5790549" y="3549964"/>
          <a:ext cx="6899310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77321"/>
                <a:gridCol w="1377321"/>
                <a:gridCol w="1377321"/>
                <a:gridCol w="1377321"/>
                <a:gridCol w="1377321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double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quadr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1"/>
      <p:bldP build="whole" bldLvl="1" animBg="1" rev="0" advAuto="0" spid="266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mu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mutate</a:t>
            </a:r>
          </a:p>
        </p:txBody>
      </p:sp>
      <p:sp>
        <p:nvSpPr>
          <p:cNvPr id="269" name="Your turn…"/>
          <p:cNvSpPr txBox="1"/>
          <p:nvPr/>
        </p:nvSpPr>
        <p:spPr>
          <a:xfrm>
            <a:off x="453419" y="2964657"/>
            <a:ext cx="12097962" cy="6832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500"/>
            </a:pPr>
            <a:r>
              <a:t>Your turn</a:t>
            </a:r>
          </a:p>
          <a:p>
            <a:pPr/>
          </a:p>
          <a:p>
            <a:pPr marL="457200" indent="-457200" algn="l">
              <a:buSzPct val="75000"/>
              <a:buFont typeface="Helvetica Neue"/>
              <a:buChar char="•"/>
              <a:defRPr sz="3500"/>
            </a:pPr>
            <a:r>
              <a:t>Ex.4.1 Get growth (in cm) of each tree between IFN2 and IFN3.</a:t>
            </a:r>
          </a:p>
          <a:p>
            <a:pPr marL="457200" indent="-457200" algn="l">
              <a:buSzPct val="75000"/>
              <a:buFont typeface="Helvetica Neue"/>
              <a:buChar char="•"/>
              <a:defRPr sz="3500"/>
            </a:pPr>
          </a:p>
          <a:p>
            <a:pPr marL="457200" indent="-457200" algn="l">
              <a:buSzPct val="75000"/>
              <a:buFont typeface="Helvetica Neue"/>
              <a:buChar char="•"/>
              <a:defRPr sz="3500"/>
            </a:pPr>
            <a:r>
              <a:t>Ex 4.2 Create two new variables with basal area per hectare of each tree, both for IFN2 and IFN3. Which is the species of the fastest-growing tree in Básala Area?</a:t>
            </a:r>
            <a:br/>
            <a:br/>
            <a:r>
              <a:t>Clue: </a:t>
            </a:r>
          </a:p>
          <a:p>
            <a:pPr algn="l">
              <a:defRPr sz="3500"/>
            </a:pPr>
            <a:br/>
          </a:p>
        </p:txBody>
      </p:sp>
      <p:pic>
        <p:nvPicPr>
          <p:cNvPr id="270" name="Screen Shot 2017-01-04 at 00.46.42.png" descr="Screen Shot 2017-01-04 at 00.46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3767" y="8313042"/>
            <a:ext cx="3944981" cy="1314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ummarise (reduce variable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summarise </a:t>
            </a:r>
            <a:r>
              <a:rPr b="0" sz="4500">
                <a:latin typeface="+mn-lt"/>
                <a:ea typeface="+mn-ea"/>
                <a:cs typeface="+mn-cs"/>
                <a:sym typeface="Helvetica Neue Light"/>
              </a:rPr>
              <a:t>(reduce variables)</a:t>
            </a:r>
          </a:p>
        </p:txBody>
      </p:sp>
      <p:sp>
        <p:nvSpPr>
          <p:cNvPr id="273" name="summarise ( df, total = sum(value))"/>
          <p:cNvSpPr txBox="1"/>
          <p:nvPr/>
        </p:nvSpPr>
        <p:spPr>
          <a:xfrm>
            <a:off x="5936074" y="2655527"/>
            <a:ext cx="6782886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summarise ( df, total = sum(value))</a:t>
            </a:r>
          </a:p>
        </p:txBody>
      </p:sp>
      <p:sp>
        <p:nvSpPr>
          <p:cNvPr id="274" name="df"/>
          <p:cNvSpPr txBox="1"/>
          <p:nvPr/>
        </p:nvSpPr>
        <p:spPr>
          <a:xfrm>
            <a:off x="2355260" y="2655527"/>
            <a:ext cx="495363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df</a:t>
            </a:r>
          </a:p>
        </p:txBody>
      </p:sp>
      <p:graphicFrame>
        <p:nvGraphicFramePr>
          <p:cNvPr id="275" name="Table"/>
          <p:cNvGraphicFramePr/>
          <p:nvPr/>
        </p:nvGraphicFramePr>
        <p:xfrm>
          <a:off x="592566" y="3549964"/>
          <a:ext cx="4033451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40250"/>
                <a:gridCol w="1340250"/>
                <a:gridCol w="1340250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76" name="Table"/>
          <p:cNvGraphicFramePr/>
          <p:nvPr/>
        </p:nvGraphicFramePr>
        <p:xfrm>
          <a:off x="8614901" y="3830265"/>
          <a:ext cx="1437931" cy="1409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425230"/>
              </a:tblGrid>
              <a:tr h="698500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  <a:solidFill>
                      <a:srgbClr val="3489B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2"/>
      <p:bldP build="whole" bldLvl="1" animBg="1" rev="0" advAuto="0" spid="27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ummar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summarise</a:t>
            </a:r>
          </a:p>
        </p:txBody>
      </p:sp>
      <p:sp>
        <p:nvSpPr>
          <p:cNvPr id="279" name="Summary functions…"/>
          <p:cNvSpPr txBox="1"/>
          <p:nvPr/>
        </p:nvSpPr>
        <p:spPr>
          <a:xfrm>
            <a:off x="604015" y="2551028"/>
            <a:ext cx="9335927" cy="535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Summary functions</a:t>
            </a:r>
          </a:p>
          <a:p>
            <a:pPr algn="l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457200" algn="l">
              <a:buSzPct val="75000"/>
              <a:buFont typeface="Helvetica Neue"/>
              <a:buChar char="•"/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min (x), median (x), max (x), quantile (x, p)</a:t>
            </a:r>
          </a:p>
          <a:p>
            <a:pPr algn="l">
              <a:defRPr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457200" indent="-457200" algn="l">
              <a:buSzPct val="75000"/>
              <a:buFont typeface="Helvetica Neue"/>
              <a:buChar char="•"/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n(), n_distinct (x), sum (x), mean (x)</a:t>
            </a:r>
          </a:p>
          <a:p>
            <a:pPr algn="l">
              <a:defRPr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457200" indent="-457200" algn="l">
              <a:buSzPct val="75000"/>
              <a:buFont typeface="Helvetica Neue"/>
              <a:buChar char="•"/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sd(x), var(x), IQR (x)</a:t>
            </a:r>
          </a:p>
          <a:p>
            <a:pPr algn="l">
              <a:defRPr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500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457200" indent="-457200" algn="l">
              <a:buSzPct val="75000"/>
              <a:buFont typeface="Helvetica Neue"/>
              <a:buChar char="•"/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sum (x &gt; 10), mean (x &gt; 10)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rouped summar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grouped summarise</a:t>
            </a:r>
          </a:p>
        </p:txBody>
      </p:sp>
      <p:sp>
        <p:nvSpPr>
          <p:cNvPr id="282" name="by_color &lt;- group_by (df, color)"/>
          <p:cNvSpPr txBox="1"/>
          <p:nvPr/>
        </p:nvSpPr>
        <p:spPr>
          <a:xfrm>
            <a:off x="6249721" y="2655527"/>
            <a:ext cx="6211293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by_color &lt;- group_by (df, color)</a:t>
            </a:r>
          </a:p>
        </p:txBody>
      </p:sp>
      <p:sp>
        <p:nvSpPr>
          <p:cNvPr id="283" name="df"/>
          <p:cNvSpPr txBox="1"/>
          <p:nvPr/>
        </p:nvSpPr>
        <p:spPr>
          <a:xfrm>
            <a:off x="2355260" y="2655527"/>
            <a:ext cx="495363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df</a:t>
            </a:r>
          </a:p>
        </p:txBody>
      </p:sp>
      <p:graphicFrame>
        <p:nvGraphicFramePr>
          <p:cNvPr id="284" name="Table"/>
          <p:cNvGraphicFramePr/>
          <p:nvPr/>
        </p:nvGraphicFramePr>
        <p:xfrm>
          <a:off x="847847" y="3430832"/>
          <a:ext cx="4033452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40250"/>
                <a:gridCol w="1340250"/>
                <a:gridCol w="1340250"/>
              </a:tblGrid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shape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square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triangle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1706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circle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Table"/>
          <p:cNvGraphicFramePr/>
          <p:nvPr/>
        </p:nvGraphicFramePr>
        <p:xfrm>
          <a:off x="8122733" y="4366865"/>
          <a:ext cx="3415500" cy="26663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134266"/>
                <a:gridCol w="1134266"/>
                <a:gridCol w="1134266"/>
              </a:tblGrid>
              <a:tr h="884557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max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884557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3489B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3489BE"/>
                    </a:solidFill>
                  </a:tcPr>
                </a:tc>
              </a:tr>
              <a:tr h="884557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black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6" name="summarise (by_color, total = sum (value),                      max = max(value))"/>
          <p:cNvSpPr txBox="1"/>
          <p:nvPr/>
        </p:nvSpPr>
        <p:spPr>
          <a:xfrm>
            <a:off x="5041475" y="3298471"/>
            <a:ext cx="7926072" cy="913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summarise (by_color, total = sum (value),</a:t>
            </a:r>
            <a:br/>
            <a:r>
              <a:t>                     max = max(value))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2"/>
      <p:bldP build="whole" bldLvl="1" animBg="1" rev="0" advAuto="0" spid="285" grpId="3"/>
      <p:bldP build="whole" bldLvl="1" animBg="1" rev="0" advAuto="0" spid="28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ummar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summarise</a:t>
            </a:r>
          </a:p>
        </p:txBody>
      </p:sp>
      <p:sp>
        <p:nvSpPr>
          <p:cNvPr id="289" name="by_province &lt;- group_by (trees, Provincia)…"/>
          <p:cNvSpPr txBox="1"/>
          <p:nvPr/>
        </p:nvSpPr>
        <p:spPr>
          <a:xfrm>
            <a:off x="597425" y="2470651"/>
            <a:ext cx="11774798" cy="589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by_province &lt;- group_by (trees, Provincia)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by_plot &lt;- group_by (trees, Codi)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by_species &lt;- group_by (trees, Especie)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by_CD &lt;- group_by (trees, CD)</a:t>
            </a: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by_plot_species &lt;- group_by (trees, Codi, Especie)</a:t>
            </a:r>
          </a:p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ummar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summarise</a:t>
            </a:r>
          </a:p>
        </p:txBody>
      </p:sp>
      <p:sp>
        <p:nvSpPr>
          <p:cNvPr id="292" name="Your turn…"/>
          <p:cNvSpPr txBox="1"/>
          <p:nvPr/>
        </p:nvSpPr>
        <p:spPr>
          <a:xfrm>
            <a:off x="655351" y="3569717"/>
            <a:ext cx="12097962" cy="3985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500"/>
            </a:pPr>
            <a:r>
              <a:t>Your turn</a:t>
            </a:r>
          </a:p>
          <a:p>
            <a:pPr/>
          </a:p>
          <a:p>
            <a:pPr marL="457200" indent="-457200" algn="l">
              <a:buSzPct val="75000"/>
              <a:buFont typeface="Helvetica Neue"/>
              <a:buChar char="•"/>
              <a:defRPr sz="4000"/>
            </a:pPr>
            <a:r>
              <a:t>Ex.5: Which statistics would you calculate to characterize diameter values in each plot?</a:t>
            </a:r>
          </a:p>
          <a:p>
            <a:pPr algn="l">
              <a:defRPr sz="4000"/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data pipe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data pipelines</a:t>
            </a:r>
          </a:p>
        </p:txBody>
      </p:sp>
      <p:pic>
        <p:nvPicPr>
          <p:cNvPr id="295" name="images (1).jpeg" descr="images (1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72470" y="10494"/>
            <a:ext cx="2416954" cy="272935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diam_especie &lt;- filter(…"/>
          <p:cNvSpPr txBox="1"/>
          <p:nvPr/>
        </p:nvSpPr>
        <p:spPr>
          <a:xfrm>
            <a:off x="7082173" y="4682869"/>
            <a:ext cx="5832933" cy="5031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diam_especie &lt;- filter(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summarise(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  group_by(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      filter(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          mayores,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          !is.na(DiamIf3)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      ),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  Codi, Especie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  ),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diam = mean (DiamIf3),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n = n()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),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n &gt; 5)    </a:t>
            </a:r>
          </a:p>
        </p:txBody>
      </p:sp>
      <p:sp>
        <p:nvSpPr>
          <p:cNvPr id="297" name="We will often used several verbs (filter, arrange, group_by…)…"/>
          <p:cNvSpPr txBox="1"/>
          <p:nvPr>
            <p:ph type="body" sz="half" idx="1"/>
          </p:nvPr>
        </p:nvSpPr>
        <p:spPr>
          <a:xfrm>
            <a:off x="185612" y="1987527"/>
            <a:ext cx="12633576" cy="2947459"/>
          </a:xfrm>
          <a:prstGeom prst="rect">
            <a:avLst/>
          </a:prstGeom>
        </p:spPr>
        <p:txBody>
          <a:bodyPr/>
          <a:lstStyle/>
          <a:p>
            <a:pPr/>
            <a:r>
              <a:t>We will often used several verbs</a:t>
            </a:r>
            <a:br/>
            <a:r>
              <a:t>(filter, arrange, group_by…)</a:t>
            </a:r>
          </a:p>
          <a:p>
            <a:pPr/>
            <a:r>
              <a:t>Multiple operations  are difficult to read or require to create multiple intermediate 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7" grpId="1"/>
      <p:bldP build="whole" bldLvl="1" animBg="1" rev="0" advAuto="0" spid="29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efore we star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Before we start…</a:t>
            </a:r>
          </a:p>
        </p:txBody>
      </p:sp>
      <p:sp>
        <p:nvSpPr>
          <p:cNvPr id="158" name="Neither tidyr nor dplyr or purr do anything that can’t be done with base code, apply functions, for loops or other packages…"/>
          <p:cNvSpPr txBox="1"/>
          <p:nvPr>
            <p:ph type="body" idx="1"/>
          </p:nvPr>
        </p:nvSpPr>
        <p:spPr>
          <a:xfrm>
            <a:off x="571500" y="2630950"/>
            <a:ext cx="11010508" cy="6667501"/>
          </a:xfrm>
          <a:prstGeom prst="rect">
            <a:avLst/>
          </a:prstGeom>
        </p:spPr>
        <p:txBody>
          <a:bodyPr/>
          <a:lstStyle/>
          <a:p>
            <a:pPr/>
            <a:r>
              <a:t>Neither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tidyr</a:t>
            </a:r>
            <a:r>
              <a:t> nor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dplyr</a:t>
            </a:r>
            <a:r>
              <a:t> or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purr</a:t>
            </a:r>
            <a:r>
              <a:t> do anything that can’t be done with base code,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apply </a:t>
            </a:r>
            <a:r>
              <a:t>functions,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for</a:t>
            </a:r>
            <a:r>
              <a:t> loops or other packages</a:t>
            </a:r>
          </a:p>
          <a:p>
            <a:pPr/>
            <a:r>
              <a:t>Designed to be more efficient (in time) and easier to use (requires some adaptation if used to base code)</a:t>
            </a:r>
          </a:p>
          <a:p>
            <a:pPr/>
            <a:r>
              <a:t>Valid mostly for data frames. For other formats (matrices, arrays)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plyr </a:t>
            </a:r>
            <a:r>
              <a:t>can be used.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10115039" y="91826"/>
            <a:ext cx="2790313" cy="3325689"/>
            <a:chOff x="0" y="0"/>
            <a:chExt cx="2790311" cy="3325688"/>
          </a:xfrm>
        </p:grpSpPr>
        <p:pic>
          <p:nvPicPr>
            <p:cNvPr id="159" name="logo.png" descr="logo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71615" cy="13571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logo (2).png" descr="logo (2)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04335" y="37360"/>
              <a:ext cx="1128337" cy="13069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logo (1).png" descr="logo (1)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5127" y="997961"/>
              <a:ext cx="1149648" cy="1331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images (1).jpeg" descr="images (1)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761" t="3900" r="5398" b="5676"/>
            <a:stretch>
              <a:fillRect/>
            </a:stretch>
          </p:blipFill>
          <p:spPr>
            <a:xfrm>
              <a:off x="1618560" y="1019302"/>
              <a:ext cx="1171752" cy="1331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59" fill="norm" stroke="1" extrusionOk="0">
                  <a:moveTo>
                    <a:pt x="10573" y="6"/>
                  </a:moveTo>
                  <a:cubicBezTo>
                    <a:pt x="10407" y="-14"/>
                    <a:pt x="10307" y="23"/>
                    <a:pt x="10201" y="83"/>
                  </a:cubicBezTo>
                  <a:cubicBezTo>
                    <a:pt x="10010" y="191"/>
                    <a:pt x="9491" y="462"/>
                    <a:pt x="9043" y="687"/>
                  </a:cubicBezTo>
                  <a:cubicBezTo>
                    <a:pt x="8595" y="911"/>
                    <a:pt x="8113" y="1152"/>
                    <a:pt x="7979" y="1226"/>
                  </a:cubicBezTo>
                  <a:cubicBezTo>
                    <a:pt x="7564" y="1457"/>
                    <a:pt x="3099" y="3727"/>
                    <a:pt x="1508" y="4516"/>
                  </a:cubicBezTo>
                  <a:lnTo>
                    <a:pt x="0" y="5267"/>
                  </a:lnTo>
                  <a:lnTo>
                    <a:pt x="0" y="10709"/>
                  </a:lnTo>
                  <a:lnTo>
                    <a:pt x="0" y="16150"/>
                  </a:lnTo>
                  <a:lnTo>
                    <a:pt x="714" y="16581"/>
                  </a:lnTo>
                  <a:cubicBezTo>
                    <a:pt x="1108" y="16820"/>
                    <a:pt x="1858" y="17225"/>
                    <a:pt x="2383" y="17474"/>
                  </a:cubicBezTo>
                  <a:cubicBezTo>
                    <a:pt x="2907" y="17723"/>
                    <a:pt x="3524" y="18077"/>
                    <a:pt x="3753" y="18264"/>
                  </a:cubicBezTo>
                  <a:cubicBezTo>
                    <a:pt x="3982" y="18451"/>
                    <a:pt x="4254" y="18605"/>
                    <a:pt x="4357" y="18605"/>
                  </a:cubicBezTo>
                  <a:cubicBezTo>
                    <a:pt x="4542" y="18605"/>
                    <a:pt x="5539" y="19059"/>
                    <a:pt x="6682" y="19671"/>
                  </a:cubicBezTo>
                  <a:cubicBezTo>
                    <a:pt x="6996" y="19839"/>
                    <a:pt x="7458" y="20057"/>
                    <a:pt x="7709" y="20153"/>
                  </a:cubicBezTo>
                  <a:cubicBezTo>
                    <a:pt x="7991" y="20261"/>
                    <a:pt x="8117" y="20391"/>
                    <a:pt x="8045" y="20494"/>
                  </a:cubicBezTo>
                  <a:cubicBezTo>
                    <a:pt x="7967" y="20604"/>
                    <a:pt x="8015" y="20634"/>
                    <a:pt x="8183" y="20577"/>
                  </a:cubicBezTo>
                  <a:cubicBezTo>
                    <a:pt x="8330" y="20527"/>
                    <a:pt x="8558" y="20610"/>
                    <a:pt x="8722" y="20770"/>
                  </a:cubicBezTo>
                  <a:cubicBezTo>
                    <a:pt x="8879" y="20922"/>
                    <a:pt x="9148" y="21046"/>
                    <a:pt x="9312" y="21046"/>
                  </a:cubicBezTo>
                  <a:cubicBezTo>
                    <a:pt x="9477" y="21046"/>
                    <a:pt x="9693" y="21171"/>
                    <a:pt x="9801" y="21322"/>
                  </a:cubicBezTo>
                  <a:cubicBezTo>
                    <a:pt x="9952" y="21537"/>
                    <a:pt x="10146" y="21586"/>
                    <a:pt x="10660" y="21547"/>
                  </a:cubicBezTo>
                  <a:cubicBezTo>
                    <a:pt x="11608" y="21476"/>
                    <a:pt x="11726" y="21440"/>
                    <a:pt x="12540" y="20975"/>
                  </a:cubicBezTo>
                  <a:cubicBezTo>
                    <a:pt x="12944" y="20745"/>
                    <a:pt x="13645" y="20381"/>
                    <a:pt x="14093" y="20172"/>
                  </a:cubicBezTo>
                  <a:cubicBezTo>
                    <a:pt x="14540" y="19964"/>
                    <a:pt x="15191" y="19626"/>
                    <a:pt x="15543" y="19414"/>
                  </a:cubicBezTo>
                  <a:cubicBezTo>
                    <a:pt x="15894" y="19203"/>
                    <a:pt x="16346" y="18990"/>
                    <a:pt x="16548" y="18945"/>
                  </a:cubicBezTo>
                  <a:cubicBezTo>
                    <a:pt x="16750" y="18901"/>
                    <a:pt x="16959" y="18774"/>
                    <a:pt x="17007" y="18663"/>
                  </a:cubicBezTo>
                  <a:cubicBezTo>
                    <a:pt x="17056" y="18551"/>
                    <a:pt x="17211" y="18463"/>
                    <a:pt x="17357" y="18463"/>
                  </a:cubicBezTo>
                  <a:cubicBezTo>
                    <a:pt x="17503" y="18463"/>
                    <a:pt x="17819" y="18347"/>
                    <a:pt x="18056" y="18206"/>
                  </a:cubicBezTo>
                  <a:cubicBezTo>
                    <a:pt x="18294" y="18065"/>
                    <a:pt x="18706" y="17857"/>
                    <a:pt x="18975" y="17744"/>
                  </a:cubicBezTo>
                  <a:cubicBezTo>
                    <a:pt x="19917" y="17348"/>
                    <a:pt x="21111" y="16547"/>
                    <a:pt x="21306" y="16183"/>
                  </a:cubicBezTo>
                  <a:cubicBezTo>
                    <a:pt x="21514" y="15794"/>
                    <a:pt x="21600" y="6224"/>
                    <a:pt x="21401" y="5569"/>
                  </a:cubicBezTo>
                  <a:cubicBezTo>
                    <a:pt x="21337" y="5358"/>
                    <a:pt x="20922" y="5055"/>
                    <a:pt x="20221" y="4715"/>
                  </a:cubicBezTo>
                  <a:cubicBezTo>
                    <a:pt x="19194" y="4216"/>
                    <a:pt x="16326" y="2790"/>
                    <a:pt x="15805" y="2518"/>
                  </a:cubicBezTo>
                  <a:cubicBezTo>
                    <a:pt x="12171" y="620"/>
                    <a:pt x="11071" y="64"/>
                    <a:pt x="10573" y="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63" name="download (1).jpeg" descr="download (1)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3816" t="2876" r="3616" b="3942"/>
            <a:stretch>
              <a:fillRect/>
            </a:stretch>
          </p:blipFill>
          <p:spPr>
            <a:xfrm>
              <a:off x="1055547" y="2019019"/>
              <a:ext cx="1157315" cy="130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99" fill="norm" stroke="1" extrusionOk="0">
                  <a:moveTo>
                    <a:pt x="10304" y="6"/>
                  </a:moveTo>
                  <a:cubicBezTo>
                    <a:pt x="10219" y="19"/>
                    <a:pt x="10164" y="46"/>
                    <a:pt x="10164" y="91"/>
                  </a:cubicBezTo>
                  <a:cubicBezTo>
                    <a:pt x="10164" y="260"/>
                    <a:pt x="8552" y="1085"/>
                    <a:pt x="8182" y="1105"/>
                  </a:cubicBezTo>
                  <a:cubicBezTo>
                    <a:pt x="8067" y="1111"/>
                    <a:pt x="7552" y="1360"/>
                    <a:pt x="7036" y="1657"/>
                  </a:cubicBezTo>
                  <a:cubicBezTo>
                    <a:pt x="6520" y="1955"/>
                    <a:pt x="6050" y="2200"/>
                    <a:pt x="5993" y="2203"/>
                  </a:cubicBezTo>
                  <a:cubicBezTo>
                    <a:pt x="5936" y="2207"/>
                    <a:pt x="5587" y="2403"/>
                    <a:pt x="5215" y="2639"/>
                  </a:cubicBezTo>
                  <a:cubicBezTo>
                    <a:pt x="4842" y="2875"/>
                    <a:pt x="4539" y="3018"/>
                    <a:pt x="4539" y="2957"/>
                  </a:cubicBezTo>
                  <a:cubicBezTo>
                    <a:pt x="4539" y="2788"/>
                    <a:pt x="3253" y="3416"/>
                    <a:pt x="2593" y="3906"/>
                  </a:cubicBezTo>
                  <a:cubicBezTo>
                    <a:pt x="2269" y="4146"/>
                    <a:pt x="1840" y="4341"/>
                    <a:pt x="1645" y="4341"/>
                  </a:cubicBezTo>
                  <a:cubicBezTo>
                    <a:pt x="1450" y="4341"/>
                    <a:pt x="1002" y="4579"/>
                    <a:pt x="647" y="4868"/>
                  </a:cubicBezTo>
                  <a:lnTo>
                    <a:pt x="0" y="5388"/>
                  </a:lnTo>
                  <a:lnTo>
                    <a:pt x="30" y="10743"/>
                  </a:lnTo>
                  <a:cubicBezTo>
                    <a:pt x="61" y="16850"/>
                    <a:pt x="-96" y="16351"/>
                    <a:pt x="2049" y="17379"/>
                  </a:cubicBezTo>
                  <a:cubicBezTo>
                    <a:pt x="2670" y="17677"/>
                    <a:pt x="3559" y="18136"/>
                    <a:pt x="4017" y="18393"/>
                  </a:cubicBezTo>
                  <a:cubicBezTo>
                    <a:pt x="4476" y="18650"/>
                    <a:pt x="5317" y="19081"/>
                    <a:pt x="5890" y="19349"/>
                  </a:cubicBezTo>
                  <a:cubicBezTo>
                    <a:pt x="6463" y="19617"/>
                    <a:pt x="7259" y="20012"/>
                    <a:pt x="7660" y="20232"/>
                  </a:cubicBezTo>
                  <a:cubicBezTo>
                    <a:pt x="8061" y="20453"/>
                    <a:pt x="8531" y="20686"/>
                    <a:pt x="8703" y="20746"/>
                  </a:cubicBezTo>
                  <a:cubicBezTo>
                    <a:pt x="8875" y="20806"/>
                    <a:pt x="9331" y="21000"/>
                    <a:pt x="9716" y="21181"/>
                  </a:cubicBezTo>
                  <a:cubicBezTo>
                    <a:pt x="10592" y="21594"/>
                    <a:pt x="11689" y="21418"/>
                    <a:pt x="12948" y="20661"/>
                  </a:cubicBezTo>
                  <a:cubicBezTo>
                    <a:pt x="13862" y="20112"/>
                    <a:pt x="16239" y="18887"/>
                    <a:pt x="16414" y="18874"/>
                  </a:cubicBezTo>
                  <a:cubicBezTo>
                    <a:pt x="16472" y="18870"/>
                    <a:pt x="16805" y="18709"/>
                    <a:pt x="17149" y="18517"/>
                  </a:cubicBezTo>
                  <a:cubicBezTo>
                    <a:pt x="17493" y="18325"/>
                    <a:pt x="18099" y="17991"/>
                    <a:pt x="18500" y="17776"/>
                  </a:cubicBezTo>
                  <a:cubicBezTo>
                    <a:pt x="18901" y="17560"/>
                    <a:pt x="19416" y="17280"/>
                    <a:pt x="19646" y="17152"/>
                  </a:cubicBezTo>
                  <a:cubicBezTo>
                    <a:pt x="19875" y="17024"/>
                    <a:pt x="20224" y="16872"/>
                    <a:pt x="20417" y="16814"/>
                  </a:cubicBezTo>
                  <a:cubicBezTo>
                    <a:pt x="20610" y="16756"/>
                    <a:pt x="20913" y="16435"/>
                    <a:pt x="21092" y="16099"/>
                  </a:cubicBezTo>
                  <a:cubicBezTo>
                    <a:pt x="21363" y="15593"/>
                    <a:pt x="21416" y="14667"/>
                    <a:pt x="21416" y="10730"/>
                  </a:cubicBezTo>
                  <a:cubicBezTo>
                    <a:pt x="21416" y="5100"/>
                    <a:pt x="21504" y="5358"/>
                    <a:pt x="19337" y="4179"/>
                  </a:cubicBezTo>
                  <a:cubicBezTo>
                    <a:pt x="19165" y="4085"/>
                    <a:pt x="18663" y="3855"/>
                    <a:pt x="18221" y="3666"/>
                  </a:cubicBezTo>
                  <a:cubicBezTo>
                    <a:pt x="17778" y="3476"/>
                    <a:pt x="17367" y="3214"/>
                    <a:pt x="17310" y="3087"/>
                  </a:cubicBezTo>
                  <a:cubicBezTo>
                    <a:pt x="17253" y="2960"/>
                    <a:pt x="17077" y="2860"/>
                    <a:pt x="16921" y="2860"/>
                  </a:cubicBezTo>
                  <a:cubicBezTo>
                    <a:pt x="16574" y="2860"/>
                    <a:pt x="15003" y="2141"/>
                    <a:pt x="14843" y="1911"/>
                  </a:cubicBezTo>
                  <a:cubicBezTo>
                    <a:pt x="14779" y="1819"/>
                    <a:pt x="14540" y="1748"/>
                    <a:pt x="14314" y="1748"/>
                  </a:cubicBezTo>
                  <a:cubicBezTo>
                    <a:pt x="14088" y="1748"/>
                    <a:pt x="13852" y="1633"/>
                    <a:pt x="13792" y="1495"/>
                  </a:cubicBezTo>
                  <a:cubicBezTo>
                    <a:pt x="13679" y="1232"/>
                    <a:pt x="11442" y="191"/>
                    <a:pt x="10634" y="26"/>
                  </a:cubicBezTo>
                  <a:cubicBezTo>
                    <a:pt x="10506" y="-1"/>
                    <a:pt x="10389" y="-6"/>
                    <a:pt x="10304" y="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data pipe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data pipelines</a:t>
            </a:r>
          </a:p>
        </p:txBody>
      </p:sp>
      <p:pic>
        <p:nvPicPr>
          <p:cNvPr id="302" name="images (1).jpeg" descr="images (1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72470" y="10494"/>
            <a:ext cx="2416954" cy="2729350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olution: ‘pipe’ operator (%&gt;%) from magrittr…"/>
          <p:cNvSpPr txBox="1"/>
          <p:nvPr/>
        </p:nvSpPr>
        <p:spPr>
          <a:xfrm>
            <a:off x="317549" y="2288145"/>
            <a:ext cx="12369701" cy="231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>
                <a:solidFill>
                  <a:srgbClr val="747474"/>
                </a:solidFill>
              </a:defRPr>
            </a:pPr>
            <a:r>
              <a:t>Solution: ‘pipe’ operator (%&gt;%) from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magrittr</a:t>
            </a:r>
          </a:p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>
                <a:solidFill>
                  <a:srgbClr val="747474"/>
                </a:solidFill>
              </a:defRPr>
            </a:pPr>
            <a:r>
              <a:t>The result of the left side is passed to the function in the right as first argument</a:t>
            </a:r>
          </a:p>
        </p:txBody>
      </p:sp>
      <p:sp>
        <p:nvSpPr>
          <p:cNvPr id="304" name="f (x, y)  x %&gt;% f(y)"/>
          <p:cNvSpPr txBox="1"/>
          <p:nvPr/>
        </p:nvSpPr>
        <p:spPr>
          <a:xfrm>
            <a:off x="744379" y="4916367"/>
            <a:ext cx="1638549" cy="766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2000">
                <a:solidFill>
                  <a:srgbClr val="74747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 (x, y) </a:t>
            </a:r>
            <a:br/>
            <a:r>
              <a:t>x %&gt;% f(y)</a:t>
            </a:r>
          </a:p>
        </p:txBody>
      </p:sp>
      <p:sp>
        <p:nvSpPr>
          <p:cNvPr id="305" name="f (x, y, z)  x %&gt;% f(y, z)"/>
          <p:cNvSpPr txBox="1"/>
          <p:nvPr/>
        </p:nvSpPr>
        <p:spPr>
          <a:xfrm>
            <a:off x="4250838" y="4916367"/>
            <a:ext cx="2095824" cy="766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2000">
                <a:solidFill>
                  <a:srgbClr val="74747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 (x, y, z) </a:t>
            </a:r>
            <a:br/>
            <a:r>
              <a:t>x %&gt;% f(y, z)</a:t>
            </a:r>
          </a:p>
        </p:txBody>
      </p:sp>
      <p:sp>
        <p:nvSpPr>
          <p:cNvPr id="306" name="In tidyr y dplyr, %&gt;% makes each function be applied to the data frame resulting from the previous step"/>
          <p:cNvSpPr txBox="1"/>
          <p:nvPr/>
        </p:nvSpPr>
        <p:spPr>
          <a:xfrm>
            <a:off x="317549" y="6560907"/>
            <a:ext cx="12369701" cy="123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>
                <a:solidFill>
                  <a:srgbClr val="747474"/>
                </a:solidFill>
              </a:defRPr>
            </a:pPr>
            <a:r>
              <a:t>In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tidyr</a:t>
            </a:r>
            <a:r>
              <a:t> y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dplyr</a:t>
            </a:r>
            <a:r>
              <a:t>, </a:t>
            </a:r>
            <a:r>
              <a:rPr b="1">
                <a:latin typeface="American Typewriter"/>
                <a:ea typeface="American Typewriter"/>
                <a:cs typeface="American Typewriter"/>
                <a:sym typeface="American Typewriter"/>
              </a:rPr>
              <a:t>%&gt;% </a:t>
            </a:r>
            <a:r>
              <a:t>makes each function be applied to the data frame resulting from the previous step</a:t>
            </a:r>
          </a:p>
        </p:txBody>
      </p:sp>
      <p:sp>
        <p:nvSpPr>
          <p:cNvPr id="307" name="filter (df, color==“blue”) df %&gt;% filter(color==“blue”)"/>
          <p:cNvSpPr txBox="1"/>
          <p:nvPr/>
        </p:nvSpPr>
        <p:spPr>
          <a:xfrm>
            <a:off x="744379" y="8166937"/>
            <a:ext cx="4382195" cy="766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2000">
                <a:solidFill>
                  <a:srgbClr val="74747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filter (df, color==“blue”)</a:t>
            </a:r>
            <a:br/>
            <a:r>
              <a:t>df %&gt;% filter(color==“blue”)</a:t>
            </a:r>
          </a:p>
        </p:txBody>
      </p:sp>
      <p:sp>
        <p:nvSpPr>
          <p:cNvPr id="308" name="mutate (df, double = 2*value) df %&gt;% mutate(double = 2*value)"/>
          <p:cNvSpPr txBox="1"/>
          <p:nvPr/>
        </p:nvSpPr>
        <p:spPr>
          <a:xfrm>
            <a:off x="7136446" y="8166937"/>
            <a:ext cx="4839470" cy="766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2000">
                <a:solidFill>
                  <a:srgbClr val="74747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mutate (df, double = 2*value)</a:t>
            </a:r>
            <a:br/>
            <a:r>
              <a:t>df %&gt;% mutate(double = 2*value)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3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Class="entr" nodeType="withEffect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3" grpId="1"/>
      <p:bldP build="whole" bldLvl="1" animBg="1" rev="0" advAuto="0" spid="305" grpId="2"/>
      <p:bldP build="whole" bldLvl="1" animBg="1" rev="0" advAuto="0" spid="304" grpId="3"/>
      <p:bldP build="whole" bldLvl="1" animBg="1" rev="0" advAuto="0" spid="307" grpId="6"/>
      <p:bldP build="p" bldLvl="5" animBg="1" rev="0" advAuto="0" spid="306" grpId="4"/>
      <p:bldP build="whole" bldLvl="1" animBg="1" rev="0" advAuto="0" spid="308" grpId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data pipe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data pipelines</a:t>
            </a:r>
          </a:p>
        </p:txBody>
      </p:sp>
      <p:pic>
        <p:nvPicPr>
          <p:cNvPr id="313" name="images (1).jpeg" descr="images (1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72470" y="10494"/>
            <a:ext cx="2416954" cy="2729350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diam_especie &lt;- filter(…"/>
          <p:cNvSpPr txBox="1"/>
          <p:nvPr/>
        </p:nvSpPr>
        <p:spPr>
          <a:xfrm>
            <a:off x="373463" y="2645572"/>
            <a:ext cx="6188860" cy="5031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diam_especie &lt;- filter(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summarise(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  group_by(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      filter(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          mayores,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          !is.na(DiamIf3)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      ),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  Codi, Especie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  ),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diam = mean (DiamIf3),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n = n()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),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n &gt; 5)    </a:t>
            </a:r>
          </a:p>
        </p:txBody>
      </p:sp>
      <p:sp>
        <p:nvSpPr>
          <p:cNvPr id="315" name="diam_especie &lt;- mayores %&gt;%…"/>
          <p:cNvSpPr txBox="1"/>
          <p:nvPr/>
        </p:nvSpPr>
        <p:spPr>
          <a:xfrm>
            <a:off x="6927129" y="2645572"/>
            <a:ext cx="5893508" cy="2364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diam_especie &lt;- mayores %&gt;%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filter(!is.na (DiamIf3)) %&gt;%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group_by(Codi, Especie) %&gt;%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summarise(diam=mean(DiamIf3), 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        n = n()) %&gt;%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filter(n &gt; 5)  </a:t>
            </a:r>
          </a:p>
        </p:txBody>
      </p:sp>
      <p:sp>
        <p:nvSpPr>
          <p:cNvPr id="316" name="nested functions"/>
          <p:cNvSpPr txBox="1"/>
          <p:nvPr/>
        </p:nvSpPr>
        <p:spPr>
          <a:xfrm>
            <a:off x="829566" y="8367589"/>
            <a:ext cx="336545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/>
            <a:r>
              <a:t>nested functions</a:t>
            </a:r>
          </a:p>
        </p:txBody>
      </p:sp>
      <p:sp>
        <p:nvSpPr>
          <p:cNvPr id="317" name="Line"/>
          <p:cNvSpPr/>
          <p:nvPr/>
        </p:nvSpPr>
        <p:spPr>
          <a:xfrm>
            <a:off x="5110525" y="8691158"/>
            <a:ext cx="2783750" cy="1"/>
          </a:xfrm>
          <a:prstGeom prst="line">
            <a:avLst/>
          </a:prstGeom>
          <a:ln w="635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" name="Functions key"/>
          <p:cNvSpPr txBox="1"/>
          <p:nvPr/>
        </p:nvSpPr>
        <p:spPr>
          <a:xfrm>
            <a:off x="8457705" y="8367589"/>
            <a:ext cx="28323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/>
            <a:r>
              <a:t>Functions key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1"/>
      <p:bldP build="whole" bldLvl="1" animBg="1" rev="0" advAuto="0" spid="317" grpId="3"/>
      <p:bldP build="whole" bldLvl="1" animBg="1" rev="0" advAuto="0" spid="318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ipe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pipelines</a:t>
            </a:r>
          </a:p>
        </p:txBody>
      </p:sp>
      <p:sp>
        <p:nvSpPr>
          <p:cNvPr id="323" name="Ex.6: create pipelines to answer the following questions…"/>
          <p:cNvSpPr txBox="1"/>
          <p:nvPr/>
        </p:nvSpPr>
        <p:spPr>
          <a:xfrm>
            <a:off x="453419" y="2727057"/>
            <a:ext cx="12097962" cy="6436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/>
            </a:pPr>
            <a:r>
              <a:t>Ex.6: create pipelines to answer the following questions </a:t>
            </a:r>
          </a:p>
          <a:p>
            <a:pPr/>
          </a:p>
          <a:p>
            <a:pPr marL="457200" indent="-457200" algn="l">
              <a:buSzPct val="75000"/>
              <a:buFont typeface="Helvetica Neue"/>
              <a:buChar char="•"/>
              <a:defRPr sz="3500"/>
            </a:pPr>
            <a:r>
              <a:t>6.1 Which plots have the fastest average growth rate?</a:t>
            </a:r>
          </a:p>
          <a:p>
            <a:pPr algn="l">
              <a:defRPr sz="3500"/>
            </a:pPr>
          </a:p>
          <a:p>
            <a:pPr marL="457200" indent="-457200" algn="l">
              <a:buSzPct val="75000"/>
              <a:buFont typeface="Helvetica Neue"/>
              <a:buChar char="•"/>
              <a:defRPr sz="3500"/>
            </a:pPr>
            <a:r>
              <a:t>6.2 Which is the plot with the most species?</a:t>
            </a:r>
          </a:p>
          <a:p>
            <a:pPr marL="457200" indent="-457200" algn="l">
              <a:buSzPct val="75000"/>
              <a:buFont typeface="Helvetica Neue"/>
              <a:buChar char="•"/>
              <a:defRPr sz="3500"/>
            </a:pPr>
          </a:p>
          <a:p>
            <a:pPr marL="457200" indent="-457200" algn="l">
              <a:buSzPct val="75000"/>
              <a:buFont typeface="Helvetica Neue"/>
              <a:buChar char="•"/>
              <a:defRPr sz="3500"/>
            </a:pPr>
            <a:r>
              <a:t>6.3 Is there any relationship between both variables?</a:t>
            </a:r>
          </a:p>
          <a:p>
            <a:pPr marL="457200" indent="-457200" algn="l">
              <a:buSzPct val="75000"/>
              <a:buFont typeface="Helvetica Neue"/>
              <a:buChar char="•"/>
              <a:defRPr sz="3500"/>
            </a:pPr>
          </a:p>
          <a:p>
            <a:pPr algn="l">
              <a:defRPr sz="4000"/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rouped mutate/ grouped 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grouped mutate/ grouped filter</a:t>
            </a:r>
          </a:p>
        </p:txBody>
      </p:sp>
      <p:sp>
        <p:nvSpPr>
          <p:cNvPr id="326" name="We will commonly use groups (group_by) with summarizing variables:  n inputs —&gt; 1 output            (mean, sd, n, n_distinct…)  group_by (Especie) %&gt;% summarise (mean=mean(Diam))…"/>
          <p:cNvSpPr txBox="1"/>
          <p:nvPr>
            <p:ph type="body" idx="1"/>
          </p:nvPr>
        </p:nvSpPr>
        <p:spPr>
          <a:xfrm>
            <a:off x="836867" y="2480098"/>
            <a:ext cx="11868106" cy="6638554"/>
          </a:xfrm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3900"/>
              </a:spcBef>
              <a:defRPr sz="3348"/>
            </a:pPr>
            <a:r>
              <a:t>We will commonly use groups (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group_by</a:t>
            </a:r>
            <a:r>
              <a:t>) with summarizing variables:</a:t>
            </a:r>
            <a:br/>
            <a:br/>
            <a:r>
              <a:rPr sz="2790"/>
              <a:t>n inputs —&gt; 1 output            </a:t>
            </a:r>
            <a:r>
              <a:rPr sz="2790">
                <a:latin typeface="Iosevka"/>
                <a:ea typeface="Iosevka"/>
                <a:cs typeface="Iosevka"/>
                <a:sym typeface="Iosevka"/>
              </a:rPr>
              <a:t>(mean, sd, n, n_distinct…)</a:t>
            </a:r>
            <a:br>
              <a:rPr sz="2790">
                <a:latin typeface="Iosevka"/>
                <a:ea typeface="Iosevka"/>
                <a:cs typeface="Iosevka"/>
                <a:sym typeface="Iosevka"/>
              </a:rPr>
            </a:br>
            <a:br/>
            <a:r>
              <a:rPr sz="2790">
                <a:latin typeface="Iosevka"/>
                <a:ea typeface="Iosevka"/>
                <a:cs typeface="Iosevka"/>
                <a:sym typeface="Iosevka"/>
              </a:rPr>
              <a:t>group_by (Especie) %&gt;% summarise (mean=mean(Diam))</a:t>
            </a:r>
            <a:endParaRPr sz="2697">
              <a:latin typeface="Iosevka"/>
              <a:ea typeface="Iosevka"/>
              <a:cs typeface="Iosevka"/>
              <a:sym typeface="Iosevka"/>
            </a:endParaRPr>
          </a:p>
          <a:p>
            <a:pPr marL="425195" indent="-425195" defTabSz="543305">
              <a:spcBef>
                <a:spcPts val="3900"/>
              </a:spcBef>
              <a:defRPr sz="3348"/>
            </a:pPr>
            <a:r>
              <a:t> Sometimes, however, we may be interested in calculating variables by group, but in an n:n way</a:t>
            </a:r>
            <a:br/>
            <a:br/>
            <a:r>
              <a:rPr sz="2790"/>
              <a:t>n inputs —&gt; n outputs</a:t>
            </a:r>
            <a:br/>
            <a:br/>
            <a:r>
              <a:rPr sz="2790">
                <a:latin typeface="Iosevka"/>
                <a:ea typeface="Iosevka"/>
                <a:cs typeface="Iosevka"/>
                <a:sym typeface="Iosevka"/>
              </a:rPr>
              <a:t>group_by (Especie) %&gt;% mutate (std_diam = Diam - mean (Diam))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rouped mutate/ grouped 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grouped mutate/ grouped filter</a:t>
            </a:r>
          </a:p>
        </p:txBody>
      </p:sp>
      <p:sp>
        <p:nvSpPr>
          <p:cNvPr id="329" name="Your turn (Ex.7)…"/>
          <p:cNvSpPr txBox="1"/>
          <p:nvPr/>
        </p:nvSpPr>
        <p:spPr>
          <a:xfrm>
            <a:off x="453419" y="2342357"/>
            <a:ext cx="12097962" cy="6832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500"/>
            </a:pPr>
            <a:r>
              <a:t>Your turn (Ex.7)</a:t>
            </a:r>
          </a:p>
          <a:p>
            <a:pPr/>
          </a:p>
          <a:p>
            <a:pPr marL="457200" indent="-457200" algn="l">
              <a:buSzPct val="75000"/>
              <a:buFont typeface="Helvetica Neue"/>
              <a:buChar char="•"/>
              <a:defRPr sz="3500"/>
            </a:pPr>
            <a:r>
              <a:t>7.1 Identify those trees that grow most as compared to the average in that plot</a:t>
            </a:r>
          </a:p>
          <a:p>
            <a:pPr algn="l">
              <a:defRPr sz="3500"/>
            </a:pPr>
          </a:p>
          <a:p>
            <a:pPr marL="457200" indent="-457200" algn="l">
              <a:buSzPct val="75000"/>
              <a:buFont typeface="Helvetica Neue"/>
              <a:buChar char="•"/>
              <a:defRPr sz="3500"/>
            </a:pPr>
            <a:r>
              <a:t>7.2 Identify those plots where a species grows much more than the average for the species</a:t>
            </a:r>
          </a:p>
          <a:p>
            <a:pPr algn="l">
              <a:defRPr sz="3500"/>
            </a:pPr>
          </a:p>
          <a:p>
            <a:pPr algn="l">
              <a:defRPr sz="3500"/>
            </a:pPr>
            <a:r>
              <a:t>If you get bored…</a:t>
            </a:r>
          </a:p>
          <a:p>
            <a:pPr marL="457200" indent="-457200" algn="l">
              <a:buSzPct val="75000"/>
              <a:buFont typeface="Helvetica Neue"/>
              <a:buChar char="•"/>
              <a:defRPr sz="3500"/>
            </a:pPr>
            <a:r>
              <a:t>7.3 Select IFN plots with pure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Pinus nigra</a:t>
            </a:r>
            <a:r>
              <a:t> stands (Especie = 025). Note: we consider a forest to be monospecific when &gt;80% in BA corresponds to a single species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do</a:t>
            </a:r>
          </a:p>
        </p:txBody>
      </p:sp>
      <p:sp>
        <p:nvSpPr>
          <p:cNvPr id="332" name="Sometimes none of the specialized verbs do what we need…"/>
          <p:cNvSpPr txBox="1"/>
          <p:nvPr/>
        </p:nvSpPr>
        <p:spPr>
          <a:xfrm>
            <a:off x="317549" y="3003753"/>
            <a:ext cx="12369701" cy="511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>
                <a:solidFill>
                  <a:srgbClr val="747474"/>
                </a:solidFill>
              </a:defRPr>
            </a:pPr>
            <a:r>
              <a:t>Sometimes none of the specialized verbs do what we need</a:t>
            </a:r>
          </a:p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>
                <a:solidFill>
                  <a:srgbClr val="747474"/>
                </a:solidFill>
              </a:defRPr>
            </a:pPr>
            <a:r>
              <a:t>We can use </a:t>
            </a:r>
            <a:r>
              <a:rPr b="1">
                <a:latin typeface="American Typewriter"/>
                <a:ea typeface="American Typewriter"/>
                <a:cs typeface="American Typewriter"/>
                <a:sym typeface="American Typewriter"/>
              </a:rPr>
              <a:t>do: </a:t>
            </a:r>
            <a:r>
              <a:t>it’s slower but can be applied to everything</a:t>
            </a:r>
          </a:p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>
                <a:solidFill>
                  <a:srgbClr val="747474"/>
                </a:solidFill>
              </a:defRPr>
            </a:pPr>
            <a:r>
              <a:t>Equivalent to </a:t>
            </a:r>
            <a:r>
              <a:rPr sz="3200">
                <a:latin typeface="American Typewriter"/>
                <a:ea typeface="American Typewriter"/>
                <a:cs typeface="American Typewriter"/>
                <a:sym typeface="American Typewriter"/>
              </a:rPr>
              <a:t>ddply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() and</a:t>
            </a:r>
            <a:r>
              <a:t> </a:t>
            </a:r>
            <a:r>
              <a:rPr sz="3200">
                <a:latin typeface="American Typewriter"/>
                <a:ea typeface="American Typewriter"/>
                <a:cs typeface="American Typewriter"/>
                <a:sym typeface="American Typewriter"/>
              </a:rPr>
              <a:t>dlply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()</a:t>
            </a:r>
            <a:r>
              <a:t>, very useful to use with models</a:t>
            </a:r>
          </a:p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>
                <a:solidFill>
                  <a:srgbClr val="747474"/>
                </a:solidFill>
              </a:defRPr>
            </a:pPr>
            <a:r>
              <a:t>Requires the pronoun </a:t>
            </a:r>
            <a:r>
              <a:rPr b="1">
                <a:latin typeface="American Typewriter"/>
                <a:ea typeface="American Typewriter"/>
                <a:cs typeface="American Typewriter"/>
                <a:sym typeface="American Typewriter"/>
              </a:rPr>
              <a:t>.</a:t>
            </a:r>
            <a:r>
              <a:t>, to indicate it should be applied to the current group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do</a:t>
            </a:r>
          </a:p>
        </p:txBody>
      </p:sp>
      <p:sp>
        <p:nvSpPr>
          <p:cNvPr id="337" name="mayores %&gt;%…"/>
          <p:cNvSpPr txBox="1"/>
          <p:nvPr/>
        </p:nvSpPr>
        <p:spPr>
          <a:xfrm>
            <a:off x="483248" y="3117838"/>
            <a:ext cx="4381501" cy="12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Iosevka"/>
                <a:ea typeface="Iosevka"/>
                <a:cs typeface="Iosevka"/>
                <a:sym typeface="Iosevka"/>
              </a:defRPr>
            </a:pPr>
            <a:r>
              <a:t>mayores %&gt;%</a:t>
            </a:r>
          </a:p>
          <a:p>
            <a:pPr algn="l">
              <a:defRPr sz="2400">
                <a:latin typeface="Iosevka"/>
                <a:ea typeface="Iosevka"/>
                <a:cs typeface="Iosevka"/>
                <a:sym typeface="Iosevka"/>
              </a:defRPr>
            </a:pPr>
            <a:r>
              <a:t>group_by(Codi, Especie) %&gt;%</a:t>
            </a:r>
          </a:p>
          <a:p>
            <a:pPr algn="l">
              <a:defRPr sz="2400">
                <a:latin typeface="Iosevka"/>
                <a:ea typeface="Iosevka"/>
                <a:cs typeface="Iosevka"/>
                <a:sym typeface="Iosevka"/>
              </a:defRPr>
            </a:pPr>
            <a:r>
              <a:t>do(head(.,3))</a:t>
            </a:r>
          </a:p>
        </p:txBody>
      </p:sp>
      <p:sp>
        <p:nvSpPr>
          <p:cNvPr id="338" name="models &lt;- mayores %&gt;%…"/>
          <p:cNvSpPr txBox="1"/>
          <p:nvPr/>
        </p:nvSpPr>
        <p:spPr>
          <a:xfrm>
            <a:off x="458572" y="7766121"/>
            <a:ext cx="5600701" cy="12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Iosevka"/>
                <a:ea typeface="Iosevka"/>
                <a:cs typeface="Iosevka"/>
                <a:sym typeface="Iosevka"/>
              </a:defRPr>
            </a:pPr>
            <a:r>
              <a:t>models &lt;- mayores %&gt;%</a:t>
            </a:r>
          </a:p>
          <a:p>
            <a:pPr algn="l">
              <a:defRPr sz="2400">
                <a:latin typeface="Iosevka"/>
                <a:ea typeface="Iosevka"/>
                <a:cs typeface="Iosevka"/>
                <a:sym typeface="Iosevka"/>
              </a:defRPr>
            </a:pPr>
            <a:r>
              <a:t> group_by(Especie) %&gt;%</a:t>
            </a:r>
          </a:p>
          <a:p>
            <a:pPr algn="l">
              <a:defRPr sz="2400">
                <a:latin typeface="Iosevka"/>
                <a:ea typeface="Iosevka"/>
                <a:cs typeface="Iosevka"/>
                <a:sym typeface="Iosevka"/>
              </a:defRPr>
            </a:pPr>
            <a:r>
              <a:t> do(mod=lm(HeiIf3 ~DiamIf3, data=.))</a:t>
            </a:r>
          </a:p>
        </p:txBody>
      </p:sp>
      <p:sp>
        <p:nvSpPr>
          <p:cNvPr id="339" name="We can use it to apply functions…"/>
          <p:cNvSpPr txBox="1"/>
          <p:nvPr/>
        </p:nvSpPr>
        <p:spPr>
          <a:xfrm>
            <a:off x="538354" y="2437248"/>
            <a:ext cx="685480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>
                <a:solidFill>
                  <a:srgbClr val="747474"/>
                </a:solidFill>
              </a:defRPr>
            </a:lvl1pPr>
          </a:lstStyle>
          <a:p>
            <a:pPr/>
            <a:r>
              <a:t>We can use it to apply functions…</a:t>
            </a:r>
          </a:p>
        </p:txBody>
      </p:sp>
      <p:sp>
        <p:nvSpPr>
          <p:cNvPr id="340" name="…and even to fit models"/>
          <p:cNvSpPr txBox="1"/>
          <p:nvPr/>
        </p:nvSpPr>
        <p:spPr>
          <a:xfrm>
            <a:off x="473243" y="6935219"/>
            <a:ext cx="492404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>
                <a:solidFill>
                  <a:srgbClr val="747474"/>
                </a:solidFill>
              </a:defRPr>
            </a:lvl1pPr>
          </a:lstStyle>
          <a:p>
            <a:pPr/>
            <a:r>
              <a:t>…and even to fit models</a:t>
            </a:r>
          </a:p>
        </p:txBody>
      </p:sp>
      <p:sp>
        <p:nvSpPr>
          <p:cNvPr id="341" name="mayores %&gt;%…"/>
          <p:cNvSpPr txBox="1"/>
          <p:nvPr/>
        </p:nvSpPr>
        <p:spPr>
          <a:xfrm>
            <a:off x="483248" y="4681880"/>
            <a:ext cx="3467101" cy="122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Iosevka"/>
                <a:ea typeface="Iosevka"/>
                <a:cs typeface="Iosevka"/>
                <a:sym typeface="Iosevka"/>
              </a:defRPr>
            </a:pPr>
            <a:r>
              <a:t>mayores %&gt;%</a:t>
            </a:r>
          </a:p>
          <a:p>
            <a:pPr algn="l">
              <a:defRPr sz="2400">
                <a:latin typeface="Iosevka"/>
                <a:ea typeface="Iosevka"/>
                <a:cs typeface="Iosevka"/>
                <a:sym typeface="Iosevka"/>
              </a:defRPr>
            </a:pPr>
            <a:r>
              <a:t>group_by(Especie) %&gt;%</a:t>
            </a:r>
          </a:p>
          <a:p>
            <a:pPr algn="l">
              <a:defRPr sz="2400">
                <a:latin typeface="Iosevka"/>
                <a:ea typeface="Iosevka"/>
                <a:cs typeface="Iosevka"/>
                <a:sym typeface="Iosevka"/>
              </a:defRPr>
            </a:pPr>
            <a:r>
              <a:t>do(summ = summary(.))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left_join(x, y) añade las observaciones de y que también estén en x. Aseguramos no perder observaciones de la lista original.…"/>
          <p:cNvSpPr txBox="1"/>
          <p:nvPr>
            <p:ph type="body" idx="1"/>
          </p:nvPr>
        </p:nvSpPr>
        <p:spPr>
          <a:xfrm>
            <a:off x="434452" y="2209928"/>
            <a:ext cx="10852151" cy="7069737"/>
          </a:xfrm>
          <a:prstGeom prst="rect">
            <a:avLst/>
          </a:prstGeom>
        </p:spPr>
        <p:txBody>
          <a:bodyPr/>
          <a:lstStyle/>
          <a:p>
            <a:pPr marL="438911" indent="-438911" defTabSz="560831">
              <a:spcBef>
                <a:spcPts val="4000"/>
              </a:spcBef>
              <a:defRPr sz="3455"/>
            </a:pPr>
            <a:r>
              <a:rPr b="1">
                <a:latin typeface="American Typewriter"/>
                <a:ea typeface="American Typewriter"/>
                <a:cs typeface="American Typewriter"/>
                <a:sym typeface="American Typewriter"/>
              </a:rPr>
              <a:t>left_join(x, y)</a:t>
            </a:r>
            <a:r>
              <a:t> añade las observaciones de y que también estén en x. Aseguramos no perder observaciones de la lista original.</a:t>
            </a:r>
          </a:p>
          <a:p>
            <a:pPr marL="438911" indent="-438911" defTabSz="560831">
              <a:spcBef>
                <a:spcPts val="4000"/>
              </a:spcBef>
              <a:defRPr sz="3455"/>
            </a:pPr>
            <a:r>
              <a:rPr b="1">
                <a:latin typeface="American Typewriter"/>
                <a:ea typeface="American Typewriter"/>
                <a:cs typeface="American Typewriter"/>
                <a:sym typeface="American Typewriter"/>
              </a:rPr>
              <a:t>right_join(x, y)</a:t>
            </a:r>
            <a:r>
              <a:t> añade las observaciones de x que también estén en y. Es equivalente a left_join, pero las variables se ordenarán de manera diferente.</a:t>
            </a:r>
          </a:p>
          <a:p>
            <a:pPr marL="438911" indent="-438911" defTabSz="560831">
              <a:spcBef>
                <a:spcPts val="4000"/>
              </a:spcBef>
              <a:defRPr sz="3455"/>
            </a:pPr>
            <a:r>
              <a:rPr b="1">
                <a:latin typeface="American Typewriter"/>
                <a:ea typeface="American Typewriter"/>
                <a:cs typeface="American Typewriter"/>
                <a:sym typeface="American Typewriter"/>
              </a:rPr>
              <a:t>full_join(x,y)</a:t>
            </a:r>
            <a:r>
              <a:t> incluye todas las observaciones en x e y. Si no coinciden, pone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NA</a:t>
            </a:r>
          </a:p>
          <a:p>
            <a:pPr marL="438911" indent="-438911" defTabSz="560831">
              <a:spcBef>
                <a:spcPts val="4000"/>
              </a:spcBef>
              <a:defRPr sz="3455"/>
            </a:pPr>
            <a:r>
              <a:rPr b="1">
                <a:latin typeface="American Typewriter"/>
                <a:ea typeface="American Typewriter"/>
                <a:cs typeface="American Typewriter"/>
                <a:sym typeface="American Typewriter"/>
              </a:rPr>
              <a:t>inner_join(x, y)</a:t>
            </a:r>
            <a:r>
              <a:t> incluye observaciones que coinciden en x e y (repite filas si se da el caso)</a:t>
            </a:r>
          </a:p>
        </p:txBody>
      </p:sp>
      <p:sp>
        <p:nvSpPr>
          <p:cNvPr id="346" name="working with two tables: mutating jo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b="1" sz="49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working with two tables: mutating joins</a:t>
            </a:r>
          </a:p>
        </p:txBody>
      </p:sp>
      <p:pic>
        <p:nvPicPr>
          <p:cNvPr id="347" name="Capture.PNG" descr="Capture.PNG"/>
          <p:cNvPicPr>
            <a:picLocks noChangeAspect="0"/>
          </p:cNvPicPr>
          <p:nvPr/>
        </p:nvPicPr>
        <p:blipFill>
          <a:blip r:embed="rId2">
            <a:extLst/>
          </a:blip>
          <a:srcRect l="0" t="7552" r="0" b="24198"/>
          <a:stretch>
            <a:fillRect/>
          </a:stretch>
        </p:blipFill>
        <p:spPr>
          <a:xfrm>
            <a:off x="747914" y="1834784"/>
            <a:ext cx="10852247" cy="7819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7" grpId="2"/>
      <p:bldP build="p" bldLvl="5" animBg="1" rev="0" advAuto="0" spid="345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working with two tables: filtering jo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working with two tables: filtering joins</a:t>
            </a:r>
          </a:p>
        </p:txBody>
      </p:sp>
      <p:sp>
        <p:nvSpPr>
          <p:cNvPr id="350" name="Filtering joins: they work as ‘mutating joins’, but they affect the observations, THEY DO NOT ADD COLUMNS! There are two types:…"/>
          <p:cNvSpPr txBox="1"/>
          <p:nvPr>
            <p:ph type="body" idx="1"/>
          </p:nvPr>
        </p:nvSpPr>
        <p:spPr>
          <a:xfrm>
            <a:off x="1427850" y="2209928"/>
            <a:ext cx="10149101" cy="706973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Filtering joins: they work as ‘mutating joins’, but they </a:t>
            </a:r>
            <a:r>
              <a:rPr u="sng"/>
              <a:t>affect the observations</a:t>
            </a:r>
            <a:r>
              <a:t>,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THEY DO NOT ADD COLUMNS!</a:t>
            </a:r>
            <a:r>
              <a:t> There are two types:</a:t>
            </a:r>
            <a:endParaRPr b="1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1"/>
            <a:r>
              <a:rPr b="1">
                <a:latin typeface="American Typewriter"/>
                <a:ea typeface="American Typewriter"/>
                <a:cs typeface="American Typewriter"/>
                <a:sym typeface="American Typewriter"/>
              </a:rPr>
              <a:t>semi_join(x, y)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u="sng"/>
              <a:t>mantiene</a:t>
            </a:r>
            <a:r>
              <a:t> las observaciones de x que coinciden con observaciones en y. Similar a inner_join pero sin repetir observaciones.</a:t>
            </a:r>
            <a:endParaRPr b="1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1"/>
            <a:r>
              <a:rPr b="1">
                <a:latin typeface="American Typewriter"/>
                <a:ea typeface="American Typewriter"/>
                <a:cs typeface="American Typewriter"/>
                <a:sym typeface="American Typewriter"/>
              </a:rPr>
              <a:t>anti_join(x, y)</a:t>
            </a:r>
            <a:r>
              <a:t> </a:t>
            </a:r>
            <a:r>
              <a:rPr u="sng"/>
              <a:t>elimina</a:t>
            </a:r>
            <a:r>
              <a:t> las observaciones de x que coinciden con observaciones en y</a:t>
            </a:r>
          </a:p>
        </p:txBody>
      </p:sp>
      <p:grpSp>
        <p:nvGrpSpPr>
          <p:cNvPr id="353" name="Group"/>
          <p:cNvGrpSpPr/>
          <p:nvPr/>
        </p:nvGrpSpPr>
        <p:grpSpPr>
          <a:xfrm>
            <a:off x="895984" y="4225135"/>
            <a:ext cx="11212832" cy="5515545"/>
            <a:chOff x="0" y="0"/>
            <a:chExt cx="11212831" cy="5515543"/>
          </a:xfrm>
        </p:grpSpPr>
        <p:pic>
          <p:nvPicPr>
            <p:cNvPr id="351" name="Capture.PNG" descr="Captur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096" r="0" b="76532"/>
            <a:stretch>
              <a:fillRect/>
            </a:stretch>
          </p:blipFill>
          <p:spPr>
            <a:xfrm>
              <a:off x="0" y="0"/>
              <a:ext cx="11212832" cy="2230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2" name="Capture.PNG" descr="Captur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5766" r="0" b="0"/>
            <a:stretch>
              <a:fillRect/>
            </a:stretch>
          </p:blipFill>
          <p:spPr>
            <a:xfrm>
              <a:off x="0" y="2214133"/>
              <a:ext cx="11212832" cy="3301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3" grpId="2"/>
      <p:bldP build="p" bldLvl="5" animBg="1" rev="0" advAuto="0" spid="350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jo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joins</a:t>
            </a:r>
          </a:p>
        </p:txBody>
      </p:sp>
      <p:sp>
        <p:nvSpPr>
          <p:cNvPr id="356" name="Your turn…"/>
          <p:cNvSpPr txBox="1"/>
          <p:nvPr/>
        </p:nvSpPr>
        <p:spPr>
          <a:xfrm>
            <a:off x="655351" y="3239770"/>
            <a:ext cx="12097962" cy="4645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500"/>
            </a:pPr>
            <a:r>
              <a:t>Your turn</a:t>
            </a:r>
          </a:p>
          <a:p>
            <a:pPr/>
          </a:p>
          <a:p>
            <a:pPr marL="457200" indent="-457200" algn="l">
              <a:buSzPct val="75000"/>
              <a:buFont typeface="Helvetica Neue"/>
              <a:buChar char="•"/>
              <a:defRPr sz="4000"/>
            </a:pPr>
            <a:r>
              <a:t>Ex.8 Add X &amp; Y coordinates that are included in the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coordinates</a:t>
            </a:r>
            <a:r>
              <a:t> data frame to each plot in the data frame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plots</a:t>
            </a:r>
          </a:p>
          <a:p>
            <a:pPr algn="l">
              <a:defRPr sz="4000"/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he tidyverse: tidy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</a:t>
            </a:r>
            <a:r>
              <a:rPr i="1"/>
              <a:t>tidyverse: tidy data</a:t>
            </a:r>
          </a:p>
        </p:txBody>
      </p:sp>
      <p:pic>
        <p:nvPicPr>
          <p:cNvPr id="167" name="tidy.jpg" descr="tidy.jpg"/>
          <p:cNvPicPr>
            <a:picLocks noChangeAspect="1"/>
          </p:cNvPicPr>
          <p:nvPr/>
        </p:nvPicPr>
        <p:blipFill>
          <a:blip r:embed="rId2">
            <a:extLst/>
          </a:blip>
          <a:srcRect l="0" t="30717" r="0" b="0"/>
          <a:stretch>
            <a:fillRect/>
          </a:stretch>
        </p:blipFill>
        <p:spPr>
          <a:xfrm>
            <a:off x="-381886" y="2676141"/>
            <a:ext cx="11607087" cy="60375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Group"/>
          <p:cNvGrpSpPr/>
          <p:nvPr/>
        </p:nvGrpSpPr>
        <p:grpSpPr>
          <a:xfrm>
            <a:off x="10115039" y="91826"/>
            <a:ext cx="2790313" cy="3325689"/>
            <a:chOff x="0" y="0"/>
            <a:chExt cx="2790311" cy="3325688"/>
          </a:xfrm>
        </p:grpSpPr>
        <p:pic>
          <p:nvPicPr>
            <p:cNvPr id="168" name="logo.png" descr="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71615" cy="13571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logo (2).png" descr="logo (2)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04335" y="37360"/>
              <a:ext cx="1128337" cy="13069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logo (1).png" descr="logo (1)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05127" y="997961"/>
              <a:ext cx="1149648" cy="1331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images (1).jpeg" descr="images (1)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761" t="3900" r="5398" b="5676"/>
            <a:stretch>
              <a:fillRect/>
            </a:stretch>
          </p:blipFill>
          <p:spPr>
            <a:xfrm>
              <a:off x="1618560" y="1019302"/>
              <a:ext cx="1171752" cy="1331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59" fill="norm" stroke="1" extrusionOk="0">
                  <a:moveTo>
                    <a:pt x="10573" y="6"/>
                  </a:moveTo>
                  <a:cubicBezTo>
                    <a:pt x="10407" y="-14"/>
                    <a:pt x="10307" y="23"/>
                    <a:pt x="10201" y="83"/>
                  </a:cubicBezTo>
                  <a:cubicBezTo>
                    <a:pt x="10010" y="191"/>
                    <a:pt x="9491" y="462"/>
                    <a:pt x="9043" y="687"/>
                  </a:cubicBezTo>
                  <a:cubicBezTo>
                    <a:pt x="8595" y="911"/>
                    <a:pt x="8113" y="1152"/>
                    <a:pt x="7979" y="1226"/>
                  </a:cubicBezTo>
                  <a:cubicBezTo>
                    <a:pt x="7564" y="1457"/>
                    <a:pt x="3099" y="3727"/>
                    <a:pt x="1508" y="4516"/>
                  </a:cubicBezTo>
                  <a:lnTo>
                    <a:pt x="0" y="5267"/>
                  </a:lnTo>
                  <a:lnTo>
                    <a:pt x="0" y="10709"/>
                  </a:lnTo>
                  <a:lnTo>
                    <a:pt x="0" y="16150"/>
                  </a:lnTo>
                  <a:lnTo>
                    <a:pt x="714" y="16581"/>
                  </a:lnTo>
                  <a:cubicBezTo>
                    <a:pt x="1108" y="16820"/>
                    <a:pt x="1858" y="17225"/>
                    <a:pt x="2383" y="17474"/>
                  </a:cubicBezTo>
                  <a:cubicBezTo>
                    <a:pt x="2907" y="17723"/>
                    <a:pt x="3524" y="18077"/>
                    <a:pt x="3753" y="18264"/>
                  </a:cubicBezTo>
                  <a:cubicBezTo>
                    <a:pt x="3982" y="18451"/>
                    <a:pt x="4254" y="18605"/>
                    <a:pt x="4357" y="18605"/>
                  </a:cubicBezTo>
                  <a:cubicBezTo>
                    <a:pt x="4542" y="18605"/>
                    <a:pt x="5539" y="19059"/>
                    <a:pt x="6682" y="19671"/>
                  </a:cubicBezTo>
                  <a:cubicBezTo>
                    <a:pt x="6996" y="19839"/>
                    <a:pt x="7458" y="20057"/>
                    <a:pt x="7709" y="20153"/>
                  </a:cubicBezTo>
                  <a:cubicBezTo>
                    <a:pt x="7991" y="20261"/>
                    <a:pt x="8117" y="20391"/>
                    <a:pt x="8045" y="20494"/>
                  </a:cubicBezTo>
                  <a:cubicBezTo>
                    <a:pt x="7967" y="20604"/>
                    <a:pt x="8015" y="20634"/>
                    <a:pt x="8183" y="20577"/>
                  </a:cubicBezTo>
                  <a:cubicBezTo>
                    <a:pt x="8330" y="20527"/>
                    <a:pt x="8558" y="20610"/>
                    <a:pt x="8722" y="20770"/>
                  </a:cubicBezTo>
                  <a:cubicBezTo>
                    <a:pt x="8879" y="20922"/>
                    <a:pt x="9148" y="21046"/>
                    <a:pt x="9312" y="21046"/>
                  </a:cubicBezTo>
                  <a:cubicBezTo>
                    <a:pt x="9477" y="21046"/>
                    <a:pt x="9693" y="21171"/>
                    <a:pt x="9801" y="21322"/>
                  </a:cubicBezTo>
                  <a:cubicBezTo>
                    <a:pt x="9952" y="21537"/>
                    <a:pt x="10146" y="21586"/>
                    <a:pt x="10660" y="21547"/>
                  </a:cubicBezTo>
                  <a:cubicBezTo>
                    <a:pt x="11608" y="21476"/>
                    <a:pt x="11726" y="21440"/>
                    <a:pt x="12540" y="20975"/>
                  </a:cubicBezTo>
                  <a:cubicBezTo>
                    <a:pt x="12944" y="20745"/>
                    <a:pt x="13645" y="20381"/>
                    <a:pt x="14093" y="20172"/>
                  </a:cubicBezTo>
                  <a:cubicBezTo>
                    <a:pt x="14540" y="19964"/>
                    <a:pt x="15191" y="19626"/>
                    <a:pt x="15543" y="19414"/>
                  </a:cubicBezTo>
                  <a:cubicBezTo>
                    <a:pt x="15894" y="19203"/>
                    <a:pt x="16346" y="18990"/>
                    <a:pt x="16548" y="18945"/>
                  </a:cubicBezTo>
                  <a:cubicBezTo>
                    <a:pt x="16750" y="18901"/>
                    <a:pt x="16959" y="18774"/>
                    <a:pt x="17007" y="18663"/>
                  </a:cubicBezTo>
                  <a:cubicBezTo>
                    <a:pt x="17056" y="18551"/>
                    <a:pt x="17211" y="18463"/>
                    <a:pt x="17357" y="18463"/>
                  </a:cubicBezTo>
                  <a:cubicBezTo>
                    <a:pt x="17503" y="18463"/>
                    <a:pt x="17819" y="18347"/>
                    <a:pt x="18056" y="18206"/>
                  </a:cubicBezTo>
                  <a:cubicBezTo>
                    <a:pt x="18294" y="18065"/>
                    <a:pt x="18706" y="17857"/>
                    <a:pt x="18975" y="17744"/>
                  </a:cubicBezTo>
                  <a:cubicBezTo>
                    <a:pt x="19917" y="17348"/>
                    <a:pt x="21111" y="16547"/>
                    <a:pt x="21306" y="16183"/>
                  </a:cubicBezTo>
                  <a:cubicBezTo>
                    <a:pt x="21514" y="15794"/>
                    <a:pt x="21600" y="6224"/>
                    <a:pt x="21401" y="5569"/>
                  </a:cubicBezTo>
                  <a:cubicBezTo>
                    <a:pt x="21337" y="5358"/>
                    <a:pt x="20922" y="5055"/>
                    <a:pt x="20221" y="4715"/>
                  </a:cubicBezTo>
                  <a:cubicBezTo>
                    <a:pt x="19194" y="4216"/>
                    <a:pt x="16326" y="2790"/>
                    <a:pt x="15805" y="2518"/>
                  </a:cubicBezTo>
                  <a:cubicBezTo>
                    <a:pt x="12171" y="620"/>
                    <a:pt x="11071" y="64"/>
                    <a:pt x="10573" y="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72" name="download (1).jpeg" descr="download (1).jpe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3816" t="2876" r="3616" b="3942"/>
            <a:stretch>
              <a:fillRect/>
            </a:stretch>
          </p:blipFill>
          <p:spPr>
            <a:xfrm>
              <a:off x="1055547" y="2019019"/>
              <a:ext cx="1157315" cy="130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99" fill="norm" stroke="1" extrusionOk="0">
                  <a:moveTo>
                    <a:pt x="10304" y="6"/>
                  </a:moveTo>
                  <a:cubicBezTo>
                    <a:pt x="10219" y="19"/>
                    <a:pt x="10164" y="46"/>
                    <a:pt x="10164" y="91"/>
                  </a:cubicBezTo>
                  <a:cubicBezTo>
                    <a:pt x="10164" y="260"/>
                    <a:pt x="8552" y="1085"/>
                    <a:pt x="8182" y="1105"/>
                  </a:cubicBezTo>
                  <a:cubicBezTo>
                    <a:pt x="8067" y="1111"/>
                    <a:pt x="7552" y="1360"/>
                    <a:pt x="7036" y="1657"/>
                  </a:cubicBezTo>
                  <a:cubicBezTo>
                    <a:pt x="6520" y="1955"/>
                    <a:pt x="6050" y="2200"/>
                    <a:pt x="5993" y="2203"/>
                  </a:cubicBezTo>
                  <a:cubicBezTo>
                    <a:pt x="5936" y="2207"/>
                    <a:pt x="5587" y="2403"/>
                    <a:pt x="5215" y="2639"/>
                  </a:cubicBezTo>
                  <a:cubicBezTo>
                    <a:pt x="4842" y="2875"/>
                    <a:pt x="4539" y="3018"/>
                    <a:pt x="4539" y="2957"/>
                  </a:cubicBezTo>
                  <a:cubicBezTo>
                    <a:pt x="4539" y="2788"/>
                    <a:pt x="3253" y="3416"/>
                    <a:pt x="2593" y="3906"/>
                  </a:cubicBezTo>
                  <a:cubicBezTo>
                    <a:pt x="2269" y="4146"/>
                    <a:pt x="1840" y="4341"/>
                    <a:pt x="1645" y="4341"/>
                  </a:cubicBezTo>
                  <a:cubicBezTo>
                    <a:pt x="1450" y="4341"/>
                    <a:pt x="1002" y="4579"/>
                    <a:pt x="647" y="4868"/>
                  </a:cubicBezTo>
                  <a:lnTo>
                    <a:pt x="0" y="5388"/>
                  </a:lnTo>
                  <a:lnTo>
                    <a:pt x="30" y="10743"/>
                  </a:lnTo>
                  <a:cubicBezTo>
                    <a:pt x="61" y="16850"/>
                    <a:pt x="-96" y="16351"/>
                    <a:pt x="2049" y="17379"/>
                  </a:cubicBezTo>
                  <a:cubicBezTo>
                    <a:pt x="2670" y="17677"/>
                    <a:pt x="3559" y="18136"/>
                    <a:pt x="4017" y="18393"/>
                  </a:cubicBezTo>
                  <a:cubicBezTo>
                    <a:pt x="4476" y="18650"/>
                    <a:pt x="5317" y="19081"/>
                    <a:pt x="5890" y="19349"/>
                  </a:cubicBezTo>
                  <a:cubicBezTo>
                    <a:pt x="6463" y="19617"/>
                    <a:pt x="7259" y="20012"/>
                    <a:pt x="7660" y="20232"/>
                  </a:cubicBezTo>
                  <a:cubicBezTo>
                    <a:pt x="8061" y="20453"/>
                    <a:pt x="8531" y="20686"/>
                    <a:pt x="8703" y="20746"/>
                  </a:cubicBezTo>
                  <a:cubicBezTo>
                    <a:pt x="8875" y="20806"/>
                    <a:pt x="9331" y="21000"/>
                    <a:pt x="9716" y="21181"/>
                  </a:cubicBezTo>
                  <a:cubicBezTo>
                    <a:pt x="10592" y="21594"/>
                    <a:pt x="11689" y="21418"/>
                    <a:pt x="12948" y="20661"/>
                  </a:cubicBezTo>
                  <a:cubicBezTo>
                    <a:pt x="13862" y="20112"/>
                    <a:pt x="16239" y="18887"/>
                    <a:pt x="16414" y="18874"/>
                  </a:cubicBezTo>
                  <a:cubicBezTo>
                    <a:pt x="16472" y="18870"/>
                    <a:pt x="16805" y="18709"/>
                    <a:pt x="17149" y="18517"/>
                  </a:cubicBezTo>
                  <a:cubicBezTo>
                    <a:pt x="17493" y="18325"/>
                    <a:pt x="18099" y="17991"/>
                    <a:pt x="18500" y="17776"/>
                  </a:cubicBezTo>
                  <a:cubicBezTo>
                    <a:pt x="18901" y="17560"/>
                    <a:pt x="19416" y="17280"/>
                    <a:pt x="19646" y="17152"/>
                  </a:cubicBezTo>
                  <a:cubicBezTo>
                    <a:pt x="19875" y="17024"/>
                    <a:pt x="20224" y="16872"/>
                    <a:pt x="20417" y="16814"/>
                  </a:cubicBezTo>
                  <a:cubicBezTo>
                    <a:pt x="20610" y="16756"/>
                    <a:pt x="20913" y="16435"/>
                    <a:pt x="21092" y="16099"/>
                  </a:cubicBezTo>
                  <a:cubicBezTo>
                    <a:pt x="21363" y="15593"/>
                    <a:pt x="21416" y="14667"/>
                    <a:pt x="21416" y="10730"/>
                  </a:cubicBezTo>
                  <a:cubicBezTo>
                    <a:pt x="21416" y="5100"/>
                    <a:pt x="21504" y="5358"/>
                    <a:pt x="19337" y="4179"/>
                  </a:cubicBezTo>
                  <a:cubicBezTo>
                    <a:pt x="19165" y="4085"/>
                    <a:pt x="18663" y="3855"/>
                    <a:pt x="18221" y="3666"/>
                  </a:cubicBezTo>
                  <a:cubicBezTo>
                    <a:pt x="17778" y="3476"/>
                    <a:pt x="17367" y="3214"/>
                    <a:pt x="17310" y="3087"/>
                  </a:cubicBezTo>
                  <a:cubicBezTo>
                    <a:pt x="17253" y="2960"/>
                    <a:pt x="17077" y="2860"/>
                    <a:pt x="16921" y="2860"/>
                  </a:cubicBezTo>
                  <a:cubicBezTo>
                    <a:pt x="16574" y="2860"/>
                    <a:pt x="15003" y="2141"/>
                    <a:pt x="14843" y="1911"/>
                  </a:cubicBezTo>
                  <a:cubicBezTo>
                    <a:pt x="14779" y="1819"/>
                    <a:pt x="14540" y="1748"/>
                    <a:pt x="14314" y="1748"/>
                  </a:cubicBezTo>
                  <a:cubicBezTo>
                    <a:pt x="14088" y="1748"/>
                    <a:pt x="13852" y="1633"/>
                    <a:pt x="13792" y="1495"/>
                  </a:cubicBezTo>
                  <a:cubicBezTo>
                    <a:pt x="13679" y="1232"/>
                    <a:pt x="11442" y="191"/>
                    <a:pt x="10634" y="26"/>
                  </a:cubicBezTo>
                  <a:cubicBezTo>
                    <a:pt x="10506" y="-1"/>
                    <a:pt x="10389" y="-6"/>
                    <a:pt x="10304" y="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74" name="data in ‘tidy’ format eases the processing and analysis, particularly in vectorized languages as R"/>
          <p:cNvSpPr txBox="1"/>
          <p:nvPr/>
        </p:nvSpPr>
        <p:spPr>
          <a:xfrm>
            <a:off x="568347" y="8385307"/>
            <a:ext cx="11868106" cy="1120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3300">
                <a:solidFill>
                  <a:srgbClr val="747474"/>
                </a:solidFill>
              </a:defRPr>
            </a:pPr>
            <a:r>
              <a:t>data in ‘tidy’ format eases the processing and analysis, particularly in vectorized languages as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idyr"/>
          <p:cNvSpPr txBox="1"/>
          <p:nvPr>
            <p:ph type="title"/>
          </p:nvPr>
        </p:nvSpPr>
        <p:spPr>
          <a:xfrm>
            <a:off x="571500" y="1435100"/>
            <a:ext cx="6432709" cy="3175000"/>
          </a:xfrm>
          <a:prstGeom prst="rect">
            <a:avLst/>
          </a:prstGeom>
        </p:spPr>
        <p:txBody>
          <a:bodyPr/>
          <a:lstStyle>
            <a:lvl1pPr>
              <a:defRPr b="1" sz="9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tidyr</a:t>
            </a:r>
          </a:p>
        </p:txBody>
      </p:sp>
      <p:pic>
        <p:nvPicPr>
          <p:cNvPr id="35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8070" y="3926709"/>
            <a:ext cx="3322873" cy="3848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l tidyverse: tidy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el </a:t>
            </a:r>
            <a:r>
              <a:rPr i="1"/>
              <a:t>tidyverse: tidy data</a:t>
            </a:r>
          </a:p>
        </p:txBody>
      </p:sp>
      <p:pic>
        <p:nvPicPr>
          <p:cNvPr id="362" name="tidy.jpg" descr="tidy.jpg"/>
          <p:cNvPicPr>
            <a:picLocks noChangeAspect="1"/>
          </p:cNvPicPr>
          <p:nvPr/>
        </p:nvPicPr>
        <p:blipFill>
          <a:blip r:embed="rId2">
            <a:extLst/>
          </a:blip>
          <a:srcRect l="0" t="30717" r="0" b="0"/>
          <a:stretch>
            <a:fillRect/>
          </a:stretch>
        </p:blipFill>
        <p:spPr>
          <a:xfrm>
            <a:off x="-381886" y="2676141"/>
            <a:ext cx="11607087" cy="60375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8" name="Group"/>
          <p:cNvGrpSpPr/>
          <p:nvPr/>
        </p:nvGrpSpPr>
        <p:grpSpPr>
          <a:xfrm>
            <a:off x="10115039" y="91826"/>
            <a:ext cx="2790313" cy="3325689"/>
            <a:chOff x="0" y="0"/>
            <a:chExt cx="2790311" cy="3325688"/>
          </a:xfrm>
        </p:grpSpPr>
        <p:pic>
          <p:nvPicPr>
            <p:cNvPr id="363" name="logo.png" descr="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71615" cy="13571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4" name="logo (2).png" descr="logo (2)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04335" y="37360"/>
              <a:ext cx="1128337" cy="13069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5" name="logo (1).png" descr="logo (1)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05127" y="997961"/>
              <a:ext cx="1149648" cy="1331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6" name="images (1).jpeg" descr="images (1)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761" t="3900" r="5398" b="5676"/>
            <a:stretch>
              <a:fillRect/>
            </a:stretch>
          </p:blipFill>
          <p:spPr>
            <a:xfrm>
              <a:off x="1618560" y="1019302"/>
              <a:ext cx="1171752" cy="1331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59" fill="norm" stroke="1" extrusionOk="0">
                  <a:moveTo>
                    <a:pt x="10573" y="6"/>
                  </a:moveTo>
                  <a:cubicBezTo>
                    <a:pt x="10407" y="-14"/>
                    <a:pt x="10307" y="23"/>
                    <a:pt x="10201" y="83"/>
                  </a:cubicBezTo>
                  <a:cubicBezTo>
                    <a:pt x="10010" y="191"/>
                    <a:pt x="9491" y="462"/>
                    <a:pt x="9043" y="687"/>
                  </a:cubicBezTo>
                  <a:cubicBezTo>
                    <a:pt x="8595" y="911"/>
                    <a:pt x="8113" y="1152"/>
                    <a:pt x="7979" y="1226"/>
                  </a:cubicBezTo>
                  <a:cubicBezTo>
                    <a:pt x="7564" y="1457"/>
                    <a:pt x="3099" y="3727"/>
                    <a:pt x="1508" y="4516"/>
                  </a:cubicBezTo>
                  <a:lnTo>
                    <a:pt x="0" y="5267"/>
                  </a:lnTo>
                  <a:lnTo>
                    <a:pt x="0" y="10709"/>
                  </a:lnTo>
                  <a:lnTo>
                    <a:pt x="0" y="16150"/>
                  </a:lnTo>
                  <a:lnTo>
                    <a:pt x="714" y="16581"/>
                  </a:lnTo>
                  <a:cubicBezTo>
                    <a:pt x="1108" y="16820"/>
                    <a:pt x="1858" y="17225"/>
                    <a:pt x="2383" y="17474"/>
                  </a:cubicBezTo>
                  <a:cubicBezTo>
                    <a:pt x="2907" y="17723"/>
                    <a:pt x="3524" y="18077"/>
                    <a:pt x="3753" y="18264"/>
                  </a:cubicBezTo>
                  <a:cubicBezTo>
                    <a:pt x="3982" y="18451"/>
                    <a:pt x="4254" y="18605"/>
                    <a:pt x="4357" y="18605"/>
                  </a:cubicBezTo>
                  <a:cubicBezTo>
                    <a:pt x="4542" y="18605"/>
                    <a:pt x="5539" y="19059"/>
                    <a:pt x="6682" y="19671"/>
                  </a:cubicBezTo>
                  <a:cubicBezTo>
                    <a:pt x="6996" y="19839"/>
                    <a:pt x="7458" y="20057"/>
                    <a:pt x="7709" y="20153"/>
                  </a:cubicBezTo>
                  <a:cubicBezTo>
                    <a:pt x="7991" y="20261"/>
                    <a:pt x="8117" y="20391"/>
                    <a:pt x="8045" y="20494"/>
                  </a:cubicBezTo>
                  <a:cubicBezTo>
                    <a:pt x="7967" y="20604"/>
                    <a:pt x="8015" y="20634"/>
                    <a:pt x="8183" y="20577"/>
                  </a:cubicBezTo>
                  <a:cubicBezTo>
                    <a:pt x="8330" y="20527"/>
                    <a:pt x="8558" y="20610"/>
                    <a:pt x="8722" y="20770"/>
                  </a:cubicBezTo>
                  <a:cubicBezTo>
                    <a:pt x="8879" y="20922"/>
                    <a:pt x="9148" y="21046"/>
                    <a:pt x="9312" y="21046"/>
                  </a:cubicBezTo>
                  <a:cubicBezTo>
                    <a:pt x="9477" y="21046"/>
                    <a:pt x="9693" y="21171"/>
                    <a:pt x="9801" y="21322"/>
                  </a:cubicBezTo>
                  <a:cubicBezTo>
                    <a:pt x="9952" y="21537"/>
                    <a:pt x="10146" y="21586"/>
                    <a:pt x="10660" y="21547"/>
                  </a:cubicBezTo>
                  <a:cubicBezTo>
                    <a:pt x="11608" y="21476"/>
                    <a:pt x="11726" y="21440"/>
                    <a:pt x="12540" y="20975"/>
                  </a:cubicBezTo>
                  <a:cubicBezTo>
                    <a:pt x="12944" y="20745"/>
                    <a:pt x="13645" y="20381"/>
                    <a:pt x="14093" y="20172"/>
                  </a:cubicBezTo>
                  <a:cubicBezTo>
                    <a:pt x="14540" y="19964"/>
                    <a:pt x="15191" y="19626"/>
                    <a:pt x="15543" y="19414"/>
                  </a:cubicBezTo>
                  <a:cubicBezTo>
                    <a:pt x="15894" y="19203"/>
                    <a:pt x="16346" y="18990"/>
                    <a:pt x="16548" y="18945"/>
                  </a:cubicBezTo>
                  <a:cubicBezTo>
                    <a:pt x="16750" y="18901"/>
                    <a:pt x="16959" y="18774"/>
                    <a:pt x="17007" y="18663"/>
                  </a:cubicBezTo>
                  <a:cubicBezTo>
                    <a:pt x="17056" y="18551"/>
                    <a:pt x="17211" y="18463"/>
                    <a:pt x="17357" y="18463"/>
                  </a:cubicBezTo>
                  <a:cubicBezTo>
                    <a:pt x="17503" y="18463"/>
                    <a:pt x="17819" y="18347"/>
                    <a:pt x="18056" y="18206"/>
                  </a:cubicBezTo>
                  <a:cubicBezTo>
                    <a:pt x="18294" y="18065"/>
                    <a:pt x="18706" y="17857"/>
                    <a:pt x="18975" y="17744"/>
                  </a:cubicBezTo>
                  <a:cubicBezTo>
                    <a:pt x="19917" y="17348"/>
                    <a:pt x="21111" y="16547"/>
                    <a:pt x="21306" y="16183"/>
                  </a:cubicBezTo>
                  <a:cubicBezTo>
                    <a:pt x="21514" y="15794"/>
                    <a:pt x="21600" y="6224"/>
                    <a:pt x="21401" y="5569"/>
                  </a:cubicBezTo>
                  <a:cubicBezTo>
                    <a:pt x="21337" y="5358"/>
                    <a:pt x="20922" y="5055"/>
                    <a:pt x="20221" y="4715"/>
                  </a:cubicBezTo>
                  <a:cubicBezTo>
                    <a:pt x="19194" y="4216"/>
                    <a:pt x="16326" y="2790"/>
                    <a:pt x="15805" y="2518"/>
                  </a:cubicBezTo>
                  <a:cubicBezTo>
                    <a:pt x="12171" y="620"/>
                    <a:pt x="11071" y="64"/>
                    <a:pt x="10573" y="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67" name="download (1).jpeg" descr="download (1).jpe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3816" t="2876" r="3616" b="3942"/>
            <a:stretch>
              <a:fillRect/>
            </a:stretch>
          </p:blipFill>
          <p:spPr>
            <a:xfrm>
              <a:off x="1055547" y="2019019"/>
              <a:ext cx="1157315" cy="130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99" fill="norm" stroke="1" extrusionOk="0">
                  <a:moveTo>
                    <a:pt x="10304" y="6"/>
                  </a:moveTo>
                  <a:cubicBezTo>
                    <a:pt x="10219" y="19"/>
                    <a:pt x="10164" y="46"/>
                    <a:pt x="10164" y="91"/>
                  </a:cubicBezTo>
                  <a:cubicBezTo>
                    <a:pt x="10164" y="260"/>
                    <a:pt x="8552" y="1085"/>
                    <a:pt x="8182" y="1105"/>
                  </a:cubicBezTo>
                  <a:cubicBezTo>
                    <a:pt x="8067" y="1111"/>
                    <a:pt x="7552" y="1360"/>
                    <a:pt x="7036" y="1657"/>
                  </a:cubicBezTo>
                  <a:cubicBezTo>
                    <a:pt x="6520" y="1955"/>
                    <a:pt x="6050" y="2200"/>
                    <a:pt x="5993" y="2203"/>
                  </a:cubicBezTo>
                  <a:cubicBezTo>
                    <a:pt x="5936" y="2207"/>
                    <a:pt x="5587" y="2403"/>
                    <a:pt x="5215" y="2639"/>
                  </a:cubicBezTo>
                  <a:cubicBezTo>
                    <a:pt x="4842" y="2875"/>
                    <a:pt x="4539" y="3018"/>
                    <a:pt x="4539" y="2957"/>
                  </a:cubicBezTo>
                  <a:cubicBezTo>
                    <a:pt x="4539" y="2788"/>
                    <a:pt x="3253" y="3416"/>
                    <a:pt x="2593" y="3906"/>
                  </a:cubicBezTo>
                  <a:cubicBezTo>
                    <a:pt x="2269" y="4146"/>
                    <a:pt x="1840" y="4341"/>
                    <a:pt x="1645" y="4341"/>
                  </a:cubicBezTo>
                  <a:cubicBezTo>
                    <a:pt x="1450" y="4341"/>
                    <a:pt x="1002" y="4579"/>
                    <a:pt x="647" y="4868"/>
                  </a:cubicBezTo>
                  <a:lnTo>
                    <a:pt x="0" y="5388"/>
                  </a:lnTo>
                  <a:lnTo>
                    <a:pt x="30" y="10743"/>
                  </a:lnTo>
                  <a:cubicBezTo>
                    <a:pt x="61" y="16850"/>
                    <a:pt x="-96" y="16351"/>
                    <a:pt x="2049" y="17379"/>
                  </a:cubicBezTo>
                  <a:cubicBezTo>
                    <a:pt x="2670" y="17677"/>
                    <a:pt x="3559" y="18136"/>
                    <a:pt x="4017" y="18393"/>
                  </a:cubicBezTo>
                  <a:cubicBezTo>
                    <a:pt x="4476" y="18650"/>
                    <a:pt x="5317" y="19081"/>
                    <a:pt x="5890" y="19349"/>
                  </a:cubicBezTo>
                  <a:cubicBezTo>
                    <a:pt x="6463" y="19617"/>
                    <a:pt x="7259" y="20012"/>
                    <a:pt x="7660" y="20232"/>
                  </a:cubicBezTo>
                  <a:cubicBezTo>
                    <a:pt x="8061" y="20453"/>
                    <a:pt x="8531" y="20686"/>
                    <a:pt x="8703" y="20746"/>
                  </a:cubicBezTo>
                  <a:cubicBezTo>
                    <a:pt x="8875" y="20806"/>
                    <a:pt x="9331" y="21000"/>
                    <a:pt x="9716" y="21181"/>
                  </a:cubicBezTo>
                  <a:cubicBezTo>
                    <a:pt x="10592" y="21594"/>
                    <a:pt x="11689" y="21418"/>
                    <a:pt x="12948" y="20661"/>
                  </a:cubicBezTo>
                  <a:cubicBezTo>
                    <a:pt x="13862" y="20112"/>
                    <a:pt x="16239" y="18887"/>
                    <a:pt x="16414" y="18874"/>
                  </a:cubicBezTo>
                  <a:cubicBezTo>
                    <a:pt x="16472" y="18870"/>
                    <a:pt x="16805" y="18709"/>
                    <a:pt x="17149" y="18517"/>
                  </a:cubicBezTo>
                  <a:cubicBezTo>
                    <a:pt x="17493" y="18325"/>
                    <a:pt x="18099" y="17991"/>
                    <a:pt x="18500" y="17776"/>
                  </a:cubicBezTo>
                  <a:cubicBezTo>
                    <a:pt x="18901" y="17560"/>
                    <a:pt x="19416" y="17280"/>
                    <a:pt x="19646" y="17152"/>
                  </a:cubicBezTo>
                  <a:cubicBezTo>
                    <a:pt x="19875" y="17024"/>
                    <a:pt x="20224" y="16872"/>
                    <a:pt x="20417" y="16814"/>
                  </a:cubicBezTo>
                  <a:cubicBezTo>
                    <a:pt x="20610" y="16756"/>
                    <a:pt x="20913" y="16435"/>
                    <a:pt x="21092" y="16099"/>
                  </a:cubicBezTo>
                  <a:cubicBezTo>
                    <a:pt x="21363" y="15593"/>
                    <a:pt x="21416" y="14667"/>
                    <a:pt x="21416" y="10730"/>
                  </a:cubicBezTo>
                  <a:cubicBezTo>
                    <a:pt x="21416" y="5100"/>
                    <a:pt x="21504" y="5358"/>
                    <a:pt x="19337" y="4179"/>
                  </a:cubicBezTo>
                  <a:cubicBezTo>
                    <a:pt x="19165" y="4085"/>
                    <a:pt x="18663" y="3855"/>
                    <a:pt x="18221" y="3666"/>
                  </a:cubicBezTo>
                  <a:cubicBezTo>
                    <a:pt x="17778" y="3476"/>
                    <a:pt x="17367" y="3214"/>
                    <a:pt x="17310" y="3087"/>
                  </a:cubicBezTo>
                  <a:cubicBezTo>
                    <a:pt x="17253" y="2960"/>
                    <a:pt x="17077" y="2860"/>
                    <a:pt x="16921" y="2860"/>
                  </a:cubicBezTo>
                  <a:cubicBezTo>
                    <a:pt x="16574" y="2860"/>
                    <a:pt x="15003" y="2141"/>
                    <a:pt x="14843" y="1911"/>
                  </a:cubicBezTo>
                  <a:cubicBezTo>
                    <a:pt x="14779" y="1819"/>
                    <a:pt x="14540" y="1748"/>
                    <a:pt x="14314" y="1748"/>
                  </a:cubicBezTo>
                  <a:cubicBezTo>
                    <a:pt x="14088" y="1748"/>
                    <a:pt x="13852" y="1633"/>
                    <a:pt x="13792" y="1495"/>
                  </a:cubicBezTo>
                  <a:cubicBezTo>
                    <a:pt x="13679" y="1232"/>
                    <a:pt x="11442" y="191"/>
                    <a:pt x="10634" y="26"/>
                  </a:cubicBezTo>
                  <a:cubicBezTo>
                    <a:pt x="10506" y="-1"/>
                    <a:pt x="10389" y="-6"/>
                    <a:pt x="10304" y="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369" name="el formato ‘tidy’ facilita el procesado y análisis, sobre todo en lenguajes vectorizados tipo R"/>
          <p:cNvSpPr txBox="1"/>
          <p:nvPr/>
        </p:nvSpPr>
        <p:spPr>
          <a:xfrm>
            <a:off x="568347" y="8385307"/>
            <a:ext cx="11868106" cy="1120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3300">
                <a:solidFill>
                  <a:srgbClr val="747474"/>
                </a:solidFill>
              </a:defRPr>
            </a:pPr>
            <a:r>
              <a:t>el formato ‘tidy’ facilita el procesado y análisis, sobre todo en lenguajes vectorizados tipo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9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no siempre los datos están organiz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no siempre los datos están organizados</a:t>
            </a:r>
          </a:p>
        </p:txBody>
      </p:sp>
      <p:pic>
        <p:nvPicPr>
          <p:cNvPr id="372" name="tidy.jpg" descr="tidy.jpg"/>
          <p:cNvPicPr>
            <a:picLocks noChangeAspect="1"/>
          </p:cNvPicPr>
          <p:nvPr/>
        </p:nvPicPr>
        <p:blipFill>
          <a:blip r:embed="rId2">
            <a:extLst/>
          </a:blip>
          <a:srcRect l="21900" t="26086" r="8935" b="31742"/>
          <a:stretch>
            <a:fillRect/>
          </a:stretch>
        </p:blipFill>
        <p:spPr>
          <a:xfrm>
            <a:off x="8617561" y="7655936"/>
            <a:ext cx="4071852" cy="1864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Screen Shot 2017-01-03 at 13.54.21.png" descr="Screen Shot 2017-01-03 at 13.54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128" y="2209928"/>
            <a:ext cx="13004801" cy="4988144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WHO, TB dataset (Wickham, 2014)"/>
          <p:cNvSpPr txBox="1"/>
          <p:nvPr/>
        </p:nvSpPr>
        <p:spPr>
          <a:xfrm>
            <a:off x="8682321" y="7035075"/>
            <a:ext cx="396925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WHO, TB dataset (Wickham, 2014)</a:t>
            </a:r>
          </a:p>
        </p:txBody>
      </p:sp>
      <p:pic>
        <p:nvPicPr>
          <p:cNvPr id="375" name="Screen Shot 2017-01-03 at 13.55.33.png" descr="Screen Shot 2017-01-03 at 13.55.3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568" y="2121028"/>
            <a:ext cx="5872359" cy="7105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3" grpId="1"/>
      <p:bldP build="whole" bldLvl="1" animBg="1" rev="0" advAuto="0" spid="375" grpId="3"/>
      <p:bldP build="whole" bldLvl="1" animBg="1" rev="0" advAuto="0" spid="374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no siempre los datos están organiz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no siempre los datos están organizados</a:t>
            </a:r>
          </a:p>
        </p:txBody>
      </p:sp>
      <p:sp>
        <p:nvSpPr>
          <p:cNvPr id="378" name="A veces es más conveniente tomar los datos en formato “amplio” (más rápido de tomar, tipo de análisis)  View (especies)"/>
          <p:cNvSpPr txBox="1"/>
          <p:nvPr>
            <p:ph type="body" sz="half" idx="1"/>
          </p:nvPr>
        </p:nvSpPr>
        <p:spPr>
          <a:xfrm>
            <a:off x="571500" y="2065674"/>
            <a:ext cx="11861800" cy="3410265"/>
          </a:xfrm>
          <a:prstGeom prst="rect">
            <a:avLst/>
          </a:prstGeom>
        </p:spPr>
        <p:txBody>
          <a:bodyPr/>
          <a:lstStyle/>
          <a:p>
            <a:pPr>
              <a:defRPr sz="3300"/>
            </a:pPr>
            <a:r>
              <a:t>A veces es más conveniente tomar los datos en formato “amplio” (más rápido de tomar, tipo de análisis)</a:t>
            </a:r>
            <a:br/>
            <a:br/>
            <a:r>
              <a:rPr sz="2800">
                <a:latin typeface="American Typewriter"/>
                <a:ea typeface="American Typewriter"/>
                <a:cs typeface="American Typewriter"/>
                <a:sym typeface="American Typewriter"/>
              </a:rPr>
              <a:t>View (especies)</a:t>
            </a:r>
          </a:p>
        </p:txBody>
      </p:sp>
      <p:pic>
        <p:nvPicPr>
          <p:cNvPr id="379" name="Screen Shot 2017-01-03 at 16.33.24.png" descr="Screen Shot 2017-01-03 at 16.33.24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9580"/>
          <a:stretch>
            <a:fillRect/>
          </a:stretch>
        </p:blipFill>
        <p:spPr>
          <a:xfrm>
            <a:off x="722114" y="4315372"/>
            <a:ext cx="11560486" cy="4091094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el formato ‘tidy’ facilita el procesado y análisis, sobre todo en lenguajes vectorizados tipo R"/>
          <p:cNvSpPr txBox="1"/>
          <p:nvPr/>
        </p:nvSpPr>
        <p:spPr>
          <a:xfrm>
            <a:off x="568347" y="8477978"/>
            <a:ext cx="11868106" cy="1120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3300">
                <a:solidFill>
                  <a:srgbClr val="747474"/>
                </a:solidFill>
              </a:defRPr>
            </a:pPr>
            <a:r>
              <a:t>el formato ‘tidy’ facilita el procesado y análisis, sobre todo en lenguajes vectorizados tipo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0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los 4 verbos de tidy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los 4 verbos de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tidyr</a:t>
            </a:r>
          </a:p>
        </p:txBody>
      </p:sp>
      <p:sp>
        <p:nvSpPr>
          <p:cNvPr id="383" name="gather: convertir datos “anchos” en “largos”. Convierte columnas en pares de factor-valor…"/>
          <p:cNvSpPr txBox="1"/>
          <p:nvPr>
            <p:ph type="body" idx="1"/>
          </p:nvPr>
        </p:nvSpPr>
        <p:spPr>
          <a:xfrm>
            <a:off x="631956" y="2551956"/>
            <a:ext cx="12017900" cy="6841304"/>
          </a:xfrm>
          <a:prstGeom prst="rect">
            <a:avLst/>
          </a:prstGeom>
        </p:spPr>
        <p:txBody>
          <a:bodyPr/>
          <a:lstStyle/>
          <a:p>
            <a:pPr/>
            <a:r>
              <a:rPr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gather</a:t>
            </a:r>
            <a:r>
              <a:t>: convertir datos “anchos” en “largos”. Convierte columnas en pares de factor-valor</a:t>
            </a:r>
          </a:p>
          <a:p>
            <a:pPr/>
            <a:r>
              <a:rPr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spread</a:t>
            </a:r>
            <a:r>
              <a:t>: el inverso de gather. Toma los niveles de un factor y los “esparce” en distintas columnas</a:t>
            </a:r>
          </a:p>
          <a:p>
            <a:pPr/>
            <a:r>
              <a:rPr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separate</a:t>
            </a:r>
            <a:r>
              <a:t>: toma valores de una columna y los separa en varias</a:t>
            </a:r>
          </a:p>
          <a:p>
            <a:pPr/>
            <a:r>
              <a:rPr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unite</a:t>
            </a:r>
            <a:r>
              <a:t>: opuesto a separate. Añade una nueva variable basadas en varias</a:t>
            </a:r>
          </a:p>
        </p:txBody>
      </p:sp>
      <p:pic>
        <p:nvPicPr>
          <p:cNvPr id="384" name="Screen Shot 2017-01-03 at 23.42.00.png" descr="Screen Shot 2017-01-03 at 23.42.0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34" y="1995209"/>
            <a:ext cx="12967532" cy="7802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4" grpId="2"/>
      <p:bldP build="p" bldLvl="5" animBg="1" rev="0" advAuto="0" spid="38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estructu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estructura</a:t>
            </a:r>
          </a:p>
        </p:txBody>
      </p:sp>
      <p:sp>
        <p:nvSpPr>
          <p:cNvPr id="387" name="primer argumento: data frame…"/>
          <p:cNvSpPr txBox="1"/>
          <p:nvPr>
            <p:ph type="body" idx="1"/>
          </p:nvPr>
        </p:nvSpPr>
        <p:spPr>
          <a:xfrm>
            <a:off x="571500" y="2596912"/>
            <a:ext cx="11861800" cy="5106228"/>
          </a:xfrm>
          <a:prstGeom prst="rect">
            <a:avLst/>
          </a:prstGeom>
        </p:spPr>
        <p:txBody>
          <a:bodyPr/>
          <a:lstStyle/>
          <a:p>
            <a:pPr/>
            <a:r>
              <a:t>primer argumento: data frame</a:t>
            </a:r>
          </a:p>
          <a:p>
            <a:pPr/>
            <a:r>
              <a:t>el resto de argumentos especifican qué hacer con el data frame</a:t>
            </a:r>
          </a:p>
          <a:p>
            <a:pPr/>
            <a:r>
              <a:t>el output siempre será un data frame</a:t>
            </a:r>
          </a:p>
          <a:p>
            <a:pPr/>
            <a:r>
              <a:t>no modifican el data frame original (a menos que se asigne)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7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a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gather</a:t>
            </a:r>
          </a:p>
        </p:txBody>
      </p:sp>
      <p:graphicFrame>
        <p:nvGraphicFramePr>
          <p:cNvPr id="390" name="Table"/>
          <p:cNvGraphicFramePr/>
          <p:nvPr/>
        </p:nvGraphicFramePr>
        <p:xfrm>
          <a:off x="592566" y="3549964"/>
          <a:ext cx="4033451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835884"/>
                <a:gridCol w="1203167"/>
                <a:gridCol w="1366378"/>
              </a:tblGrid>
              <a:tr h="980483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Prov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IFN_3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980483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Lleida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980483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Girona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980483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Barcelona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980483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Tarragona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91" name="gather(df,IFN,n,IFN_2,IFN_3)"/>
          <p:cNvSpPr txBox="1"/>
          <p:nvPr/>
        </p:nvSpPr>
        <p:spPr>
          <a:xfrm>
            <a:off x="7202151" y="2320813"/>
            <a:ext cx="5449169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gather(df,IFN,n,IFN_2,IFN_3)</a:t>
            </a:r>
          </a:p>
        </p:txBody>
      </p:sp>
      <p:sp>
        <p:nvSpPr>
          <p:cNvPr id="392" name="df"/>
          <p:cNvSpPr txBox="1"/>
          <p:nvPr/>
        </p:nvSpPr>
        <p:spPr>
          <a:xfrm>
            <a:off x="2547600" y="2653265"/>
            <a:ext cx="495363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df</a:t>
            </a:r>
          </a:p>
        </p:txBody>
      </p:sp>
      <p:sp>
        <p:nvSpPr>
          <p:cNvPr id="393" name="Line"/>
          <p:cNvSpPr/>
          <p:nvPr/>
        </p:nvSpPr>
        <p:spPr>
          <a:xfrm flipH="1" flipV="1">
            <a:off x="8864150" y="1346554"/>
            <a:ext cx="647966" cy="1073677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4" name="new  factor"/>
          <p:cNvSpPr txBox="1"/>
          <p:nvPr/>
        </p:nvSpPr>
        <p:spPr>
          <a:xfrm>
            <a:off x="8046990" y="60776"/>
            <a:ext cx="1115671" cy="108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>
                <a:solidFill>
                  <a:srgbClr val="74747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new </a:t>
            </a:r>
            <a:br>
              <a:rPr>
                <a:latin typeface="+mn-lt"/>
                <a:ea typeface="+mn-ea"/>
                <a:cs typeface="+mn-cs"/>
                <a:sym typeface="Helvetica Neue Light"/>
              </a:rPr>
            </a:br>
            <a:r>
              <a:rPr>
                <a:latin typeface="+mn-lt"/>
                <a:ea typeface="+mn-ea"/>
                <a:cs typeface="+mn-cs"/>
                <a:sym typeface="Helvetica Neue Light"/>
              </a:rPr>
              <a:t>factor</a:t>
            </a:r>
          </a:p>
        </p:txBody>
      </p:sp>
      <p:sp>
        <p:nvSpPr>
          <p:cNvPr id="395" name="data frame"/>
          <p:cNvSpPr txBox="1"/>
          <p:nvPr/>
        </p:nvSpPr>
        <p:spPr>
          <a:xfrm>
            <a:off x="6017719" y="3323345"/>
            <a:ext cx="1996340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>
                <a:solidFill>
                  <a:srgbClr val="747474"/>
                </a:solidFill>
              </a:defRPr>
            </a:lvl1pPr>
          </a:lstStyle>
          <a:p>
            <a: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data frame</a:t>
            </a:r>
          </a:p>
        </p:txBody>
      </p:sp>
      <p:sp>
        <p:nvSpPr>
          <p:cNvPr id="396" name="Line"/>
          <p:cNvSpPr/>
          <p:nvPr/>
        </p:nvSpPr>
        <p:spPr>
          <a:xfrm flipH="1">
            <a:off x="7488716" y="2826985"/>
            <a:ext cx="1169574" cy="574054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" name="numeric variable"/>
          <p:cNvSpPr txBox="1"/>
          <p:nvPr/>
        </p:nvSpPr>
        <p:spPr>
          <a:xfrm>
            <a:off x="9645092" y="702299"/>
            <a:ext cx="2959914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>
                <a:solidFill>
                  <a:srgbClr val="747474"/>
                </a:solidFill>
              </a:defRPr>
            </a:lvl1pPr>
          </a:lstStyle>
          <a:p>
            <a: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numeric variable</a:t>
            </a:r>
          </a:p>
        </p:txBody>
      </p:sp>
      <p:sp>
        <p:nvSpPr>
          <p:cNvPr id="398" name="Line"/>
          <p:cNvSpPr/>
          <p:nvPr/>
        </p:nvSpPr>
        <p:spPr>
          <a:xfrm flipV="1">
            <a:off x="10037748" y="1557256"/>
            <a:ext cx="211085" cy="819448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" name="variables to gather"/>
          <p:cNvSpPr txBox="1"/>
          <p:nvPr/>
        </p:nvSpPr>
        <p:spPr>
          <a:xfrm>
            <a:off x="9453655" y="3301591"/>
            <a:ext cx="3328925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>
                <a:solidFill>
                  <a:srgbClr val="747474"/>
                </a:solidFill>
              </a:defRPr>
            </a:lvl1pPr>
          </a:lstStyle>
          <a:p>
            <a: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variables to gather</a:t>
            </a:r>
          </a:p>
        </p:txBody>
      </p:sp>
      <p:sp>
        <p:nvSpPr>
          <p:cNvPr id="400" name="Line"/>
          <p:cNvSpPr/>
          <p:nvPr/>
        </p:nvSpPr>
        <p:spPr>
          <a:xfrm>
            <a:off x="11118117" y="2815003"/>
            <a:ext cx="1" cy="310537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401" name="Screen Shot 2017-01-03 at 23.42.00.png" descr="Screen Shot 2017-01-03 at 23.42.00.png"/>
          <p:cNvPicPr>
            <a:picLocks noChangeAspect="0"/>
          </p:cNvPicPr>
          <p:nvPr/>
        </p:nvPicPr>
        <p:blipFill>
          <a:blip r:embed="rId2">
            <a:extLst/>
          </a:blip>
          <a:srcRect l="0" t="11270" r="54889" b="54700"/>
          <a:stretch>
            <a:fillRect/>
          </a:stretch>
        </p:blipFill>
        <p:spPr>
          <a:xfrm>
            <a:off x="3228322" y="168310"/>
            <a:ext cx="3014144" cy="1653112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Line"/>
          <p:cNvSpPr/>
          <p:nvPr/>
        </p:nvSpPr>
        <p:spPr>
          <a:xfrm flipH="1">
            <a:off x="11377388" y="2745092"/>
            <a:ext cx="411836" cy="316193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3" name="gather(df,IFN,n,IFN_2:IFN_3)"/>
          <p:cNvSpPr txBox="1"/>
          <p:nvPr/>
        </p:nvSpPr>
        <p:spPr>
          <a:xfrm>
            <a:off x="6865654" y="4866061"/>
            <a:ext cx="5449169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gather(df,IFN,n,IFN_2:IFN_3)</a:t>
            </a:r>
          </a:p>
        </p:txBody>
      </p:sp>
      <p:sp>
        <p:nvSpPr>
          <p:cNvPr id="404" name="intervalo de  var. a reunir"/>
          <p:cNvSpPr txBox="1"/>
          <p:nvPr/>
        </p:nvSpPr>
        <p:spPr>
          <a:xfrm>
            <a:off x="10217831" y="5555402"/>
            <a:ext cx="2237334" cy="108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>
                <a:solidFill>
                  <a:srgbClr val="74747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intervalo de </a:t>
            </a:r>
            <a:br>
              <a:rPr>
                <a:latin typeface="+mn-lt"/>
                <a:ea typeface="+mn-ea"/>
                <a:cs typeface="+mn-cs"/>
                <a:sym typeface="Helvetica Neue Light"/>
              </a:rPr>
            </a:br>
            <a:r>
              <a:rPr>
                <a:latin typeface="+mn-lt"/>
                <a:ea typeface="+mn-ea"/>
                <a:cs typeface="+mn-cs"/>
                <a:sym typeface="Helvetica Neue Light"/>
              </a:rPr>
              <a:t>var. a reunir</a:t>
            </a:r>
          </a:p>
        </p:txBody>
      </p:sp>
      <p:sp>
        <p:nvSpPr>
          <p:cNvPr id="405" name="Line"/>
          <p:cNvSpPr/>
          <p:nvPr/>
        </p:nvSpPr>
        <p:spPr>
          <a:xfrm>
            <a:off x="11118117" y="5381931"/>
            <a:ext cx="1" cy="310538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6" name="gather(df,IFN,n,-Prov)"/>
          <p:cNvSpPr txBox="1"/>
          <p:nvPr/>
        </p:nvSpPr>
        <p:spPr>
          <a:xfrm>
            <a:off x="7040578" y="7411309"/>
            <a:ext cx="4305983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gather(df,IFN,n,-Prov)</a:t>
            </a:r>
          </a:p>
        </p:txBody>
      </p:sp>
      <p:sp>
        <p:nvSpPr>
          <p:cNvPr id="407" name="var. a excluir"/>
          <p:cNvSpPr txBox="1"/>
          <p:nvPr/>
        </p:nvSpPr>
        <p:spPr>
          <a:xfrm>
            <a:off x="9760421" y="8275491"/>
            <a:ext cx="2267814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>
                <a:solidFill>
                  <a:srgbClr val="747474"/>
                </a:solidFill>
              </a:defRPr>
            </a:lvl1pPr>
          </a:lstStyle>
          <a:p>
            <a: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var. a excluir</a:t>
            </a:r>
          </a:p>
        </p:txBody>
      </p:sp>
      <p:sp>
        <p:nvSpPr>
          <p:cNvPr id="408" name="Line"/>
          <p:cNvSpPr/>
          <p:nvPr/>
        </p:nvSpPr>
        <p:spPr>
          <a:xfrm>
            <a:off x="10721164" y="7909827"/>
            <a:ext cx="1" cy="494191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409" name="Table"/>
          <p:cNvGraphicFramePr/>
          <p:nvPr/>
        </p:nvGraphicFramePr>
        <p:xfrm>
          <a:off x="6737794" y="4069103"/>
          <a:ext cx="5717588" cy="53903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2377410"/>
                <a:gridCol w="1558062"/>
                <a:gridCol w="1769415"/>
              </a:tblGrid>
              <a:tr h="59751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Prov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597519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Lleida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597519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Girona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597519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Barcelona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597519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Tarragona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597519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Lleida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
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597519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Girona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
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597519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Barcelona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
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597519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Tarragona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
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9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5" grpId="9"/>
      <p:bldP build="whole" bldLvl="1" animBg="1" rev="0" advAuto="0" spid="405" grpId="13"/>
      <p:bldP build="whole" bldLvl="1" animBg="1" rev="0" advAuto="0" spid="399" grpId="8"/>
      <p:bldP build="whole" bldLvl="1" animBg="1" rev="0" advAuto="0" spid="393" grpId="4"/>
      <p:bldP build="whole" bldLvl="1" animBg="1" rev="0" advAuto="0" spid="397" grpId="3"/>
      <p:bldP build="whole" bldLvl="1" animBg="1" rev="0" advAuto="0" spid="398" grpId="5"/>
      <p:bldP build="whole" bldLvl="1" animBg="1" rev="0" advAuto="0" spid="391" grpId="1"/>
      <p:bldP build="whole" bldLvl="1" animBg="1" rev="0" advAuto="0" spid="400" grpId="6"/>
      <p:bldP build="whole" bldLvl="1" animBg="1" rev="0" advAuto="0" spid="406" grpId="14"/>
      <p:bldP build="whole" bldLvl="1" animBg="1" rev="0" advAuto="0" spid="396" grpId="7"/>
      <p:bldP build="whole" bldLvl="1" animBg="1" rev="0" advAuto="0" spid="409" grpId="17"/>
      <p:bldP build="whole" bldLvl="1" animBg="1" rev="0" advAuto="0" spid="408" grpId="16"/>
      <p:bldP build="whole" bldLvl="1" animBg="1" rev="0" advAuto="0" spid="407" grpId="15"/>
      <p:bldP build="whole" bldLvl="1" animBg="1" rev="0" advAuto="0" spid="394" grpId="2"/>
      <p:bldP build="whole" bldLvl="1" animBg="1" rev="0" advAuto="0" spid="403" grpId="11"/>
      <p:bldP build="whole" bldLvl="1" animBg="1" rev="0" advAuto="0" spid="402" grpId="10"/>
      <p:bldP build="whole" bldLvl="1" animBg="1" rev="0" advAuto="0" spid="404" grpId="1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epar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separate</a:t>
            </a:r>
          </a:p>
        </p:txBody>
      </p:sp>
      <p:graphicFrame>
        <p:nvGraphicFramePr>
          <p:cNvPr id="412" name="Table"/>
          <p:cNvGraphicFramePr/>
          <p:nvPr/>
        </p:nvGraphicFramePr>
        <p:xfrm>
          <a:off x="398325" y="3158469"/>
          <a:ext cx="4033451" cy="49151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835884"/>
                <a:gridCol w="1203167"/>
                <a:gridCol w="1366378"/>
              </a:tblGrid>
              <a:tr h="544712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Prov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Lleida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Girona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Barcelona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Tarragona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Lleida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Girona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Barcelona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Tarragona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3" name="separate(df,col=IFN,into=c(&quot;name&quot;,&quot;n_IFN&quot;),sep=4)"/>
          <p:cNvSpPr txBox="1"/>
          <p:nvPr/>
        </p:nvSpPr>
        <p:spPr>
          <a:xfrm>
            <a:off x="5054687" y="4793792"/>
            <a:ext cx="7956558" cy="43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separate(df,col=IFN,into=c("name","n_IFN"),sep=4)</a:t>
            </a:r>
          </a:p>
        </p:txBody>
      </p:sp>
      <p:sp>
        <p:nvSpPr>
          <p:cNvPr id="414" name="df"/>
          <p:cNvSpPr txBox="1"/>
          <p:nvPr/>
        </p:nvSpPr>
        <p:spPr>
          <a:xfrm>
            <a:off x="2404159" y="2451745"/>
            <a:ext cx="495363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df</a:t>
            </a:r>
          </a:p>
        </p:txBody>
      </p:sp>
      <p:sp>
        <p:nvSpPr>
          <p:cNvPr id="415" name="Line"/>
          <p:cNvSpPr/>
          <p:nvPr/>
        </p:nvSpPr>
        <p:spPr>
          <a:xfrm flipH="1" flipV="1">
            <a:off x="6105193" y="3463640"/>
            <a:ext cx="657082" cy="1391310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6" name="data frame"/>
          <p:cNvSpPr txBox="1"/>
          <p:nvPr/>
        </p:nvSpPr>
        <p:spPr>
          <a:xfrm>
            <a:off x="5130593" y="3031721"/>
            <a:ext cx="1878712" cy="54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000">
                <a:solidFill>
                  <a:srgbClr val="747474"/>
                </a:solidFill>
              </a:defRPr>
            </a:lvl1pPr>
          </a:lstStyle>
          <a:p>
            <a: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data frame</a:t>
            </a:r>
          </a:p>
        </p:txBody>
      </p:sp>
      <p:sp>
        <p:nvSpPr>
          <p:cNvPr id="417" name="Line"/>
          <p:cNvSpPr/>
          <p:nvPr/>
        </p:nvSpPr>
        <p:spPr>
          <a:xfrm flipH="1">
            <a:off x="7343908" y="5374169"/>
            <a:ext cx="71945" cy="837937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8" name="variable to separate"/>
          <p:cNvSpPr txBox="1"/>
          <p:nvPr/>
        </p:nvSpPr>
        <p:spPr>
          <a:xfrm>
            <a:off x="5856865" y="6319156"/>
            <a:ext cx="3325750" cy="54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000">
                <a:solidFill>
                  <a:srgbClr val="747474"/>
                </a:solidFill>
              </a:defRPr>
            </a:lvl1pPr>
          </a:lstStyle>
          <a:p>
            <a:pPr/>
            <a:r>
              <a:t>variable to separate</a:t>
            </a:r>
          </a:p>
        </p:txBody>
      </p:sp>
      <p:sp>
        <p:nvSpPr>
          <p:cNvPr id="419" name="separate(df,IFN,c(&quot;name&quot;,&quot;n_IFN&quot;),sep=&quot;_&quot;)…"/>
          <p:cNvSpPr txBox="1"/>
          <p:nvPr/>
        </p:nvSpPr>
        <p:spPr>
          <a:xfrm>
            <a:off x="5458582" y="7842798"/>
            <a:ext cx="7323994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separate(df,IFN,c("name","n_IFN"),sep="_")</a:t>
            </a:r>
          </a:p>
          <a:p>
            <a:pPr algn="l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separate(df,IFN,c("name","n_IFN"))</a:t>
            </a:r>
          </a:p>
        </p:txBody>
      </p:sp>
      <p:sp>
        <p:nvSpPr>
          <p:cNvPr id="420" name="Line"/>
          <p:cNvSpPr/>
          <p:nvPr/>
        </p:nvSpPr>
        <p:spPr>
          <a:xfrm flipV="1">
            <a:off x="9659950" y="3794743"/>
            <a:ext cx="243655" cy="994731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1" name="nuevas variables"/>
          <p:cNvSpPr txBox="1"/>
          <p:nvPr/>
        </p:nvSpPr>
        <p:spPr>
          <a:xfrm>
            <a:off x="8609589" y="3155611"/>
            <a:ext cx="2923033" cy="54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000">
                <a:solidFill>
                  <a:srgbClr val="747474"/>
                </a:solidFill>
              </a:defRPr>
            </a:lvl1pPr>
          </a:lstStyle>
          <a:p>
            <a: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nuevas variables </a:t>
            </a:r>
          </a:p>
        </p:txBody>
      </p:sp>
      <p:sp>
        <p:nvSpPr>
          <p:cNvPr id="422" name="Line"/>
          <p:cNvSpPr/>
          <p:nvPr/>
        </p:nvSpPr>
        <p:spPr>
          <a:xfrm flipH="1">
            <a:off x="11818543" y="5370256"/>
            <a:ext cx="472115" cy="849382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3" name="character to separate"/>
          <p:cNvSpPr txBox="1"/>
          <p:nvPr/>
        </p:nvSpPr>
        <p:spPr>
          <a:xfrm>
            <a:off x="9430199" y="6261887"/>
            <a:ext cx="3622549" cy="54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000">
                <a:solidFill>
                  <a:srgbClr val="747474"/>
                </a:solidFill>
              </a:defRPr>
            </a:lvl1pPr>
          </a:lstStyle>
          <a:p>
            <a: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character to separate</a:t>
            </a:r>
          </a:p>
        </p:txBody>
      </p:sp>
      <p:graphicFrame>
        <p:nvGraphicFramePr>
          <p:cNvPr id="424" name="Table"/>
          <p:cNvGraphicFramePr/>
          <p:nvPr/>
        </p:nvGraphicFramePr>
        <p:xfrm>
          <a:off x="6343107" y="3160209"/>
          <a:ext cx="4255340" cy="49116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797468"/>
                <a:gridCol w="1326169"/>
                <a:gridCol w="1287754"/>
                <a:gridCol w="925263"/>
              </a:tblGrid>
              <a:tr h="544326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Prov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n_IFN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Lleida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Girona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Barcelona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Tarragona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Lleida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Girona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Barcelona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Tarragona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25" name="separate(df,IFN,c(&quot;name&quot;,&quot;n_IFN&quot;))"/>
          <p:cNvSpPr txBox="1"/>
          <p:nvPr/>
        </p:nvSpPr>
        <p:spPr>
          <a:xfrm>
            <a:off x="5910804" y="2438443"/>
            <a:ext cx="5814989" cy="45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separate(df,IFN,c("name","n_IFN"))</a:t>
            </a:r>
          </a:p>
        </p:txBody>
      </p:sp>
      <p:pic>
        <p:nvPicPr>
          <p:cNvPr id="426" name="Screen Shot 2017-01-03 at 23.42.00.png" descr="Screen Shot 2017-01-03 at 23.42.00.png"/>
          <p:cNvPicPr>
            <a:picLocks noChangeAspect="0"/>
          </p:cNvPicPr>
          <p:nvPr/>
        </p:nvPicPr>
        <p:blipFill>
          <a:blip r:embed="rId2">
            <a:extLst/>
          </a:blip>
          <a:srcRect l="5714" t="74601" r="55146" b="8178"/>
          <a:stretch>
            <a:fillRect/>
          </a:stretch>
        </p:blipFill>
        <p:spPr>
          <a:xfrm>
            <a:off x="3532329" y="529096"/>
            <a:ext cx="5075402" cy="1343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xit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xit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xit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xit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xit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xit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xit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xit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0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7" grpId="5"/>
      <p:bldP build="whole" bldLvl="1" animBg="1" rev="0" advAuto="0" spid="416" grpId="2"/>
      <p:bldP build="whole" bldLvl="1" animBg="1" rev="0" advAuto="0" spid="420" grpId="6"/>
      <p:bldP build="whole" bldLvl="1" animBg="1" rev="0" advAuto="0" spid="421" grpId="18"/>
      <p:bldP build="whole" bldLvl="1" animBg="1" rev="0" advAuto="0" spid="417" grpId="14"/>
      <p:bldP build="whole" bldLvl="1" animBg="1" rev="0" advAuto="0" spid="416" grpId="11"/>
      <p:bldP build="whole" bldLvl="1" animBg="1" rev="0" advAuto="0" spid="420" grpId="17"/>
      <p:bldP build="whole" bldLvl="1" animBg="1" rev="0" advAuto="0" spid="418" grpId="4"/>
      <p:bldP build="whole" bldLvl="1" animBg="1" rev="0" advAuto="0" spid="419" grpId="10"/>
      <p:bldP build="whole" bldLvl="1" animBg="1" rev="0" advAuto="0" spid="423" grpId="9"/>
      <p:bldP build="whole" bldLvl="1" animBg="1" rev="0" advAuto="0" spid="424" grpId="22"/>
      <p:bldP build="whole" bldLvl="1" animBg="1" rev="0" advAuto="0" spid="422" grpId="8"/>
      <p:bldP build="whole" bldLvl="1" animBg="1" rev="0" advAuto="0" spid="418" grpId="12"/>
      <p:bldP build="whole" bldLvl="1" animBg="1" rev="0" advAuto="0" spid="413" grpId="1"/>
      <p:bldP build="whole" bldLvl="1" animBg="1" rev="0" advAuto="0" spid="423" grpId="19"/>
      <p:bldP build="whole" bldLvl="1" animBg="1" rev="0" advAuto="0" spid="415" grpId="3"/>
      <p:bldP build="whole" bldLvl="1" animBg="1" rev="0" advAuto="0" spid="419" grpId="20"/>
      <p:bldP build="whole" bldLvl="1" animBg="1" rev="0" advAuto="0" spid="422" grpId="16"/>
      <p:bldP build="whole" bldLvl="1" animBg="1" rev="0" advAuto="0" spid="425" grpId="21"/>
      <p:bldP build="whole" bldLvl="1" animBg="1" rev="0" advAuto="0" spid="415" grpId="13"/>
      <p:bldP build="whole" bldLvl="1" animBg="1" rev="0" advAuto="0" spid="421" grpId="7"/>
      <p:bldP build="whole" bldLvl="1" animBg="1" rev="0" advAuto="0" spid="413" grpId="15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ather &amp; separ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gather &amp; separate</a:t>
            </a:r>
          </a:p>
        </p:txBody>
      </p:sp>
      <p:sp>
        <p:nvSpPr>
          <p:cNvPr id="429" name="Your turn…"/>
          <p:cNvSpPr txBox="1"/>
          <p:nvPr/>
        </p:nvSpPr>
        <p:spPr>
          <a:xfrm>
            <a:off x="656451" y="2277155"/>
            <a:ext cx="11691898" cy="3092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500"/>
            </a:pPr>
            <a:r>
              <a:t>Your turn</a:t>
            </a:r>
          </a:p>
          <a:p>
            <a:pPr algn="l">
              <a:defRPr sz="4000"/>
            </a:pPr>
          </a:p>
          <a:p>
            <a:pPr algn="l">
              <a:defRPr sz="4000"/>
            </a:pPr>
            <a:r>
              <a:rPr sz="3300"/>
              <a:t>Ex.9: Use </a:t>
            </a:r>
            <a:r>
              <a:rPr sz="2900">
                <a:latin typeface="American Typewriter"/>
                <a:ea typeface="American Typewriter"/>
                <a:cs typeface="American Typewriter"/>
                <a:sym typeface="American Typewriter"/>
              </a:rPr>
              <a:t>gather</a:t>
            </a:r>
            <a:r>
              <a:rPr sz="3300"/>
              <a:t> and </a:t>
            </a:r>
            <a:r>
              <a:rPr sz="2900">
                <a:latin typeface="American Typewriter"/>
                <a:ea typeface="American Typewriter"/>
                <a:cs typeface="American Typewriter"/>
                <a:sym typeface="American Typewriter"/>
              </a:rPr>
              <a:t>separate</a:t>
            </a:r>
            <a:r>
              <a:rPr sz="3300"/>
              <a:t> to transform the data frame </a:t>
            </a:r>
            <a:r>
              <a:rPr sz="2900">
                <a:latin typeface="American Typewriter"/>
                <a:ea typeface="American Typewriter"/>
                <a:cs typeface="American Typewriter"/>
                <a:sym typeface="American Typewriter"/>
              </a:rPr>
              <a:t>species </a:t>
            </a:r>
            <a:r>
              <a:rPr sz="3300"/>
              <a:t>into a ‘tidy’ format, where each column is a variable and each row, an observation</a:t>
            </a:r>
          </a:p>
        </p:txBody>
      </p:sp>
      <p:pic>
        <p:nvPicPr>
          <p:cNvPr id="430" name="Screen Shot 2017-01-03 at 16.33.24.png" descr="Screen Shot 2017-01-03 at 16.33.24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9580"/>
          <a:stretch>
            <a:fillRect/>
          </a:stretch>
        </p:blipFill>
        <p:spPr>
          <a:xfrm>
            <a:off x="1218463" y="5671590"/>
            <a:ext cx="10969294" cy="3881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0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pre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spread</a:t>
            </a:r>
          </a:p>
        </p:txBody>
      </p:sp>
      <p:sp>
        <p:nvSpPr>
          <p:cNvPr id="433" name="spread(df,IFN,n)"/>
          <p:cNvSpPr txBox="1"/>
          <p:nvPr/>
        </p:nvSpPr>
        <p:spPr>
          <a:xfrm>
            <a:off x="7881840" y="2325780"/>
            <a:ext cx="3162797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spread(df,IFN,n)</a:t>
            </a:r>
          </a:p>
        </p:txBody>
      </p:sp>
      <p:sp>
        <p:nvSpPr>
          <p:cNvPr id="434" name="df"/>
          <p:cNvSpPr txBox="1"/>
          <p:nvPr/>
        </p:nvSpPr>
        <p:spPr>
          <a:xfrm>
            <a:off x="2547600" y="2653265"/>
            <a:ext cx="495363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df</a:t>
            </a:r>
          </a:p>
        </p:txBody>
      </p:sp>
      <p:graphicFrame>
        <p:nvGraphicFramePr>
          <p:cNvPr id="435" name="Table"/>
          <p:cNvGraphicFramePr/>
          <p:nvPr/>
        </p:nvGraphicFramePr>
        <p:xfrm>
          <a:off x="932774" y="3646053"/>
          <a:ext cx="4033452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835884"/>
                <a:gridCol w="1203167"/>
                <a:gridCol w="1366378"/>
              </a:tblGrid>
              <a:tr h="544712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Prov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Lleida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Girona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Barcelona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Tarragona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Lleida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Girona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Barcelona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Tarragona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
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6" name="Line"/>
          <p:cNvSpPr/>
          <p:nvPr/>
        </p:nvSpPr>
        <p:spPr>
          <a:xfrm flipH="1" flipV="1">
            <a:off x="9468713" y="1205490"/>
            <a:ext cx="647966" cy="1073676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" name="factor (will form the  new columns)"/>
          <p:cNvSpPr txBox="1"/>
          <p:nvPr/>
        </p:nvSpPr>
        <p:spPr>
          <a:xfrm>
            <a:off x="7462580" y="60776"/>
            <a:ext cx="3539441" cy="108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>
                <a:solidFill>
                  <a:srgbClr val="74747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factor (will form the </a:t>
            </a:r>
            <a:br>
              <a:rPr>
                <a:latin typeface="+mn-lt"/>
                <a:ea typeface="+mn-ea"/>
                <a:cs typeface="+mn-cs"/>
                <a:sym typeface="Helvetica Neue Light"/>
              </a:rPr>
            </a:br>
            <a:r>
              <a:rPr>
                <a:latin typeface="+mn-lt"/>
                <a:ea typeface="+mn-ea"/>
                <a:cs typeface="+mn-cs"/>
                <a:sym typeface="Helvetica Neue Light"/>
              </a:rPr>
              <a:t>new columns)</a:t>
            </a:r>
          </a:p>
        </p:txBody>
      </p:sp>
      <p:sp>
        <p:nvSpPr>
          <p:cNvPr id="438" name="data frame"/>
          <p:cNvSpPr txBox="1"/>
          <p:nvPr/>
        </p:nvSpPr>
        <p:spPr>
          <a:xfrm>
            <a:off x="6715590" y="3221572"/>
            <a:ext cx="199633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>
                <a:solidFill>
                  <a:srgbClr val="747474"/>
                </a:solidFill>
              </a:defRPr>
            </a:lvl1pPr>
          </a:lstStyle>
          <a:p>
            <a: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data frame</a:t>
            </a:r>
          </a:p>
        </p:txBody>
      </p:sp>
      <p:sp>
        <p:nvSpPr>
          <p:cNvPr id="439" name="Line"/>
          <p:cNvSpPr/>
          <p:nvPr/>
        </p:nvSpPr>
        <p:spPr>
          <a:xfrm flipH="1">
            <a:off x="8312916" y="2871829"/>
            <a:ext cx="1171658" cy="464522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0" name="value"/>
          <p:cNvSpPr txBox="1"/>
          <p:nvPr/>
        </p:nvSpPr>
        <p:spPr>
          <a:xfrm>
            <a:off x="11740907" y="3033479"/>
            <a:ext cx="101772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>
                <a:solidFill>
                  <a:srgbClr val="747474"/>
                </a:solidFill>
              </a:defRPr>
            </a:lvl1pPr>
          </a:lstStyle>
          <a:p>
            <a: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value</a:t>
            </a:r>
          </a:p>
        </p:txBody>
      </p:sp>
      <p:sp>
        <p:nvSpPr>
          <p:cNvPr id="441" name="Line"/>
          <p:cNvSpPr/>
          <p:nvPr/>
        </p:nvSpPr>
        <p:spPr>
          <a:xfrm>
            <a:off x="10739287" y="2807390"/>
            <a:ext cx="937052" cy="400271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442" name="Table"/>
          <p:cNvGraphicFramePr/>
          <p:nvPr/>
        </p:nvGraphicFramePr>
        <p:xfrm>
          <a:off x="7595417" y="4411832"/>
          <a:ext cx="4418131" cy="34987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835884"/>
                <a:gridCol w="1203167"/>
                <a:gridCol w="1366378"/>
              </a:tblGrid>
              <a:tr h="69721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Prov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IFN_3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69721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Lleida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69721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Girona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69721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Barcelona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69721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Tarragona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443" name="Screen Shot 2017-01-03 at 23.42.00.png" descr="Screen Shot 2017-01-03 at 23.42.00.png"/>
          <p:cNvPicPr>
            <a:picLocks noChangeAspect="0"/>
          </p:cNvPicPr>
          <p:nvPr/>
        </p:nvPicPr>
        <p:blipFill>
          <a:blip r:embed="rId2">
            <a:extLst/>
          </a:blip>
          <a:srcRect l="53460" t="11605" r="0" b="54507"/>
          <a:stretch>
            <a:fillRect/>
          </a:stretch>
        </p:blipFill>
        <p:spPr>
          <a:xfrm>
            <a:off x="3202896" y="195659"/>
            <a:ext cx="3205274" cy="1665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0" grpId="3"/>
      <p:bldP build="whole" bldLvl="1" animBg="1" rev="0" advAuto="0" spid="438" grpId="7"/>
      <p:bldP build="whole" bldLvl="1" animBg="1" rev="0" advAuto="0" spid="441" grpId="5"/>
      <p:bldP build="whole" bldLvl="1" animBg="1" rev="0" advAuto="0" spid="439" grpId="6"/>
      <p:bldP build="whole" bldLvl="1" animBg="1" rev="0" advAuto="0" spid="442" grpId="8"/>
      <p:bldP build="whole" bldLvl="1" animBg="1" rev="0" advAuto="0" spid="436" grpId="4"/>
      <p:bldP build="whole" bldLvl="1" animBg="1" rev="0" advAuto="0" spid="433" grpId="1"/>
      <p:bldP build="whole" bldLvl="1" animBg="1" rev="0" advAuto="0" spid="43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ur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our data</a:t>
            </a:r>
          </a:p>
        </p:txBody>
      </p:sp>
      <p:sp>
        <p:nvSpPr>
          <p:cNvPr id="177" name="plots [11,858 x 15]: all plots from the Third Spanish  Forest Inventory (IFN3) in Catalonia…"/>
          <p:cNvSpPr txBox="1"/>
          <p:nvPr>
            <p:ph type="body" idx="1"/>
          </p:nvPr>
        </p:nvSpPr>
        <p:spPr>
          <a:xfrm>
            <a:off x="571500" y="2417865"/>
            <a:ext cx="12082546" cy="7124057"/>
          </a:xfrm>
          <a:prstGeom prst="rect">
            <a:avLst/>
          </a:prstGeom>
        </p:spPr>
        <p:txBody>
          <a:bodyPr/>
          <a:lstStyle/>
          <a:p>
            <a:pPr marL="369570" indent="-369570" defTabSz="566674">
              <a:spcBef>
                <a:spcPts val="4000"/>
              </a:spcBef>
              <a:defRPr sz="3492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910">
                <a:latin typeface="Monaco"/>
                <a:ea typeface="Monaco"/>
                <a:cs typeface="Monaco"/>
                <a:sym typeface="Monaco"/>
              </a:rPr>
              <a:t>plots</a:t>
            </a:r>
            <a:r>
              <a:rPr sz="2910">
                <a:latin typeface="Monaco"/>
                <a:ea typeface="Monaco"/>
                <a:cs typeface="Monaco"/>
                <a:sym typeface="Monaco"/>
              </a:rPr>
              <a:t> [11,858 x 15]</a:t>
            </a:r>
            <a:r>
              <a:rPr>
                <a:latin typeface="+mn-lt"/>
                <a:ea typeface="+mn-ea"/>
                <a:cs typeface="+mn-cs"/>
                <a:sym typeface="Helvetica Neue Light"/>
              </a:rPr>
              <a:t>: all plots from the Third Spanish </a:t>
            </a:r>
            <a:br>
              <a:rPr>
                <a:latin typeface="+mn-lt"/>
                <a:ea typeface="+mn-ea"/>
                <a:cs typeface="+mn-cs"/>
                <a:sym typeface="Helvetica Neue Light"/>
              </a:rPr>
            </a:br>
            <a:r>
              <a:rPr>
                <a:latin typeface="+mn-lt"/>
                <a:ea typeface="+mn-ea"/>
                <a:cs typeface="+mn-cs"/>
                <a:sym typeface="Helvetica Neue Light"/>
              </a:rPr>
              <a:t>Forest Inventory (IFN3) in Catalonia</a:t>
            </a:r>
            <a:endParaRPr>
              <a:latin typeface="+mn-lt"/>
              <a:ea typeface="+mn-ea"/>
              <a:cs typeface="+mn-cs"/>
              <a:sym typeface="Helvetica Neue Light"/>
            </a:endParaRPr>
          </a:p>
          <a:p>
            <a:pPr marL="369570" indent="-369570" defTabSz="566674">
              <a:spcBef>
                <a:spcPts val="4000"/>
              </a:spcBef>
              <a:defRPr sz="3492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2910">
                <a:latin typeface="Monaco"/>
                <a:ea typeface="Monaco"/>
                <a:cs typeface="Monaco"/>
                <a:sym typeface="Monaco"/>
              </a:rPr>
              <a:t>trees [111,756 x 12]</a:t>
            </a:r>
            <a:r>
              <a:t>: </a:t>
            </a:r>
            <a:r>
              <a:rPr>
                <a:latin typeface="+mn-lt"/>
                <a:ea typeface="+mn-ea"/>
                <a:cs typeface="+mn-cs"/>
                <a:sym typeface="Helvetica Neue Light"/>
              </a:rPr>
              <a:t>all trees with dbh &gt; 7.5 cm measured in both IFN2 and IFN3</a:t>
            </a:r>
            <a:endParaRPr>
              <a:latin typeface="+mn-lt"/>
              <a:ea typeface="+mn-ea"/>
              <a:cs typeface="+mn-cs"/>
              <a:sym typeface="Helvetica Neue Light"/>
            </a:endParaRPr>
          </a:p>
          <a:p>
            <a:pPr marL="369570" indent="-369570" defTabSz="566674">
              <a:spcBef>
                <a:spcPts val="4000"/>
              </a:spcBef>
              <a:defRPr sz="3492"/>
            </a:pPr>
            <a:r>
              <a:rPr sz="2910">
                <a:latin typeface="Monaco"/>
                <a:ea typeface="Monaco"/>
                <a:cs typeface="Monaco"/>
                <a:sym typeface="Monaco"/>
              </a:rPr>
              <a:t>species</a:t>
            </a:r>
            <a:r>
              <a:rPr sz="2910">
                <a:latin typeface="Monaco"/>
                <a:ea typeface="Monaco"/>
                <a:cs typeface="Monaco"/>
                <a:sym typeface="Monaco"/>
              </a:rPr>
              <a:t> [14,778 x 15]</a:t>
            </a:r>
            <a:r>
              <a:t>: number of trees per hectare in each plot, by species and size class </a:t>
            </a:r>
          </a:p>
          <a:p>
            <a:pPr marL="369570" indent="-369570" defTabSz="566674">
              <a:spcBef>
                <a:spcPts val="4000"/>
              </a:spcBef>
              <a:defRPr sz="3492"/>
            </a:pPr>
            <a:r>
              <a:rPr sz="2910">
                <a:latin typeface="Monaco"/>
                <a:ea typeface="Monaco"/>
                <a:cs typeface="Monaco"/>
                <a:sym typeface="Monaco"/>
              </a:rPr>
              <a:t>coordinates</a:t>
            </a:r>
            <a:r>
              <a:rPr sz="2910">
                <a:latin typeface="Monaco"/>
                <a:ea typeface="Monaco"/>
                <a:cs typeface="Monaco"/>
                <a:sym typeface="Monaco"/>
              </a:rPr>
              <a:t> [11,858 x 6]: </a:t>
            </a:r>
            <a:r>
              <a:t>X and Y UTM coordinates of each plot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10115039" y="91826"/>
            <a:ext cx="2790313" cy="3325689"/>
            <a:chOff x="0" y="0"/>
            <a:chExt cx="2790311" cy="3325688"/>
          </a:xfrm>
        </p:grpSpPr>
        <p:pic>
          <p:nvPicPr>
            <p:cNvPr id="178" name="logo.png" descr="logo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71615" cy="13571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logo (2).png" descr="logo (2)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04335" y="37360"/>
              <a:ext cx="1128337" cy="13069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" name="logo (1).png" descr="logo (1)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5127" y="997961"/>
              <a:ext cx="1149648" cy="1331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1" name="images (1).jpeg" descr="images (1)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761" t="3900" r="5398" b="5676"/>
            <a:stretch>
              <a:fillRect/>
            </a:stretch>
          </p:blipFill>
          <p:spPr>
            <a:xfrm>
              <a:off x="1618560" y="1019302"/>
              <a:ext cx="1171752" cy="1331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59" fill="norm" stroke="1" extrusionOk="0">
                  <a:moveTo>
                    <a:pt x="10573" y="6"/>
                  </a:moveTo>
                  <a:cubicBezTo>
                    <a:pt x="10407" y="-14"/>
                    <a:pt x="10307" y="23"/>
                    <a:pt x="10201" y="83"/>
                  </a:cubicBezTo>
                  <a:cubicBezTo>
                    <a:pt x="10010" y="191"/>
                    <a:pt x="9491" y="462"/>
                    <a:pt x="9043" y="687"/>
                  </a:cubicBezTo>
                  <a:cubicBezTo>
                    <a:pt x="8595" y="911"/>
                    <a:pt x="8113" y="1152"/>
                    <a:pt x="7979" y="1226"/>
                  </a:cubicBezTo>
                  <a:cubicBezTo>
                    <a:pt x="7564" y="1457"/>
                    <a:pt x="3099" y="3727"/>
                    <a:pt x="1508" y="4516"/>
                  </a:cubicBezTo>
                  <a:lnTo>
                    <a:pt x="0" y="5267"/>
                  </a:lnTo>
                  <a:lnTo>
                    <a:pt x="0" y="10709"/>
                  </a:lnTo>
                  <a:lnTo>
                    <a:pt x="0" y="16150"/>
                  </a:lnTo>
                  <a:lnTo>
                    <a:pt x="714" y="16581"/>
                  </a:lnTo>
                  <a:cubicBezTo>
                    <a:pt x="1108" y="16820"/>
                    <a:pt x="1858" y="17225"/>
                    <a:pt x="2383" y="17474"/>
                  </a:cubicBezTo>
                  <a:cubicBezTo>
                    <a:pt x="2907" y="17723"/>
                    <a:pt x="3524" y="18077"/>
                    <a:pt x="3753" y="18264"/>
                  </a:cubicBezTo>
                  <a:cubicBezTo>
                    <a:pt x="3982" y="18451"/>
                    <a:pt x="4254" y="18605"/>
                    <a:pt x="4357" y="18605"/>
                  </a:cubicBezTo>
                  <a:cubicBezTo>
                    <a:pt x="4542" y="18605"/>
                    <a:pt x="5539" y="19059"/>
                    <a:pt x="6682" y="19671"/>
                  </a:cubicBezTo>
                  <a:cubicBezTo>
                    <a:pt x="6996" y="19839"/>
                    <a:pt x="7458" y="20057"/>
                    <a:pt x="7709" y="20153"/>
                  </a:cubicBezTo>
                  <a:cubicBezTo>
                    <a:pt x="7991" y="20261"/>
                    <a:pt x="8117" y="20391"/>
                    <a:pt x="8045" y="20494"/>
                  </a:cubicBezTo>
                  <a:cubicBezTo>
                    <a:pt x="7967" y="20604"/>
                    <a:pt x="8015" y="20634"/>
                    <a:pt x="8183" y="20577"/>
                  </a:cubicBezTo>
                  <a:cubicBezTo>
                    <a:pt x="8330" y="20527"/>
                    <a:pt x="8558" y="20610"/>
                    <a:pt x="8722" y="20770"/>
                  </a:cubicBezTo>
                  <a:cubicBezTo>
                    <a:pt x="8879" y="20922"/>
                    <a:pt x="9148" y="21046"/>
                    <a:pt x="9312" y="21046"/>
                  </a:cubicBezTo>
                  <a:cubicBezTo>
                    <a:pt x="9477" y="21046"/>
                    <a:pt x="9693" y="21171"/>
                    <a:pt x="9801" y="21322"/>
                  </a:cubicBezTo>
                  <a:cubicBezTo>
                    <a:pt x="9952" y="21537"/>
                    <a:pt x="10146" y="21586"/>
                    <a:pt x="10660" y="21547"/>
                  </a:cubicBezTo>
                  <a:cubicBezTo>
                    <a:pt x="11608" y="21476"/>
                    <a:pt x="11726" y="21440"/>
                    <a:pt x="12540" y="20975"/>
                  </a:cubicBezTo>
                  <a:cubicBezTo>
                    <a:pt x="12944" y="20745"/>
                    <a:pt x="13645" y="20381"/>
                    <a:pt x="14093" y="20172"/>
                  </a:cubicBezTo>
                  <a:cubicBezTo>
                    <a:pt x="14540" y="19964"/>
                    <a:pt x="15191" y="19626"/>
                    <a:pt x="15543" y="19414"/>
                  </a:cubicBezTo>
                  <a:cubicBezTo>
                    <a:pt x="15894" y="19203"/>
                    <a:pt x="16346" y="18990"/>
                    <a:pt x="16548" y="18945"/>
                  </a:cubicBezTo>
                  <a:cubicBezTo>
                    <a:pt x="16750" y="18901"/>
                    <a:pt x="16959" y="18774"/>
                    <a:pt x="17007" y="18663"/>
                  </a:cubicBezTo>
                  <a:cubicBezTo>
                    <a:pt x="17056" y="18551"/>
                    <a:pt x="17211" y="18463"/>
                    <a:pt x="17357" y="18463"/>
                  </a:cubicBezTo>
                  <a:cubicBezTo>
                    <a:pt x="17503" y="18463"/>
                    <a:pt x="17819" y="18347"/>
                    <a:pt x="18056" y="18206"/>
                  </a:cubicBezTo>
                  <a:cubicBezTo>
                    <a:pt x="18294" y="18065"/>
                    <a:pt x="18706" y="17857"/>
                    <a:pt x="18975" y="17744"/>
                  </a:cubicBezTo>
                  <a:cubicBezTo>
                    <a:pt x="19917" y="17348"/>
                    <a:pt x="21111" y="16547"/>
                    <a:pt x="21306" y="16183"/>
                  </a:cubicBezTo>
                  <a:cubicBezTo>
                    <a:pt x="21514" y="15794"/>
                    <a:pt x="21600" y="6224"/>
                    <a:pt x="21401" y="5569"/>
                  </a:cubicBezTo>
                  <a:cubicBezTo>
                    <a:pt x="21337" y="5358"/>
                    <a:pt x="20922" y="5055"/>
                    <a:pt x="20221" y="4715"/>
                  </a:cubicBezTo>
                  <a:cubicBezTo>
                    <a:pt x="19194" y="4216"/>
                    <a:pt x="16326" y="2790"/>
                    <a:pt x="15805" y="2518"/>
                  </a:cubicBezTo>
                  <a:cubicBezTo>
                    <a:pt x="12171" y="620"/>
                    <a:pt x="11071" y="64"/>
                    <a:pt x="10573" y="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82" name="download (1).jpeg" descr="download (1)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3816" t="2876" r="3616" b="3942"/>
            <a:stretch>
              <a:fillRect/>
            </a:stretch>
          </p:blipFill>
          <p:spPr>
            <a:xfrm>
              <a:off x="1055547" y="2019019"/>
              <a:ext cx="1157315" cy="130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99" fill="norm" stroke="1" extrusionOk="0">
                  <a:moveTo>
                    <a:pt x="10304" y="6"/>
                  </a:moveTo>
                  <a:cubicBezTo>
                    <a:pt x="10219" y="19"/>
                    <a:pt x="10164" y="46"/>
                    <a:pt x="10164" y="91"/>
                  </a:cubicBezTo>
                  <a:cubicBezTo>
                    <a:pt x="10164" y="260"/>
                    <a:pt x="8552" y="1085"/>
                    <a:pt x="8182" y="1105"/>
                  </a:cubicBezTo>
                  <a:cubicBezTo>
                    <a:pt x="8067" y="1111"/>
                    <a:pt x="7552" y="1360"/>
                    <a:pt x="7036" y="1657"/>
                  </a:cubicBezTo>
                  <a:cubicBezTo>
                    <a:pt x="6520" y="1955"/>
                    <a:pt x="6050" y="2200"/>
                    <a:pt x="5993" y="2203"/>
                  </a:cubicBezTo>
                  <a:cubicBezTo>
                    <a:pt x="5936" y="2207"/>
                    <a:pt x="5587" y="2403"/>
                    <a:pt x="5215" y="2639"/>
                  </a:cubicBezTo>
                  <a:cubicBezTo>
                    <a:pt x="4842" y="2875"/>
                    <a:pt x="4539" y="3018"/>
                    <a:pt x="4539" y="2957"/>
                  </a:cubicBezTo>
                  <a:cubicBezTo>
                    <a:pt x="4539" y="2788"/>
                    <a:pt x="3253" y="3416"/>
                    <a:pt x="2593" y="3906"/>
                  </a:cubicBezTo>
                  <a:cubicBezTo>
                    <a:pt x="2269" y="4146"/>
                    <a:pt x="1840" y="4341"/>
                    <a:pt x="1645" y="4341"/>
                  </a:cubicBezTo>
                  <a:cubicBezTo>
                    <a:pt x="1450" y="4341"/>
                    <a:pt x="1002" y="4579"/>
                    <a:pt x="647" y="4868"/>
                  </a:cubicBezTo>
                  <a:lnTo>
                    <a:pt x="0" y="5388"/>
                  </a:lnTo>
                  <a:lnTo>
                    <a:pt x="30" y="10743"/>
                  </a:lnTo>
                  <a:cubicBezTo>
                    <a:pt x="61" y="16850"/>
                    <a:pt x="-96" y="16351"/>
                    <a:pt x="2049" y="17379"/>
                  </a:cubicBezTo>
                  <a:cubicBezTo>
                    <a:pt x="2670" y="17677"/>
                    <a:pt x="3559" y="18136"/>
                    <a:pt x="4017" y="18393"/>
                  </a:cubicBezTo>
                  <a:cubicBezTo>
                    <a:pt x="4476" y="18650"/>
                    <a:pt x="5317" y="19081"/>
                    <a:pt x="5890" y="19349"/>
                  </a:cubicBezTo>
                  <a:cubicBezTo>
                    <a:pt x="6463" y="19617"/>
                    <a:pt x="7259" y="20012"/>
                    <a:pt x="7660" y="20232"/>
                  </a:cubicBezTo>
                  <a:cubicBezTo>
                    <a:pt x="8061" y="20453"/>
                    <a:pt x="8531" y="20686"/>
                    <a:pt x="8703" y="20746"/>
                  </a:cubicBezTo>
                  <a:cubicBezTo>
                    <a:pt x="8875" y="20806"/>
                    <a:pt x="9331" y="21000"/>
                    <a:pt x="9716" y="21181"/>
                  </a:cubicBezTo>
                  <a:cubicBezTo>
                    <a:pt x="10592" y="21594"/>
                    <a:pt x="11689" y="21418"/>
                    <a:pt x="12948" y="20661"/>
                  </a:cubicBezTo>
                  <a:cubicBezTo>
                    <a:pt x="13862" y="20112"/>
                    <a:pt x="16239" y="18887"/>
                    <a:pt x="16414" y="18874"/>
                  </a:cubicBezTo>
                  <a:cubicBezTo>
                    <a:pt x="16472" y="18870"/>
                    <a:pt x="16805" y="18709"/>
                    <a:pt x="17149" y="18517"/>
                  </a:cubicBezTo>
                  <a:cubicBezTo>
                    <a:pt x="17493" y="18325"/>
                    <a:pt x="18099" y="17991"/>
                    <a:pt x="18500" y="17776"/>
                  </a:cubicBezTo>
                  <a:cubicBezTo>
                    <a:pt x="18901" y="17560"/>
                    <a:pt x="19416" y="17280"/>
                    <a:pt x="19646" y="17152"/>
                  </a:cubicBezTo>
                  <a:cubicBezTo>
                    <a:pt x="19875" y="17024"/>
                    <a:pt x="20224" y="16872"/>
                    <a:pt x="20417" y="16814"/>
                  </a:cubicBezTo>
                  <a:cubicBezTo>
                    <a:pt x="20610" y="16756"/>
                    <a:pt x="20913" y="16435"/>
                    <a:pt x="21092" y="16099"/>
                  </a:cubicBezTo>
                  <a:cubicBezTo>
                    <a:pt x="21363" y="15593"/>
                    <a:pt x="21416" y="14667"/>
                    <a:pt x="21416" y="10730"/>
                  </a:cubicBezTo>
                  <a:cubicBezTo>
                    <a:pt x="21416" y="5100"/>
                    <a:pt x="21504" y="5358"/>
                    <a:pt x="19337" y="4179"/>
                  </a:cubicBezTo>
                  <a:cubicBezTo>
                    <a:pt x="19165" y="4085"/>
                    <a:pt x="18663" y="3855"/>
                    <a:pt x="18221" y="3666"/>
                  </a:cubicBezTo>
                  <a:cubicBezTo>
                    <a:pt x="17778" y="3476"/>
                    <a:pt x="17367" y="3214"/>
                    <a:pt x="17310" y="3087"/>
                  </a:cubicBezTo>
                  <a:cubicBezTo>
                    <a:pt x="17253" y="2960"/>
                    <a:pt x="17077" y="2860"/>
                    <a:pt x="16921" y="2860"/>
                  </a:cubicBezTo>
                  <a:cubicBezTo>
                    <a:pt x="16574" y="2860"/>
                    <a:pt x="15003" y="2141"/>
                    <a:pt x="14843" y="1911"/>
                  </a:cubicBezTo>
                  <a:cubicBezTo>
                    <a:pt x="14779" y="1819"/>
                    <a:pt x="14540" y="1748"/>
                    <a:pt x="14314" y="1748"/>
                  </a:cubicBezTo>
                  <a:cubicBezTo>
                    <a:pt x="14088" y="1748"/>
                    <a:pt x="13852" y="1633"/>
                    <a:pt x="13792" y="1495"/>
                  </a:cubicBezTo>
                  <a:cubicBezTo>
                    <a:pt x="13679" y="1232"/>
                    <a:pt x="11442" y="191"/>
                    <a:pt x="10634" y="26"/>
                  </a:cubicBezTo>
                  <a:cubicBezTo>
                    <a:pt x="10506" y="-1"/>
                    <a:pt x="10389" y="-6"/>
                    <a:pt x="10304" y="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un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unite</a:t>
            </a:r>
          </a:p>
        </p:txBody>
      </p:sp>
      <p:sp>
        <p:nvSpPr>
          <p:cNvPr id="446" name="df"/>
          <p:cNvSpPr txBox="1"/>
          <p:nvPr/>
        </p:nvSpPr>
        <p:spPr>
          <a:xfrm>
            <a:off x="2547600" y="2653265"/>
            <a:ext cx="495363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df</a:t>
            </a:r>
          </a:p>
        </p:txBody>
      </p:sp>
      <p:sp>
        <p:nvSpPr>
          <p:cNvPr id="447" name="Line"/>
          <p:cNvSpPr/>
          <p:nvPr/>
        </p:nvSpPr>
        <p:spPr>
          <a:xfrm flipH="1" flipV="1">
            <a:off x="7206623" y="1260948"/>
            <a:ext cx="269340" cy="1077264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8" name="name of the column  to add"/>
          <p:cNvSpPr txBox="1"/>
          <p:nvPr/>
        </p:nvSpPr>
        <p:spPr>
          <a:xfrm>
            <a:off x="5769807" y="206999"/>
            <a:ext cx="3712567" cy="108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>
                <a:solidFill>
                  <a:srgbClr val="74747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name of the column </a:t>
            </a:r>
            <a:br>
              <a:rPr>
                <a:latin typeface="+mn-lt"/>
                <a:ea typeface="+mn-ea"/>
                <a:cs typeface="+mn-cs"/>
                <a:sym typeface="Helvetica Neue Light"/>
              </a:rPr>
            </a:br>
            <a:r>
              <a:rPr>
                <a:latin typeface="+mn-lt"/>
                <a:ea typeface="+mn-ea"/>
                <a:cs typeface="+mn-cs"/>
                <a:sym typeface="Helvetica Neue Light"/>
              </a:rPr>
              <a:t>to add</a:t>
            </a:r>
          </a:p>
        </p:txBody>
      </p:sp>
      <p:sp>
        <p:nvSpPr>
          <p:cNvPr id="449" name="data frame"/>
          <p:cNvSpPr txBox="1"/>
          <p:nvPr/>
        </p:nvSpPr>
        <p:spPr>
          <a:xfrm>
            <a:off x="6017719" y="3323345"/>
            <a:ext cx="1996340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>
                <a:solidFill>
                  <a:srgbClr val="747474"/>
                </a:solidFill>
              </a:defRPr>
            </a:lvl1pPr>
          </a:lstStyle>
          <a:p>
            <a: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data frame</a:t>
            </a:r>
          </a:p>
        </p:txBody>
      </p:sp>
      <p:sp>
        <p:nvSpPr>
          <p:cNvPr id="450" name="Line"/>
          <p:cNvSpPr/>
          <p:nvPr/>
        </p:nvSpPr>
        <p:spPr>
          <a:xfrm>
            <a:off x="6788646" y="2795940"/>
            <a:ext cx="1" cy="586579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1" name="columns to join"/>
          <p:cNvSpPr txBox="1"/>
          <p:nvPr/>
        </p:nvSpPr>
        <p:spPr>
          <a:xfrm>
            <a:off x="9038492" y="3330161"/>
            <a:ext cx="1596848" cy="108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>
                <a:solidFill>
                  <a:srgbClr val="74747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columns</a:t>
            </a:r>
            <a:br>
              <a:rPr>
                <a:latin typeface="+mn-lt"/>
                <a:ea typeface="+mn-ea"/>
                <a:cs typeface="+mn-cs"/>
                <a:sym typeface="Helvetica Neue Light"/>
              </a:rPr>
            </a:br>
            <a:r>
              <a:rPr>
                <a:latin typeface="+mn-lt"/>
                <a:ea typeface="+mn-ea"/>
                <a:cs typeface="+mn-cs"/>
                <a:sym typeface="Helvetica Neue Light"/>
              </a:rPr>
              <a:t>to join</a:t>
            </a:r>
          </a:p>
        </p:txBody>
      </p:sp>
      <p:sp>
        <p:nvSpPr>
          <p:cNvPr id="452" name="Line"/>
          <p:cNvSpPr/>
          <p:nvPr/>
        </p:nvSpPr>
        <p:spPr>
          <a:xfrm>
            <a:off x="9242511" y="2771952"/>
            <a:ext cx="85520" cy="636247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453" name="Table"/>
          <p:cNvGraphicFramePr/>
          <p:nvPr/>
        </p:nvGraphicFramePr>
        <p:xfrm>
          <a:off x="692304" y="3307743"/>
          <a:ext cx="4255340" cy="49116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388759"/>
                <a:gridCol w="1075764"/>
                <a:gridCol w="1243042"/>
                <a:gridCol w="1131900"/>
              </a:tblGrid>
              <a:tr h="544326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Prov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n_IFN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Lleida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Girona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Barcelona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Tarragona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Lleida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Girona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Barcelona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326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Tarragona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54" name="unite(df,IFN,name,n_IFN,sep=“_”)"/>
          <p:cNvSpPr txBox="1"/>
          <p:nvPr/>
        </p:nvSpPr>
        <p:spPr>
          <a:xfrm>
            <a:off x="5555750" y="2295637"/>
            <a:ext cx="5479654" cy="459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unite(df,IFN,name,n_IFN,sep=“_”)</a:t>
            </a:r>
          </a:p>
        </p:txBody>
      </p:sp>
      <p:sp>
        <p:nvSpPr>
          <p:cNvPr id="455" name="Line"/>
          <p:cNvSpPr/>
          <p:nvPr/>
        </p:nvSpPr>
        <p:spPr>
          <a:xfrm flipV="1">
            <a:off x="10265542" y="1502282"/>
            <a:ext cx="254893" cy="929205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" name="separator (optional)"/>
          <p:cNvSpPr txBox="1"/>
          <p:nvPr/>
        </p:nvSpPr>
        <p:spPr>
          <a:xfrm>
            <a:off x="10315733" y="206999"/>
            <a:ext cx="1778102" cy="108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>
                <a:solidFill>
                  <a:srgbClr val="747474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separator</a:t>
            </a:r>
            <a:br>
              <a:rPr>
                <a:latin typeface="+mn-lt"/>
                <a:ea typeface="+mn-ea"/>
                <a:cs typeface="+mn-cs"/>
                <a:sym typeface="Helvetica Neue Light"/>
              </a:rPr>
            </a:br>
            <a:r>
              <a:rPr>
                <a:latin typeface="+mn-lt"/>
                <a:ea typeface="+mn-ea"/>
                <a:cs typeface="+mn-cs"/>
                <a:sym typeface="Helvetica Neue Light"/>
              </a:rPr>
              <a:t>(optional)</a:t>
            </a:r>
          </a:p>
        </p:txBody>
      </p:sp>
      <p:graphicFrame>
        <p:nvGraphicFramePr>
          <p:cNvPr id="457" name="Table"/>
          <p:cNvGraphicFramePr/>
          <p:nvPr/>
        </p:nvGraphicFramePr>
        <p:xfrm>
          <a:off x="7290331" y="4543757"/>
          <a:ext cx="4033452" cy="4915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1835884"/>
                <a:gridCol w="1203167"/>
                <a:gridCol w="1366378"/>
              </a:tblGrid>
              <a:tr h="544712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Prov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IFN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T w="12700">
                      <a:solidFill>
                        <a:srgbClr val="3C3C1D"/>
                      </a:solidFill>
                      <a:miter lim="400000"/>
                    </a:lnT>
                    <a:solidFill>
                      <a:schemeClr val="accent6">
                        <a:hueOff val="-101409"/>
                        <a:satOff val="-1395"/>
                        <a:lumOff val="13614"/>
                      </a:schemeClr>
                    </a:solidFill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Lleida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Girona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Barcelona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Tarragona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Lleida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Girona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79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Barcelona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67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</a:tcPr>
                </a:tc>
              </a:tr>
              <a:tr h="54471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Tarragona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C3C1D"/>
                      </a:solidFill>
                      <a:miter lim="400000"/>
                    </a:lnL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IFN_3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C3C1D"/>
                      </a:solidFill>
                      <a:miter lim="400000"/>
                    </a:lnR>
                    <a:lnB w="12700">
                      <a:solidFill>
                        <a:srgbClr val="3C3C1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58" name="Line"/>
          <p:cNvSpPr/>
          <p:nvPr/>
        </p:nvSpPr>
        <p:spPr>
          <a:xfrm>
            <a:off x="8504151" y="2744836"/>
            <a:ext cx="474188" cy="695938"/>
          </a:xfrm>
          <a:prstGeom prst="line">
            <a:avLst/>
          </a:prstGeom>
          <a:ln w="254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459" name="Screen Shot 2017-01-03 at 23.42.00.png" descr="Screen Shot 2017-01-03 at 23.42.00.png"/>
          <p:cNvPicPr>
            <a:picLocks noChangeAspect="0"/>
          </p:cNvPicPr>
          <p:nvPr/>
        </p:nvPicPr>
        <p:blipFill>
          <a:blip r:embed="rId2">
            <a:extLst/>
          </a:blip>
          <a:srcRect l="54548" t="74907" r="7790" b="8068"/>
          <a:stretch>
            <a:fillRect/>
          </a:stretch>
        </p:blipFill>
        <p:spPr>
          <a:xfrm>
            <a:off x="2338561" y="754760"/>
            <a:ext cx="3125845" cy="1080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4" grpId="1"/>
      <p:bldP build="whole" bldLvl="1" animBg="1" rev="0" advAuto="0" spid="458" grpId="6"/>
      <p:bldP build="whole" bldLvl="1" animBg="1" rev="0" advAuto="0" spid="447" grpId="4"/>
      <p:bldP build="whole" bldLvl="1" animBg="1" rev="0" advAuto="0" spid="456" grpId="3"/>
      <p:bldP build="whole" bldLvl="1" animBg="1" rev="0" advAuto="0" spid="452" grpId="8"/>
      <p:bldP build="whole" bldLvl="1" animBg="1" rev="0" advAuto="0" spid="450" grpId="7"/>
      <p:bldP build="whole" bldLvl="1" animBg="1" rev="0" advAuto="0" spid="449" grpId="9"/>
      <p:bldP build="whole" bldLvl="1" animBg="1" rev="0" advAuto="0" spid="451" grpId="10"/>
      <p:bldP build="whole" bldLvl="1" animBg="1" rev="0" advAuto="0" spid="455" grpId="5"/>
      <p:bldP build="whole" bldLvl="1" animBg="1" rev="0" advAuto="0" spid="457" grpId="11"/>
      <p:bldP build="whole" bldLvl="1" animBg="1" rev="0" advAuto="0" spid="448" grpId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pread &amp; un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spread &amp; unite</a:t>
            </a:r>
          </a:p>
        </p:txBody>
      </p:sp>
      <p:sp>
        <p:nvSpPr>
          <p:cNvPr id="462" name="Your turn…"/>
          <p:cNvSpPr txBox="1"/>
          <p:nvPr/>
        </p:nvSpPr>
        <p:spPr>
          <a:xfrm>
            <a:off x="471355" y="2703463"/>
            <a:ext cx="12062091" cy="2761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500"/>
            </a:pPr>
            <a:r>
              <a:t>Your turn</a:t>
            </a:r>
          </a:p>
          <a:p>
            <a:pPr/>
          </a:p>
          <a:p>
            <a:pPr>
              <a:defRPr sz="4000"/>
            </a:pPr>
            <a:r>
              <a:t>Ex.10: Use 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unite</a:t>
            </a:r>
            <a:r>
              <a:t> and 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spread</a:t>
            </a:r>
            <a:r>
              <a:t> to transform the data in ex. 9 into its original format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other interesting aspects (I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other interesting aspects (I)</a:t>
            </a:r>
          </a:p>
        </p:txBody>
      </p:sp>
      <p:sp>
        <p:nvSpPr>
          <p:cNvPr id="465" name="dplyr and tidyr understand each other, and with the rest of the packages in the tidyverse (ggplot2, ggvis, broom…)"/>
          <p:cNvSpPr txBox="1"/>
          <p:nvPr/>
        </p:nvSpPr>
        <p:spPr>
          <a:xfrm>
            <a:off x="364823" y="2661385"/>
            <a:ext cx="11887805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38911" indent="-438911" algn="l" defTabSz="560831">
              <a:spcBef>
                <a:spcPts val="4000"/>
              </a:spcBef>
              <a:buSzPct val="75000"/>
              <a:buFont typeface="Helvetica Neue"/>
              <a:buChar char="•"/>
              <a:defRPr sz="3455">
                <a:solidFill>
                  <a:srgbClr val="747474"/>
                </a:solidFill>
              </a:defRPr>
            </a:pP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dplyr</a:t>
            </a:r>
            <a:r>
              <a:t> and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tidyr</a:t>
            </a:r>
            <a:r>
              <a:t> understand each other, and with the rest of the packages in the tidyverse (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ggplot2</a:t>
            </a:r>
            <a:r>
              <a:t>,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ggvis</a:t>
            </a:r>
            <a:r>
              <a:t>,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broom</a:t>
            </a:r>
            <a:r>
              <a:t>…)</a:t>
            </a:r>
          </a:p>
        </p:txBody>
      </p:sp>
      <p:sp>
        <p:nvSpPr>
          <p:cNvPr id="466" name="EXAMPLE Which is the diameter distribution of the main pine species in Catalonia?"/>
          <p:cNvSpPr txBox="1"/>
          <p:nvPr/>
        </p:nvSpPr>
        <p:spPr>
          <a:xfrm>
            <a:off x="1351917" y="6060297"/>
            <a:ext cx="9913616" cy="176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4200"/>
              </a:spcBef>
            </a:pPr>
            <a:r>
              <a:t>EXAMPLE</a:t>
            </a:r>
            <a:br/>
            <a:r>
              <a:t>Which is the diameter distribution of the main pine species in Catalonia?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6" grpId="2"/>
      <p:bldP build="p" bldLvl="5" animBg="1" rev="0" advAuto="0" spid="46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other interesting aspects (II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other interesting aspects (II)</a:t>
            </a:r>
          </a:p>
        </p:txBody>
      </p:sp>
      <p:sp>
        <p:nvSpPr>
          <p:cNvPr id="469" name="Functional sequences (save a set of orders as  pseudofunctions)"/>
          <p:cNvSpPr txBox="1"/>
          <p:nvPr/>
        </p:nvSpPr>
        <p:spPr>
          <a:xfrm>
            <a:off x="415623" y="2209928"/>
            <a:ext cx="11887805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>
                <a:solidFill>
                  <a:srgbClr val="747474"/>
                </a:solidFill>
              </a:defRPr>
            </a:pPr>
            <a:r>
              <a:t>Functional sequences (save a set of orders as </a:t>
            </a:r>
            <a:br/>
            <a:r>
              <a:t>pseudofunctions)</a:t>
            </a:r>
          </a:p>
        </p:txBody>
      </p:sp>
      <p:sp>
        <p:nvSpPr>
          <p:cNvPr id="470" name="av_growth &lt;-  . %&gt;%…"/>
          <p:cNvSpPr txBox="1"/>
          <p:nvPr/>
        </p:nvSpPr>
        <p:spPr>
          <a:xfrm>
            <a:off x="835329" y="3583569"/>
            <a:ext cx="7416801" cy="1655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>
                <a:latin typeface="Iosevka"/>
                <a:ea typeface="Iosevka"/>
                <a:cs typeface="Iosevka"/>
                <a:sym typeface="Iosevka"/>
              </a:defRPr>
            </a:pPr>
            <a:r>
              <a:t>av_growth &lt;-  . %&gt;%</a:t>
            </a:r>
          </a:p>
          <a:p>
            <a:pPr algn="l">
              <a:defRPr sz="2500">
                <a:latin typeface="Iosevka"/>
                <a:ea typeface="Iosevka"/>
                <a:cs typeface="Iosevka"/>
                <a:sym typeface="Iosevka"/>
              </a:defRPr>
            </a:pPr>
            <a:r>
              <a:t>            mutate(crec=DiamIf3-DiamIf2) %&gt;%</a:t>
            </a:r>
          </a:p>
          <a:p>
            <a:pPr algn="l">
              <a:defRPr sz="2500">
                <a:latin typeface="Iosevka"/>
                <a:ea typeface="Iosevka"/>
                <a:cs typeface="Iosevka"/>
                <a:sym typeface="Iosevka"/>
              </a:defRPr>
            </a:pPr>
            <a:r>
              <a:t>            group_by(Codi) %&gt;%</a:t>
            </a:r>
          </a:p>
          <a:p>
            <a:pPr algn="l">
              <a:defRPr sz="2500">
                <a:latin typeface="Iosevka"/>
                <a:ea typeface="Iosevka"/>
                <a:cs typeface="Iosevka"/>
                <a:sym typeface="Iosevka"/>
              </a:defRPr>
            </a:pPr>
            <a:r>
              <a:t>            summarise(media=mean(crec), n=n())</a:t>
            </a:r>
          </a:p>
        </p:txBody>
      </p:sp>
      <p:sp>
        <p:nvSpPr>
          <p:cNvPr id="471" name="These sequences can then be applied to a  data frame"/>
          <p:cNvSpPr txBox="1"/>
          <p:nvPr/>
        </p:nvSpPr>
        <p:spPr>
          <a:xfrm>
            <a:off x="254756" y="5799810"/>
            <a:ext cx="12495289" cy="975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>
                <a:solidFill>
                  <a:srgbClr val="747474"/>
                </a:solidFill>
              </a:defRPr>
            </a:lvl1pPr>
          </a:lstStyle>
          <a:p>
            <a:pPr/>
            <a:r>
              <a:t>These sequences can then be applied to a  data frame</a:t>
            </a:r>
          </a:p>
        </p:txBody>
      </p:sp>
      <p:sp>
        <p:nvSpPr>
          <p:cNvPr id="472" name="trees %&gt;% av_growth()"/>
          <p:cNvSpPr txBox="1"/>
          <p:nvPr/>
        </p:nvSpPr>
        <p:spPr>
          <a:xfrm>
            <a:off x="956733" y="6627154"/>
            <a:ext cx="3606801" cy="474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Iosevka"/>
                <a:ea typeface="Iosevka"/>
                <a:cs typeface="Iosevka"/>
                <a:sym typeface="Iosevka"/>
              </a:defRPr>
            </a:lvl1pPr>
          </a:lstStyle>
          <a:p>
            <a:pPr/>
            <a:r>
              <a:t> trees %&gt;% av_growth()</a:t>
            </a:r>
          </a:p>
        </p:txBody>
      </p:sp>
      <p:sp>
        <p:nvSpPr>
          <p:cNvPr id="473" name="Or be combined with new dplyr or tidyr functions"/>
          <p:cNvSpPr txBox="1"/>
          <p:nvPr/>
        </p:nvSpPr>
        <p:spPr>
          <a:xfrm>
            <a:off x="415623" y="7539673"/>
            <a:ext cx="11887805" cy="77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>
                <a:solidFill>
                  <a:srgbClr val="747474"/>
                </a:solidFill>
              </a:defRPr>
            </a:pPr>
            <a:r>
              <a:t>Or be combined with new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dplyr</a:t>
            </a:r>
            <a:r>
              <a:t> or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tidyr </a:t>
            </a:r>
            <a:r>
              <a:t>functions</a:t>
            </a:r>
          </a:p>
        </p:txBody>
      </p:sp>
      <p:sp>
        <p:nvSpPr>
          <p:cNvPr id="474" name="trees %&gt;%…"/>
          <p:cNvSpPr txBox="1"/>
          <p:nvPr/>
        </p:nvSpPr>
        <p:spPr>
          <a:xfrm>
            <a:off x="522816" y="8208486"/>
            <a:ext cx="5829301" cy="1261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>
                <a:latin typeface="Iosevka"/>
                <a:ea typeface="Iosevka"/>
                <a:cs typeface="Iosevka"/>
                <a:sym typeface="Iosevka"/>
              </a:defRPr>
            </a:pPr>
            <a:r>
              <a:t>  trees %&gt;%</a:t>
            </a:r>
          </a:p>
          <a:p>
            <a:pPr algn="l">
              <a:defRPr sz="2500">
                <a:latin typeface="Iosevka"/>
                <a:ea typeface="Iosevka"/>
                <a:cs typeface="Iosevka"/>
                <a:sym typeface="Iosevka"/>
              </a:defRPr>
            </a:pPr>
            <a:r>
              <a:t>        filter(Provincia=="17") %&gt;%</a:t>
            </a:r>
          </a:p>
          <a:p>
            <a:pPr algn="l">
              <a:defRPr sz="2500">
                <a:latin typeface="Iosevka"/>
                <a:ea typeface="Iosevka"/>
                <a:cs typeface="Iosevka"/>
                <a:sym typeface="Iosevka"/>
              </a:defRPr>
            </a:pPr>
            <a:r>
              <a:t>        av_growth()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1" grpId="3"/>
      <p:bldP build="p" bldLvl="5" animBg="1" rev="0" advAuto="0" spid="473" grpId="5"/>
      <p:bldP build="p" bldLvl="5" animBg="1" rev="0" advAuto="0" spid="469" grpId="1"/>
      <p:bldP build="whole" bldLvl="1" animBg="1" rev="0" advAuto="0" spid="470" grpId="2"/>
      <p:bldP build="whole" bldLvl="1" animBg="1" rev="0" advAuto="0" spid="474" grpId="6"/>
      <p:bldP build="whole" bldLvl="1" animBg="1" rev="0" advAuto="0" spid="472" grpId="4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otros aspectos interesantes (III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otros aspectos interesantes (III)</a:t>
            </a:r>
          </a:p>
        </p:txBody>
      </p:sp>
      <p:sp>
        <p:nvSpPr>
          <p:cNvPr id="477" name="dplyr and dbplyr allow to work with remote databases (PostgreSQL, MySQL, SQLite, MonetDB, BigQuery, Oracle…) —&gt; it translates R orders into SQL"/>
          <p:cNvSpPr txBox="1"/>
          <p:nvPr/>
        </p:nvSpPr>
        <p:spPr>
          <a:xfrm>
            <a:off x="415623" y="2830718"/>
            <a:ext cx="11887805" cy="706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>
                <a:solidFill>
                  <a:srgbClr val="747474"/>
                </a:solidFill>
              </a:defRPr>
            </a:pP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dplyr and dbplyr</a:t>
            </a:r>
            <a:r>
              <a:t> allow to work with remote databases (PostgreSQL, MySQL, SQLite, MonetDB, BigQuery, Oracle…) —&gt; it translates R orders into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o know mor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to know more…</a:t>
            </a:r>
          </a:p>
        </p:txBody>
      </p:sp>
      <p:sp>
        <p:nvSpPr>
          <p:cNvPr id="480" name="https://github.com/ameztegui/dplyr_workshop…"/>
          <p:cNvSpPr txBox="1"/>
          <p:nvPr/>
        </p:nvSpPr>
        <p:spPr>
          <a:xfrm>
            <a:off x="446513" y="2111399"/>
            <a:ext cx="10088382" cy="5530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70331" indent="-370331" algn="l" defTabSz="473201">
              <a:spcBef>
                <a:spcPts val="3400"/>
              </a:spcBef>
              <a:buSzPct val="75000"/>
              <a:buFont typeface="Helvetica Neue"/>
              <a:buChar char="•"/>
              <a:defRPr sz="2916">
                <a:solidFill>
                  <a:srgbClr val="747474"/>
                </a:solidFill>
              </a:defRPr>
            </a:pPr>
            <a:r>
              <a:t>https://github.com/ameztegui/dplyr_workshop </a:t>
            </a:r>
          </a:p>
          <a:p>
            <a:pPr marL="370331" indent="-370331" algn="l" defTabSz="473201">
              <a:spcBef>
                <a:spcPts val="3400"/>
              </a:spcBef>
              <a:buSzPct val="75000"/>
              <a:buFont typeface="Helvetica Neue"/>
              <a:buChar char="•"/>
              <a:defRPr sz="2916">
                <a:solidFill>
                  <a:srgbClr val="747474"/>
                </a:solidFill>
              </a:defRPr>
            </a:pPr>
            <a:r>
              <a:t>Cheatsheets</a:t>
            </a:r>
          </a:p>
          <a:p>
            <a:pPr marL="370331" indent="-370331" algn="l" defTabSz="473201">
              <a:spcBef>
                <a:spcPts val="3400"/>
              </a:spcBef>
              <a:buSzPct val="75000"/>
              <a:buFont typeface="Helvetica Neue"/>
              <a:buChar char="•"/>
              <a:defRPr sz="2916">
                <a:solidFill>
                  <a:srgbClr val="747474"/>
                </a:solidFill>
              </a:defRPr>
            </a:pPr>
            <a:r>
              <a:t>dplyr —&gt;            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vignette(“introduction”)</a:t>
            </a:r>
            <a:endParaRPr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marL="370331" indent="-370331" algn="l" defTabSz="473201">
              <a:spcBef>
                <a:spcPts val="3400"/>
              </a:spcBef>
              <a:buSzPct val="75000"/>
              <a:buFont typeface="Helvetica Neue"/>
              <a:buChar char="•"/>
              <a:defRPr sz="2916">
                <a:solidFill>
                  <a:srgbClr val="747474"/>
                </a:solidFill>
              </a:defRPr>
            </a:pPr>
            <a:r>
              <a:t>tidyr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 —&gt;                 vignette("tidy-data")</a:t>
            </a:r>
            <a:endParaRPr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marL="370331" indent="-370331" algn="l" defTabSz="473201">
              <a:spcBef>
                <a:spcPts val="3400"/>
              </a:spcBef>
              <a:buSzPct val="75000"/>
              <a:buFont typeface="Helvetica Neue"/>
              <a:buChar char="•"/>
              <a:defRPr sz="2916">
                <a:solidFill>
                  <a:srgbClr val="747474"/>
                </a:solidFill>
              </a:defRPr>
            </a:pPr>
            <a:r>
              <a:t>joins —&gt;             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vignette(“two-table")</a:t>
            </a:r>
            <a:endParaRPr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marL="370331" indent="-370331" algn="l" defTabSz="473201">
              <a:spcBef>
                <a:spcPts val="3400"/>
              </a:spcBef>
              <a:buSzPct val="75000"/>
              <a:buFont typeface="Helvetica Neue"/>
              <a:buChar char="•"/>
              <a:defRPr sz="2916">
                <a:solidFill>
                  <a:srgbClr val="747474"/>
                </a:solidFill>
              </a:defRPr>
            </a:pPr>
            <a:r>
              <a:t>use with </a:t>
            </a:r>
            <a:br/>
            <a:r>
              <a:t>databases —&gt;    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vignette("databases")</a:t>
            </a:r>
          </a:p>
        </p:txBody>
      </p:sp>
      <p:pic>
        <p:nvPicPr>
          <p:cNvPr id="481" name="cover.png" descr="cover.png"/>
          <p:cNvPicPr>
            <a:picLocks noChangeAspect="1"/>
          </p:cNvPicPr>
          <p:nvPr/>
        </p:nvPicPr>
        <p:blipFill>
          <a:blip r:embed="rId2">
            <a:extLst/>
          </a:blip>
          <a:srcRect l="2439" t="711" r="0" b="0"/>
          <a:stretch>
            <a:fillRect/>
          </a:stretch>
        </p:blipFill>
        <p:spPr>
          <a:xfrm>
            <a:off x="9016211" y="3466017"/>
            <a:ext cx="4244460" cy="6479423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http://r4ds.had.co.nz/"/>
          <p:cNvSpPr txBox="1"/>
          <p:nvPr/>
        </p:nvSpPr>
        <p:spPr>
          <a:xfrm>
            <a:off x="4143248" y="8888348"/>
            <a:ext cx="44325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http://r4ds.had.co.nz/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Subtype="0" presetID="1" grpId="3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0" grpId="1"/>
      <p:bldP build="whole" bldLvl="1" animBg="1" rev="0" advAuto="0" spid="482" grpId="3"/>
      <p:bldP build="whole" bldLvl="1" animBg="1" rev="0" advAuto="0" spid="48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et’s have a look at 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let’s have a look at the data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10115039" y="91826"/>
            <a:ext cx="2790313" cy="3325689"/>
            <a:chOff x="0" y="0"/>
            <a:chExt cx="2790311" cy="3325688"/>
          </a:xfrm>
        </p:grpSpPr>
        <p:pic>
          <p:nvPicPr>
            <p:cNvPr id="186" name="logo.png" descr="logo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71615" cy="13571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logo (2).png" descr="logo (2)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04335" y="37360"/>
              <a:ext cx="1128337" cy="13069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8" name="logo (1).png" descr="logo (1)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5127" y="997961"/>
              <a:ext cx="1149648" cy="1331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images (1).jpeg" descr="images (1)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761" t="3900" r="5398" b="5676"/>
            <a:stretch>
              <a:fillRect/>
            </a:stretch>
          </p:blipFill>
          <p:spPr>
            <a:xfrm>
              <a:off x="1618560" y="1019302"/>
              <a:ext cx="1171752" cy="1331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59" fill="norm" stroke="1" extrusionOk="0">
                  <a:moveTo>
                    <a:pt x="10573" y="6"/>
                  </a:moveTo>
                  <a:cubicBezTo>
                    <a:pt x="10407" y="-14"/>
                    <a:pt x="10307" y="23"/>
                    <a:pt x="10201" y="83"/>
                  </a:cubicBezTo>
                  <a:cubicBezTo>
                    <a:pt x="10010" y="191"/>
                    <a:pt x="9491" y="462"/>
                    <a:pt x="9043" y="687"/>
                  </a:cubicBezTo>
                  <a:cubicBezTo>
                    <a:pt x="8595" y="911"/>
                    <a:pt x="8113" y="1152"/>
                    <a:pt x="7979" y="1226"/>
                  </a:cubicBezTo>
                  <a:cubicBezTo>
                    <a:pt x="7564" y="1457"/>
                    <a:pt x="3099" y="3727"/>
                    <a:pt x="1508" y="4516"/>
                  </a:cubicBezTo>
                  <a:lnTo>
                    <a:pt x="0" y="5267"/>
                  </a:lnTo>
                  <a:lnTo>
                    <a:pt x="0" y="10709"/>
                  </a:lnTo>
                  <a:lnTo>
                    <a:pt x="0" y="16150"/>
                  </a:lnTo>
                  <a:lnTo>
                    <a:pt x="714" y="16581"/>
                  </a:lnTo>
                  <a:cubicBezTo>
                    <a:pt x="1108" y="16820"/>
                    <a:pt x="1858" y="17225"/>
                    <a:pt x="2383" y="17474"/>
                  </a:cubicBezTo>
                  <a:cubicBezTo>
                    <a:pt x="2907" y="17723"/>
                    <a:pt x="3524" y="18077"/>
                    <a:pt x="3753" y="18264"/>
                  </a:cubicBezTo>
                  <a:cubicBezTo>
                    <a:pt x="3982" y="18451"/>
                    <a:pt x="4254" y="18605"/>
                    <a:pt x="4357" y="18605"/>
                  </a:cubicBezTo>
                  <a:cubicBezTo>
                    <a:pt x="4542" y="18605"/>
                    <a:pt x="5539" y="19059"/>
                    <a:pt x="6682" y="19671"/>
                  </a:cubicBezTo>
                  <a:cubicBezTo>
                    <a:pt x="6996" y="19839"/>
                    <a:pt x="7458" y="20057"/>
                    <a:pt x="7709" y="20153"/>
                  </a:cubicBezTo>
                  <a:cubicBezTo>
                    <a:pt x="7991" y="20261"/>
                    <a:pt x="8117" y="20391"/>
                    <a:pt x="8045" y="20494"/>
                  </a:cubicBezTo>
                  <a:cubicBezTo>
                    <a:pt x="7967" y="20604"/>
                    <a:pt x="8015" y="20634"/>
                    <a:pt x="8183" y="20577"/>
                  </a:cubicBezTo>
                  <a:cubicBezTo>
                    <a:pt x="8330" y="20527"/>
                    <a:pt x="8558" y="20610"/>
                    <a:pt x="8722" y="20770"/>
                  </a:cubicBezTo>
                  <a:cubicBezTo>
                    <a:pt x="8879" y="20922"/>
                    <a:pt x="9148" y="21046"/>
                    <a:pt x="9312" y="21046"/>
                  </a:cubicBezTo>
                  <a:cubicBezTo>
                    <a:pt x="9477" y="21046"/>
                    <a:pt x="9693" y="21171"/>
                    <a:pt x="9801" y="21322"/>
                  </a:cubicBezTo>
                  <a:cubicBezTo>
                    <a:pt x="9952" y="21537"/>
                    <a:pt x="10146" y="21586"/>
                    <a:pt x="10660" y="21547"/>
                  </a:cubicBezTo>
                  <a:cubicBezTo>
                    <a:pt x="11608" y="21476"/>
                    <a:pt x="11726" y="21440"/>
                    <a:pt x="12540" y="20975"/>
                  </a:cubicBezTo>
                  <a:cubicBezTo>
                    <a:pt x="12944" y="20745"/>
                    <a:pt x="13645" y="20381"/>
                    <a:pt x="14093" y="20172"/>
                  </a:cubicBezTo>
                  <a:cubicBezTo>
                    <a:pt x="14540" y="19964"/>
                    <a:pt x="15191" y="19626"/>
                    <a:pt x="15543" y="19414"/>
                  </a:cubicBezTo>
                  <a:cubicBezTo>
                    <a:pt x="15894" y="19203"/>
                    <a:pt x="16346" y="18990"/>
                    <a:pt x="16548" y="18945"/>
                  </a:cubicBezTo>
                  <a:cubicBezTo>
                    <a:pt x="16750" y="18901"/>
                    <a:pt x="16959" y="18774"/>
                    <a:pt x="17007" y="18663"/>
                  </a:cubicBezTo>
                  <a:cubicBezTo>
                    <a:pt x="17056" y="18551"/>
                    <a:pt x="17211" y="18463"/>
                    <a:pt x="17357" y="18463"/>
                  </a:cubicBezTo>
                  <a:cubicBezTo>
                    <a:pt x="17503" y="18463"/>
                    <a:pt x="17819" y="18347"/>
                    <a:pt x="18056" y="18206"/>
                  </a:cubicBezTo>
                  <a:cubicBezTo>
                    <a:pt x="18294" y="18065"/>
                    <a:pt x="18706" y="17857"/>
                    <a:pt x="18975" y="17744"/>
                  </a:cubicBezTo>
                  <a:cubicBezTo>
                    <a:pt x="19917" y="17348"/>
                    <a:pt x="21111" y="16547"/>
                    <a:pt x="21306" y="16183"/>
                  </a:cubicBezTo>
                  <a:cubicBezTo>
                    <a:pt x="21514" y="15794"/>
                    <a:pt x="21600" y="6224"/>
                    <a:pt x="21401" y="5569"/>
                  </a:cubicBezTo>
                  <a:cubicBezTo>
                    <a:pt x="21337" y="5358"/>
                    <a:pt x="20922" y="5055"/>
                    <a:pt x="20221" y="4715"/>
                  </a:cubicBezTo>
                  <a:cubicBezTo>
                    <a:pt x="19194" y="4216"/>
                    <a:pt x="16326" y="2790"/>
                    <a:pt x="15805" y="2518"/>
                  </a:cubicBezTo>
                  <a:cubicBezTo>
                    <a:pt x="12171" y="620"/>
                    <a:pt x="11071" y="64"/>
                    <a:pt x="10573" y="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90" name="download (1).jpeg" descr="download (1)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3816" t="2876" r="3616" b="3942"/>
            <a:stretch>
              <a:fillRect/>
            </a:stretch>
          </p:blipFill>
          <p:spPr>
            <a:xfrm>
              <a:off x="1055547" y="2019019"/>
              <a:ext cx="1157315" cy="130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99" fill="norm" stroke="1" extrusionOk="0">
                  <a:moveTo>
                    <a:pt x="10304" y="6"/>
                  </a:moveTo>
                  <a:cubicBezTo>
                    <a:pt x="10219" y="19"/>
                    <a:pt x="10164" y="46"/>
                    <a:pt x="10164" y="91"/>
                  </a:cubicBezTo>
                  <a:cubicBezTo>
                    <a:pt x="10164" y="260"/>
                    <a:pt x="8552" y="1085"/>
                    <a:pt x="8182" y="1105"/>
                  </a:cubicBezTo>
                  <a:cubicBezTo>
                    <a:pt x="8067" y="1111"/>
                    <a:pt x="7552" y="1360"/>
                    <a:pt x="7036" y="1657"/>
                  </a:cubicBezTo>
                  <a:cubicBezTo>
                    <a:pt x="6520" y="1955"/>
                    <a:pt x="6050" y="2200"/>
                    <a:pt x="5993" y="2203"/>
                  </a:cubicBezTo>
                  <a:cubicBezTo>
                    <a:pt x="5936" y="2207"/>
                    <a:pt x="5587" y="2403"/>
                    <a:pt x="5215" y="2639"/>
                  </a:cubicBezTo>
                  <a:cubicBezTo>
                    <a:pt x="4842" y="2875"/>
                    <a:pt x="4539" y="3018"/>
                    <a:pt x="4539" y="2957"/>
                  </a:cubicBezTo>
                  <a:cubicBezTo>
                    <a:pt x="4539" y="2788"/>
                    <a:pt x="3253" y="3416"/>
                    <a:pt x="2593" y="3906"/>
                  </a:cubicBezTo>
                  <a:cubicBezTo>
                    <a:pt x="2269" y="4146"/>
                    <a:pt x="1840" y="4341"/>
                    <a:pt x="1645" y="4341"/>
                  </a:cubicBezTo>
                  <a:cubicBezTo>
                    <a:pt x="1450" y="4341"/>
                    <a:pt x="1002" y="4579"/>
                    <a:pt x="647" y="4868"/>
                  </a:cubicBezTo>
                  <a:lnTo>
                    <a:pt x="0" y="5388"/>
                  </a:lnTo>
                  <a:lnTo>
                    <a:pt x="30" y="10743"/>
                  </a:lnTo>
                  <a:cubicBezTo>
                    <a:pt x="61" y="16850"/>
                    <a:pt x="-96" y="16351"/>
                    <a:pt x="2049" y="17379"/>
                  </a:cubicBezTo>
                  <a:cubicBezTo>
                    <a:pt x="2670" y="17677"/>
                    <a:pt x="3559" y="18136"/>
                    <a:pt x="4017" y="18393"/>
                  </a:cubicBezTo>
                  <a:cubicBezTo>
                    <a:pt x="4476" y="18650"/>
                    <a:pt x="5317" y="19081"/>
                    <a:pt x="5890" y="19349"/>
                  </a:cubicBezTo>
                  <a:cubicBezTo>
                    <a:pt x="6463" y="19617"/>
                    <a:pt x="7259" y="20012"/>
                    <a:pt x="7660" y="20232"/>
                  </a:cubicBezTo>
                  <a:cubicBezTo>
                    <a:pt x="8061" y="20453"/>
                    <a:pt x="8531" y="20686"/>
                    <a:pt x="8703" y="20746"/>
                  </a:cubicBezTo>
                  <a:cubicBezTo>
                    <a:pt x="8875" y="20806"/>
                    <a:pt x="9331" y="21000"/>
                    <a:pt x="9716" y="21181"/>
                  </a:cubicBezTo>
                  <a:cubicBezTo>
                    <a:pt x="10592" y="21594"/>
                    <a:pt x="11689" y="21418"/>
                    <a:pt x="12948" y="20661"/>
                  </a:cubicBezTo>
                  <a:cubicBezTo>
                    <a:pt x="13862" y="20112"/>
                    <a:pt x="16239" y="18887"/>
                    <a:pt x="16414" y="18874"/>
                  </a:cubicBezTo>
                  <a:cubicBezTo>
                    <a:pt x="16472" y="18870"/>
                    <a:pt x="16805" y="18709"/>
                    <a:pt x="17149" y="18517"/>
                  </a:cubicBezTo>
                  <a:cubicBezTo>
                    <a:pt x="17493" y="18325"/>
                    <a:pt x="18099" y="17991"/>
                    <a:pt x="18500" y="17776"/>
                  </a:cubicBezTo>
                  <a:cubicBezTo>
                    <a:pt x="18901" y="17560"/>
                    <a:pt x="19416" y="17280"/>
                    <a:pt x="19646" y="17152"/>
                  </a:cubicBezTo>
                  <a:cubicBezTo>
                    <a:pt x="19875" y="17024"/>
                    <a:pt x="20224" y="16872"/>
                    <a:pt x="20417" y="16814"/>
                  </a:cubicBezTo>
                  <a:cubicBezTo>
                    <a:pt x="20610" y="16756"/>
                    <a:pt x="20913" y="16435"/>
                    <a:pt x="21092" y="16099"/>
                  </a:cubicBezTo>
                  <a:cubicBezTo>
                    <a:pt x="21363" y="15593"/>
                    <a:pt x="21416" y="14667"/>
                    <a:pt x="21416" y="10730"/>
                  </a:cubicBezTo>
                  <a:cubicBezTo>
                    <a:pt x="21416" y="5100"/>
                    <a:pt x="21504" y="5358"/>
                    <a:pt x="19337" y="4179"/>
                  </a:cubicBezTo>
                  <a:cubicBezTo>
                    <a:pt x="19165" y="4085"/>
                    <a:pt x="18663" y="3855"/>
                    <a:pt x="18221" y="3666"/>
                  </a:cubicBezTo>
                  <a:cubicBezTo>
                    <a:pt x="17778" y="3476"/>
                    <a:pt x="17367" y="3214"/>
                    <a:pt x="17310" y="3087"/>
                  </a:cubicBezTo>
                  <a:cubicBezTo>
                    <a:pt x="17253" y="2960"/>
                    <a:pt x="17077" y="2860"/>
                    <a:pt x="16921" y="2860"/>
                  </a:cubicBezTo>
                  <a:cubicBezTo>
                    <a:pt x="16574" y="2860"/>
                    <a:pt x="15003" y="2141"/>
                    <a:pt x="14843" y="1911"/>
                  </a:cubicBezTo>
                  <a:cubicBezTo>
                    <a:pt x="14779" y="1819"/>
                    <a:pt x="14540" y="1748"/>
                    <a:pt x="14314" y="1748"/>
                  </a:cubicBezTo>
                  <a:cubicBezTo>
                    <a:pt x="14088" y="1748"/>
                    <a:pt x="13852" y="1633"/>
                    <a:pt x="13792" y="1495"/>
                  </a:cubicBezTo>
                  <a:cubicBezTo>
                    <a:pt x="13679" y="1232"/>
                    <a:pt x="11442" y="191"/>
                    <a:pt x="10634" y="26"/>
                  </a:cubicBezTo>
                  <a:cubicBezTo>
                    <a:pt x="10506" y="-1"/>
                    <a:pt x="10389" y="-6"/>
                    <a:pt x="10304" y="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92" name="Tibbles, not usual data frames…"/>
          <p:cNvSpPr txBox="1"/>
          <p:nvPr/>
        </p:nvSpPr>
        <p:spPr>
          <a:xfrm>
            <a:off x="447491" y="2369711"/>
            <a:ext cx="8121092" cy="727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2800">
                <a:solidFill>
                  <a:srgbClr val="747474"/>
                </a:solidFill>
              </a:defRPr>
            </a:pPr>
            <a:r>
              <a:t>Tibbles, not usual data frames </a:t>
            </a:r>
          </a:p>
          <a:p>
            <a:pPr lvl="1" marL="457200" indent="-228600" algn="l">
              <a:spcBef>
                <a:spcPts val="4200"/>
              </a:spcBef>
              <a:buSzPct val="100000"/>
              <a:buChar char="•"/>
              <a:defRPr sz="2800">
                <a:solidFill>
                  <a:srgbClr val="747474"/>
                </a:solidFill>
              </a:defRPr>
            </a:pPr>
            <a:r>
              <a:t>class tbl_df</a:t>
            </a:r>
          </a:p>
          <a:p>
            <a:pPr lvl="1" marL="457200" indent="-228600" algn="l">
              <a:spcBef>
                <a:spcPts val="4200"/>
              </a:spcBef>
              <a:buSzPct val="100000"/>
              <a:buChar char="•"/>
              <a:defRPr sz="2800">
                <a:solidFill>
                  <a:srgbClr val="747474"/>
                </a:solidFill>
              </a:defRPr>
            </a:pPr>
            <a:r>
              <a:t>print 10 rows</a:t>
            </a:r>
          </a:p>
          <a:p>
            <a:pPr lvl="1" marL="457200" indent="-228600" algn="l">
              <a:spcBef>
                <a:spcPts val="4200"/>
              </a:spcBef>
              <a:buSzPct val="100000"/>
              <a:buChar char="•"/>
              <a:defRPr sz="2800">
                <a:solidFill>
                  <a:srgbClr val="747474"/>
                </a:solidFill>
              </a:defRPr>
            </a:pPr>
            <a:r>
              <a:t>inform about variable types</a:t>
            </a:r>
          </a:p>
          <a:p>
            <a:pPr algn="l">
              <a:spcBef>
                <a:spcPts val="4200"/>
              </a:spcBef>
              <a:defRPr sz="2800">
                <a:solidFill>
                  <a:srgbClr val="747474"/>
                </a:solidFill>
              </a:defRPr>
            </a:pPr>
          </a:p>
          <a:p>
            <a:pPr algn="l">
              <a:spcBef>
                <a:spcPts val="4200"/>
              </a:spcBef>
              <a:defRPr sz="2800">
                <a:solidFill>
                  <a:srgbClr val="747474"/>
                </a:solidFill>
              </a:defRPr>
            </a:pPr>
          </a:p>
          <a:p>
            <a:pPr algn="l">
              <a:spcBef>
                <a:spcPts val="4200"/>
              </a:spcBef>
              <a:defRPr sz="2800">
                <a:solidFill>
                  <a:srgbClr val="747474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plyr"/>
          <p:cNvSpPr txBox="1"/>
          <p:nvPr>
            <p:ph type="title"/>
          </p:nvPr>
        </p:nvSpPr>
        <p:spPr>
          <a:xfrm>
            <a:off x="520443" y="1554231"/>
            <a:ext cx="6432709" cy="3175001"/>
          </a:xfrm>
          <a:prstGeom prst="rect">
            <a:avLst/>
          </a:prstGeom>
        </p:spPr>
        <p:txBody>
          <a:bodyPr/>
          <a:lstStyle>
            <a:lvl1pPr>
              <a:defRPr b="1" sz="9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dplyr</a:t>
            </a:r>
          </a:p>
        </p:txBody>
      </p:sp>
      <p:pic>
        <p:nvPicPr>
          <p:cNvPr id="195" name="download (1).jpeg" descr="download (1).jpeg"/>
          <p:cNvPicPr>
            <a:picLocks noChangeAspect="1"/>
          </p:cNvPicPr>
          <p:nvPr/>
        </p:nvPicPr>
        <p:blipFill>
          <a:blip r:embed="rId2">
            <a:extLst/>
          </a:blip>
          <a:srcRect l="3816" t="2877" r="3604" b="3932"/>
          <a:stretch>
            <a:fillRect/>
          </a:stretch>
        </p:blipFill>
        <p:spPr>
          <a:xfrm>
            <a:off x="3727750" y="4014740"/>
            <a:ext cx="3251663" cy="3671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4" h="21585" fill="norm" stroke="1" extrusionOk="0">
                <a:moveTo>
                  <a:pt x="10305" y="6"/>
                </a:moveTo>
                <a:cubicBezTo>
                  <a:pt x="10220" y="19"/>
                  <a:pt x="10167" y="50"/>
                  <a:pt x="10167" y="95"/>
                </a:cubicBezTo>
                <a:cubicBezTo>
                  <a:pt x="10167" y="266"/>
                  <a:pt x="8555" y="1093"/>
                  <a:pt x="8185" y="1112"/>
                </a:cubicBezTo>
                <a:cubicBezTo>
                  <a:pt x="8070" y="1119"/>
                  <a:pt x="7555" y="1370"/>
                  <a:pt x="7039" y="1670"/>
                </a:cubicBezTo>
                <a:cubicBezTo>
                  <a:pt x="6523" y="1970"/>
                  <a:pt x="6053" y="2220"/>
                  <a:pt x="5996" y="2223"/>
                </a:cubicBezTo>
                <a:cubicBezTo>
                  <a:pt x="5939" y="2227"/>
                  <a:pt x="5587" y="2424"/>
                  <a:pt x="5214" y="2662"/>
                </a:cubicBezTo>
                <a:cubicBezTo>
                  <a:pt x="4842" y="2900"/>
                  <a:pt x="4537" y="3045"/>
                  <a:pt x="4537" y="2984"/>
                </a:cubicBezTo>
                <a:cubicBezTo>
                  <a:pt x="4537" y="2813"/>
                  <a:pt x="3255" y="3442"/>
                  <a:pt x="2594" y="3936"/>
                </a:cubicBezTo>
                <a:cubicBezTo>
                  <a:pt x="2270" y="4178"/>
                  <a:pt x="1845" y="4377"/>
                  <a:pt x="1650" y="4377"/>
                </a:cubicBezTo>
                <a:cubicBezTo>
                  <a:pt x="1455" y="4377"/>
                  <a:pt x="1005" y="4615"/>
                  <a:pt x="649" y="4907"/>
                </a:cubicBezTo>
                <a:lnTo>
                  <a:pt x="0" y="5436"/>
                </a:lnTo>
                <a:lnTo>
                  <a:pt x="29" y="10836"/>
                </a:lnTo>
                <a:cubicBezTo>
                  <a:pt x="60" y="16994"/>
                  <a:pt x="-93" y="16493"/>
                  <a:pt x="2053" y="17530"/>
                </a:cubicBezTo>
                <a:cubicBezTo>
                  <a:pt x="2674" y="17831"/>
                  <a:pt x="3558" y="18288"/>
                  <a:pt x="4017" y="18548"/>
                </a:cubicBezTo>
                <a:cubicBezTo>
                  <a:pt x="4475" y="18807"/>
                  <a:pt x="5318" y="19241"/>
                  <a:pt x="5891" y="19511"/>
                </a:cubicBezTo>
                <a:cubicBezTo>
                  <a:pt x="6465" y="19782"/>
                  <a:pt x="7263" y="20185"/>
                  <a:pt x="7664" y="20407"/>
                </a:cubicBezTo>
                <a:cubicBezTo>
                  <a:pt x="8066" y="20630"/>
                  <a:pt x="8536" y="20860"/>
                  <a:pt x="8708" y="20921"/>
                </a:cubicBezTo>
                <a:cubicBezTo>
                  <a:pt x="8880" y="20982"/>
                  <a:pt x="9334" y="21183"/>
                  <a:pt x="9720" y="21366"/>
                </a:cubicBezTo>
                <a:cubicBezTo>
                  <a:pt x="10048" y="21522"/>
                  <a:pt x="10409" y="21594"/>
                  <a:pt x="10797" y="21583"/>
                </a:cubicBezTo>
                <a:cubicBezTo>
                  <a:pt x="11443" y="21566"/>
                  <a:pt x="12165" y="21318"/>
                  <a:pt x="12952" y="20841"/>
                </a:cubicBezTo>
                <a:cubicBezTo>
                  <a:pt x="13865" y="20288"/>
                  <a:pt x="16246" y="19050"/>
                  <a:pt x="16421" y="19038"/>
                </a:cubicBezTo>
                <a:cubicBezTo>
                  <a:pt x="16479" y="19034"/>
                  <a:pt x="16807" y="18872"/>
                  <a:pt x="17151" y="18678"/>
                </a:cubicBezTo>
                <a:cubicBezTo>
                  <a:pt x="17495" y="18485"/>
                  <a:pt x="18104" y="18149"/>
                  <a:pt x="18505" y="17932"/>
                </a:cubicBezTo>
                <a:cubicBezTo>
                  <a:pt x="18907" y="17714"/>
                  <a:pt x="19424" y="17430"/>
                  <a:pt x="19653" y="17302"/>
                </a:cubicBezTo>
                <a:cubicBezTo>
                  <a:pt x="19883" y="17173"/>
                  <a:pt x="20227" y="17020"/>
                  <a:pt x="20420" y="16961"/>
                </a:cubicBezTo>
                <a:cubicBezTo>
                  <a:pt x="20613" y="16902"/>
                  <a:pt x="20917" y="16577"/>
                  <a:pt x="21097" y="16238"/>
                </a:cubicBezTo>
                <a:cubicBezTo>
                  <a:pt x="21367" y="15727"/>
                  <a:pt x="21424" y="14792"/>
                  <a:pt x="21424" y="10822"/>
                </a:cubicBezTo>
                <a:cubicBezTo>
                  <a:pt x="21424" y="5144"/>
                  <a:pt x="21507" y="5405"/>
                  <a:pt x="19340" y="4216"/>
                </a:cubicBezTo>
                <a:cubicBezTo>
                  <a:pt x="19168" y="4122"/>
                  <a:pt x="18666" y="3889"/>
                  <a:pt x="18223" y="3698"/>
                </a:cubicBezTo>
                <a:cubicBezTo>
                  <a:pt x="17780" y="3507"/>
                  <a:pt x="17370" y="3245"/>
                  <a:pt x="17313" y="3117"/>
                </a:cubicBezTo>
                <a:cubicBezTo>
                  <a:pt x="17256" y="2988"/>
                  <a:pt x="17082" y="2881"/>
                  <a:pt x="16926" y="2881"/>
                </a:cubicBezTo>
                <a:cubicBezTo>
                  <a:pt x="16579" y="2881"/>
                  <a:pt x="15005" y="2161"/>
                  <a:pt x="14845" y="1929"/>
                </a:cubicBezTo>
                <a:cubicBezTo>
                  <a:pt x="14781" y="1837"/>
                  <a:pt x="14543" y="1761"/>
                  <a:pt x="14316" y="1761"/>
                </a:cubicBezTo>
                <a:cubicBezTo>
                  <a:pt x="14090" y="1761"/>
                  <a:pt x="13858" y="1648"/>
                  <a:pt x="13799" y="1509"/>
                </a:cubicBezTo>
                <a:cubicBezTo>
                  <a:pt x="13685" y="1244"/>
                  <a:pt x="11442" y="192"/>
                  <a:pt x="10635" y="25"/>
                </a:cubicBezTo>
                <a:cubicBezTo>
                  <a:pt x="10506" y="-2"/>
                  <a:pt x="10390" y="-6"/>
                  <a:pt x="10305" y="6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5 verbs of dply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5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5 verbs of </a:t>
            </a:r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dplyr</a:t>
            </a:r>
          </a:p>
        </p:txBody>
      </p:sp>
      <p:sp>
        <p:nvSpPr>
          <p:cNvPr id="198" name="filter: keep the rows that match a condition…"/>
          <p:cNvSpPr txBox="1"/>
          <p:nvPr>
            <p:ph type="body" idx="1"/>
          </p:nvPr>
        </p:nvSpPr>
        <p:spPr>
          <a:xfrm>
            <a:off x="571500" y="2975149"/>
            <a:ext cx="11861800" cy="7104188"/>
          </a:xfrm>
          <a:prstGeom prst="rect">
            <a:avLst/>
          </a:prstGeom>
        </p:spPr>
        <p:txBody>
          <a:bodyPr/>
          <a:lstStyle/>
          <a:p>
            <a:pPr/>
            <a:r>
              <a:rPr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filter</a:t>
            </a:r>
            <a:r>
              <a:t>: keep the rows that match a condition</a:t>
            </a:r>
          </a:p>
          <a:p>
            <a:pPr/>
            <a:r>
              <a:rPr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select</a:t>
            </a:r>
            <a:r>
              <a:t>: keep columns by name</a:t>
            </a:r>
          </a:p>
          <a:p>
            <a:pPr/>
            <a:r>
              <a:rPr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arrange</a:t>
            </a:r>
            <a:r>
              <a:t>: sort rows</a:t>
            </a:r>
          </a:p>
          <a:p>
            <a:pPr/>
            <a:r>
              <a:rPr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mutate</a:t>
            </a:r>
            <a:r>
              <a:t>: add new variables</a:t>
            </a:r>
          </a:p>
          <a:p>
            <a:pPr/>
            <a:r>
              <a:rPr b="1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summarise</a:t>
            </a:r>
            <a:r>
              <a:t>: do some summary statistics and </a:t>
            </a:r>
            <a:br/>
            <a:r>
              <a:t>reduce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ommon structure (for most of the tidyvers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b="1" sz="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common structure (for most of the tidyverse)</a:t>
            </a:r>
          </a:p>
        </p:txBody>
      </p:sp>
      <p:sp>
        <p:nvSpPr>
          <p:cNvPr id="201" name="first argument: data frame…"/>
          <p:cNvSpPr txBox="1"/>
          <p:nvPr>
            <p:ph type="body" idx="1"/>
          </p:nvPr>
        </p:nvSpPr>
        <p:spPr>
          <a:xfrm>
            <a:off x="571500" y="2596912"/>
            <a:ext cx="11861800" cy="5106228"/>
          </a:xfrm>
          <a:prstGeom prst="rect">
            <a:avLst/>
          </a:prstGeom>
        </p:spPr>
        <p:txBody>
          <a:bodyPr/>
          <a:lstStyle/>
          <a:p>
            <a:pPr/>
            <a:r>
              <a:t>first argument: data frame</a:t>
            </a:r>
          </a:p>
          <a:p>
            <a:pPr/>
            <a:r>
              <a:t>the rest of arguments specify what to do with the data frame </a:t>
            </a:r>
          </a:p>
          <a:p>
            <a:pPr/>
            <a:r>
              <a:t>output is always another data frame</a:t>
            </a:r>
          </a:p>
          <a:p>
            <a:pPr/>
            <a:r>
              <a:t>don’t modify the original data frame (unless we assign it with “&lt;-“)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