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e35bc80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e35bc80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fe35bc803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fe35bc80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fe35bc80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fe35bc80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fe35bc803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fe35bc803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e35bc803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fe35bc803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fe35bc803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fe35bc803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fe35bc803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fe35bc803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fe35bc80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fe35bc80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fe35bc803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fe35bc803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0e27be76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0e27be76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113e13829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113e13829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0e27be76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0e27be76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fe35bc80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fe35bc80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0e27be76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0e27be76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0e27be761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0e27be761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0e27be76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0e27be76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0e27be761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0e27be761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0e27be76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0e27be76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fe35bc803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fe35bc803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fe35bc8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fe35bc8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1.png"/><Relationship Id="rId4" Type="http://schemas.openxmlformats.org/officeDocument/2006/relationships/image" Target="../media/image43.png"/><Relationship Id="rId5"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29.png"/><Relationship Id="rId5"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hyperlink" Target="https://youtu.be/zL1ZSIpYx2M" TargetMode="External"/><Relationship Id="rId5" Type="http://schemas.openxmlformats.org/officeDocument/2006/relationships/image" Target="../media/image27.png"/><Relationship Id="rId6" Type="http://schemas.openxmlformats.org/officeDocument/2006/relationships/hyperlink" Target="http://www.youtube.com/watch?v=zL1ZSIpYx2M" TargetMode="External"/><Relationship Id="rId7" Type="http://schemas.openxmlformats.org/officeDocument/2006/relationships/image" Target="../media/image3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hyperlink" Target="https://docs.microsoft.com/en-us/azure/quantum/user-guide/libraries/standard/algorithms" TargetMode="External"/><Relationship Id="rId10" Type="http://schemas.openxmlformats.org/officeDocument/2006/relationships/hyperlink" Target="https://docs.microsoft.com/en-us/azure/quantum/how-to-python-qdk-local" TargetMode="External"/><Relationship Id="rId9" Type="http://schemas.openxmlformats.org/officeDocument/2006/relationships/hyperlink" Target="https://docs.microsoft.com/en-us/azure/quantum/user-guide/libraries/standard/algorithms" TargetMode="External"/><Relationship Id="rId5" Type="http://schemas.openxmlformats.org/officeDocument/2006/relationships/hyperlink" Target="https://docs.microsoft.com/en-us/azure/quantum/how-to-python-qdk-local" TargetMode="External"/><Relationship Id="rId6" Type="http://schemas.openxmlformats.org/officeDocument/2006/relationships/hyperlink" Target="https://docs.microsoft.com/en-us/azure/quantum/user-guide/machines/noise-simulator#:~:text=You%20can%20modify%20the%20noise%20model%20used%20in,then%20access%20the%20noise%20model%20by%20using%20get_noise_model%3A" TargetMode="External"/><Relationship Id="rId7" Type="http://schemas.openxmlformats.org/officeDocument/2006/relationships/hyperlink" Target="https://ionq.com/docs/get-started-with-qiskit" TargetMode="External"/><Relationship Id="rId8" Type="http://schemas.openxmlformats.org/officeDocument/2006/relationships/hyperlink" Target="https://en.wikipedia.org/wiki/Pseudorandom_number_genera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0875" y="3386800"/>
            <a:ext cx="8520600" cy="792600"/>
          </a:xfrm>
          <a:prstGeom prst="rect">
            <a:avLst/>
          </a:prstGeom>
          <a:noFill/>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212121"/>
                </a:solidFill>
              </a:rPr>
              <a:t>Teaching Quantum Circuits with Boxes </a:t>
            </a:r>
            <a:endParaRPr>
              <a:solidFill>
                <a:srgbClr val="212121"/>
              </a:solidFill>
            </a:endParaRPr>
          </a:p>
        </p:txBody>
      </p:sp>
      <p:pic>
        <p:nvPicPr>
          <p:cNvPr id="55" name="Google Shape;55;p13"/>
          <p:cNvPicPr preferRelativeResize="0"/>
          <p:nvPr/>
        </p:nvPicPr>
        <p:blipFill>
          <a:blip r:embed="rId3">
            <a:alphaModFix/>
          </a:blip>
          <a:stretch>
            <a:fillRect/>
          </a:stretch>
        </p:blipFill>
        <p:spPr>
          <a:xfrm>
            <a:off x="3675670" y="1256688"/>
            <a:ext cx="3875250" cy="1959900"/>
          </a:xfrm>
          <a:prstGeom prst="rect">
            <a:avLst/>
          </a:prstGeom>
          <a:noFill/>
          <a:ln>
            <a:noFill/>
          </a:ln>
        </p:spPr>
      </p:pic>
      <p:sp>
        <p:nvSpPr>
          <p:cNvPr id="56" name="Google Shape;56;p13"/>
          <p:cNvSpPr txBox="1"/>
          <p:nvPr/>
        </p:nvSpPr>
        <p:spPr>
          <a:xfrm>
            <a:off x="1351438" y="1667088"/>
            <a:ext cx="33417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200">
                <a:solidFill>
                  <a:srgbClr val="620273"/>
                </a:solidFill>
              </a:rPr>
              <a:t>Purple</a:t>
            </a:r>
            <a:endParaRPr b="1" sz="6200">
              <a:solidFill>
                <a:srgbClr val="620273"/>
              </a:solidFill>
            </a:endParaRPr>
          </a:p>
        </p:txBody>
      </p:sp>
      <p:pic>
        <p:nvPicPr>
          <p:cNvPr id="57" name="Google Shape;57;p13"/>
          <p:cNvPicPr preferRelativeResize="0"/>
          <p:nvPr/>
        </p:nvPicPr>
        <p:blipFill>
          <a:blip r:embed="rId4">
            <a:alphaModFix/>
          </a:blip>
          <a:stretch>
            <a:fillRect/>
          </a:stretch>
        </p:blipFill>
        <p:spPr>
          <a:xfrm>
            <a:off x="5854850" y="90796"/>
            <a:ext cx="1824590" cy="772671"/>
          </a:xfrm>
          <a:prstGeom prst="rect">
            <a:avLst/>
          </a:prstGeom>
          <a:noFill/>
          <a:ln>
            <a:noFill/>
          </a:ln>
        </p:spPr>
      </p:pic>
      <p:sp>
        <p:nvSpPr>
          <p:cNvPr id="58" name="Google Shape;58;p13"/>
          <p:cNvSpPr txBox="1"/>
          <p:nvPr/>
        </p:nvSpPr>
        <p:spPr>
          <a:xfrm>
            <a:off x="7377120" y="-12"/>
            <a:ext cx="1915500" cy="954300"/>
          </a:xfrm>
          <a:prstGeom prst="rect">
            <a:avLst/>
          </a:prstGeom>
          <a:noFill/>
          <a:ln>
            <a:noFill/>
          </a:ln>
        </p:spPr>
        <p:txBody>
          <a:bodyPr anchorCtr="0" anchor="t" bIns="91425" lIns="91425" spcFirstLastPara="1" rIns="91425" wrap="square" tIns="91425">
            <a:spAutoFit/>
          </a:bodyPr>
          <a:lstStyle/>
          <a:p>
            <a:pPr indent="0" lvl="0" marL="63500" rtl="0" algn="ctr">
              <a:spcBef>
                <a:spcPts val="0"/>
              </a:spcBef>
              <a:spcAft>
                <a:spcPts val="600"/>
              </a:spcAft>
              <a:buNone/>
            </a:pPr>
            <a:r>
              <a:rPr b="1" lang="en" sz="5000">
                <a:solidFill>
                  <a:srgbClr val="3D4449"/>
                </a:solidFill>
                <a:highlight>
                  <a:srgbClr val="FFFFFF"/>
                </a:highlight>
              </a:rPr>
              <a:t>2022</a:t>
            </a:r>
            <a:endParaRPr b="1" sz="5000">
              <a:solidFill>
                <a:srgbClr val="3D4449"/>
              </a:solidFill>
              <a:highlight>
                <a:srgbClr val="FFFFFF"/>
              </a:highlight>
            </a:endParaRPr>
          </a:p>
        </p:txBody>
      </p:sp>
      <p:pic>
        <p:nvPicPr>
          <p:cNvPr id="59" name="Google Shape;59;p13"/>
          <p:cNvPicPr preferRelativeResize="0"/>
          <p:nvPr/>
        </p:nvPicPr>
        <p:blipFill>
          <a:blip r:embed="rId5">
            <a:alphaModFix/>
          </a:blip>
          <a:stretch>
            <a:fillRect/>
          </a:stretch>
        </p:blipFill>
        <p:spPr>
          <a:xfrm>
            <a:off x="3718896" y="3865043"/>
            <a:ext cx="1464550" cy="1231982"/>
          </a:xfrm>
          <a:prstGeom prst="rect">
            <a:avLst/>
          </a:prstGeom>
          <a:noFill/>
          <a:ln>
            <a:noFill/>
          </a:ln>
        </p:spPr>
      </p:pic>
      <p:pic>
        <p:nvPicPr>
          <p:cNvPr id="60" name="Google Shape;60;p13"/>
          <p:cNvPicPr preferRelativeResize="0"/>
          <p:nvPr/>
        </p:nvPicPr>
        <p:blipFill>
          <a:blip r:embed="rId6">
            <a:alphaModFix/>
          </a:blip>
          <a:stretch>
            <a:fillRect/>
          </a:stretch>
        </p:blipFill>
        <p:spPr>
          <a:xfrm>
            <a:off x="0" y="0"/>
            <a:ext cx="2594574" cy="639125"/>
          </a:xfrm>
          <a:prstGeom prst="rect">
            <a:avLst/>
          </a:prstGeom>
          <a:noFill/>
          <a:ln>
            <a:noFill/>
          </a:ln>
        </p:spPr>
      </p:pic>
      <p:pic>
        <p:nvPicPr>
          <p:cNvPr id="61" name="Google Shape;61;p13"/>
          <p:cNvPicPr preferRelativeResize="0"/>
          <p:nvPr/>
        </p:nvPicPr>
        <p:blipFill>
          <a:blip r:embed="rId7">
            <a:alphaModFix/>
          </a:blip>
          <a:stretch>
            <a:fillRect/>
          </a:stretch>
        </p:blipFill>
        <p:spPr>
          <a:xfrm>
            <a:off x="2690575" y="-12462"/>
            <a:ext cx="1915500" cy="664046"/>
          </a:xfrm>
          <a:prstGeom prst="rect">
            <a:avLst/>
          </a:prstGeom>
          <a:noFill/>
          <a:ln>
            <a:noFill/>
          </a:ln>
        </p:spPr>
      </p:pic>
      <p:pic>
        <p:nvPicPr>
          <p:cNvPr id="62" name="Google Shape;62;p13"/>
          <p:cNvPicPr preferRelativeResize="0"/>
          <p:nvPr/>
        </p:nvPicPr>
        <p:blipFill>
          <a:blip r:embed="rId8">
            <a:alphaModFix/>
          </a:blip>
          <a:stretch>
            <a:fillRect/>
          </a:stretch>
        </p:blipFill>
        <p:spPr>
          <a:xfrm>
            <a:off x="4868050" y="0"/>
            <a:ext cx="724836" cy="772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Hints</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a:t>
            </a:r>
            <a:r>
              <a:rPr lang="en"/>
              <a:t>configurations</a:t>
            </a:r>
            <a:r>
              <a:rPr lang="en"/>
              <a:t> known to find the purple cats.</a:t>
            </a:r>
            <a:endParaRPr/>
          </a:p>
          <a:p>
            <a:pPr indent="0" lvl="0" marL="0" rtl="0" algn="l">
              <a:spcBef>
                <a:spcPts val="1200"/>
              </a:spcBef>
              <a:spcAft>
                <a:spcPts val="1200"/>
              </a:spcAft>
              <a:buNone/>
            </a:pPr>
            <a:r>
              <a:t/>
            </a:r>
            <a:endParaRPr/>
          </a:p>
        </p:txBody>
      </p:sp>
      <p:pic>
        <p:nvPicPr>
          <p:cNvPr id="148" name="Google Shape;148;p22"/>
          <p:cNvPicPr preferRelativeResize="0"/>
          <p:nvPr/>
        </p:nvPicPr>
        <p:blipFill>
          <a:blip r:embed="rId4">
            <a:alphaModFix/>
          </a:blip>
          <a:stretch>
            <a:fillRect/>
          </a:stretch>
        </p:blipFill>
        <p:spPr>
          <a:xfrm>
            <a:off x="647100" y="1882550"/>
            <a:ext cx="1042623" cy="3070150"/>
          </a:xfrm>
          <a:prstGeom prst="rect">
            <a:avLst/>
          </a:prstGeom>
          <a:noFill/>
          <a:ln>
            <a:noFill/>
          </a:ln>
        </p:spPr>
      </p:pic>
      <p:pic>
        <p:nvPicPr>
          <p:cNvPr id="149" name="Google Shape;149;p22"/>
          <p:cNvPicPr preferRelativeResize="0"/>
          <p:nvPr/>
        </p:nvPicPr>
        <p:blipFill>
          <a:blip r:embed="rId5">
            <a:alphaModFix/>
          </a:blip>
          <a:stretch>
            <a:fillRect/>
          </a:stretch>
        </p:blipFill>
        <p:spPr>
          <a:xfrm>
            <a:off x="7246628" y="1949550"/>
            <a:ext cx="785375" cy="3003151"/>
          </a:xfrm>
          <a:prstGeom prst="rect">
            <a:avLst/>
          </a:prstGeom>
          <a:noFill/>
          <a:ln>
            <a:noFill/>
          </a:ln>
        </p:spPr>
      </p:pic>
      <p:pic>
        <p:nvPicPr>
          <p:cNvPr id="150" name="Google Shape;150;p22"/>
          <p:cNvPicPr preferRelativeResize="0"/>
          <p:nvPr/>
        </p:nvPicPr>
        <p:blipFill>
          <a:blip r:embed="rId6">
            <a:alphaModFix/>
          </a:blip>
          <a:stretch>
            <a:fillRect/>
          </a:stretch>
        </p:blipFill>
        <p:spPr>
          <a:xfrm>
            <a:off x="3161988" y="1949550"/>
            <a:ext cx="2820000" cy="282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HINT(1)</a:t>
            </a:r>
            <a:endParaRPr/>
          </a:p>
        </p:txBody>
      </p:sp>
      <p:sp>
        <p:nvSpPr>
          <p:cNvPr id="156" name="Google Shape;15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7" name="Google Shape;157;p23"/>
          <p:cNvPicPr preferRelativeResize="0"/>
          <p:nvPr/>
        </p:nvPicPr>
        <p:blipFill>
          <a:blip r:embed="rId4">
            <a:alphaModFix/>
          </a:blip>
          <a:stretch>
            <a:fillRect/>
          </a:stretch>
        </p:blipFill>
        <p:spPr>
          <a:xfrm>
            <a:off x="311700" y="1152475"/>
            <a:ext cx="8520602"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HINT(2)</a:t>
            </a:r>
            <a:endParaRPr/>
          </a:p>
        </p:txBody>
      </p:sp>
      <p:sp>
        <p:nvSpPr>
          <p:cNvPr id="163" name="Google Shape;16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4" name="Google Shape;164;p24"/>
          <p:cNvPicPr preferRelativeResize="0"/>
          <p:nvPr/>
        </p:nvPicPr>
        <p:blipFill>
          <a:blip r:embed="rId4">
            <a:alphaModFix/>
          </a:blip>
          <a:stretch>
            <a:fillRect/>
          </a:stretch>
        </p:blipFill>
        <p:spPr>
          <a:xfrm>
            <a:off x="0" y="1194346"/>
            <a:ext cx="9144003" cy="27548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HINT(3)</a:t>
            </a:r>
            <a:endParaRPr/>
          </a:p>
        </p:txBody>
      </p:sp>
      <p:sp>
        <p:nvSpPr>
          <p:cNvPr id="170" name="Google Shape;17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5"/>
          <p:cNvPicPr preferRelativeResize="0"/>
          <p:nvPr/>
        </p:nvPicPr>
        <p:blipFill>
          <a:blip r:embed="rId4">
            <a:alphaModFix/>
          </a:blip>
          <a:stretch>
            <a:fillRect/>
          </a:stretch>
        </p:blipFill>
        <p:spPr>
          <a:xfrm>
            <a:off x="0" y="1194346"/>
            <a:ext cx="9144003" cy="27548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HINT(4)</a:t>
            </a:r>
            <a:endParaRPr/>
          </a:p>
        </p:txBody>
      </p:sp>
      <p:sp>
        <p:nvSpPr>
          <p:cNvPr id="177" name="Google Shape;17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6"/>
          <p:cNvPicPr preferRelativeResize="0"/>
          <p:nvPr/>
        </p:nvPicPr>
        <p:blipFill>
          <a:blip r:embed="rId4">
            <a:alphaModFix/>
          </a:blip>
          <a:stretch>
            <a:fillRect/>
          </a:stretch>
        </p:blipFill>
        <p:spPr>
          <a:xfrm>
            <a:off x="0" y="1194346"/>
            <a:ext cx="9144003" cy="27548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HINT(5)</a:t>
            </a:r>
            <a:endParaRPr/>
          </a:p>
        </p:txBody>
      </p:sp>
      <p:sp>
        <p:nvSpPr>
          <p:cNvPr id="184" name="Google Shape;18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27"/>
          <p:cNvPicPr preferRelativeResize="0"/>
          <p:nvPr/>
        </p:nvPicPr>
        <p:blipFill>
          <a:blip r:embed="rId4">
            <a:alphaModFix/>
          </a:blip>
          <a:stretch>
            <a:fillRect/>
          </a:stretch>
        </p:blipFill>
        <p:spPr>
          <a:xfrm>
            <a:off x="0" y="1293896"/>
            <a:ext cx="9144003" cy="2754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Screenshot(First Modality)</a:t>
            </a:r>
            <a:endParaRPr/>
          </a:p>
        </p:txBody>
      </p:sp>
      <p:sp>
        <p:nvSpPr>
          <p:cNvPr id="191" name="Google Shape;19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28"/>
          <p:cNvPicPr preferRelativeResize="0"/>
          <p:nvPr/>
        </p:nvPicPr>
        <p:blipFill rotWithShape="1">
          <a:blip r:embed="rId4">
            <a:alphaModFix/>
          </a:blip>
          <a:srcRect b="19536" l="40314" r="17463" t="54666"/>
          <a:stretch/>
        </p:blipFill>
        <p:spPr>
          <a:xfrm>
            <a:off x="0" y="1115300"/>
            <a:ext cx="6510651" cy="2415924"/>
          </a:xfrm>
          <a:prstGeom prst="rect">
            <a:avLst/>
          </a:prstGeom>
          <a:noFill/>
          <a:ln>
            <a:noFill/>
          </a:ln>
        </p:spPr>
      </p:pic>
      <p:pic>
        <p:nvPicPr>
          <p:cNvPr id="193" name="Google Shape;193;p28"/>
          <p:cNvPicPr preferRelativeResize="0"/>
          <p:nvPr/>
        </p:nvPicPr>
        <p:blipFill rotWithShape="1">
          <a:blip r:embed="rId5">
            <a:alphaModFix/>
          </a:blip>
          <a:srcRect b="16276" l="39816" r="22200" t="33932"/>
          <a:stretch/>
        </p:blipFill>
        <p:spPr>
          <a:xfrm>
            <a:off x="4961250" y="1672725"/>
            <a:ext cx="4038325" cy="3215226"/>
          </a:xfrm>
          <a:prstGeom prst="rect">
            <a:avLst/>
          </a:prstGeom>
          <a:noFill/>
          <a:ln>
            <a:noFill/>
          </a:ln>
        </p:spPr>
      </p:pic>
      <p:sp>
        <p:nvSpPr>
          <p:cNvPr id="194" name="Google Shape;194;p28"/>
          <p:cNvSpPr txBox="1"/>
          <p:nvPr/>
        </p:nvSpPr>
        <p:spPr>
          <a:xfrm>
            <a:off x="734125" y="3856475"/>
            <a:ext cx="188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simulation</a:t>
            </a:r>
            <a:endParaRPr/>
          </a:p>
        </p:txBody>
      </p:sp>
      <p:sp>
        <p:nvSpPr>
          <p:cNvPr id="195" name="Google Shape;195;p28"/>
          <p:cNvSpPr txBox="1"/>
          <p:nvPr/>
        </p:nvSpPr>
        <p:spPr>
          <a:xfrm>
            <a:off x="6666575" y="1037425"/>
            <a:ext cx="1886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Real quantum computer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Screenshot(Second Modality)</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9"/>
          <p:cNvPicPr preferRelativeResize="0"/>
          <p:nvPr/>
        </p:nvPicPr>
        <p:blipFill>
          <a:blip r:embed="rId4">
            <a:alphaModFix/>
          </a:blip>
          <a:stretch>
            <a:fillRect/>
          </a:stretch>
        </p:blipFill>
        <p:spPr>
          <a:xfrm>
            <a:off x="0" y="1152475"/>
            <a:ext cx="4428074" cy="2815275"/>
          </a:xfrm>
          <a:prstGeom prst="rect">
            <a:avLst/>
          </a:prstGeom>
          <a:noFill/>
          <a:ln>
            <a:noFill/>
          </a:ln>
        </p:spPr>
      </p:pic>
      <p:pic>
        <p:nvPicPr>
          <p:cNvPr id="203" name="Google Shape;203;p29"/>
          <p:cNvPicPr preferRelativeResize="0"/>
          <p:nvPr/>
        </p:nvPicPr>
        <p:blipFill>
          <a:blip r:embed="rId5">
            <a:alphaModFix/>
          </a:blip>
          <a:stretch>
            <a:fillRect/>
          </a:stretch>
        </p:blipFill>
        <p:spPr>
          <a:xfrm>
            <a:off x="4428075" y="1152475"/>
            <a:ext cx="4715924" cy="281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0"/>
          <p:cNvSpPr txBox="1"/>
          <p:nvPr>
            <p:ph idx="1" type="body"/>
          </p:nvPr>
        </p:nvSpPr>
        <p:spPr>
          <a:xfrm>
            <a:off x="311700" y="907700"/>
            <a:ext cx="8520600" cy="362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4"/>
              </a:rPr>
              <a:t>https://youtu.be/zL1ZSIpYx2M</a:t>
            </a:r>
            <a:r>
              <a:rPr lang="en"/>
              <a:t> </a:t>
            </a:r>
            <a:endParaRPr/>
          </a:p>
        </p:txBody>
      </p:sp>
      <p:pic>
        <p:nvPicPr>
          <p:cNvPr id="210" name="Google Shape;210;p30"/>
          <p:cNvPicPr preferRelativeResize="0"/>
          <p:nvPr/>
        </p:nvPicPr>
        <p:blipFill>
          <a:blip r:embed="rId5">
            <a:alphaModFix/>
          </a:blip>
          <a:stretch>
            <a:fillRect/>
          </a:stretch>
        </p:blipFill>
        <p:spPr>
          <a:xfrm>
            <a:off x="3485225" y="122375"/>
            <a:ext cx="2173550" cy="895350"/>
          </a:xfrm>
          <a:prstGeom prst="rect">
            <a:avLst/>
          </a:prstGeom>
          <a:noFill/>
          <a:ln>
            <a:noFill/>
          </a:ln>
        </p:spPr>
      </p:pic>
      <p:pic>
        <p:nvPicPr>
          <p:cNvPr id="211" name="Google Shape;211;p30" title="iQUHACK">
            <a:hlinkClick r:id="rId6"/>
          </p:cNvPr>
          <p:cNvPicPr preferRelativeResize="0"/>
          <p:nvPr/>
        </p:nvPicPr>
        <p:blipFill>
          <a:blip r:embed="rId7">
            <a:alphaModFix/>
          </a:blip>
          <a:stretch>
            <a:fillRect/>
          </a:stretch>
        </p:blipFill>
        <p:spPr>
          <a:xfrm>
            <a:off x="1918400" y="14545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31"/>
          <p:cNvSpPr txBox="1"/>
          <p:nvPr>
            <p:ph type="title"/>
          </p:nvPr>
        </p:nvSpPr>
        <p:spPr>
          <a:xfrm>
            <a:off x="243200" y="178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17" name="Google Shape;217;p31"/>
          <p:cNvSpPr txBox="1"/>
          <p:nvPr>
            <p:ph idx="1" type="body"/>
          </p:nvPr>
        </p:nvSpPr>
        <p:spPr>
          <a:xfrm>
            <a:off x="311700" y="900100"/>
            <a:ext cx="8520600" cy="3623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We </a:t>
            </a:r>
            <a:r>
              <a:rPr b="1" lang="en"/>
              <a:t>developed a quantum random number generator </a:t>
            </a:r>
            <a:r>
              <a:rPr lang="en"/>
              <a:t>for the target value of the game and the game mechanism is based on a quantum computation algorithm that takes 3 different concepts such as A</a:t>
            </a:r>
            <a:r>
              <a:rPr b="1" lang="en"/>
              <a:t>mplitude Amplification, Quantum Fourier Transform and Arithmetic Operations, </a:t>
            </a:r>
            <a:r>
              <a:rPr lang="en"/>
              <a:t>in order to relate different concepts in something more superficial and that anyone can practice.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en"/>
              <a:t>Its purpose is to </a:t>
            </a:r>
            <a:r>
              <a:rPr b="1" lang="en"/>
              <a:t>introduce different concepts and characteristics of quantum computation</a:t>
            </a:r>
            <a:r>
              <a:rPr lang="en"/>
              <a:t> in an indirect way.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
              <a:t>To be able to </a:t>
            </a:r>
            <a:r>
              <a:rPr b="1" lang="en"/>
              <a:t>abstract complex concepts so that only relationships</a:t>
            </a:r>
            <a:r>
              <a:rPr lang="en"/>
              <a:t> are sought with the little information and motivate </a:t>
            </a:r>
            <a:r>
              <a:rPr b="1" lang="en"/>
              <a:t>the player to interact with the different combinations</a:t>
            </a:r>
            <a:r>
              <a:rPr lang="en"/>
              <a:t> that are established.</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66" name="Shape 66"/>
        <p:cNvGrpSpPr/>
        <p:nvPr/>
      </p:nvGrpSpPr>
      <p:grpSpPr>
        <a:xfrm>
          <a:off x="0" y="0"/>
          <a:ext cx="0" cy="0"/>
          <a:chOff x="0" y="0"/>
          <a:chExt cx="0" cy="0"/>
        </a:xfrm>
      </p:grpSpPr>
      <p:sp>
        <p:nvSpPr>
          <p:cNvPr id="67" name="Google Shape;67;p14"/>
          <p:cNvSpPr txBox="1"/>
          <p:nvPr>
            <p:ph type="ctrTitle"/>
          </p:nvPr>
        </p:nvSpPr>
        <p:spPr>
          <a:xfrm>
            <a:off x="88675" y="1450825"/>
            <a:ext cx="3201000" cy="141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212121"/>
                </a:solidFill>
              </a:rPr>
              <a:t>Our Motivation</a:t>
            </a:r>
            <a:endParaRPr b="1">
              <a:solidFill>
                <a:srgbClr val="212121"/>
              </a:solidFill>
            </a:endParaRPr>
          </a:p>
        </p:txBody>
      </p:sp>
      <p:sp>
        <p:nvSpPr>
          <p:cNvPr id="68" name="Google Shape;68;p14"/>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nvSpPr>
        <p:spPr>
          <a:xfrm>
            <a:off x="88675" y="3391800"/>
            <a:ext cx="30000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00"/>
              </a:spcBef>
              <a:spcAft>
                <a:spcPts val="1200"/>
              </a:spcAft>
              <a:buNone/>
            </a:pPr>
            <a:r>
              <a:rPr b="1" lang="en" sz="1800">
                <a:solidFill>
                  <a:srgbClr val="620975"/>
                </a:solidFill>
              </a:rPr>
              <a:t>Use quantum logic itself as a gaming mechanism for education</a:t>
            </a:r>
            <a:endParaRPr b="1" sz="1800">
              <a:solidFill>
                <a:srgbClr val="620975"/>
              </a:solidFill>
            </a:endParaRPr>
          </a:p>
        </p:txBody>
      </p:sp>
      <p:pic>
        <p:nvPicPr>
          <p:cNvPr id="70" name="Google Shape;70;p14"/>
          <p:cNvPicPr preferRelativeResize="0"/>
          <p:nvPr/>
        </p:nvPicPr>
        <p:blipFill>
          <a:blip r:embed="rId3">
            <a:alphaModFix/>
          </a:blip>
          <a:stretch>
            <a:fillRect/>
          </a:stretch>
        </p:blipFill>
        <p:spPr>
          <a:xfrm>
            <a:off x="3494072" y="3574397"/>
            <a:ext cx="5379750" cy="1193050"/>
          </a:xfrm>
          <a:prstGeom prst="rect">
            <a:avLst/>
          </a:prstGeom>
          <a:noFill/>
          <a:ln cap="flat" cmpd="sng" w="9525">
            <a:solidFill>
              <a:schemeClr val="dk1"/>
            </a:solidFill>
            <a:prstDash val="solid"/>
            <a:round/>
            <a:headEnd len="sm" w="sm" type="none"/>
            <a:tailEnd len="sm" w="sm" type="none"/>
          </a:ln>
        </p:spPr>
      </p:pic>
      <p:sp>
        <p:nvSpPr>
          <p:cNvPr id="71" name="Google Shape;71;p14"/>
          <p:cNvSpPr txBox="1"/>
          <p:nvPr/>
        </p:nvSpPr>
        <p:spPr>
          <a:xfrm>
            <a:off x="3289675" y="4804800"/>
            <a:ext cx="603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1"/>
                </a:solidFill>
              </a:rPr>
              <a:t>Image obtained from: https://www.researchgate.net/figure/Modified-Drapers-adder-example-for-3-qubit-register-a-and-3-bit-classical-constant-b_fig3_340271339</a:t>
            </a:r>
            <a:endParaRPr sz="700">
              <a:solidFill>
                <a:schemeClr val="lt1"/>
              </a:solidFill>
            </a:endParaRPr>
          </a:p>
        </p:txBody>
      </p:sp>
      <p:sp>
        <p:nvSpPr>
          <p:cNvPr id="72" name="Google Shape;72;p14"/>
          <p:cNvSpPr txBox="1"/>
          <p:nvPr/>
        </p:nvSpPr>
        <p:spPr>
          <a:xfrm>
            <a:off x="3583725" y="91300"/>
            <a:ext cx="537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In order to explain the applications of an algorithm it is necessary to explain what a quantum circuit is and what better with video games.  We can motivate the people  start in the quantum area with videogames and they find relations with this videogame.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
                <a:solidFill>
                  <a:schemeClr val="lt1"/>
                </a:solidFill>
              </a:rPr>
              <a:t>We replace the theory for image of cats and boxes.</a:t>
            </a:r>
            <a:endParaRPr>
              <a:solidFill>
                <a:schemeClr val="lt1"/>
              </a:solidFill>
            </a:endParaRPr>
          </a:p>
        </p:txBody>
      </p:sp>
      <p:pic>
        <p:nvPicPr>
          <p:cNvPr id="73" name="Google Shape;73;p14"/>
          <p:cNvPicPr preferRelativeResize="0"/>
          <p:nvPr/>
        </p:nvPicPr>
        <p:blipFill>
          <a:blip r:embed="rId4">
            <a:alphaModFix/>
          </a:blip>
          <a:stretch>
            <a:fillRect/>
          </a:stretch>
        </p:blipFill>
        <p:spPr>
          <a:xfrm>
            <a:off x="3653125" y="1851682"/>
            <a:ext cx="1565025" cy="1109261"/>
          </a:xfrm>
          <a:prstGeom prst="rect">
            <a:avLst/>
          </a:prstGeom>
          <a:noFill/>
          <a:ln>
            <a:noFill/>
          </a:ln>
        </p:spPr>
      </p:pic>
      <p:pic>
        <p:nvPicPr>
          <p:cNvPr id="74" name="Google Shape;74;p14"/>
          <p:cNvPicPr preferRelativeResize="0"/>
          <p:nvPr/>
        </p:nvPicPr>
        <p:blipFill>
          <a:blip r:embed="rId5">
            <a:alphaModFix/>
          </a:blip>
          <a:stretch>
            <a:fillRect/>
          </a:stretch>
        </p:blipFill>
        <p:spPr>
          <a:xfrm>
            <a:off x="6482401" y="1851675"/>
            <a:ext cx="1521975" cy="1280275"/>
          </a:xfrm>
          <a:prstGeom prst="rect">
            <a:avLst/>
          </a:prstGeom>
          <a:noFill/>
          <a:ln>
            <a:noFill/>
          </a:ln>
        </p:spPr>
      </p:pic>
      <p:pic>
        <p:nvPicPr>
          <p:cNvPr id="75" name="Google Shape;75;p14"/>
          <p:cNvPicPr preferRelativeResize="0"/>
          <p:nvPr/>
        </p:nvPicPr>
        <p:blipFill>
          <a:blip r:embed="rId6">
            <a:alphaModFix/>
          </a:blip>
          <a:stretch>
            <a:fillRect/>
          </a:stretch>
        </p:blipFill>
        <p:spPr>
          <a:xfrm>
            <a:off x="3856295" y="1919850"/>
            <a:ext cx="1295636" cy="1143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223" name="Google Shape;223;p32"/>
          <p:cNvSpPr txBox="1"/>
          <p:nvPr/>
        </p:nvSpPr>
        <p:spPr>
          <a:xfrm>
            <a:off x="395650" y="1179800"/>
            <a:ext cx="1818600" cy="400200"/>
          </a:xfrm>
          <a:prstGeom prst="rect">
            <a:avLst/>
          </a:prstGeom>
          <a:solidFill>
            <a:srgbClr val="274E1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Improving</a:t>
            </a:r>
            <a:endParaRPr>
              <a:solidFill>
                <a:schemeClr val="lt1"/>
              </a:solidFill>
            </a:endParaRPr>
          </a:p>
        </p:txBody>
      </p:sp>
      <p:sp>
        <p:nvSpPr>
          <p:cNvPr id="224" name="Google Shape;224;p32"/>
          <p:cNvSpPr txBox="1"/>
          <p:nvPr/>
        </p:nvSpPr>
        <p:spPr>
          <a:xfrm>
            <a:off x="3230125" y="1179800"/>
            <a:ext cx="1818600" cy="400200"/>
          </a:xfrm>
          <a:prstGeom prst="rect">
            <a:avLst/>
          </a:prstGeom>
          <a:solidFill>
            <a:srgbClr val="24292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Extending </a:t>
            </a:r>
            <a:endParaRPr>
              <a:solidFill>
                <a:schemeClr val="lt1"/>
              </a:solidFill>
            </a:endParaRPr>
          </a:p>
        </p:txBody>
      </p:sp>
      <p:sp>
        <p:nvSpPr>
          <p:cNvPr id="225" name="Google Shape;225;p32"/>
          <p:cNvSpPr txBox="1"/>
          <p:nvPr/>
        </p:nvSpPr>
        <p:spPr>
          <a:xfrm>
            <a:off x="6163500" y="1179800"/>
            <a:ext cx="1818600" cy="400200"/>
          </a:xfrm>
          <a:prstGeom prst="rect">
            <a:avLst/>
          </a:prstGeom>
          <a:solidFill>
            <a:srgbClr val="5B0F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E"/>
                </a:solidFill>
              </a:rPr>
              <a:t>Developing</a:t>
            </a:r>
            <a:endParaRPr>
              <a:solidFill>
                <a:srgbClr val="FFFFFE"/>
              </a:solidFill>
            </a:endParaRPr>
          </a:p>
        </p:txBody>
      </p:sp>
      <p:sp>
        <p:nvSpPr>
          <p:cNvPr id="226" name="Google Shape;226;p32"/>
          <p:cNvSpPr txBox="1"/>
          <p:nvPr/>
        </p:nvSpPr>
        <p:spPr>
          <a:xfrm>
            <a:off x="426325" y="1794900"/>
            <a:ext cx="1818600" cy="2339700"/>
          </a:xfrm>
          <a:prstGeom prst="rect">
            <a:avLst/>
          </a:prstGeom>
          <a:solidFill>
            <a:srgbClr val="274E13"/>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We need to make this video game in an interactive way where animations and transitions show the way to play in order to make it more attractive and friendly for the players.</a:t>
            </a:r>
            <a:endParaRPr>
              <a:solidFill>
                <a:schemeClr val="lt1"/>
              </a:solidFill>
            </a:endParaRPr>
          </a:p>
        </p:txBody>
      </p:sp>
      <p:sp>
        <p:nvSpPr>
          <p:cNvPr id="227" name="Google Shape;227;p32"/>
          <p:cNvSpPr txBox="1"/>
          <p:nvPr/>
        </p:nvSpPr>
        <p:spPr>
          <a:xfrm>
            <a:off x="3196100" y="1787400"/>
            <a:ext cx="1818600" cy="1693200"/>
          </a:xfrm>
          <a:prstGeom prst="rect">
            <a:avLst/>
          </a:prstGeom>
          <a:solidFill>
            <a:srgbClr val="24292F"/>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lt1"/>
                </a:solidFill>
              </a:rPr>
              <a:t>More qubits can be used and with multiple states or possibilities to show other features such as superposition or Grover's algorithm.</a:t>
            </a:r>
            <a:endParaRPr>
              <a:solidFill>
                <a:schemeClr val="lt1"/>
              </a:solidFill>
            </a:endParaRPr>
          </a:p>
        </p:txBody>
      </p:sp>
      <p:sp>
        <p:nvSpPr>
          <p:cNvPr id="228" name="Google Shape;228;p32"/>
          <p:cNvSpPr txBox="1"/>
          <p:nvPr/>
        </p:nvSpPr>
        <p:spPr>
          <a:xfrm>
            <a:off x="6194125" y="1832525"/>
            <a:ext cx="1818600" cy="2555100"/>
          </a:xfrm>
          <a:prstGeom prst="rect">
            <a:avLst/>
          </a:prstGeom>
          <a:solidFill>
            <a:srgbClr val="5B0F00"/>
          </a:solid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FFFFFE"/>
                </a:solidFill>
              </a:rPr>
              <a:t>Due to the time constraints of 26 hours, it can be improved in the future to be applicable to an environment suitable for the development and design of video games.</a:t>
            </a:r>
            <a:endParaRPr>
              <a:solidFill>
                <a:srgbClr val="FFFFF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33"/>
          <p:cNvSpPr txBox="1"/>
          <p:nvPr>
            <p:ph type="title"/>
          </p:nvPr>
        </p:nvSpPr>
        <p:spPr>
          <a:xfrm>
            <a:off x="243225" y="19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34" name="Google Shape;234;p33"/>
          <p:cNvSpPr txBox="1"/>
          <p:nvPr>
            <p:ph idx="1" type="body"/>
          </p:nvPr>
        </p:nvSpPr>
        <p:spPr>
          <a:xfrm>
            <a:off x="205175" y="924225"/>
            <a:ext cx="8697000" cy="4219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a:t>Preskill, John. (2018). Quantum Computing in the NISQ era and beyond. Quantum. 2. 10.22331/q-2018-08-06-79. </a:t>
            </a:r>
            <a:endParaRPr/>
          </a:p>
          <a:p>
            <a:pPr indent="0" lvl="0" marL="0" rtl="0" algn="l">
              <a:spcBef>
                <a:spcPts val="1200"/>
              </a:spcBef>
              <a:spcAft>
                <a:spcPts val="0"/>
              </a:spcAft>
              <a:buNone/>
            </a:pPr>
            <a:r>
              <a:rPr lang="en"/>
              <a:t>Draper, Thomas. (2000). Addition on a Quantum Computer. </a:t>
            </a:r>
            <a:endParaRPr/>
          </a:p>
          <a:p>
            <a:pPr indent="0" lvl="0" marL="0" rtl="0" algn="l">
              <a:spcBef>
                <a:spcPts val="1200"/>
              </a:spcBef>
              <a:spcAft>
                <a:spcPts val="0"/>
              </a:spcAft>
              <a:buNone/>
            </a:pPr>
            <a:r>
              <a:rPr lang="en"/>
              <a:t>Ruiz Pérez, Lidia &amp; Garcia-Escartin, Juan Carlos. (2017). Quantum arithmetic with the Quantum Fourier Transform. Quantum Information Processing. 16. 10.1007/s11128-017-1603-1. </a:t>
            </a:r>
            <a:endParaRPr/>
          </a:p>
          <a:p>
            <a:pPr indent="0" lvl="0" marL="0" rtl="0" algn="l">
              <a:spcBef>
                <a:spcPts val="1200"/>
              </a:spcBef>
              <a:spcAft>
                <a:spcPts val="0"/>
              </a:spcAft>
              <a:buNone/>
            </a:pPr>
            <a:r>
              <a:rPr lang="en" u="sng">
                <a:solidFill>
                  <a:schemeClr val="hlink"/>
                </a:solidFill>
                <a:hlinkClick r:id="rId4"/>
              </a:rPr>
              <a:t>https://docs.microsoft.com/en-us/azure/quantum/user-guide/libraries/standard/algorithms</a:t>
            </a:r>
            <a:endParaRPr/>
          </a:p>
          <a:p>
            <a:pPr indent="0" lvl="0" marL="0" rtl="0" algn="l">
              <a:spcBef>
                <a:spcPts val="1200"/>
              </a:spcBef>
              <a:spcAft>
                <a:spcPts val="0"/>
              </a:spcAft>
              <a:buNone/>
            </a:pPr>
            <a:r>
              <a:rPr lang="en"/>
              <a:t>Suau, Adrien &amp; Staffelbach, Gabriel &amp; Calandra, H.. (2020). Practical Quantum Computing: solving the wave equation using a quantum approach. </a:t>
            </a:r>
            <a:endParaRPr/>
          </a:p>
          <a:p>
            <a:pPr indent="0" lvl="0" marL="0" rtl="0" algn="l">
              <a:spcBef>
                <a:spcPts val="1200"/>
              </a:spcBef>
              <a:spcAft>
                <a:spcPts val="0"/>
              </a:spcAft>
              <a:buNone/>
            </a:pPr>
            <a:r>
              <a:rPr lang="en" u="sng">
                <a:solidFill>
                  <a:schemeClr val="hlink"/>
                </a:solidFill>
                <a:hlinkClick r:id="rId5"/>
              </a:rPr>
              <a:t>https://docs.microsoft.com/en-us/azure/quantum/how-to-python-qdk-local</a:t>
            </a:r>
            <a:r>
              <a:rPr lang="en"/>
              <a:t> </a:t>
            </a:r>
            <a:endParaRPr/>
          </a:p>
          <a:p>
            <a:pPr indent="0" lvl="0" marL="0" rtl="0" algn="l">
              <a:spcBef>
                <a:spcPts val="1200"/>
              </a:spcBef>
              <a:spcAft>
                <a:spcPts val="0"/>
              </a:spcAft>
              <a:buNone/>
            </a:pPr>
            <a:r>
              <a:rPr lang="en" u="sng">
                <a:solidFill>
                  <a:schemeClr val="hlink"/>
                </a:solidFill>
                <a:hlinkClick r:id="rId6"/>
              </a:rPr>
              <a:t>https://docs.microsoft.com/en-us/azure/quantum/user-guide/machines/noise-simulator#:~:text=You%20can%20modify%20the%20noise%20model%20used%20in,then%20access%20the%20noise%20model%20by%20using%20get_noise_model%3A</a:t>
            </a:r>
            <a:r>
              <a:rPr lang="en"/>
              <a:t> </a:t>
            </a:r>
            <a:endParaRPr/>
          </a:p>
          <a:p>
            <a:pPr indent="0" lvl="0" marL="0" rtl="0" algn="l">
              <a:spcBef>
                <a:spcPts val="1200"/>
              </a:spcBef>
              <a:spcAft>
                <a:spcPts val="0"/>
              </a:spcAft>
              <a:buNone/>
            </a:pPr>
            <a:r>
              <a:rPr lang="en" u="sng">
                <a:solidFill>
                  <a:schemeClr val="hlink"/>
                </a:solidFill>
                <a:hlinkClick r:id="rId7"/>
              </a:rPr>
              <a:t>https://ionq.com/docs/get-started-with-qiskit</a:t>
            </a:r>
            <a:r>
              <a:rPr lang="en"/>
              <a:t> </a:t>
            </a:r>
            <a:endParaRPr/>
          </a:p>
          <a:p>
            <a:pPr indent="0" lvl="0" marL="0" rtl="0" algn="l">
              <a:spcBef>
                <a:spcPts val="1200"/>
              </a:spcBef>
              <a:spcAft>
                <a:spcPts val="0"/>
              </a:spcAft>
              <a:buNone/>
            </a:pPr>
            <a:r>
              <a:rPr lang="en" u="sng">
                <a:solidFill>
                  <a:schemeClr val="hlink"/>
                </a:solidFill>
                <a:hlinkClick r:id="rId8"/>
              </a:rPr>
              <a:t>https://en.wikipedia.org/wiki/Pseudorandom_number_generator</a:t>
            </a:r>
            <a:r>
              <a:rPr lang="en"/>
              <a:t> </a:t>
            </a:r>
            <a:endParaRPr/>
          </a:p>
          <a:p>
            <a:pPr indent="0" lvl="0" marL="0" rtl="0" algn="l">
              <a:spcBef>
                <a:spcPts val="1200"/>
              </a:spcBef>
              <a:spcAft>
                <a:spcPts val="0"/>
              </a:spcAft>
              <a:buNone/>
            </a:pPr>
            <a:r>
              <a:rPr lang="en" u="sng">
                <a:solidFill>
                  <a:schemeClr val="hlink"/>
                </a:solidFill>
                <a:hlinkClick r:id="rId9"/>
              </a:rPr>
              <a:t>https://docs.microsoft.com/en-us/azure/quantum/user-guide/libraries/standard/algorithms</a:t>
            </a:r>
            <a:r>
              <a:rPr lang="en"/>
              <a:t> </a:t>
            </a:r>
            <a:endParaRPr/>
          </a:p>
          <a:p>
            <a:pPr indent="0" lvl="0" marL="0" rtl="0" algn="l">
              <a:spcBef>
                <a:spcPts val="1200"/>
              </a:spcBef>
              <a:spcAft>
                <a:spcPts val="1200"/>
              </a:spcAft>
              <a:buNone/>
            </a:pPr>
            <a:r>
              <a:rPr lang="en" u="sng">
                <a:solidFill>
                  <a:schemeClr val="hlink"/>
                </a:solidFill>
                <a:hlinkClick r:id="rId10"/>
              </a:rPr>
              <a:t>https://docs.microsoft.com/en-us/azure/quantum/how-to-python-qdk-local</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79" name="Shape 79"/>
        <p:cNvGrpSpPr/>
        <p:nvPr/>
      </p:nvGrpSpPr>
      <p:grpSpPr>
        <a:xfrm>
          <a:off x="0" y="0"/>
          <a:ext cx="0" cy="0"/>
          <a:chOff x="0" y="0"/>
          <a:chExt cx="0" cy="0"/>
        </a:xfrm>
      </p:grpSpPr>
      <p:sp>
        <p:nvSpPr>
          <p:cNvPr id="80" name="Google Shape;80;p15"/>
          <p:cNvSpPr txBox="1"/>
          <p:nvPr>
            <p:ph type="ctrTitle"/>
          </p:nvPr>
        </p:nvSpPr>
        <p:spPr>
          <a:xfrm>
            <a:off x="88675" y="1450825"/>
            <a:ext cx="3201000" cy="141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212121"/>
                </a:solidFill>
              </a:rPr>
              <a:t>First problem</a:t>
            </a:r>
            <a:endParaRPr b="1">
              <a:solidFill>
                <a:srgbClr val="212121"/>
              </a:solidFill>
            </a:endParaRPr>
          </a:p>
        </p:txBody>
      </p:sp>
      <p:sp>
        <p:nvSpPr>
          <p:cNvPr id="81" name="Google Shape;81;p15"/>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nvSpPr>
        <p:spPr>
          <a:xfrm>
            <a:off x="88675" y="3391800"/>
            <a:ext cx="30000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00"/>
              </a:spcBef>
              <a:spcAft>
                <a:spcPts val="1200"/>
              </a:spcAft>
              <a:buNone/>
            </a:pPr>
            <a:r>
              <a:rPr b="1" lang="en" sz="1800">
                <a:solidFill>
                  <a:srgbClr val="620975"/>
                </a:solidFill>
              </a:rPr>
              <a:t>Quantum Random Number Generator (QRNG)</a:t>
            </a:r>
            <a:endParaRPr b="1" sz="1800">
              <a:solidFill>
                <a:srgbClr val="620975"/>
              </a:solidFill>
            </a:endParaRPr>
          </a:p>
        </p:txBody>
      </p:sp>
      <p:sp>
        <p:nvSpPr>
          <p:cNvPr id="83" name="Google Shape;83;p15"/>
          <p:cNvSpPr txBox="1"/>
          <p:nvPr/>
        </p:nvSpPr>
        <p:spPr>
          <a:xfrm>
            <a:off x="3530450" y="83700"/>
            <a:ext cx="5562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Using Q# and the idea of having a random number generator using a quantum circuit to find numbers up to 32, this was based on the idea that there is noise in the computer such as the generation of a noisy model.</a:t>
            </a:r>
            <a:endParaRPr>
              <a:solidFill>
                <a:schemeClr val="lt1"/>
              </a:solidFill>
            </a:endParaRPr>
          </a:p>
        </p:txBody>
      </p:sp>
      <p:sp>
        <p:nvSpPr>
          <p:cNvPr id="84" name="Google Shape;84;p15"/>
          <p:cNvSpPr txBox="1"/>
          <p:nvPr/>
        </p:nvSpPr>
        <p:spPr>
          <a:xfrm>
            <a:off x="4603275" y="1183650"/>
            <a:ext cx="3256500" cy="3604800"/>
          </a:xfrm>
          <a:prstGeom prst="rect">
            <a:avLst/>
          </a:prstGeom>
          <a:solidFill>
            <a:srgbClr val="FFFFFE"/>
          </a:solidFill>
          <a:ln>
            <a:noFill/>
          </a:ln>
        </p:spPr>
        <p:txBody>
          <a:bodyPr anchorCtr="0" anchor="t" bIns="91425" lIns="91425" spcFirstLastPara="1" rIns="91425" wrap="square" tIns="91425">
            <a:spAutoFit/>
          </a:bodyPr>
          <a:lstStyle/>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open Microsoft.Quantum.Arrays;</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open Microsoft.Quantum.Measurement;</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operation RandomNumber() : Result[] {</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use register = Qubit[5] {</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 Set qubits in superposition.</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for index in 0 .. 10  {</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ApplyToEachA(H, register);</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CNOT(register[0], register[1]);</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CNOT(register[0], register[2]);</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CNOT(register[0], register[3]);</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CNOT(register[0], register[4]);</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CNOT(register[1], register[2]);</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CNOT(register[1], register[3]);</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CNOT(register[1], register[4]);</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CNOT(register[2], register[3]);</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CNOT(register[3], register[4]);</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CNOT(register[3], register[4]);</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X(register[0]);</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return ForEach(MResetZ, register);</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Clr>
                <a:schemeClr val="dk1"/>
              </a:buClr>
              <a:buSzPts val="1100"/>
              <a:buFont typeface="Arial"/>
              <a:buNone/>
            </a:pPr>
            <a:r>
              <a:rPr lang="en" sz="800">
                <a:solidFill>
                  <a:srgbClr val="620975"/>
                </a:solidFill>
                <a:latin typeface="Courier New"/>
                <a:ea typeface="Courier New"/>
                <a:cs typeface="Courier New"/>
                <a:sym typeface="Courier New"/>
              </a:rPr>
              <a:t>       }</a:t>
            </a:r>
            <a:endParaRPr sz="800">
              <a:solidFill>
                <a:srgbClr val="620975"/>
              </a:solidFill>
              <a:latin typeface="Courier New"/>
              <a:ea typeface="Courier New"/>
              <a:cs typeface="Courier New"/>
              <a:sym typeface="Courier New"/>
            </a:endParaRPr>
          </a:p>
          <a:p>
            <a:pPr indent="0" lvl="0" marL="0" rtl="0" algn="l">
              <a:lnSpc>
                <a:spcPct val="127500"/>
              </a:lnSpc>
              <a:spcBef>
                <a:spcPts val="0"/>
              </a:spcBef>
              <a:spcAft>
                <a:spcPts val="0"/>
              </a:spcAft>
              <a:buNone/>
            </a:pPr>
            <a:r>
              <a:rPr lang="en" sz="800">
                <a:solidFill>
                  <a:srgbClr val="620975"/>
                </a:solidFill>
                <a:latin typeface="Courier New"/>
                <a:ea typeface="Courier New"/>
                <a:cs typeface="Courier New"/>
                <a:sym typeface="Courier New"/>
              </a:rPr>
              <a:t>   }</a:t>
            </a:r>
            <a:endParaRPr sz="1200">
              <a:solidFill>
                <a:srgbClr val="6209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88" name="Shape 88"/>
        <p:cNvGrpSpPr/>
        <p:nvPr/>
      </p:nvGrpSpPr>
      <p:grpSpPr>
        <a:xfrm>
          <a:off x="0" y="0"/>
          <a:ext cx="0" cy="0"/>
          <a:chOff x="0" y="0"/>
          <a:chExt cx="0" cy="0"/>
        </a:xfrm>
      </p:grpSpPr>
      <p:sp>
        <p:nvSpPr>
          <p:cNvPr id="89" name="Google Shape;89;p16"/>
          <p:cNvSpPr txBox="1"/>
          <p:nvPr>
            <p:ph type="ctrTitle"/>
          </p:nvPr>
        </p:nvSpPr>
        <p:spPr>
          <a:xfrm>
            <a:off x="88675" y="1450825"/>
            <a:ext cx="3201000" cy="1411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solidFill>
                  <a:srgbClr val="212121"/>
                </a:solidFill>
              </a:rPr>
              <a:t>Second</a:t>
            </a:r>
            <a:r>
              <a:rPr b="1" lang="en">
                <a:solidFill>
                  <a:srgbClr val="212121"/>
                </a:solidFill>
              </a:rPr>
              <a:t> problem</a:t>
            </a:r>
            <a:endParaRPr b="1">
              <a:solidFill>
                <a:srgbClr val="212121"/>
              </a:solidFill>
            </a:endParaRPr>
          </a:p>
        </p:txBody>
      </p:sp>
      <p:sp>
        <p:nvSpPr>
          <p:cNvPr id="90" name="Google Shape;90;p16"/>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txBox="1"/>
          <p:nvPr/>
        </p:nvSpPr>
        <p:spPr>
          <a:xfrm>
            <a:off x="88675" y="3391800"/>
            <a:ext cx="30000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00"/>
              </a:spcBef>
              <a:spcAft>
                <a:spcPts val="1200"/>
              </a:spcAft>
              <a:buNone/>
            </a:pPr>
            <a:r>
              <a:rPr b="1" lang="en" sz="1800">
                <a:solidFill>
                  <a:srgbClr val="620975"/>
                </a:solidFill>
              </a:rPr>
              <a:t>Draper Adder and substract</a:t>
            </a:r>
            <a:endParaRPr b="1" sz="1800">
              <a:solidFill>
                <a:srgbClr val="620975"/>
              </a:solidFill>
            </a:endParaRPr>
          </a:p>
        </p:txBody>
      </p:sp>
      <p:sp>
        <p:nvSpPr>
          <p:cNvPr id="92" name="Google Shape;92;p16"/>
          <p:cNvSpPr txBox="1"/>
          <p:nvPr/>
        </p:nvSpPr>
        <p:spPr>
          <a:xfrm>
            <a:off x="3903275" y="106525"/>
            <a:ext cx="4466400" cy="268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FFFFE"/>
                </a:solidFill>
              </a:rPr>
              <a:t>Understand the concepts of</a:t>
            </a:r>
            <a:endParaRPr b="1">
              <a:solidFill>
                <a:srgbClr val="FFFFFE"/>
              </a:solidFill>
            </a:endParaRPr>
          </a:p>
          <a:p>
            <a:pPr indent="-336550" lvl="0" marL="457200" rtl="0" algn="l">
              <a:lnSpc>
                <a:spcPct val="130000"/>
              </a:lnSpc>
              <a:spcBef>
                <a:spcPts val="1800"/>
              </a:spcBef>
              <a:spcAft>
                <a:spcPts val="0"/>
              </a:spcAft>
              <a:buClr>
                <a:srgbClr val="FFFFFE"/>
              </a:buClr>
              <a:buSzPts val="1700"/>
              <a:buChar char="●"/>
            </a:pPr>
            <a:r>
              <a:rPr b="1" lang="en" sz="1700">
                <a:solidFill>
                  <a:srgbClr val="FFFFFE"/>
                </a:solidFill>
              </a:rPr>
              <a:t>Amplitude Amplification</a:t>
            </a:r>
            <a:endParaRPr sz="1100">
              <a:solidFill>
                <a:srgbClr val="FFFFFE"/>
              </a:solidFill>
            </a:endParaRPr>
          </a:p>
          <a:p>
            <a:pPr indent="-336550" lvl="0" marL="457200" rtl="0" algn="l">
              <a:lnSpc>
                <a:spcPct val="130000"/>
              </a:lnSpc>
              <a:spcBef>
                <a:spcPts val="0"/>
              </a:spcBef>
              <a:spcAft>
                <a:spcPts val="0"/>
              </a:spcAft>
              <a:buClr>
                <a:srgbClr val="FFFFFE"/>
              </a:buClr>
              <a:buSzPts val="1700"/>
              <a:buChar char="●"/>
            </a:pPr>
            <a:r>
              <a:rPr b="1" lang="en" sz="1700">
                <a:solidFill>
                  <a:srgbClr val="FFFFFE"/>
                </a:solidFill>
              </a:rPr>
              <a:t>Quantum Fourier Transform</a:t>
            </a:r>
            <a:endParaRPr sz="1100">
              <a:solidFill>
                <a:srgbClr val="FFFFFE"/>
              </a:solidFill>
            </a:endParaRPr>
          </a:p>
          <a:p>
            <a:pPr indent="-336550" lvl="0" marL="457200" rtl="0" algn="l">
              <a:lnSpc>
                <a:spcPct val="130000"/>
              </a:lnSpc>
              <a:spcBef>
                <a:spcPts val="0"/>
              </a:spcBef>
              <a:spcAft>
                <a:spcPts val="0"/>
              </a:spcAft>
              <a:buClr>
                <a:srgbClr val="FFFFFE"/>
              </a:buClr>
              <a:buSzPts val="1700"/>
              <a:buChar char="●"/>
            </a:pPr>
            <a:r>
              <a:rPr b="1" lang="en" sz="1700">
                <a:solidFill>
                  <a:srgbClr val="FFFFFE"/>
                </a:solidFill>
              </a:rPr>
              <a:t>Arithmetic Operations</a:t>
            </a:r>
            <a:endParaRPr b="1" sz="1700">
              <a:solidFill>
                <a:srgbClr val="FFFFFE"/>
              </a:solidFill>
            </a:endParaRPr>
          </a:p>
          <a:p>
            <a:pPr indent="0" lvl="0" marL="0" rtl="0" algn="l">
              <a:lnSpc>
                <a:spcPct val="130000"/>
              </a:lnSpc>
              <a:spcBef>
                <a:spcPts val="1800"/>
              </a:spcBef>
              <a:spcAft>
                <a:spcPts val="0"/>
              </a:spcAft>
              <a:buNone/>
            </a:pPr>
            <a:r>
              <a:rPr b="1" lang="en" sz="1700">
                <a:solidFill>
                  <a:srgbClr val="FFFFFE"/>
                </a:solidFill>
              </a:rPr>
              <a:t>And using the ionq.qpu</a:t>
            </a:r>
            <a:endParaRPr b="1" sz="1700">
              <a:solidFill>
                <a:srgbClr val="FFFFFE"/>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solidFill>
                <a:schemeClr val="lt1"/>
              </a:solidFill>
            </a:endParaRPr>
          </a:p>
        </p:txBody>
      </p:sp>
      <p:pic>
        <p:nvPicPr>
          <p:cNvPr id="93" name="Google Shape;93;p16"/>
          <p:cNvPicPr preferRelativeResize="0"/>
          <p:nvPr/>
        </p:nvPicPr>
        <p:blipFill rotWithShape="1">
          <a:blip r:embed="rId3">
            <a:alphaModFix/>
          </a:blip>
          <a:srcRect b="0" l="11467" r="-1549" t="0"/>
          <a:stretch/>
        </p:blipFill>
        <p:spPr>
          <a:xfrm>
            <a:off x="4123925" y="2233775"/>
            <a:ext cx="4424599" cy="266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97" name="Shape 97"/>
        <p:cNvGrpSpPr/>
        <p:nvPr/>
      </p:nvGrpSpPr>
      <p:grpSpPr>
        <a:xfrm>
          <a:off x="0" y="0"/>
          <a:ext cx="0" cy="0"/>
          <a:chOff x="0" y="0"/>
          <a:chExt cx="0" cy="0"/>
        </a:xfrm>
      </p:grpSpPr>
      <p:sp>
        <p:nvSpPr>
          <p:cNvPr id="98" name="Google Shape;98;p17"/>
          <p:cNvSpPr txBox="1"/>
          <p:nvPr>
            <p:ph type="ctrTitle"/>
          </p:nvPr>
        </p:nvSpPr>
        <p:spPr>
          <a:xfrm>
            <a:off x="88675" y="1450825"/>
            <a:ext cx="3201000" cy="14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solidFill>
                  <a:srgbClr val="212121"/>
                </a:solidFill>
              </a:rPr>
              <a:t>Quantum gaming mechanism</a:t>
            </a:r>
            <a:endParaRPr b="1" sz="4180">
              <a:solidFill>
                <a:srgbClr val="212121"/>
              </a:solidFill>
            </a:endParaRPr>
          </a:p>
        </p:txBody>
      </p:sp>
      <p:sp>
        <p:nvSpPr>
          <p:cNvPr id="99" name="Google Shape;99;p17"/>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txBox="1"/>
          <p:nvPr/>
        </p:nvSpPr>
        <p:spPr>
          <a:xfrm>
            <a:off x="3948925" y="418475"/>
            <a:ext cx="4466400" cy="12066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800"/>
              </a:spcBef>
              <a:spcAft>
                <a:spcPts val="0"/>
              </a:spcAft>
              <a:buNone/>
            </a:pPr>
            <a:r>
              <a:rPr b="1" lang="en">
                <a:solidFill>
                  <a:srgbClr val="FFFFFE"/>
                </a:solidFill>
              </a:rPr>
              <a:t>This is the all quantum circuit, we can consider or not certain P gates.</a:t>
            </a:r>
            <a:endParaRPr b="1" sz="1700">
              <a:solidFill>
                <a:srgbClr val="FFFFFE"/>
              </a:solidFill>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spcBef>
                <a:spcPts val="0"/>
              </a:spcBef>
              <a:spcAft>
                <a:spcPts val="0"/>
              </a:spcAft>
              <a:buNone/>
            </a:pPr>
            <a:r>
              <a:t/>
            </a:r>
            <a:endParaRPr>
              <a:solidFill>
                <a:schemeClr val="lt1"/>
              </a:solidFill>
            </a:endParaRPr>
          </a:p>
        </p:txBody>
      </p:sp>
      <p:pic>
        <p:nvPicPr>
          <p:cNvPr id="101" name="Google Shape;101;p17"/>
          <p:cNvPicPr preferRelativeResize="0"/>
          <p:nvPr/>
        </p:nvPicPr>
        <p:blipFill rotWithShape="1">
          <a:blip r:embed="rId3">
            <a:alphaModFix/>
          </a:blip>
          <a:srcRect b="0" l="9393" r="2570" t="0"/>
          <a:stretch/>
        </p:blipFill>
        <p:spPr>
          <a:xfrm>
            <a:off x="4161275" y="1773550"/>
            <a:ext cx="4466400" cy="221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105" name="Shape 105"/>
        <p:cNvGrpSpPr/>
        <p:nvPr/>
      </p:nvGrpSpPr>
      <p:grpSpPr>
        <a:xfrm>
          <a:off x="0" y="0"/>
          <a:ext cx="0" cy="0"/>
          <a:chOff x="0" y="0"/>
          <a:chExt cx="0" cy="0"/>
        </a:xfrm>
      </p:grpSpPr>
      <p:sp>
        <p:nvSpPr>
          <p:cNvPr id="106" name="Google Shape;106;p18"/>
          <p:cNvSpPr txBox="1"/>
          <p:nvPr>
            <p:ph type="ctrTitle"/>
          </p:nvPr>
        </p:nvSpPr>
        <p:spPr>
          <a:xfrm>
            <a:off x="88675" y="1450825"/>
            <a:ext cx="3201000" cy="14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solidFill>
                  <a:srgbClr val="212121"/>
                </a:solidFill>
              </a:rPr>
              <a:t>Level 1</a:t>
            </a:r>
            <a:endParaRPr b="1" sz="4180">
              <a:solidFill>
                <a:srgbClr val="212121"/>
              </a:solidFill>
            </a:endParaRPr>
          </a:p>
        </p:txBody>
      </p:sp>
      <p:sp>
        <p:nvSpPr>
          <p:cNvPr id="107" name="Google Shape;107;p18"/>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txBox="1"/>
          <p:nvPr/>
        </p:nvSpPr>
        <p:spPr>
          <a:xfrm>
            <a:off x="3903275" y="106525"/>
            <a:ext cx="4466400" cy="22779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800"/>
              </a:spcBef>
              <a:spcAft>
                <a:spcPts val="0"/>
              </a:spcAft>
              <a:buNone/>
            </a:pPr>
            <a:r>
              <a:rPr b="1" lang="en">
                <a:solidFill>
                  <a:srgbClr val="FFFFFE"/>
                </a:solidFill>
              </a:rPr>
              <a:t>Consider all the cats are green or the qubits are in |0&gt; and we need find the correct combination of green and purple cats. That means a combination of  |0&gt; and |1&gt; states.</a:t>
            </a:r>
            <a:endParaRPr b="1">
              <a:solidFill>
                <a:srgbClr val="FFFFFE"/>
              </a:solidFill>
            </a:endParaRPr>
          </a:p>
          <a:p>
            <a:pPr indent="0" lvl="0" marL="0" rtl="0" algn="l">
              <a:lnSpc>
                <a:spcPct val="130000"/>
              </a:lnSpc>
              <a:spcBef>
                <a:spcPts val="1800"/>
              </a:spcBef>
              <a:spcAft>
                <a:spcPts val="0"/>
              </a:spcAft>
              <a:buNone/>
            </a:pPr>
            <a:r>
              <a:rPr b="1" lang="en">
                <a:solidFill>
                  <a:srgbClr val="FFFFFE"/>
                </a:solidFill>
              </a:rPr>
              <a:t>Example the output is |11001&gt;</a:t>
            </a:r>
            <a:endParaRPr b="1">
              <a:solidFill>
                <a:srgbClr val="FFFFFE"/>
              </a:solidFill>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spcBef>
                <a:spcPts val="0"/>
              </a:spcBef>
              <a:spcAft>
                <a:spcPts val="0"/>
              </a:spcAft>
              <a:buNone/>
            </a:pPr>
            <a:r>
              <a:t/>
            </a:r>
            <a:endParaRPr>
              <a:solidFill>
                <a:schemeClr val="lt1"/>
              </a:solidFill>
            </a:endParaRPr>
          </a:p>
        </p:txBody>
      </p:sp>
      <p:pic>
        <p:nvPicPr>
          <p:cNvPr id="109" name="Google Shape;109;p18"/>
          <p:cNvPicPr preferRelativeResize="0"/>
          <p:nvPr/>
        </p:nvPicPr>
        <p:blipFill rotWithShape="1">
          <a:blip r:embed="rId3">
            <a:alphaModFix/>
          </a:blip>
          <a:srcRect b="0" l="10594" r="0" t="0"/>
          <a:stretch/>
        </p:blipFill>
        <p:spPr>
          <a:xfrm>
            <a:off x="3773925" y="1956175"/>
            <a:ext cx="5177600" cy="29051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113" name="Shape 113"/>
        <p:cNvGrpSpPr/>
        <p:nvPr/>
      </p:nvGrpSpPr>
      <p:grpSpPr>
        <a:xfrm>
          <a:off x="0" y="0"/>
          <a:ext cx="0" cy="0"/>
          <a:chOff x="0" y="0"/>
          <a:chExt cx="0" cy="0"/>
        </a:xfrm>
      </p:grpSpPr>
      <p:sp>
        <p:nvSpPr>
          <p:cNvPr id="114" name="Google Shape;114;p19"/>
          <p:cNvSpPr txBox="1"/>
          <p:nvPr>
            <p:ph type="ctrTitle"/>
          </p:nvPr>
        </p:nvSpPr>
        <p:spPr>
          <a:xfrm>
            <a:off x="88675" y="1450825"/>
            <a:ext cx="3201000" cy="141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4180">
                <a:solidFill>
                  <a:srgbClr val="212121"/>
                </a:solidFill>
              </a:rPr>
              <a:t>Level 2</a:t>
            </a:r>
            <a:endParaRPr b="1" sz="4180">
              <a:solidFill>
                <a:srgbClr val="212121"/>
              </a:solidFill>
            </a:endParaRPr>
          </a:p>
        </p:txBody>
      </p:sp>
      <p:sp>
        <p:nvSpPr>
          <p:cNvPr id="115" name="Google Shape;115;p19"/>
          <p:cNvSpPr/>
          <p:nvPr/>
        </p:nvSpPr>
        <p:spPr>
          <a:xfrm>
            <a:off x="3289675" y="0"/>
            <a:ext cx="59103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txBox="1"/>
          <p:nvPr/>
        </p:nvSpPr>
        <p:spPr>
          <a:xfrm>
            <a:off x="3903275" y="106525"/>
            <a:ext cx="4466400" cy="19485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1800"/>
              </a:spcBef>
              <a:spcAft>
                <a:spcPts val="0"/>
              </a:spcAft>
              <a:buNone/>
            </a:pPr>
            <a:r>
              <a:rPr b="1" lang="en">
                <a:solidFill>
                  <a:srgbClr val="FFFFFE"/>
                </a:solidFill>
              </a:rPr>
              <a:t>Initial state = |11110&gt;</a:t>
            </a:r>
            <a:endParaRPr b="1">
              <a:solidFill>
                <a:srgbClr val="FFFFFE"/>
              </a:solidFill>
            </a:endParaRPr>
          </a:p>
          <a:p>
            <a:pPr indent="0" lvl="0" marL="0" rtl="0" algn="l">
              <a:lnSpc>
                <a:spcPct val="130000"/>
              </a:lnSpc>
              <a:spcBef>
                <a:spcPts val="1800"/>
              </a:spcBef>
              <a:spcAft>
                <a:spcPts val="0"/>
              </a:spcAft>
              <a:buNone/>
            </a:pPr>
            <a:r>
              <a:rPr b="1" lang="en">
                <a:solidFill>
                  <a:srgbClr val="FFFFFE"/>
                </a:solidFill>
              </a:rPr>
              <a:t>We need add |00010&gt;</a:t>
            </a:r>
            <a:endParaRPr b="1">
              <a:solidFill>
                <a:srgbClr val="FFFFFE"/>
              </a:solidFill>
            </a:endParaRPr>
          </a:p>
          <a:p>
            <a:pPr indent="0" lvl="0" marL="0" rtl="0" algn="l">
              <a:lnSpc>
                <a:spcPct val="130000"/>
              </a:lnSpc>
              <a:spcBef>
                <a:spcPts val="1800"/>
              </a:spcBef>
              <a:spcAft>
                <a:spcPts val="0"/>
              </a:spcAft>
              <a:buNone/>
            </a:pPr>
            <a:r>
              <a:rPr b="1" lang="en">
                <a:solidFill>
                  <a:srgbClr val="FFFFFE"/>
                </a:solidFill>
              </a:rPr>
              <a:t>Example the output is |</a:t>
            </a:r>
            <a:r>
              <a:rPr b="1" lang="en">
                <a:solidFill>
                  <a:srgbClr val="FFFFFE"/>
                </a:solidFill>
              </a:rPr>
              <a:t>11100</a:t>
            </a:r>
            <a:r>
              <a:rPr b="1" lang="en">
                <a:solidFill>
                  <a:srgbClr val="FFFFFE"/>
                </a:solidFill>
              </a:rPr>
              <a:t>&gt;</a:t>
            </a:r>
            <a:endParaRPr b="1">
              <a:solidFill>
                <a:srgbClr val="FFFFFE"/>
              </a:solidFill>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spcBef>
                <a:spcPts val="0"/>
              </a:spcBef>
              <a:spcAft>
                <a:spcPts val="0"/>
              </a:spcAft>
              <a:buNone/>
            </a:pPr>
            <a:r>
              <a:t/>
            </a:r>
            <a:endParaRPr>
              <a:solidFill>
                <a:schemeClr val="lt1"/>
              </a:solidFill>
            </a:endParaRPr>
          </a:p>
        </p:txBody>
      </p:sp>
      <p:pic>
        <p:nvPicPr>
          <p:cNvPr id="117" name="Google Shape;117;p19"/>
          <p:cNvPicPr preferRelativeResize="0"/>
          <p:nvPr/>
        </p:nvPicPr>
        <p:blipFill>
          <a:blip r:embed="rId3">
            <a:alphaModFix/>
          </a:blip>
          <a:stretch>
            <a:fillRect/>
          </a:stretch>
        </p:blipFill>
        <p:spPr>
          <a:xfrm>
            <a:off x="3469475" y="1811563"/>
            <a:ext cx="5334000" cy="2905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C6AF"/>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20"/>
              <a:t>Mechanics(How does it work)</a:t>
            </a:r>
            <a:endParaRPr b="1" sz="2720"/>
          </a:p>
        </p:txBody>
      </p:sp>
      <p:sp>
        <p:nvSpPr>
          <p:cNvPr id="123" name="Google Shape;12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start out with the cats in superpostion (green cats) which are the qubits.</a:t>
            </a:r>
            <a:endParaRPr/>
          </a:p>
          <a:p>
            <a:pPr indent="0" lvl="0" marL="0" rtl="0" algn="l">
              <a:spcBef>
                <a:spcPts val="1200"/>
              </a:spcBef>
              <a:spcAft>
                <a:spcPts val="0"/>
              </a:spcAft>
              <a:buNone/>
            </a:pPr>
            <a:r>
              <a:rPr lang="en"/>
              <a:t>We use the Draper Method for addition and subtraction. </a:t>
            </a:r>
            <a:endParaRPr/>
          </a:p>
          <a:p>
            <a:pPr indent="0" lvl="0" marL="0" rtl="0" algn="l">
              <a:spcBef>
                <a:spcPts val="1200"/>
              </a:spcBef>
              <a:spcAft>
                <a:spcPts val="0"/>
              </a:spcAft>
              <a:buNone/>
            </a:pPr>
            <a:r>
              <a:rPr lang="en"/>
              <a:t>By using gates in the circuits we can change the color of the cats (i.e. the states of the cats).</a:t>
            </a:r>
            <a:endParaRPr/>
          </a:p>
          <a:p>
            <a:pPr indent="0" lvl="0" marL="0" rtl="0" algn="l">
              <a:spcBef>
                <a:spcPts val="1200"/>
              </a:spcBef>
              <a:spcAft>
                <a:spcPts val="1200"/>
              </a:spcAft>
              <a:buNone/>
            </a:pPr>
            <a:r>
              <a:rPr lang="en"/>
              <a:t>The goal is to find the </a:t>
            </a:r>
            <a:r>
              <a:rPr lang="en"/>
              <a:t>original</a:t>
            </a:r>
            <a:r>
              <a:rPr lang="en"/>
              <a:t> cats(purple) from the changed cats(green).</a:t>
            </a:r>
            <a:endParaRPr/>
          </a:p>
        </p:txBody>
      </p:sp>
      <p:pic>
        <p:nvPicPr>
          <p:cNvPr id="124" name="Google Shape;124;p20"/>
          <p:cNvPicPr preferRelativeResize="0"/>
          <p:nvPr/>
        </p:nvPicPr>
        <p:blipFill>
          <a:blip r:embed="rId3">
            <a:alphaModFix/>
          </a:blip>
          <a:stretch>
            <a:fillRect/>
          </a:stretch>
        </p:blipFill>
        <p:spPr>
          <a:xfrm>
            <a:off x="7267275" y="3424957"/>
            <a:ext cx="1565025" cy="1109261"/>
          </a:xfrm>
          <a:prstGeom prst="rect">
            <a:avLst/>
          </a:prstGeom>
          <a:noFill/>
          <a:ln>
            <a:noFill/>
          </a:ln>
        </p:spPr>
      </p:pic>
      <p:pic>
        <p:nvPicPr>
          <p:cNvPr id="125" name="Google Shape;125;p20"/>
          <p:cNvPicPr preferRelativeResize="0"/>
          <p:nvPr/>
        </p:nvPicPr>
        <p:blipFill>
          <a:blip r:embed="rId4">
            <a:alphaModFix/>
          </a:blip>
          <a:stretch>
            <a:fillRect/>
          </a:stretch>
        </p:blipFill>
        <p:spPr>
          <a:xfrm>
            <a:off x="167920" y="3424950"/>
            <a:ext cx="1295636" cy="114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RULES</a:t>
            </a:r>
            <a:endParaRPr/>
          </a:p>
        </p:txBody>
      </p:sp>
      <p:sp>
        <p:nvSpPr>
          <p:cNvPr id="131" name="Google Shape;13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find the right cats we have a certain number of boxes with a unique </a:t>
            </a:r>
            <a:r>
              <a:rPr lang="en"/>
              <a:t>rotation.</a:t>
            </a:r>
            <a:endParaRPr/>
          </a:p>
          <a:p>
            <a:pPr indent="0" lvl="0" marL="0" rtl="0" algn="l">
              <a:spcBef>
                <a:spcPts val="1200"/>
              </a:spcBef>
              <a:spcAft>
                <a:spcPts val="0"/>
              </a:spcAft>
              <a:buNone/>
            </a:pPr>
            <a:r>
              <a:rPr lang="en"/>
              <a:t>You can choose to use more or less boxes depending on the structure of the circuit.</a:t>
            </a:r>
            <a:endParaRPr/>
          </a:p>
          <a:p>
            <a:pPr indent="0" lvl="0" marL="0" rtl="0" algn="l">
              <a:spcBef>
                <a:spcPts val="1200"/>
              </a:spcBef>
              <a:spcAft>
                <a:spcPts val="1200"/>
              </a:spcAft>
              <a:buNone/>
            </a:pPr>
            <a:r>
              <a:t/>
            </a:r>
            <a:endParaRPr/>
          </a:p>
        </p:txBody>
      </p:sp>
      <p:pic>
        <p:nvPicPr>
          <p:cNvPr id="132" name="Google Shape;132;p21"/>
          <p:cNvPicPr preferRelativeResize="0"/>
          <p:nvPr/>
        </p:nvPicPr>
        <p:blipFill>
          <a:blip r:embed="rId4">
            <a:alphaModFix/>
          </a:blip>
          <a:stretch>
            <a:fillRect/>
          </a:stretch>
        </p:blipFill>
        <p:spPr>
          <a:xfrm>
            <a:off x="311695" y="3486100"/>
            <a:ext cx="1287200" cy="1082775"/>
          </a:xfrm>
          <a:prstGeom prst="rect">
            <a:avLst/>
          </a:prstGeom>
          <a:noFill/>
          <a:ln>
            <a:noFill/>
          </a:ln>
        </p:spPr>
      </p:pic>
      <p:pic>
        <p:nvPicPr>
          <p:cNvPr id="133" name="Google Shape;133;p21"/>
          <p:cNvPicPr preferRelativeResize="0"/>
          <p:nvPr/>
        </p:nvPicPr>
        <p:blipFill>
          <a:blip r:embed="rId5">
            <a:alphaModFix/>
          </a:blip>
          <a:stretch>
            <a:fillRect/>
          </a:stretch>
        </p:blipFill>
        <p:spPr>
          <a:xfrm>
            <a:off x="1874900" y="3571851"/>
            <a:ext cx="1185250" cy="997025"/>
          </a:xfrm>
          <a:prstGeom prst="rect">
            <a:avLst/>
          </a:prstGeom>
          <a:noFill/>
          <a:ln>
            <a:noFill/>
          </a:ln>
        </p:spPr>
      </p:pic>
      <p:pic>
        <p:nvPicPr>
          <p:cNvPr id="134" name="Google Shape;134;p21"/>
          <p:cNvPicPr preferRelativeResize="0"/>
          <p:nvPr/>
        </p:nvPicPr>
        <p:blipFill>
          <a:blip r:embed="rId6">
            <a:alphaModFix/>
          </a:blip>
          <a:stretch>
            <a:fillRect/>
          </a:stretch>
        </p:blipFill>
        <p:spPr>
          <a:xfrm>
            <a:off x="3385950" y="3528965"/>
            <a:ext cx="1287200" cy="1082785"/>
          </a:xfrm>
          <a:prstGeom prst="rect">
            <a:avLst/>
          </a:prstGeom>
          <a:noFill/>
          <a:ln>
            <a:noFill/>
          </a:ln>
        </p:spPr>
      </p:pic>
      <p:pic>
        <p:nvPicPr>
          <p:cNvPr id="135" name="Google Shape;135;p21"/>
          <p:cNvPicPr preferRelativeResize="0"/>
          <p:nvPr/>
        </p:nvPicPr>
        <p:blipFill>
          <a:blip r:embed="rId7">
            <a:alphaModFix/>
          </a:blip>
          <a:stretch>
            <a:fillRect/>
          </a:stretch>
        </p:blipFill>
        <p:spPr>
          <a:xfrm>
            <a:off x="5243050" y="3528965"/>
            <a:ext cx="1287200" cy="1082785"/>
          </a:xfrm>
          <a:prstGeom prst="rect">
            <a:avLst/>
          </a:prstGeom>
          <a:noFill/>
          <a:ln>
            <a:noFill/>
          </a:ln>
        </p:spPr>
      </p:pic>
      <p:pic>
        <p:nvPicPr>
          <p:cNvPr id="136" name="Google Shape;136;p21"/>
          <p:cNvPicPr preferRelativeResize="0"/>
          <p:nvPr/>
        </p:nvPicPr>
        <p:blipFill>
          <a:blip r:embed="rId8">
            <a:alphaModFix/>
          </a:blip>
          <a:stretch>
            <a:fillRect/>
          </a:stretch>
        </p:blipFill>
        <p:spPr>
          <a:xfrm>
            <a:off x="6848862" y="3486100"/>
            <a:ext cx="1287188" cy="1082775"/>
          </a:xfrm>
          <a:prstGeom prst="rect">
            <a:avLst/>
          </a:prstGeom>
          <a:noFill/>
          <a:ln>
            <a:noFill/>
          </a:ln>
        </p:spPr>
      </p:pic>
      <p:sp>
        <p:nvSpPr>
          <p:cNvPr id="137" name="Google Shape;137;p21"/>
          <p:cNvSpPr/>
          <p:nvPr/>
        </p:nvSpPr>
        <p:spPr>
          <a:xfrm>
            <a:off x="647075" y="2913400"/>
            <a:ext cx="495649" cy="5727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Arial"/>
              </a:rPr>
              <a:t>5</a:t>
            </a:r>
          </a:p>
        </p:txBody>
      </p:sp>
      <p:sp>
        <p:nvSpPr>
          <p:cNvPr id="138" name="Google Shape;138;p21"/>
          <p:cNvSpPr/>
          <p:nvPr/>
        </p:nvSpPr>
        <p:spPr>
          <a:xfrm>
            <a:off x="2146287" y="2913400"/>
            <a:ext cx="669762" cy="648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Arial"/>
              </a:rPr>
              <a:t>4</a:t>
            </a:r>
          </a:p>
        </p:txBody>
      </p:sp>
      <p:sp>
        <p:nvSpPr>
          <p:cNvPr id="139" name="Google Shape;139;p21"/>
          <p:cNvSpPr/>
          <p:nvPr/>
        </p:nvSpPr>
        <p:spPr>
          <a:xfrm>
            <a:off x="3694662" y="2913404"/>
            <a:ext cx="669775" cy="6488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Arial"/>
              </a:rPr>
              <a:t>3</a:t>
            </a:r>
          </a:p>
        </p:txBody>
      </p:sp>
      <p:sp>
        <p:nvSpPr>
          <p:cNvPr id="140" name="Google Shape;140;p21"/>
          <p:cNvSpPr/>
          <p:nvPr/>
        </p:nvSpPr>
        <p:spPr>
          <a:xfrm>
            <a:off x="5548823" y="2821655"/>
            <a:ext cx="669775" cy="64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Arial"/>
              </a:rPr>
              <a:t>2</a:t>
            </a:r>
          </a:p>
        </p:txBody>
      </p:sp>
      <p:sp>
        <p:nvSpPr>
          <p:cNvPr id="141" name="Google Shape;141;p21"/>
          <p:cNvSpPr/>
          <p:nvPr/>
        </p:nvSpPr>
        <p:spPr>
          <a:xfrm>
            <a:off x="7380753" y="2821655"/>
            <a:ext cx="335600" cy="64882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6AA84F"/>
                </a:solidFill>
                <a:latin typeface="Arial"/>
              </a:rPr>
              <a:t>1</a:t>
            </a: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