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7" r:id="rId3"/>
    <p:sldId id="265" r:id="rId4"/>
    <p:sldId id="299" r:id="rId5"/>
    <p:sldId id="300" r:id="rId6"/>
    <p:sldId id="261" r:id="rId7"/>
    <p:sldId id="309" r:id="rId8"/>
    <p:sldId id="310" r:id="rId9"/>
    <p:sldId id="298" r:id="rId10"/>
    <p:sldId id="311" r:id="rId11"/>
    <p:sldId id="262" r:id="rId12"/>
    <p:sldId id="266" r:id="rId13"/>
    <p:sldId id="295" r:id="rId14"/>
    <p:sldId id="301" r:id="rId15"/>
    <p:sldId id="296" r:id="rId16"/>
    <p:sldId id="292" r:id="rId17"/>
    <p:sldId id="293" r:id="rId18"/>
    <p:sldId id="294" r:id="rId19"/>
    <p:sldId id="312" r:id="rId20"/>
    <p:sldId id="306" r:id="rId21"/>
    <p:sldId id="307" r:id="rId22"/>
    <p:sldId id="308" r:id="rId23"/>
    <p:sldId id="302" r:id="rId24"/>
    <p:sldId id="303" r:id="rId25"/>
    <p:sldId id="304" r:id="rId26"/>
    <p:sldId id="305" r:id="rId27"/>
    <p:sldId id="28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D6AA5BC-F69E-4EF8-8CA0-8D8349554CC3}" type="datetimeFigureOut">
              <a:rPr lang="en-US" smtClean="0"/>
              <a:pPr/>
              <a:t>9/22/2022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0BBB037-145D-4D1A-AC88-609C783AF5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6AA5BC-F69E-4EF8-8CA0-8D8349554CC3}"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BB037-145D-4D1A-AC88-609C783AF5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6AA5BC-F69E-4EF8-8CA0-8D8349554CC3}"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BB037-145D-4D1A-AC88-609C783AF5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6AA5BC-F69E-4EF8-8CA0-8D8349554CC3}"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BB037-145D-4D1A-AC88-609C783AF5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D6AA5BC-F69E-4EF8-8CA0-8D8349554CC3}"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BB037-145D-4D1A-AC88-609C783AF5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6AA5BC-F69E-4EF8-8CA0-8D8349554CC3}"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BB037-145D-4D1A-AC88-609C783AF5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D6AA5BC-F69E-4EF8-8CA0-8D8349554CC3}" type="datetimeFigureOut">
              <a:rPr lang="en-US" smtClean="0"/>
              <a:pPr/>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BB037-145D-4D1A-AC88-609C783AF5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D6AA5BC-F69E-4EF8-8CA0-8D8349554CC3}" type="datetimeFigureOut">
              <a:rPr lang="en-US" smtClean="0"/>
              <a:pPr/>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BB037-145D-4D1A-AC88-609C783AF5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AA5BC-F69E-4EF8-8CA0-8D8349554CC3}" type="datetimeFigureOut">
              <a:rPr lang="en-US" smtClean="0"/>
              <a:pPr/>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BB037-145D-4D1A-AC88-609C783AF5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6AA5BC-F69E-4EF8-8CA0-8D8349554CC3}"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BB037-145D-4D1A-AC88-609C783AF5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6AA5BC-F69E-4EF8-8CA0-8D8349554CC3}"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0BBB037-145D-4D1A-AC88-609C783AF5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D6AA5BC-F69E-4EF8-8CA0-8D8349554CC3}" type="datetimeFigureOut">
              <a:rPr lang="en-US" smtClean="0"/>
              <a:pPr/>
              <a:t>9/22/2022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0BBB037-145D-4D1A-AC88-609C783AF5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t>AUTHOR   BOOKS  APPLICATION</a:t>
            </a:r>
            <a:endParaRPr lang="en-US" sz="2400" dirty="0"/>
          </a:p>
        </p:txBody>
      </p:sp>
      <p:sp>
        <p:nvSpPr>
          <p:cNvPr id="5" name="TextBox 4"/>
          <p:cNvSpPr txBox="1"/>
          <p:nvPr/>
        </p:nvSpPr>
        <p:spPr>
          <a:xfrm>
            <a:off x="838200" y="3505200"/>
            <a:ext cx="7467600" cy="3016210"/>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r>
              <a:rPr lang="en-US" b="1" dirty="0" smtClean="0"/>
              <a:t>Team Members(Batchno:7471)                                  GUIDE NAME</a:t>
            </a:r>
          </a:p>
          <a:p>
            <a:r>
              <a:rPr lang="en-US" sz="2000" dirty="0" smtClean="0"/>
              <a:t>M.DEEKSHA</a:t>
            </a:r>
            <a:r>
              <a:rPr lang="en-US" sz="2000" dirty="0" smtClean="0">
                <a:latin typeface="Times New Roman" pitchFamily="18" charset="0"/>
                <a:cs typeface="Times New Roman" pitchFamily="18" charset="0"/>
              </a:rPr>
              <a:t> 				    Mrs. </a:t>
            </a:r>
            <a:r>
              <a:rPr lang="en-US" sz="2000" dirty="0" err="1" smtClean="0">
                <a:latin typeface="Times New Roman" pitchFamily="18" charset="0"/>
                <a:cs typeface="Times New Roman" pitchFamily="18" charset="0"/>
              </a:rPr>
              <a:t>Pooja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Menhta</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ASMITHA REDDY				</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22530" name="AutoShape 2" descr="EduBridge Learning Pvt. Ltd.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531" name="Picture 3"/>
          <p:cNvPicPr>
            <a:picLocks noGrp="1" noChangeAspect="1" noChangeArrowheads="1"/>
          </p:cNvPicPr>
          <p:nvPr>
            <p:ph idx="1"/>
          </p:nvPr>
        </p:nvPicPr>
        <p:blipFill>
          <a:blip r:embed="rId2" cstate="print"/>
          <a:srcRect/>
          <a:stretch>
            <a:fillRect/>
          </a:stretch>
        </p:blipFill>
        <p:spPr bwMode="auto">
          <a:xfrm>
            <a:off x="2057400" y="2133600"/>
            <a:ext cx="4673600" cy="1904999"/>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pPr>
            <a:r>
              <a:rPr lang="en-US" sz="2000" dirty="0" smtClean="0"/>
              <a:t>Postman </a:t>
            </a:r>
            <a:r>
              <a:rPr lang="en-US" sz="2000" dirty="0" smtClean="0"/>
              <a:t>is an API client that makes it easy for developers to create, share, test and document APIs. With this open-source solution, users can create and save simple and complex HTTP/s requests, as well as read their responses.</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SYSTEM ARCHITECTURE:</a:t>
            </a:r>
            <a:r>
              <a:rPr lang="en-US" sz="2800" dirty="0" smtClean="0"/>
              <a:t/>
            </a:r>
            <a:br>
              <a:rPr lang="en-US" sz="2800" dirty="0" smtClean="0"/>
            </a:br>
            <a:endParaRPr lang="en-US" sz="2800" dirty="0"/>
          </a:p>
        </p:txBody>
      </p:sp>
      <p:sp>
        <p:nvSpPr>
          <p:cNvPr id="4" name="Content Placeholder 3"/>
          <p:cNvSpPr>
            <a:spLocks noGrp="1"/>
          </p:cNvSpPr>
          <p:nvPr>
            <p:ph idx="1"/>
          </p:nvPr>
        </p:nvSpPr>
        <p:spPr/>
        <p:txBody>
          <a:bodyPr/>
          <a:lstStyle/>
          <a:p>
            <a:endParaRPr lang="en-US" dirty="0"/>
          </a:p>
        </p:txBody>
      </p:sp>
      <p:cxnSp>
        <p:nvCxnSpPr>
          <p:cNvPr id="17" name="Straight Connector 16"/>
          <p:cNvCxnSpPr/>
          <p:nvPr/>
        </p:nvCxnSpPr>
        <p:spPr>
          <a:xfrm>
            <a:off x="4724400" y="3733800"/>
            <a:ext cx="76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209800" y="4876800"/>
            <a:ext cx="381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14400" y="3276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Entity</a:t>
            </a:r>
            <a:endParaRPr lang="en-US" dirty="0">
              <a:solidFill>
                <a:schemeClr val="bg1"/>
              </a:solidFill>
            </a:endParaRPr>
          </a:p>
        </p:txBody>
      </p:sp>
      <p:sp>
        <p:nvSpPr>
          <p:cNvPr id="33" name="TextBox 32"/>
          <p:cNvSpPr txBox="1"/>
          <p:nvPr/>
        </p:nvSpPr>
        <p:spPr>
          <a:xfrm>
            <a:off x="4038600" y="2438400"/>
            <a:ext cx="1752600" cy="369332"/>
          </a:xfrm>
          <a:prstGeom prst="rect">
            <a:avLst/>
          </a:prstGeom>
          <a:noFill/>
        </p:spPr>
        <p:txBody>
          <a:bodyPr wrap="square" rtlCol="0">
            <a:spAutoFit/>
          </a:bodyPr>
          <a:lstStyle/>
          <a:p>
            <a:r>
              <a:rPr lang="en-US" dirty="0" smtClean="0">
                <a:solidFill>
                  <a:schemeClr val="bg1"/>
                </a:solidFill>
              </a:rPr>
              <a:t>  </a:t>
            </a:r>
            <a:endParaRPr lang="en-US" dirty="0">
              <a:solidFill>
                <a:schemeClr val="bg1"/>
              </a:solidFill>
            </a:endParaRPr>
          </a:p>
        </p:txBody>
      </p:sp>
      <p:sp>
        <p:nvSpPr>
          <p:cNvPr id="34" name="TextBox 33"/>
          <p:cNvSpPr txBox="1"/>
          <p:nvPr/>
        </p:nvSpPr>
        <p:spPr>
          <a:xfrm>
            <a:off x="1600200" y="4191000"/>
            <a:ext cx="1295400" cy="369332"/>
          </a:xfrm>
          <a:prstGeom prst="rect">
            <a:avLst/>
          </a:prstGeom>
          <a:noFill/>
        </p:spPr>
        <p:txBody>
          <a:bodyPr wrap="square" rtlCol="0">
            <a:spAutoFit/>
          </a:bodyPr>
          <a:lstStyle/>
          <a:p>
            <a:r>
              <a:rPr lang="en-US" dirty="0" smtClean="0"/>
              <a:t>   </a:t>
            </a:r>
            <a:r>
              <a:rPr lang="en-US" dirty="0" smtClean="0">
                <a:solidFill>
                  <a:schemeClr val="bg1"/>
                </a:solidFill>
              </a:rPr>
              <a:t>BOOK</a:t>
            </a:r>
            <a:endParaRPr lang="en-US" dirty="0"/>
          </a:p>
        </p:txBody>
      </p:sp>
      <p:sp>
        <p:nvSpPr>
          <p:cNvPr id="36" name="TextBox 35"/>
          <p:cNvSpPr txBox="1"/>
          <p:nvPr/>
        </p:nvSpPr>
        <p:spPr>
          <a:xfrm>
            <a:off x="6858000" y="4191000"/>
            <a:ext cx="1143000" cy="369332"/>
          </a:xfrm>
          <a:prstGeom prst="rect">
            <a:avLst/>
          </a:prstGeom>
          <a:noFill/>
        </p:spPr>
        <p:txBody>
          <a:bodyPr wrap="square" rtlCol="0">
            <a:spAutoFit/>
          </a:bodyPr>
          <a:lstStyle/>
          <a:p>
            <a:r>
              <a:rPr lang="en-US" dirty="0" smtClean="0">
                <a:solidFill>
                  <a:schemeClr val="bg1"/>
                </a:solidFill>
              </a:rPr>
              <a:t>  BOOK</a:t>
            </a:r>
            <a:endParaRPr lang="en-US" dirty="0">
              <a:solidFill>
                <a:schemeClr val="bg1"/>
              </a:solidFill>
            </a:endParaRPr>
          </a:p>
        </p:txBody>
      </p:sp>
      <p:sp>
        <p:nvSpPr>
          <p:cNvPr id="20" name="Flowchart: Process 19"/>
          <p:cNvSpPr/>
          <p:nvPr/>
        </p:nvSpPr>
        <p:spPr>
          <a:xfrm>
            <a:off x="7086600" y="3352800"/>
            <a:ext cx="16764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Controller</a:t>
            </a:r>
            <a:endParaRPr lang="en-US" dirty="0">
              <a:solidFill>
                <a:schemeClr val="bg1"/>
              </a:solidFill>
            </a:endParaRPr>
          </a:p>
        </p:txBody>
      </p:sp>
      <p:sp>
        <p:nvSpPr>
          <p:cNvPr id="22" name="Rectangle 21"/>
          <p:cNvSpPr/>
          <p:nvPr/>
        </p:nvSpPr>
        <p:spPr>
          <a:xfrm>
            <a:off x="3200400" y="33528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Repository</a:t>
            </a:r>
            <a:endParaRPr lang="en-US" dirty="0">
              <a:solidFill>
                <a:schemeClr val="bg1"/>
              </a:solidFill>
            </a:endParaRPr>
          </a:p>
        </p:txBody>
      </p:sp>
      <p:sp>
        <p:nvSpPr>
          <p:cNvPr id="23" name="Right Arrow 22"/>
          <p:cNvSpPr/>
          <p:nvPr/>
        </p:nvSpPr>
        <p:spPr>
          <a:xfrm>
            <a:off x="2590800" y="3505200"/>
            <a:ext cx="609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4724400" y="35814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105400" y="33528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Service</a:t>
            </a:r>
            <a:endParaRPr lang="en-US" dirty="0">
              <a:solidFill>
                <a:schemeClr val="bg1"/>
              </a:solidFill>
            </a:endParaRPr>
          </a:p>
        </p:txBody>
      </p:sp>
      <p:sp>
        <p:nvSpPr>
          <p:cNvPr id="28" name="Down Arrow 27"/>
          <p:cNvSpPr/>
          <p:nvPr/>
        </p:nvSpPr>
        <p:spPr>
          <a:xfrm>
            <a:off x="7848600" y="403860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162800" y="44196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Add data  using postman</a:t>
            </a:r>
            <a:endParaRPr lang="en-US" sz="1600" dirty="0"/>
          </a:p>
        </p:txBody>
      </p:sp>
      <p:sp>
        <p:nvSpPr>
          <p:cNvPr id="31" name="Right Arrow 30"/>
          <p:cNvSpPr/>
          <p:nvPr/>
        </p:nvSpPr>
        <p:spPr>
          <a:xfrm>
            <a:off x="6705600" y="35814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a:off x="7924800" y="50292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239000" y="54102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Display data</a:t>
            </a:r>
          </a:p>
          <a:p>
            <a:pPr algn="ctr"/>
            <a:r>
              <a:rPr lang="en-US" sz="1600" dirty="0" smtClean="0"/>
              <a:t>Update data</a:t>
            </a:r>
          </a:p>
          <a:p>
            <a:pPr algn="ctr"/>
            <a:r>
              <a:rPr lang="en-US" sz="1600" dirty="0" err="1" smtClean="0"/>
              <a:t>Delete,search</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t>MODULES </a:t>
            </a:r>
            <a:r>
              <a:rPr lang="en-US" sz="4000" dirty="0" smtClean="0"/>
              <a:t/>
            </a:r>
            <a:br>
              <a:rPr lang="en-US" sz="4000" dirty="0" smtClean="0"/>
            </a:br>
            <a:endParaRPr lang="en-US" sz="4000" dirty="0"/>
          </a:p>
        </p:txBody>
      </p:sp>
      <p:sp>
        <p:nvSpPr>
          <p:cNvPr id="3" name="Content Placeholder 2"/>
          <p:cNvSpPr>
            <a:spLocks noGrp="1"/>
          </p:cNvSpPr>
          <p:nvPr>
            <p:ph idx="1"/>
          </p:nvPr>
        </p:nvSpPr>
        <p:spPr>
          <a:xfrm>
            <a:off x="457200" y="1905000"/>
            <a:ext cx="8229600" cy="4389120"/>
          </a:xfrm>
        </p:spPr>
        <p:txBody>
          <a:bodyPr>
            <a:normAutofit lnSpcReduction="10000"/>
          </a:bodyPr>
          <a:lstStyle/>
          <a:p>
            <a:pPr algn="just">
              <a:lnSpc>
                <a:spcPct val="120000"/>
              </a:lnSpc>
              <a:buNone/>
            </a:pPr>
            <a:r>
              <a:rPr lang="en-US" dirty="0" smtClean="0">
                <a:solidFill>
                  <a:srgbClr val="FF33CC"/>
                </a:solidFill>
              </a:rPr>
              <a:t>Modules Are:</a:t>
            </a:r>
          </a:p>
          <a:p>
            <a:pPr algn="just">
              <a:lnSpc>
                <a:spcPct val="120000"/>
              </a:lnSpc>
              <a:buNone/>
            </a:pPr>
            <a:r>
              <a:rPr lang="en-US" b="1" dirty="0" smtClean="0"/>
              <a:t>Entity:</a:t>
            </a:r>
          </a:p>
          <a:p>
            <a:pPr algn="just">
              <a:lnSpc>
                <a:spcPct val="120000"/>
              </a:lnSpc>
              <a:buNone/>
            </a:pPr>
            <a:r>
              <a:rPr lang="en-US" sz="2200" dirty="0" smtClean="0"/>
              <a:t>     An entity is an object, element, or ‘thing’ with particular attributes that distinguish it. For example, it could be a ‘user’ of which we need to know its attributes such as names, age, email, etc</a:t>
            </a:r>
            <a:r>
              <a:rPr lang="en-US" dirty="0" smtClean="0"/>
              <a:t>.</a:t>
            </a:r>
          </a:p>
          <a:p>
            <a:pPr algn="just">
              <a:lnSpc>
                <a:spcPct val="120000"/>
              </a:lnSpc>
              <a:buNone/>
            </a:pPr>
            <a:r>
              <a:rPr lang="en-US" b="1" dirty="0" smtClean="0"/>
              <a:t>Repository:</a:t>
            </a:r>
          </a:p>
          <a:p>
            <a:pPr algn="just">
              <a:lnSpc>
                <a:spcPct val="120000"/>
              </a:lnSpc>
              <a:buFont typeface="Wingdings" pitchFamily="2" charset="2"/>
              <a:buChar char="§"/>
            </a:pPr>
            <a:r>
              <a:rPr lang="en-US" sz="2200" dirty="0" smtClean="0"/>
              <a:t>Spring @Repository annotation is used to indicate that the class provides the mechanism for storage, retrieval, search, update and delete operation on objects.</a:t>
            </a:r>
          </a:p>
          <a:p>
            <a:pPr algn="just">
              <a:lnSpc>
                <a:spcPct val="120000"/>
              </a:lnSpc>
              <a:buNone/>
            </a:pPr>
            <a:endParaRPr lang="en-US" dirty="0">
              <a:solidFill>
                <a:srgbClr val="FF33C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3600" dirty="0"/>
          </a:p>
        </p:txBody>
      </p:sp>
      <p:sp>
        <p:nvSpPr>
          <p:cNvPr id="3" name="Content Placeholder 2"/>
          <p:cNvSpPr>
            <a:spLocks noGrp="1"/>
          </p:cNvSpPr>
          <p:nvPr>
            <p:ph idx="1"/>
          </p:nvPr>
        </p:nvSpPr>
        <p:spPr/>
        <p:txBody>
          <a:bodyPr>
            <a:normAutofit/>
          </a:bodyPr>
          <a:lstStyle/>
          <a:p>
            <a:pPr>
              <a:buNone/>
            </a:pPr>
            <a:r>
              <a:rPr lang="en-US" b="1" dirty="0" smtClean="0">
                <a:solidFill>
                  <a:srgbClr val="FF33CC"/>
                </a:solidFill>
              </a:rPr>
              <a:t>Service:</a:t>
            </a:r>
          </a:p>
          <a:p>
            <a:pPr algn="just">
              <a:buNone/>
            </a:pPr>
            <a:r>
              <a:rPr lang="en-US" sz="2000" dirty="0" smtClean="0"/>
              <a:t>    Spring boot service component is defined as a class file that includes the @Service annotation and allows developers to add business functionalities. The annotation is used with the classes that provide these business functionalities.</a:t>
            </a:r>
          </a:p>
          <a:p>
            <a:pPr algn="just">
              <a:buNone/>
            </a:pPr>
            <a:r>
              <a:rPr lang="en-US" sz="2400" b="1" dirty="0" smtClean="0">
                <a:solidFill>
                  <a:srgbClr val="FF33CC"/>
                </a:solidFill>
              </a:rPr>
              <a:t>Controller:</a:t>
            </a:r>
          </a:p>
          <a:p>
            <a:pPr algn="just">
              <a:buNone/>
            </a:pPr>
            <a:r>
              <a:rPr lang="en-US" sz="2000" dirty="0" smtClean="0"/>
              <a:t>    The @Controller annotation indicates that a particular class serves the role of a controller. Spring Controller annotation is typically used in combination with annotated handler methods based on the @RequestMapping annotation. It can be applied to classes only. It's used to mark a class as a web request handler</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USECASE DIAGRAM</a:t>
            </a:r>
            <a:endParaRPr lang="en-US" sz="4400" dirty="0"/>
          </a:p>
        </p:txBody>
      </p:sp>
      <p:sp>
        <p:nvSpPr>
          <p:cNvPr id="3" name="Content Placeholder 2"/>
          <p:cNvSpPr>
            <a:spLocks noGrp="1"/>
          </p:cNvSpPr>
          <p:nvPr>
            <p:ph idx="1"/>
          </p:nvPr>
        </p:nvSpPr>
        <p:spPr/>
        <p:txBody>
          <a:bodyPr>
            <a:normAutofit/>
          </a:bodyPr>
          <a:lstStyle/>
          <a:p>
            <a:r>
              <a:rPr lang="en-US" sz="1800" dirty="0" smtClean="0"/>
              <a:t>Describe the high level </a:t>
            </a:r>
          </a:p>
          <a:p>
            <a:pPr>
              <a:buNone/>
            </a:pPr>
            <a:r>
              <a:rPr lang="en-US" sz="1800" dirty="0" smtClean="0"/>
              <a:t>Functions &amp;scope of the </a:t>
            </a:r>
          </a:p>
          <a:p>
            <a:pPr>
              <a:buNone/>
            </a:pPr>
            <a:r>
              <a:rPr lang="en-US" sz="1800" dirty="0" smtClean="0"/>
              <a:t>system</a:t>
            </a:r>
          </a:p>
          <a:p>
            <a:endParaRPr lang="en-US" sz="1800" dirty="0"/>
          </a:p>
        </p:txBody>
      </p:sp>
      <p:sp>
        <p:nvSpPr>
          <p:cNvPr id="4" name="Oval 3"/>
          <p:cNvSpPr/>
          <p:nvPr/>
        </p:nvSpPr>
        <p:spPr>
          <a:xfrm>
            <a:off x="3505200" y="2133600"/>
            <a:ext cx="1524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Add details</a:t>
            </a:r>
            <a:endParaRPr lang="en-US" dirty="0">
              <a:solidFill>
                <a:schemeClr val="bg1"/>
              </a:solidFill>
            </a:endParaRPr>
          </a:p>
        </p:txBody>
      </p:sp>
      <p:sp>
        <p:nvSpPr>
          <p:cNvPr id="5" name="Oval 4"/>
          <p:cNvSpPr/>
          <p:nvPr/>
        </p:nvSpPr>
        <p:spPr>
          <a:xfrm>
            <a:off x="3505200" y="2971800"/>
            <a:ext cx="1524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Get details</a:t>
            </a:r>
            <a:endParaRPr lang="en-US" dirty="0">
              <a:solidFill>
                <a:schemeClr val="bg1"/>
              </a:solidFill>
            </a:endParaRPr>
          </a:p>
        </p:txBody>
      </p:sp>
      <p:sp>
        <p:nvSpPr>
          <p:cNvPr id="6" name="Oval 5"/>
          <p:cNvSpPr/>
          <p:nvPr/>
        </p:nvSpPr>
        <p:spPr>
          <a:xfrm>
            <a:off x="3505200" y="3733800"/>
            <a:ext cx="1600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Update</a:t>
            </a:r>
          </a:p>
          <a:p>
            <a:pPr algn="ctr"/>
            <a:r>
              <a:rPr lang="en-US" dirty="0" smtClean="0">
                <a:solidFill>
                  <a:schemeClr val="bg1"/>
                </a:solidFill>
              </a:rPr>
              <a:t>details</a:t>
            </a:r>
            <a:endParaRPr lang="en-US" dirty="0">
              <a:solidFill>
                <a:schemeClr val="bg1"/>
              </a:solidFill>
            </a:endParaRPr>
          </a:p>
        </p:txBody>
      </p:sp>
      <p:sp>
        <p:nvSpPr>
          <p:cNvPr id="7" name="Oval 6"/>
          <p:cNvSpPr/>
          <p:nvPr/>
        </p:nvSpPr>
        <p:spPr>
          <a:xfrm>
            <a:off x="3581400" y="4495800"/>
            <a:ext cx="1600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Delete</a:t>
            </a:r>
          </a:p>
          <a:p>
            <a:pPr algn="ctr"/>
            <a:r>
              <a:rPr lang="en-US" dirty="0" smtClean="0">
                <a:solidFill>
                  <a:schemeClr val="bg1"/>
                </a:solidFill>
              </a:rPr>
              <a:t>details</a:t>
            </a:r>
            <a:endParaRPr lang="en-US" dirty="0">
              <a:solidFill>
                <a:schemeClr val="bg1"/>
              </a:solidFill>
            </a:endParaRPr>
          </a:p>
        </p:txBody>
      </p:sp>
      <p:sp>
        <p:nvSpPr>
          <p:cNvPr id="8" name="Oval 7"/>
          <p:cNvSpPr/>
          <p:nvPr/>
        </p:nvSpPr>
        <p:spPr>
          <a:xfrm>
            <a:off x="3581400" y="5410200"/>
            <a:ext cx="1600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Search</a:t>
            </a:r>
          </a:p>
          <a:p>
            <a:pPr algn="ctr"/>
            <a:r>
              <a:rPr lang="en-US" dirty="0" smtClean="0">
                <a:solidFill>
                  <a:schemeClr val="bg1"/>
                </a:solidFill>
              </a:rPr>
              <a:t>details</a:t>
            </a:r>
            <a:endParaRPr lang="en-US" dirty="0">
              <a:solidFill>
                <a:schemeClr val="bg1"/>
              </a:solidFill>
            </a:endParaRPr>
          </a:p>
        </p:txBody>
      </p:sp>
      <p:sp>
        <p:nvSpPr>
          <p:cNvPr id="9" name="Oval 8"/>
          <p:cNvSpPr/>
          <p:nvPr/>
        </p:nvSpPr>
        <p:spPr>
          <a:xfrm>
            <a:off x="1143000" y="36576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9" idx="4"/>
          </p:cNvCxnSpPr>
          <p:nvPr/>
        </p:nvCxnSpPr>
        <p:spPr>
          <a:xfrm>
            <a:off x="1295400" y="40386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4"/>
          </p:cNvCxnSpPr>
          <p:nvPr/>
        </p:nvCxnSpPr>
        <p:spPr>
          <a:xfrm flipH="1">
            <a:off x="990600" y="40386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4"/>
          </p:cNvCxnSpPr>
          <p:nvPr/>
        </p:nvCxnSpPr>
        <p:spPr>
          <a:xfrm>
            <a:off x="1295400" y="40386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066800" y="44196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295400" y="4419600"/>
            <a:ext cx="2286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239000" y="3276600"/>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H="1">
            <a:off x="7239000" y="3733800"/>
            <a:ext cx="152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9" idx="4"/>
          </p:cNvCxnSpPr>
          <p:nvPr/>
        </p:nvCxnSpPr>
        <p:spPr>
          <a:xfrm>
            <a:off x="7429500" y="3733800"/>
            <a:ext cx="2667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9" idx="4"/>
          </p:cNvCxnSpPr>
          <p:nvPr/>
        </p:nvCxnSpPr>
        <p:spPr>
          <a:xfrm>
            <a:off x="7429500" y="3733800"/>
            <a:ext cx="381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315200" y="4114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467600" y="41148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 idx="6"/>
          </p:cNvCxnSpPr>
          <p:nvPr/>
        </p:nvCxnSpPr>
        <p:spPr>
          <a:xfrm>
            <a:off x="5029200" y="2438400"/>
            <a:ext cx="19812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447800" y="2514600"/>
            <a:ext cx="19812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5" idx="2"/>
          </p:cNvCxnSpPr>
          <p:nvPr/>
        </p:nvCxnSpPr>
        <p:spPr>
          <a:xfrm flipV="1">
            <a:off x="1524000" y="3276600"/>
            <a:ext cx="1981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6" idx="2"/>
          </p:cNvCxnSpPr>
          <p:nvPr/>
        </p:nvCxnSpPr>
        <p:spPr>
          <a:xfrm>
            <a:off x="1600200" y="3886200"/>
            <a:ext cx="1905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7" idx="2"/>
          </p:cNvCxnSpPr>
          <p:nvPr/>
        </p:nvCxnSpPr>
        <p:spPr>
          <a:xfrm>
            <a:off x="1676400" y="4038600"/>
            <a:ext cx="19050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6400" y="4267200"/>
            <a:ext cx="19812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 idx="6"/>
          </p:cNvCxnSpPr>
          <p:nvPr/>
        </p:nvCxnSpPr>
        <p:spPr>
          <a:xfrm>
            <a:off x="5029200" y="3276600"/>
            <a:ext cx="2057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 idx="6"/>
          </p:cNvCxnSpPr>
          <p:nvPr/>
        </p:nvCxnSpPr>
        <p:spPr>
          <a:xfrm flipV="1">
            <a:off x="5105400" y="3581400"/>
            <a:ext cx="2057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 idx="6"/>
          </p:cNvCxnSpPr>
          <p:nvPr/>
        </p:nvCxnSpPr>
        <p:spPr>
          <a:xfrm flipV="1">
            <a:off x="5181600" y="3657600"/>
            <a:ext cx="20574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 idx="6"/>
            <a:endCxn id="29" idx="3"/>
          </p:cNvCxnSpPr>
          <p:nvPr/>
        </p:nvCxnSpPr>
        <p:spPr>
          <a:xfrm flipV="1">
            <a:off x="5181600" y="3666845"/>
            <a:ext cx="2113196" cy="2124355"/>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62000" y="47244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Author</a:t>
            </a:r>
            <a:endParaRPr lang="en-US" dirty="0">
              <a:solidFill>
                <a:schemeClr val="bg1"/>
              </a:solidFill>
            </a:endParaRPr>
          </a:p>
        </p:txBody>
      </p:sp>
      <p:sp>
        <p:nvSpPr>
          <p:cNvPr id="84" name="Rectangle 83"/>
          <p:cNvSpPr/>
          <p:nvPr/>
        </p:nvSpPr>
        <p:spPr>
          <a:xfrm>
            <a:off x="7162800" y="44196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Books</a:t>
            </a:r>
            <a:endParaRPr lang="en-US"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dirty="0" smtClean="0"/>
              <a:t>ER DIAGRAM</a:t>
            </a:r>
            <a:endParaRPr lang="en-US" sz="4000" dirty="0"/>
          </a:p>
        </p:txBody>
      </p:sp>
      <p:sp>
        <p:nvSpPr>
          <p:cNvPr id="3" name="Content Placeholder 2"/>
          <p:cNvSpPr>
            <a:spLocks noGrp="1"/>
          </p:cNvSpPr>
          <p:nvPr>
            <p:ph idx="1"/>
          </p:nvPr>
        </p:nvSpPr>
        <p:spPr/>
        <p:txBody>
          <a:bodyPr/>
          <a:lstStyle/>
          <a:p>
            <a:pPr>
              <a:buNone/>
            </a:pPr>
            <a:endParaRPr lang="en-US" dirty="0"/>
          </a:p>
        </p:txBody>
      </p:sp>
      <p:sp>
        <p:nvSpPr>
          <p:cNvPr id="4" name="Flowchart: Decision 3"/>
          <p:cNvSpPr/>
          <p:nvPr/>
        </p:nvSpPr>
        <p:spPr>
          <a:xfrm>
            <a:off x="3657600" y="3657600"/>
            <a:ext cx="1600200" cy="762000"/>
          </a:xfrm>
          <a:prstGeom prst="flowChartDecisi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onetomany</a:t>
            </a:r>
            <a:endParaRPr lang="en-US" dirty="0"/>
          </a:p>
        </p:txBody>
      </p:sp>
      <p:cxnSp>
        <p:nvCxnSpPr>
          <p:cNvPr id="7" name="Straight Connector 6"/>
          <p:cNvCxnSpPr>
            <a:stCxn id="4" idx="3"/>
          </p:cNvCxnSpPr>
          <p:nvPr/>
        </p:nvCxnSpPr>
        <p:spPr>
          <a:xfrm>
            <a:off x="5257800" y="4038600"/>
            <a:ext cx="228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86400" y="38100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Books</a:t>
            </a:r>
            <a:endParaRPr lang="en-US" dirty="0"/>
          </a:p>
        </p:txBody>
      </p:sp>
      <p:sp>
        <p:nvSpPr>
          <p:cNvPr id="11" name="Rectangle 10"/>
          <p:cNvSpPr/>
          <p:nvPr/>
        </p:nvSpPr>
        <p:spPr>
          <a:xfrm>
            <a:off x="2209800" y="38100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a:t>
            </a:r>
            <a:endParaRPr lang="en-US" dirty="0"/>
          </a:p>
        </p:txBody>
      </p:sp>
      <p:cxnSp>
        <p:nvCxnSpPr>
          <p:cNvPr id="13" name="Straight Connector 12"/>
          <p:cNvCxnSpPr>
            <a:stCxn id="4" idx="1"/>
            <a:endCxn id="11" idx="3"/>
          </p:cNvCxnSpPr>
          <p:nvPr/>
        </p:nvCxnSpPr>
        <p:spPr>
          <a:xfrm flipH="1">
            <a:off x="3352800" y="40386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85800" y="2590800"/>
            <a:ext cx="12192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author</a:t>
            </a:r>
          </a:p>
          <a:p>
            <a:pPr algn="ctr"/>
            <a:r>
              <a:rPr lang="en-US" dirty="0" smtClean="0">
                <a:solidFill>
                  <a:schemeClr val="tx1"/>
                </a:solidFill>
              </a:rPr>
              <a:t>Name</a:t>
            </a:r>
            <a:endParaRPr lang="en-US" dirty="0">
              <a:solidFill>
                <a:schemeClr val="tx1"/>
              </a:solidFill>
            </a:endParaRPr>
          </a:p>
        </p:txBody>
      </p:sp>
      <p:cxnSp>
        <p:nvCxnSpPr>
          <p:cNvPr id="16" name="Straight Connector 15"/>
          <p:cNvCxnSpPr/>
          <p:nvPr/>
        </p:nvCxnSpPr>
        <p:spPr>
          <a:xfrm>
            <a:off x="1905000" y="3124200"/>
            <a:ext cx="5334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52400" y="3733800"/>
            <a:ext cx="13716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experience</a:t>
            </a:r>
            <a:endParaRPr lang="en-US" dirty="0"/>
          </a:p>
        </p:txBody>
      </p:sp>
      <p:cxnSp>
        <p:nvCxnSpPr>
          <p:cNvPr id="19" name="Straight Connector 18"/>
          <p:cNvCxnSpPr>
            <a:stCxn id="17" idx="6"/>
            <a:endCxn id="11" idx="1"/>
          </p:cNvCxnSpPr>
          <p:nvPr/>
        </p:nvCxnSpPr>
        <p:spPr>
          <a:xfrm flipV="1">
            <a:off x="1524000" y="4038600"/>
            <a:ext cx="6858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85800" y="4724400"/>
            <a:ext cx="12954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about</a:t>
            </a:r>
          </a:p>
          <a:p>
            <a:pPr algn="ctr"/>
            <a:r>
              <a:rPr lang="en-US" dirty="0" smtClean="0">
                <a:solidFill>
                  <a:schemeClr val="tx1"/>
                </a:solidFill>
              </a:rPr>
              <a:t>author</a:t>
            </a:r>
            <a:endParaRPr lang="en-US" dirty="0"/>
          </a:p>
        </p:txBody>
      </p:sp>
      <p:cxnSp>
        <p:nvCxnSpPr>
          <p:cNvPr id="22" name="Straight Connector 21"/>
          <p:cNvCxnSpPr>
            <a:stCxn id="20" idx="7"/>
          </p:cNvCxnSpPr>
          <p:nvPr/>
        </p:nvCxnSpPr>
        <p:spPr>
          <a:xfrm flipV="1">
            <a:off x="1791493" y="4267202"/>
            <a:ext cx="646907" cy="56879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438400" y="2438400"/>
            <a:ext cx="12192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authorId</a:t>
            </a:r>
            <a:endParaRPr lang="en-US" dirty="0">
              <a:solidFill>
                <a:schemeClr val="tx1"/>
              </a:solidFill>
            </a:endParaRPr>
          </a:p>
        </p:txBody>
      </p:sp>
      <p:cxnSp>
        <p:nvCxnSpPr>
          <p:cNvPr id="27" name="Straight Connector 26"/>
          <p:cNvCxnSpPr>
            <a:stCxn id="23" idx="4"/>
            <a:endCxn id="11" idx="0"/>
          </p:cNvCxnSpPr>
          <p:nvPr/>
        </p:nvCxnSpPr>
        <p:spPr>
          <a:xfrm flipH="1">
            <a:off x="2781300" y="3200400"/>
            <a:ext cx="2667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562600" y="2209800"/>
            <a:ext cx="12954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bookId</a:t>
            </a:r>
            <a:endParaRPr lang="en-US" dirty="0">
              <a:solidFill>
                <a:schemeClr val="tx1"/>
              </a:solidFill>
            </a:endParaRPr>
          </a:p>
        </p:txBody>
      </p:sp>
      <p:sp>
        <p:nvSpPr>
          <p:cNvPr id="29" name="Oval 28"/>
          <p:cNvSpPr/>
          <p:nvPr/>
        </p:nvSpPr>
        <p:spPr>
          <a:xfrm>
            <a:off x="7162800" y="2590800"/>
            <a:ext cx="1371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bName</a:t>
            </a:r>
            <a:endParaRPr lang="en-US" dirty="0">
              <a:solidFill>
                <a:schemeClr val="tx1"/>
              </a:solidFill>
            </a:endParaRPr>
          </a:p>
        </p:txBody>
      </p:sp>
      <p:sp>
        <p:nvSpPr>
          <p:cNvPr id="30" name="Oval 29"/>
          <p:cNvSpPr/>
          <p:nvPr/>
        </p:nvSpPr>
        <p:spPr>
          <a:xfrm>
            <a:off x="7391400" y="3810000"/>
            <a:ext cx="1371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price</a:t>
            </a:r>
            <a:endParaRPr lang="en-US" dirty="0">
              <a:solidFill>
                <a:schemeClr val="tx1"/>
              </a:solidFill>
            </a:endParaRPr>
          </a:p>
        </p:txBody>
      </p:sp>
      <p:sp>
        <p:nvSpPr>
          <p:cNvPr id="31" name="Oval 30"/>
          <p:cNvSpPr/>
          <p:nvPr/>
        </p:nvSpPr>
        <p:spPr>
          <a:xfrm>
            <a:off x="6477000" y="4800600"/>
            <a:ext cx="16002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Content</a:t>
            </a:r>
          </a:p>
          <a:p>
            <a:pPr algn="ctr"/>
            <a:r>
              <a:rPr lang="en-US" dirty="0" smtClean="0">
                <a:solidFill>
                  <a:schemeClr val="tx1"/>
                </a:solidFill>
              </a:rPr>
              <a:t>status</a:t>
            </a:r>
            <a:endParaRPr lang="en-US" dirty="0">
              <a:solidFill>
                <a:schemeClr val="tx1"/>
              </a:solidFill>
            </a:endParaRPr>
          </a:p>
        </p:txBody>
      </p:sp>
      <p:cxnSp>
        <p:nvCxnSpPr>
          <p:cNvPr id="35" name="Straight Connector 34"/>
          <p:cNvCxnSpPr>
            <a:stCxn id="28" idx="4"/>
            <a:endCxn id="10" idx="0"/>
          </p:cNvCxnSpPr>
          <p:nvPr/>
        </p:nvCxnSpPr>
        <p:spPr>
          <a:xfrm flipH="1">
            <a:off x="6057900" y="2971800"/>
            <a:ext cx="1524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9" idx="3"/>
          </p:cNvCxnSpPr>
          <p:nvPr/>
        </p:nvCxnSpPr>
        <p:spPr>
          <a:xfrm flipH="1">
            <a:off x="6248402" y="3111126"/>
            <a:ext cx="1115264" cy="698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0" idx="2"/>
          </p:cNvCxnSpPr>
          <p:nvPr/>
        </p:nvCxnSpPr>
        <p:spPr>
          <a:xfrm flipH="1" flipV="1">
            <a:off x="6553200" y="3962400"/>
            <a:ext cx="838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6477000" y="4343400"/>
            <a:ext cx="381000" cy="533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Annotations Description</a:t>
            </a:r>
            <a:endParaRPr lang="en-US" dirty="0"/>
          </a:p>
        </p:txBody>
      </p:sp>
      <p:sp>
        <p:nvSpPr>
          <p:cNvPr id="3" name="Content Placeholder 2"/>
          <p:cNvSpPr>
            <a:spLocks noGrp="1"/>
          </p:cNvSpPr>
          <p:nvPr>
            <p:ph idx="1"/>
          </p:nvPr>
        </p:nvSpPr>
        <p:spPr/>
        <p:txBody>
          <a:bodyPr>
            <a:normAutofit fontScale="92500" lnSpcReduction="20000"/>
          </a:bodyPr>
          <a:lstStyle/>
          <a:p>
            <a:pPr algn="just">
              <a:lnSpc>
                <a:spcPct val="120000"/>
              </a:lnSpc>
            </a:pPr>
            <a:r>
              <a:rPr lang="en-US" b="1" dirty="0" smtClean="0"/>
              <a:t>@Service: </a:t>
            </a:r>
            <a:r>
              <a:rPr lang="en-US" sz="2000" dirty="0" smtClean="0"/>
              <a:t>It is also used at class level. It tells the Spring that class contains the business logic.</a:t>
            </a:r>
          </a:p>
          <a:p>
            <a:pPr algn="just">
              <a:lnSpc>
                <a:spcPct val="120000"/>
              </a:lnSpc>
            </a:pPr>
            <a:r>
              <a:rPr lang="en-US" sz="2200" b="1" dirty="0" smtClean="0"/>
              <a:t>@RestController: </a:t>
            </a:r>
            <a:r>
              <a:rPr lang="en-US" sz="2000" dirty="0" smtClean="0"/>
              <a:t>It can be considered as a combination of @Controller and @ResponseBody annotations. The @RestController annotation is itself annotated with the @ResponseBody annotation. It eliminates the need for annotating each method with @ResponseBody.</a:t>
            </a:r>
          </a:p>
          <a:p>
            <a:pPr algn="just">
              <a:lnSpc>
                <a:spcPct val="120000"/>
              </a:lnSpc>
            </a:pPr>
            <a:r>
              <a:rPr lang="en-US" b="1" dirty="0" smtClean="0"/>
              <a:t>@Repository: </a:t>
            </a:r>
            <a:r>
              <a:rPr lang="en-US" sz="2000" dirty="0" smtClean="0"/>
              <a:t>It is a class-level annotation. The repository is a DAOs (Data Access Object) that access the database directly. The repository does all the operations related to the database</a:t>
            </a:r>
            <a:r>
              <a:rPr lang="en-US" dirty="0" smtClean="0"/>
              <a:t>.</a:t>
            </a:r>
          </a:p>
          <a:p>
            <a:pPr algn="just">
              <a:lnSpc>
                <a:spcPct val="120000"/>
              </a:lnSpc>
            </a:pPr>
            <a:r>
              <a:rPr lang="en-US" b="1" dirty="0" smtClean="0"/>
              <a:t>@RequestMapping: </a:t>
            </a:r>
            <a:r>
              <a:rPr lang="en-US" sz="2000" dirty="0" smtClean="0"/>
              <a:t>It is used to map the web requests. It has many optional elements like consumes, header, method, name, </a:t>
            </a:r>
            <a:r>
              <a:rPr lang="en-US" sz="2000" dirty="0" err="1" smtClean="0"/>
              <a:t>params</a:t>
            </a:r>
            <a:r>
              <a:rPr lang="en-US" sz="2000" dirty="0" smtClean="0"/>
              <a:t>, path, produces, and value. We use it with the class as well as the method.</a:t>
            </a:r>
          </a:p>
          <a:p>
            <a:pPr algn="just">
              <a:lnSpc>
                <a:spcPct val="120000"/>
              </a:lnSpc>
            </a:pP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b="1" dirty="0" smtClean="0"/>
              <a:t>@GetMapping: </a:t>
            </a:r>
            <a:r>
              <a:rPr lang="en-US" sz="2000" dirty="0" smtClean="0"/>
              <a:t>It maps the HTTP GET requests on the specific handler method. It is used to create a web service endpoint that fetches It is used instead of using:@RequestMapping(method = RequestMethod.GET)</a:t>
            </a:r>
            <a:endParaRPr lang="en-US" sz="2000" b="1" dirty="0" smtClean="0"/>
          </a:p>
          <a:p>
            <a:pPr>
              <a:buNone/>
            </a:pPr>
            <a:r>
              <a:rPr lang="en-US" sz="2000" b="1" dirty="0" smtClean="0"/>
              <a:t>@PostMapping: </a:t>
            </a:r>
            <a:r>
              <a:rPr lang="en-US" sz="2000" dirty="0" smtClean="0"/>
              <a:t>It maps the HTTP POST requests on the specific handler method. It is used to create a web service endpoint that creates It is used instead of using: @RequestMapping(method = RequestMethod.POST)</a:t>
            </a:r>
          </a:p>
          <a:p>
            <a:pPr>
              <a:buNone/>
            </a:pPr>
            <a:r>
              <a:rPr lang="en-US" sz="2000" b="1" dirty="0" smtClean="0"/>
              <a:t>@PutMapping: </a:t>
            </a:r>
            <a:r>
              <a:rPr lang="en-US" sz="2000" dirty="0" smtClean="0"/>
              <a:t>It maps the HTTP PUT requests on the specific handler method. It is used to create a web service endpoint that creates or updates It is used instead of using: @RequestMapping(method = RequestMethod.PUT)</a:t>
            </a:r>
          </a:p>
          <a:p>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endParaRPr lang="en-US" sz="2000" b="1" dirty="0" smtClean="0"/>
          </a:p>
          <a:p>
            <a:pPr algn="just">
              <a:buNone/>
            </a:pPr>
            <a:r>
              <a:rPr lang="en-US" sz="2000" b="1" dirty="0" smtClean="0"/>
              <a:t>@DeleteMapping: </a:t>
            </a:r>
            <a:r>
              <a:rPr lang="en-US" sz="2000" dirty="0" smtClean="0"/>
              <a:t>It maps the HTTP DELETE requests on the specific handler method. It is used to create a web service endpoint that deletes a resource. It is used instead of using: @RequestMapping(method = RequestMethod.DELETE)</a:t>
            </a:r>
          </a:p>
          <a:p>
            <a:pPr algn="just">
              <a:buNone/>
            </a:pPr>
            <a:r>
              <a:rPr lang="en-US" sz="2000" b="1" dirty="0" smtClean="0"/>
              <a:t>  @RequestBody: </a:t>
            </a:r>
            <a:r>
              <a:rPr lang="en-US" sz="2000" dirty="0" smtClean="0"/>
              <a:t>It is used to bind HTTP request with an object in a method parameter. Internally it uses HTTP MessageConverters to convert the body of the request. When we annotate a method parameter with @RequestBody, the Spring framework binds the incoming HTTP request body to that parameter.@ResponseBody: It binds the method return value to the response body. </a:t>
            </a:r>
          </a:p>
          <a:p>
            <a:pPr algn="just">
              <a:buNone/>
            </a:pPr>
            <a:r>
              <a:rPr lang="en-US" sz="2000" dirty="0" smtClean="0"/>
              <a:t> </a:t>
            </a:r>
            <a:r>
              <a:rPr lang="en-US" sz="2000" b="1" dirty="0" smtClean="0"/>
              <a:t>@RequestParams </a:t>
            </a:r>
            <a:r>
              <a:rPr lang="en-US" sz="2000" b="1" dirty="0" smtClean="0"/>
              <a:t>:</a:t>
            </a:r>
            <a:r>
              <a:rPr lang="en-US" sz="2000" dirty="0" smtClean="0"/>
              <a:t>extract </a:t>
            </a:r>
            <a:r>
              <a:rPr lang="en-US" sz="2000" dirty="0" smtClean="0"/>
              <a:t>values from the query string, </a:t>
            </a:r>
            <a:endParaRPr lang="en-US" sz="2000" dirty="0" smtClean="0"/>
          </a:p>
          <a:p>
            <a:pPr algn="just">
              <a:buNone/>
            </a:pPr>
            <a:r>
              <a:rPr lang="en-US" sz="2000" b="1" dirty="0" smtClean="0"/>
              <a:t>@</a:t>
            </a:r>
            <a:r>
              <a:rPr lang="en-US" sz="2000" b="1" dirty="0" smtClean="0"/>
              <a:t>PathVariables </a:t>
            </a:r>
            <a:r>
              <a:rPr lang="en-US" sz="2000" b="1" dirty="0" smtClean="0"/>
              <a:t>:</a:t>
            </a:r>
            <a:r>
              <a:rPr lang="en-US" sz="2000" dirty="0" smtClean="0"/>
              <a:t>extract </a:t>
            </a:r>
            <a:r>
              <a:rPr lang="en-US" sz="2000" dirty="0" smtClean="0"/>
              <a:t>values from the URI path:</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smtClean="0"/>
              <a:t> </a:t>
            </a:r>
            <a:r>
              <a:rPr lang="en-US" b="1" dirty="0" smtClean="0"/>
              <a:t>@</a:t>
            </a:r>
            <a:r>
              <a:rPr lang="en-US" b="1" dirty="0" err="1" smtClean="0"/>
              <a:t>Autowired</a:t>
            </a:r>
            <a:r>
              <a:rPr lang="en-US" b="1" dirty="0" smtClean="0"/>
              <a:t> </a:t>
            </a:r>
            <a:r>
              <a:rPr lang="en-US" sz="2400" dirty="0" smtClean="0"/>
              <a:t>in spring boot is used to auto-wire a bean into another bean</a:t>
            </a:r>
            <a:r>
              <a:rPr lang="en-US" sz="2400" dirty="0" smtClean="0"/>
              <a:t>. </a:t>
            </a:r>
          </a:p>
          <a:p>
            <a:pPr algn="just">
              <a:buNone/>
            </a:pPr>
            <a:r>
              <a:rPr lang="en-US" b="1" dirty="0" smtClean="0"/>
              <a:t>@</a:t>
            </a:r>
            <a:r>
              <a:rPr lang="en-US" b="1" dirty="0" err="1" smtClean="0"/>
              <a:t>PathVariable</a:t>
            </a:r>
            <a:r>
              <a:rPr lang="en-US" b="1" dirty="0" smtClean="0"/>
              <a:t> </a:t>
            </a:r>
            <a:r>
              <a:rPr lang="en-US" sz="2400" dirty="0" smtClean="0"/>
              <a:t>is a Spring annotation which indicates that a method parameter should be bound to a URI template variable. It has the following optional elements: name - name of the path variable to bind to. required - tells whether the path variable is required</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Hardware and software requirements</a:t>
            </a:r>
          </a:p>
          <a:p>
            <a:pPr marL="514350" indent="-514350">
              <a:buFont typeface="+mj-lt"/>
              <a:buAutoNum type="arabicPeriod"/>
            </a:pPr>
            <a:r>
              <a:rPr lang="en-US" dirty="0" smtClean="0"/>
              <a:t>System Architecture</a:t>
            </a:r>
          </a:p>
          <a:p>
            <a:pPr marL="514350" indent="-514350">
              <a:buFont typeface="+mj-lt"/>
              <a:buAutoNum type="arabicPeriod"/>
            </a:pPr>
            <a:r>
              <a:rPr lang="en-US" dirty="0" smtClean="0"/>
              <a:t>Module description</a:t>
            </a:r>
          </a:p>
          <a:p>
            <a:pPr marL="514350" indent="-514350">
              <a:buFont typeface="+mj-lt"/>
              <a:buAutoNum type="arabicPeriod"/>
            </a:pPr>
            <a:r>
              <a:rPr lang="en-US" dirty="0" smtClean="0"/>
              <a:t>UML Diagrams</a:t>
            </a:r>
          </a:p>
          <a:p>
            <a:pPr marL="514350" indent="-514350">
              <a:buFont typeface="+mj-lt"/>
              <a:buAutoNum type="arabicPeriod"/>
            </a:pPr>
            <a:r>
              <a:rPr lang="en-US" dirty="0" smtClean="0"/>
              <a:t>Annotations description</a:t>
            </a:r>
          </a:p>
          <a:p>
            <a:pPr marL="514350" indent="-514350">
              <a:buFont typeface="+mj-lt"/>
              <a:buAutoNum type="arabicPeriod"/>
            </a:pPr>
            <a:r>
              <a:rPr lang="en-US" dirty="0" smtClean="0"/>
              <a:t>Output Screenshots</a:t>
            </a:r>
          </a:p>
          <a:p>
            <a:pPr marL="514350" indent="-514350">
              <a:buFont typeface="+mj-lt"/>
              <a:buAutoNum type="arabicPeriod"/>
            </a:pPr>
            <a:r>
              <a:rPr lang="en-US" dirty="0" smtClean="0"/>
              <a:t>Future </a:t>
            </a:r>
            <a:r>
              <a:rPr lang="en-US" smtClean="0"/>
              <a:t>Enhencement</a:t>
            </a: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@Entity: </a:t>
            </a:r>
            <a:r>
              <a:rPr lang="en-US" sz="2400" dirty="0" smtClean="0"/>
              <a:t>annotation specifies that the class is an entity and is mapped to a database table. </a:t>
            </a:r>
          </a:p>
          <a:p>
            <a:pPr>
              <a:buNone/>
            </a:pPr>
            <a:r>
              <a:rPr lang="en-US" b="1" dirty="0" smtClean="0"/>
              <a:t>@Table: </a:t>
            </a:r>
            <a:r>
              <a:rPr lang="en-US" sz="2400" dirty="0" smtClean="0"/>
              <a:t>annotation specifies the name of the database table to be used for ma</a:t>
            </a:r>
            <a:r>
              <a:rPr lang="en-US" dirty="0" smtClean="0"/>
              <a:t>pping. </a:t>
            </a:r>
          </a:p>
          <a:p>
            <a:pPr algn="just">
              <a:buNone/>
            </a:pPr>
            <a:r>
              <a:rPr lang="en-US" b="1" dirty="0" smtClean="0"/>
              <a:t>@Id :</a:t>
            </a:r>
            <a:r>
              <a:rPr lang="en-US" sz="2400" dirty="0" smtClean="0"/>
              <a:t>annotation specifies the primary key of an entity </a:t>
            </a:r>
            <a:r>
              <a:rPr lang="en-US" b="1" dirty="0" smtClean="0"/>
              <a:t>@GeneratedValue: </a:t>
            </a:r>
            <a:r>
              <a:rPr lang="en-US" dirty="0" smtClean="0"/>
              <a:t>I</a:t>
            </a:r>
            <a:r>
              <a:rPr lang="en-US" sz="2400" dirty="0" smtClean="0"/>
              <a:t>f </a:t>
            </a:r>
            <a:r>
              <a:rPr lang="en-US" sz="2400" dirty="0" smtClean="0"/>
              <a:t>we want to automatically generate the primary key value, we can add the @GeneratedValue annotation</a:t>
            </a:r>
            <a:r>
              <a:rPr lang="en-US" sz="2400" dirty="0" smtClean="0"/>
              <a:t>. This </a:t>
            </a:r>
            <a:r>
              <a:rPr lang="en-US" sz="2400" dirty="0" smtClean="0"/>
              <a:t>can use four generation types: AUTO, IDENTITY, SEQUENCE and TABLE.</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smtClean="0"/>
              <a:t> @</a:t>
            </a:r>
            <a:r>
              <a:rPr lang="en-US" b="1" dirty="0" smtClean="0"/>
              <a:t>JoinColumn</a:t>
            </a:r>
            <a:r>
              <a:rPr lang="en-US" dirty="0" smtClean="0"/>
              <a:t>: </a:t>
            </a:r>
            <a:r>
              <a:rPr lang="en-US" sz="2400" dirty="0" smtClean="0"/>
              <a:t>Specifies a column for joining an entity association or element collection. If the JoinColumn annotation itself is defaulted, a single join column is assumed and the default values apply. (Optional) The SQL fragment that is used when generating the DDL for the column.</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Validation annotations</a:t>
            </a:r>
            <a:endParaRPr lang="en-US" sz="4000" dirty="0"/>
          </a:p>
        </p:txBody>
      </p:sp>
      <p:sp>
        <p:nvSpPr>
          <p:cNvPr id="3" name="Content Placeholder 2"/>
          <p:cNvSpPr>
            <a:spLocks noGrp="1"/>
          </p:cNvSpPr>
          <p:nvPr>
            <p:ph idx="1"/>
          </p:nvPr>
        </p:nvSpPr>
        <p:spPr/>
        <p:txBody>
          <a:bodyPr/>
          <a:lstStyle/>
          <a:p>
            <a:pPr algn="just"/>
            <a:r>
              <a:rPr lang="en-US" b="1" dirty="0" smtClean="0"/>
              <a:t>@</a:t>
            </a:r>
            <a:r>
              <a:rPr lang="en-US" b="1" dirty="0" err="1" smtClean="0"/>
              <a:t>NotNull</a:t>
            </a:r>
            <a:r>
              <a:rPr lang="en-US" dirty="0" smtClean="0"/>
              <a:t>: </a:t>
            </a:r>
            <a:r>
              <a:rPr lang="en-US" sz="2400" dirty="0" smtClean="0"/>
              <a:t>It determines that the value can't be null</a:t>
            </a:r>
            <a:r>
              <a:rPr lang="en-US" dirty="0" smtClean="0"/>
              <a:t>.</a:t>
            </a:r>
          </a:p>
          <a:p>
            <a:pPr algn="just"/>
            <a:r>
              <a:rPr lang="en-US" b="1" dirty="0" smtClean="0"/>
              <a:t>@Min</a:t>
            </a:r>
            <a:r>
              <a:rPr lang="en-US" dirty="0" smtClean="0"/>
              <a:t>: </a:t>
            </a:r>
            <a:r>
              <a:rPr lang="en-US" sz="2400" dirty="0" smtClean="0"/>
              <a:t>It determines that the number must be equal or greater than the specified value</a:t>
            </a:r>
            <a:r>
              <a:rPr lang="en-US" dirty="0" smtClean="0"/>
              <a:t>.</a:t>
            </a:r>
          </a:p>
          <a:p>
            <a:pPr algn="just"/>
            <a:r>
              <a:rPr lang="en-US" b="1" dirty="0" smtClean="0"/>
              <a:t>@Max</a:t>
            </a:r>
            <a:r>
              <a:rPr lang="en-US" dirty="0" smtClean="0"/>
              <a:t>: </a:t>
            </a:r>
            <a:r>
              <a:rPr lang="en-US" sz="2400" dirty="0" smtClean="0"/>
              <a:t>It determines that the number must be equal or less than the specified value.</a:t>
            </a:r>
          </a:p>
          <a:p>
            <a:pPr algn="just"/>
            <a:r>
              <a:rPr lang="en-US" b="1" dirty="0" smtClean="0"/>
              <a:t>@Size</a:t>
            </a:r>
            <a:r>
              <a:rPr lang="en-US" dirty="0" smtClean="0"/>
              <a:t>: </a:t>
            </a:r>
            <a:r>
              <a:rPr lang="en-US" sz="2400" dirty="0" smtClean="0"/>
              <a:t>It determines that the size must be equal to the specified value.</a:t>
            </a:r>
          </a:p>
          <a:p>
            <a:pPr algn="just"/>
            <a:r>
              <a:rPr lang="en-US" b="1" dirty="0" smtClean="0"/>
              <a:t>@</a:t>
            </a:r>
            <a:r>
              <a:rPr lang="en-US" b="1" dirty="0" err="1" smtClean="0"/>
              <a:t>Pattern</a:t>
            </a:r>
            <a:r>
              <a:rPr lang="en-US" dirty="0" err="1" smtClean="0"/>
              <a:t>:</a:t>
            </a:r>
            <a:r>
              <a:rPr lang="en-US" sz="2400" dirty="0" err="1" smtClean="0"/>
              <a:t>It</a:t>
            </a:r>
            <a:r>
              <a:rPr lang="en-US" sz="2400" dirty="0" smtClean="0"/>
              <a:t> determines that the sequence follows the specified regular expression.</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pPr algn="ctr"/>
            <a:r>
              <a:rPr lang="en-US" dirty="0" smtClean="0"/>
              <a:t>Output Screens</a:t>
            </a:r>
            <a:endParaRPr lang="en-US" dirty="0"/>
          </a:p>
        </p:txBody>
      </p:sp>
      <p:pic>
        <p:nvPicPr>
          <p:cNvPr id="2052" name="Picture 4"/>
          <p:cNvPicPr>
            <a:picLocks noGrp="1" noChangeAspect="1" noChangeArrowheads="1"/>
          </p:cNvPicPr>
          <p:nvPr>
            <p:ph idx="1"/>
          </p:nvPr>
        </p:nvPicPr>
        <p:blipFill>
          <a:blip r:embed="rId2" cstate="print"/>
          <a:srcRect/>
          <a:stretch>
            <a:fillRect/>
          </a:stretch>
        </p:blipFill>
        <p:spPr bwMode="auto">
          <a:xfrm>
            <a:off x="668373" y="1905000"/>
            <a:ext cx="7807254" cy="4038600"/>
          </a:xfrm>
          <a:prstGeom prst="rect">
            <a:avLst/>
          </a:prstGeom>
          <a:noFill/>
          <a:ln w="9525">
            <a:noFill/>
            <a:miter lim="800000"/>
            <a:headEnd/>
            <a:tailEnd/>
          </a:ln>
        </p:spPr>
      </p:pic>
      <p:sp>
        <p:nvSpPr>
          <p:cNvPr id="8" name="TextBox 7"/>
          <p:cNvSpPr txBox="1"/>
          <p:nvPr/>
        </p:nvSpPr>
        <p:spPr>
          <a:xfrm>
            <a:off x="762000" y="6248400"/>
            <a:ext cx="7543800" cy="369332"/>
          </a:xfrm>
          <a:prstGeom prst="rect">
            <a:avLst/>
          </a:prstGeom>
          <a:noFill/>
        </p:spPr>
        <p:txBody>
          <a:bodyPr wrap="square" rtlCol="0">
            <a:spAutoFit/>
          </a:bodyPr>
          <a:lstStyle/>
          <a:p>
            <a:r>
              <a:rPr lang="en-US" dirty="0" smtClean="0"/>
              <a:t>                                                </a:t>
            </a:r>
            <a:r>
              <a:rPr lang="en-US" b="1" dirty="0" smtClean="0"/>
              <a:t>postman </a:t>
            </a:r>
            <a:r>
              <a:rPr lang="en-US" b="1" dirty="0" err="1" smtClean="0"/>
              <a:t>outputscreen</a:t>
            </a:r>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609600" y="1935163"/>
            <a:ext cx="8077200" cy="477043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My SQL </a:t>
            </a:r>
            <a:r>
              <a:rPr lang="en-US" sz="3200" dirty="0" err="1" smtClean="0"/>
              <a:t>OutputScreen</a:t>
            </a:r>
            <a:endParaRPr lang="en-US" sz="3200"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381000" y="1981200"/>
            <a:ext cx="8458199" cy="4724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err="1" smtClean="0"/>
              <a:t>FutureEnhencement</a:t>
            </a:r>
            <a:endParaRPr lang="en-US" sz="4400" dirty="0"/>
          </a:p>
        </p:txBody>
      </p:sp>
      <p:sp>
        <p:nvSpPr>
          <p:cNvPr id="3" name="Content Placeholder 2"/>
          <p:cNvSpPr>
            <a:spLocks noGrp="1"/>
          </p:cNvSpPr>
          <p:nvPr>
            <p:ph idx="1"/>
          </p:nvPr>
        </p:nvSpPr>
        <p:spPr/>
        <p:txBody>
          <a:bodyPr>
            <a:normAutofit/>
          </a:bodyPr>
          <a:lstStyle/>
          <a:p>
            <a:r>
              <a:rPr lang="en-US" sz="2000" dirty="0" smtClean="0"/>
              <a:t>We will update the books  </a:t>
            </a:r>
            <a:r>
              <a:rPr lang="en-US" sz="2000" dirty="0" err="1" smtClean="0"/>
              <a:t>ontime</a:t>
            </a:r>
            <a:r>
              <a:rPr lang="en-US" sz="2000" dirty="0" smtClean="0"/>
              <a:t> </a:t>
            </a:r>
            <a:r>
              <a:rPr lang="en-US" sz="2000" dirty="0" smtClean="0"/>
              <a:t>//</a:t>
            </a:r>
            <a:r>
              <a:rPr lang="en-US" sz="2000" dirty="0" err="1" smtClean="0"/>
              <a:t>uptodate</a:t>
            </a:r>
            <a:endParaRPr lang="en-US" sz="2000" dirty="0" smtClean="0"/>
          </a:p>
          <a:p>
            <a:r>
              <a:rPr lang="en-US" sz="2000" dirty="0" smtClean="0"/>
              <a:t>And we will create  admin page for books and authors</a:t>
            </a:r>
          </a:p>
          <a:p>
            <a:r>
              <a:rPr lang="en-US" sz="2000" dirty="0" smtClean="0"/>
              <a:t>This project is </a:t>
            </a:r>
            <a:r>
              <a:rPr lang="en-US" sz="2000" dirty="0" err="1" smtClean="0"/>
              <a:t>usefull</a:t>
            </a:r>
            <a:r>
              <a:rPr lang="en-US" sz="2000" dirty="0" smtClean="0"/>
              <a:t> for </a:t>
            </a:r>
            <a:r>
              <a:rPr lang="en-US" sz="2000" dirty="0" err="1" smtClean="0"/>
              <a:t>students,beacause</a:t>
            </a:r>
            <a:r>
              <a:rPr lang="en-US" sz="2000" dirty="0" smtClean="0"/>
              <a:t> if they know  best Author ,then content understanding  for  students very easy </a:t>
            </a:r>
          </a:p>
          <a:p>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cstate="print"/>
          <a:srcRect/>
          <a:stretch>
            <a:fillRect/>
          </a:stretch>
        </p:blipFill>
        <p:spPr bwMode="auto">
          <a:xfrm>
            <a:off x="1828800" y="1368171"/>
            <a:ext cx="6553200" cy="492309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t>AUTHOR BOOKS APPLICATION</a:t>
            </a:r>
            <a:endParaRPr lang="en-US" sz="2800" dirty="0"/>
          </a:p>
        </p:txBody>
      </p:sp>
      <p:sp>
        <p:nvSpPr>
          <p:cNvPr id="3" name="Content Placeholder 2"/>
          <p:cNvSpPr>
            <a:spLocks noGrp="1"/>
          </p:cNvSpPr>
          <p:nvPr>
            <p:ph idx="1"/>
          </p:nvPr>
        </p:nvSpPr>
        <p:spPr/>
        <p:txBody>
          <a:bodyPr>
            <a:normAutofit/>
          </a:bodyPr>
          <a:lstStyle/>
          <a:p>
            <a:pPr algn="just">
              <a:buNone/>
            </a:pPr>
            <a:endParaRPr lang="en-US"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INTRODUCTION</a:t>
            </a:r>
            <a:endParaRPr lang="en-US" dirty="0" smtClean="0"/>
          </a:p>
          <a:p>
            <a:pPr algn="just">
              <a:buFont typeface="Wingdings" pitchFamily="2" charset="2"/>
              <a:buChar char="Ø"/>
            </a:pPr>
            <a:r>
              <a:rPr lang="en-US" sz="2000" dirty="0" smtClean="0"/>
              <a:t> </a:t>
            </a:r>
            <a:r>
              <a:rPr lang="en-US" sz="2000" dirty="0" smtClean="0"/>
              <a:t>Author Books Application is useful to all learners.it will show the best way  for  learning to learners</a:t>
            </a:r>
            <a:endParaRPr lang="en-US" sz="2000" dirty="0" smtClean="0"/>
          </a:p>
          <a:p>
            <a:pPr algn="just">
              <a:buFont typeface="Wingdings" pitchFamily="2" charset="2"/>
              <a:buChar char="Ø"/>
            </a:pPr>
            <a:r>
              <a:rPr lang="en-US" sz="2000" dirty="0" smtClean="0"/>
              <a:t>In this </a:t>
            </a:r>
            <a:r>
              <a:rPr lang="en-US" sz="2000" dirty="0" smtClean="0"/>
              <a:t>Author Books Application </a:t>
            </a:r>
            <a:r>
              <a:rPr lang="en-US" sz="2000" dirty="0" smtClean="0"/>
              <a:t>I </a:t>
            </a:r>
            <a:r>
              <a:rPr lang="en-US" sz="2000" dirty="0" smtClean="0"/>
              <a:t>implemented onetomany and manytoone mappings .Concept  is one author(scientist) can write many books(onetomany)</a:t>
            </a:r>
          </a:p>
          <a:p>
            <a:pPr algn="just">
              <a:buFont typeface="Wingdings" pitchFamily="2" charset="2"/>
              <a:buChar char="Ø"/>
            </a:pPr>
            <a:r>
              <a:rPr lang="en-US" sz="2000" dirty="0" smtClean="0"/>
              <a:t>Many books list have one Author(</a:t>
            </a:r>
            <a:r>
              <a:rPr lang="en-US" sz="2000" dirty="0" err="1" smtClean="0"/>
              <a:t>manytoone</a:t>
            </a:r>
            <a:r>
              <a:rPr lang="en-US" sz="2000" dirty="0" smtClean="0"/>
              <a:t>)</a:t>
            </a:r>
          </a:p>
          <a:p>
            <a:pPr>
              <a:buFont typeface="Wingdings" pitchFamily="2" charset="2"/>
              <a:buChar char="Ø"/>
            </a:pPr>
            <a:r>
              <a:rPr lang="en-US" sz="2000" dirty="0" smtClean="0"/>
              <a:t>Use of my project is we now </a:t>
            </a:r>
            <a:r>
              <a:rPr lang="en-US" sz="2000" dirty="0" err="1" smtClean="0"/>
              <a:t>histroy</a:t>
            </a:r>
            <a:r>
              <a:rPr lang="en-US" sz="2000" dirty="0" smtClean="0"/>
              <a:t> of the Scientist ,if we know the good Author then only we get knowledge or we understand concept clearly.</a:t>
            </a:r>
          </a:p>
          <a:p>
            <a:pPr>
              <a:buNone/>
            </a:pPr>
            <a:endParaRPr lang="en-US" dirty="0" smtClean="0"/>
          </a:p>
          <a:p>
            <a:pPr algn="just">
              <a:buNone/>
            </a:pPr>
            <a:endParaRPr lang="en-US"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b="1" dirty="0" smtClean="0"/>
              <a:t>One-To-Many Mapping</a:t>
            </a:r>
            <a:r>
              <a:rPr lang="en-US" sz="2800" dirty="0" smtClean="0"/>
              <a:t>: </a:t>
            </a:r>
            <a:r>
              <a:rPr lang="en-US" sz="2400" dirty="0" smtClean="0"/>
              <a:t>The One-To-Many mapping comes into the category of collection-valued association where an entity is associated with a collection of other entities. Hence, in this type of association the instance of one entity can be mapped with any number of instances of another entity. @OneToMany Example In this example, we will create a One-To-Many relationship between a Author and Books in such a way that one Author  will write more than one  books.</a:t>
            </a:r>
          </a:p>
          <a:p>
            <a:pPr algn="just"/>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b="1" dirty="0" smtClean="0"/>
              <a:t>Many-To-One Mapping: </a:t>
            </a:r>
            <a:r>
              <a:rPr lang="en-US" sz="2400" dirty="0" smtClean="0"/>
              <a:t>The Many-To-One mapping represents a single-valued association where a collection of entities can be associated with the similar entity. Hence, in relational database any more than one row of an entity can refer to the similar rows of another entity. @</a:t>
            </a:r>
            <a:r>
              <a:rPr lang="en-US" sz="2400" dirty="0" err="1" smtClean="0"/>
              <a:t>ManyToOne</a:t>
            </a:r>
            <a:r>
              <a:rPr lang="en-US" sz="2400" dirty="0" smtClean="0"/>
              <a:t> Example In this example, we will create a Many-To-One relationship between a Books and Author in such a way that more than one Books can write the same Author.</a:t>
            </a:r>
          </a:p>
          <a:p>
            <a:pPr algn="just"/>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smtClean="0"/>
              <a:t>SYSTEM REQUIREMENTS:</a:t>
            </a:r>
            <a:r>
              <a:rPr lang="en-US" sz="2400" dirty="0" smtClean="0"/>
              <a:t/>
            </a:r>
            <a:br>
              <a:rPr lang="en-US" sz="2400" dirty="0" smtClean="0"/>
            </a:br>
            <a:endParaRPr lang="en-US" sz="2400" dirty="0"/>
          </a:p>
        </p:txBody>
      </p:sp>
      <p:sp>
        <p:nvSpPr>
          <p:cNvPr id="3" name="Content Placeholder 2"/>
          <p:cNvSpPr>
            <a:spLocks noGrp="1"/>
          </p:cNvSpPr>
          <p:nvPr>
            <p:ph idx="1"/>
          </p:nvPr>
        </p:nvSpPr>
        <p:spPr/>
        <p:txBody>
          <a:bodyPr>
            <a:normAutofit fontScale="70000" lnSpcReduction="20000"/>
          </a:bodyPr>
          <a:lstStyle/>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2.1 HARDWARE REQUIREMENTS:	</a:t>
            </a: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System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Intel i5 6 core.</a:t>
            </a:r>
          </a:p>
          <a:p>
            <a:pPr>
              <a:buNone/>
            </a:pPr>
            <a:r>
              <a:rPr lang="en-US" dirty="0" smtClean="0">
                <a:latin typeface="Times New Roman" pitchFamily="18" charset="0"/>
                <a:cs typeface="Times New Roman" pitchFamily="18" charset="0"/>
              </a:rPr>
              <a:t>	Hard Disk 		</a:t>
            </a:r>
            <a:r>
              <a:rPr lang="en-US"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	500 GB SSD.</a:t>
            </a:r>
          </a:p>
          <a:p>
            <a:pPr>
              <a:buNone/>
            </a:pPr>
            <a:r>
              <a:rPr lang="en-US" dirty="0" smtClean="0">
                <a:latin typeface="Times New Roman" pitchFamily="18" charset="0"/>
                <a:cs typeface="Times New Roman" pitchFamily="18" charset="0"/>
              </a:rPr>
              <a:t>	Monitor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15’ LED</a:t>
            </a:r>
          </a:p>
          <a:p>
            <a:pPr>
              <a:buNone/>
            </a:pPr>
            <a:r>
              <a:rPr lang="en-US" dirty="0" smtClean="0">
                <a:latin typeface="Times New Roman" pitchFamily="18" charset="0"/>
                <a:cs typeface="Times New Roman" pitchFamily="18" charset="0"/>
              </a:rPr>
              <a:t>	Input Devices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Keyboard, Mouse</a:t>
            </a:r>
          </a:p>
          <a:p>
            <a:pPr>
              <a:buNone/>
            </a:pPr>
            <a:r>
              <a:rPr lang="en-US" dirty="0" smtClean="0">
                <a:latin typeface="Times New Roman" pitchFamily="18" charset="0"/>
                <a:cs typeface="Times New Roman" pitchFamily="18" charset="0"/>
              </a:rPr>
              <a:t>	Ram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32 GB.</a:t>
            </a:r>
          </a:p>
          <a:p>
            <a:pPr>
              <a:buNone/>
            </a:pPr>
            <a:r>
              <a:rPr lang="en-US" b="1" dirty="0" smtClean="0">
                <a:latin typeface="Times New Roman" pitchFamily="18" charset="0"/>
                <a:cs typeface="Times New Roman" pitchFamily="18" charset="0"/>
              </a:rPr>
              <a:t>2.2 SOFTWARE REQUIREMENTS:</a:t>
            </a: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Operating system		</a:t>
            </a:r>
            <a:r>
              <a:rPr lang="en-US"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	                 Windows </a:t>
            </a:r>
            <a:r>
              <a:rPr lang="en-US" dirty="0" smtClean="0">
                <a:latin typeface="Times New Roman" pitchFamily="18" charset="0"/>
                <a:cs typeface="Times New Roman" pitchFamily="18" charset="0"/>
              </a:rPr>
              <a:t>10.</a:t>
            </a:r>
          </a:p>
          <a:p>
            <a:pPr>
              <a:buNone/>
            </a:pPr>
            <a:r>
              <a:rPr lang="en-US" dirty="0" smtClean="0">
                <a:latin typeface="Times New Roman" pitchFamily="18" charset="0"/>
                <a:cs typeface="Times New Roman" pitchFamily="18" charset="0"/>
              </a:rPr>
              <a:t>	Tool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Spring </a:t>
            </a:r>
            <a:r>
              <a:rPr lang="en-US"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oot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Backend				:		  </a:t>
            </a:r>
            <a:r>
              <a:rPr lang="en-US" dirty="0" err="1" smtClean="0">
                <a:latin typeface="Times New Roman" pitchFamily="18" charset="0"/>
                <a:cs typeface="Times New Roman" pitchFamily="18" charset="0"/>
              </a:rPr>
              <a:t>MySQL</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Spring Boot</a:t>
            </a:r>
            <a:endParaRPr lang="en-US" sz="4800" dirty="0"/>
          </a:p>
        </p:txBody>
      </p:sp>
      <p:sp>
        <p:nvSpPr>
          <p:cNvPr id="3" name="Content Placeholder 2"/>
          <p:cNvSpPr>
            <a:spLocks noGrp="1"/>
          </p:cNvSpPr>
          <p:nvPr>
            <p:ph idx="1"/>
          </p:nvPr>
        </p:nvSpPr>
        <p:spPr/>
        <p:txBody>
          <a:bodyPr>
            <a:normAutofit/>
          </a:bodyPr>
          <a:lstStyle/>
          <a:p>
            <a:r>
              <a:rPr lang="en-US" dirty="0" smtClean="0"/>
              <a:t>It’s a open source java-based framework</a:t>
            </a:r>
          </a:p>
          <a:p>
            <a:r>
              <a:rPr lang="en-US" dirty="0" smtClean="0"/>
              <a:t>For large website application must &amp;should we required spring framework, like</a:t>
            </a:r>
          </a:p>
          <a:p>
            <a:pPr>
              <a:buNone/>
            </a:pPr>
            <a:r>
              <a:rPr lang="en-US" dirty="0" smtClean="0"/>
              <a:t>           &gt;Amazon</a:t>
            </a:r>
          </a:p>
          <a:p>
            <a:pPr>
              <a:buNone/>
            </a:pPr>
            <a:r>
              <a:rPr lang="en-US" dirty="0" smtClean="0"/>
              <a:t> </a:t>
            </a:r>
            <a:r>
              <a:rPr lang="en-US" dirty="0" smtClean="0"/>
              <a:t>          &gt;bank application</a:t>
            </a:r>
          </a:p>
          <a:p>
            <a:pPr>
              <a:buNone/>
            </a:pPr>
            <a:r>
              <a:rPr lang="en-US" b="1" dirty="0" smtClean="0"/>
              <a:t>Advantages:</a:t>
            </a:r>
          </a:p>
          <a:p>
            <a:r>
              <a:rPr lang="en-US" dirty="0" smtClean="0"/>
              <a:t>Light weight</a:t>
            </a:r>
          </a:p>
          <a:p>
            <a:r>
              <a:rPr lang="en-US" dirty="0" smtClean="0"/>
              <a:t>Aspect oriented</a:t>
            </a:r>
          </a:p>
          <a:p>
            <a:r>
              <a:rPr lang="en-US" dirty="0" smtClean="0"/>
              <a:t>Inversion of control</a:t>
            </a:r>
          </a:p>
          <a:p>
            <a:pPr>
              <a:buNone/>
            </a:pPr>
            <a:endParaRPr lang="en-US"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err="1" smtClean="0"/>
              <a:t>MySQL</a:t>
            </a:r>
            <a:endParaRPr lang="en-US" sz="4400" dirty="0"/>
          </a:p>
        </p:txBody>
      </p:sp>
      <p:sp>
        <p:nvSpPr>
          <p:cNvPr id="3" name="Content Placeholder 2"/>
          <p:cNvSpPr>
            <a:spLocks noGrp="1"/>
          </p:cNvSpPr>
          <p:nvPr>
            <p:ph idx="1"/>
          </p:nvPr>
        </p:nvSpPr>
        <p:spPr/>
        <p:txBody>
          <a:bodyPr>
            <a:normAutofit/>
          </a:bodyPr>
          <a:lstStyle/>
          <a:p>
            <a:pPr algn="just">
              <a:lnSpc>
                <a:spcPct val="150000"/>
              </a:lnSpc>
            </a:pPr>
            <a:r>
              <a:rPr lang="en-US" sz="2000" dirty="0" smtClean="0"/>
              <a:t> </a:t>
            </a:r>
            <a:r>
              <a:rPr lang="en-US" sz="2000" dirty="0" err="1" smtClean="0"/>
              <a:t>MySQL</a:t>
            </a:r>
            <a:r>
              <a:rPr lang="en-US" sz="2000" dirty="0" smtClean="0"/>
              <a:t> </a:t>
            </a:r>
            <a:r>
              <a:rPr lang="en-US" sz="2000" dirty="0" smtClean="0"/>
              <a:t>is a database management system</a:t>
            </a:r>
            <a:r>
              <a:rPr lang="en-US" sz="2000" dirty="0" smtClean="0"/>
              <a:t>.</a:t>
            </a:r>
          </a:p>
          <a:p>
            <a:pPr algn="just">
              <a:lnSpc>
                <a:spcPct val="150000"/>
              </a:lnSpc>
            </a:pPr>
            <a:r>
              <a:rPr lang="en-US" sz="2000" dirty="0" smtClean="0"/>
              <a:t>It </a:t>
            </a:r>
            <a:r>
              <a:rPr lang="en-US" sz="2000" dirty="0" smtClean="0"/>
              <a:t>may be anything from a simple shopping list to a picture gallery or the vast amounts of information in a corporate network. </a:t>
            </a:r>
            <a:endParaRPr lang="en-US" sz="2000" dirty="0" smtClean="0"/>
          </a:p>
          <a:p>
            <a:pPr algn="just">
              <a:lnSpc>
                <a:spcPct val="150000"/>
              </a:lnSpc>
            </a:pPr>
            <a:r>
              <a:rPr lang="en-US" sz="2000" dirty="0" smtClean="0"/>
              <a:t>To </a:t>
            </a:r>
            <a:r>
              <a:rPr lang="en-US" sz="2000" dirty="0" smtClean="0"/>
              <a:t>add, access, and process data stored in a computer database, you need a database management system such as </a:t>
            </a:r>
            <a:r>
              <a:rPr lang="en-US" sz="2000" dirty="0" err="1" smtClean="0"/>
              <a:t>MySQL</a:t>
            </a:r>
            <a:r>
              <a:rPr lang="en-US" sz="2000" dirty="0" smtClean="0"/>
              <a:t> Server.</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POSTMAN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219200" y="2243931"/>
            <a:ext cx="6705600" cy="3771900"/>
          </a:xfrm>
          <a:prstGeom prst="rect">
            <a:avLst/>
          </a:prstGeom>
          <a:noFill/>
          <a:ln w="9525">
            <a:noFill/>
            <a:miter lim="800000"/>
            <a:headEnd/>
            <a:tailEnd/>
          </a:ln>
        </p:spPr>
      </p:pic>
      <p:sp>
        <p:nvSpPr>
          <p:cNvPr id="5" name="TextBox 4"/>
          <p:cNvSpPr txBox="1"/>
          <p:nvPr/>
        </p:nvSpPr>
        <p:spPr>
          <a:xfrm>
            <a:off x="1143000" y="1981200"/>
            <a:ext cx="3657600" cy="400110"/>
          </a:xfrm>
          <a:prstGeom prst="rect">
            <a:avLst/>
          </a:prstGeom>
          <a:noFill/>
        </p:spPr>
        <p:txBody>
          <a:bodyPr wrap="square" rtlCol="0">
            <a:spAutoFit/>
          </a:bodyPr>
          <a:lstStyle/>
          <a:p>
            <a:r>
              <a:rPr lang="en-US" sz="2000" dirty="0" smtClean="0">
                <a:solidFill>
                  <a:srgbClr val="FF33CC"/>
                </a:solidFill>
              </a:rPr>
              <a:t>RESTAPI PROCESS DIAGRAM:</a:t>
            </a:r>
            <a:endParaRPr lang="en-US" sz="2000" dirty="0">
              <a:solidFill>
                <a:srgbClr val="FF33CC"/>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1184</TotalTime>
  <Words>1381</Words>
  <Application>Microsoft Office PowerPoint</Application>
  <PresentationFormat>On-screen Show (4:3)</PresentationFormat>
  <Paragraphs>143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AUTHOR   BOOKS  APPLICATION</vt:lpstr>
      <vt:lpstr>AGENDA</vt:lpstr>
      <vt:lpstr>AUTHOR BOOKS APPLICATION</vt:lpstr>
      <vt:lpstr>Slide 4</vt:lpstr>
      <vt:lpstr>Slide 5</vt:lpstr>
      <vt:lpstr>SYSTEM REQUIREMENTS: </vt:lpstr>
      <vt:lpstr>Spring Boot</vt:lpstr>
      <vt:lpstr>MySQL</vt:lpstr>
      <vt:lpstr>POSTMAN</vt:lpstr>
      <vt:lpstr>Slide 10</vt:lpstr>
      <vt:lpstr>SYSTEM ARCHITECTURE: </vt:lpstr>
      <vt:lpstr>MODULES  </vt:lpstr>
      <vt:lpstr>Slide 13</vt:lpstr>
      <vt:lpstr>USECASE DIAGRAM</vt:lpstr>
      <vt:lpstr>ER DIAGRAM</vt:lpstr>
      <vt:lpstr>Annotations Description</vt:lpstr>
      <vt:lpstr>Slide 17</vt:lpstr>
      <vt:lpstr>Slide 18</vt:lpstr>
      <vt:lpstr>Slide 19</vt:lpstr>
      <vt:lpstr>Slide 20</vt:lpstr>
      <vt:lpstr>Slide 21</vt:lpstr>
      <vt:lpstr>Validation annotations</vt:lpstr>
      <vt:lpstr>Output Screens</vt:lpstr>
      <vt:lpstr>Slide 24</vt:lpstr>
      <vt:lpstr>My SQL OutputScreen</vt:lpstr>
      <vt:lpstr>FutureEnhencement</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130</cp:revision>
  <dcterms:created xsi:type="dcterms:W3CDTF">2022-04-10T12:24:52Z</dcterms:created>
  <dcterms:modified xsi:type="dcterms:W3CDTF">2022-09-22T04:53:15Z</dcterms:modified>
</cp:coreProperties>
</file>