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mp4" ContentType="video/mp4"/>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24"/>
  </p:notesMasterIdLst>
  <p:sldIdLst>
    <p:sldId id="288" r:id="rId2"/>
    <p:sldId id="257" r:id="rId3"/>
    <p:sldId id="286" r:id="rId4"/>
    <p:sldId id="258" r:id="rId5"/>
    <p:sldId id="274" r:id="rId6"/>
    <p:sldId id="269" r:id="rId7"/>
    <p:sldId id="271" r:id="rId8"/>
    <p:sldId id="265" r:id="rId9"/>
    <p:sldId id="270" r:id="rId10"/>
    <p:sldId id="273" r:id="rId11"/>
    <p:sldId id="266" r:id="rId12"/>
    <p:sldId id="275" r:id="rId13"/>
    <p:sldId id="276" r:id="rId14"/>
    <p:sldId id="277" r:id="rId15"/>
    <p:sldId id="278" r:id="rId16"/>
    <p:sldId id="279" r:id="rId17"/>
    <p:sldId id="280" r:id="rId18"/>
    <p:sldId id="281" r:id="rId19"/>
    <p:sldId id="285" r:id="rId20"/>
    <p:sldId id="282" r:id="rId21"/>
    <p:sldId id="283" r:id="rId22"/>
    <p:sldId id="287" r:id="rId23"/>
  </p:sldIdLst>
  <p:sldSz cx="12192000" cy="6858000"/>
  <p:notesSz cx="6858000" cy="9144000"/>
  <p:photoAlbum/>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81273" autoAdjust="0"/>
  </p:normalViewPr>
  <p:slideViewPr>
    <p:cSldViewPr snapToGrid="0">
      <p:cViewPr>
        <p:scale>
          <a:sx n="58" d="100"/>
          <a:sy n="58" d="100"/>
        </p:scale>
        <p:origin x="1579" y="32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21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DDA4B8-0E02-4ABC-99AF-FCD8E0991A17}" type="datetimeFigureOut">
              <a:rPr lang="en-US" smtClean="0"/>
              <a:t>5/18/2019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3C2E9-6570-41C5-8022-08014C9AD908}" type="slidenum">
              <a:rPr lang="en-US" smtClean="0"/>
              <a:t>‹#›</a:t>
            </a:fld>
            <a:endParaRPr lang="en-US"/>
          </a:p>
        </p:txBody>
      </p:sp>
    </p:spTree>
    <p:extLst>
      <p:ext uri="{BB962C8B-B14F-4D97-AF65-F5344CB8AC3E}">
        <p14:creationId xmlns:p14="http://schemas.microsoft.com/office/powerpoint/2010/main" val="3034702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93C2E9-6570-41C5-8022-08014C9AD908}" type="slidenum">
              <a:rPr lang="en-US" smtClean="0"/>
              <a:t>20</a:t>
            </a:fld>
            <a:endParaRPr lang="en-US"/>
          </a:p>
        </p:txBody>
      </p:sp>
    </p:spTree>
    <p:extLst>
      <p:ext uri="{BB962C8B-B14F-4D97-AF65-F5344CB8AC3E}">
        <p14:creationId xmlns:p14="http://schemas.microsoft.com/office/powerpoint/2010/main" val="2603136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8A38D2-19CF-4FC5-B3DF-CFB4C46013D5}"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F22E8-6D6C-4223-853D-20ED46B8E1F8}" type="slidenum">
              <a:rPr lang="en-US" smtClean="0"/>
              <a:t>‹#›</a:t>
            </a:fld>
            <a:endParaRPr lang="en-US"/>
          </a:p>
        </p:txBody>
      </p:sp>
    </p:spTree>
    <p:extLst>
      <p:ext uri="{BB962C8B-B14F-4D97-AF65-F5344CB8AC3E}">
        <p14:creationId xmlns:p14="http://schemas.microsoft.com/office/powerpoint/2010/main" val="11498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A38D2-19CF-4FC5-B3DF-CFB4C46013D5}"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4F22E8-6D6C-4223-853D-20ED46B8E1F8}" type="slidenum">
              <a:rPr lang="en-US" smtClean="0"/>
              <a:t>‹#›</a:t>
            </a:fld>
            <a:endParaRPr lang="en-US"/>
          </a:p>
        </p:txBody>
      </p:sp>
    </p:spTree>
    <p:extLst>
      <p:ext uri="{BB962C8B-B14F-4D97-AF65-F5344CB8AC3E}">
        <p14:creationId xmlns:p14="http://schemas.microsoft.com/office/powerpoint/2010/main" val="146956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E8A38D2-19CF-4FC5-B3DF-CFB4C46013D5}"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F22E8-6D6C-4223-853D-20ED46B8E1F8}" type="slidenum">
              <a:rPr lang="en-US" smtClean="0"/>
              <a:t>‹#›</a:t>
            </a:fld>
            <a:endParaRPr lang="en-US"/>
          </a:p>
        </p:txBody>
      </p:sp>
    </p:spTree>
    <p:extLst>
      <p:ext uri="{BB962C8B-B14F-4D97-AF65-F5344CB8AC3E}">
        <p14:creationId xmlns:p14="http://schemas.microsoft.com/office/powerpoint/2010/main" val="1120166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E8A38D2-19CF-4FC5-B3DF-CFB4C46013D5}"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F22E8-6D6C-4223-853D-20ED46B8E1F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86280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A38D2-19CF-4FC5-B3DF-CFB4C46013D5}"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F22E8-6D6C-4223-853D-20ED46B8E1F8}" type="slidenum">
              <a:rPr lang="en-US" smtClean="0"/>
              <a:t>‹#›</a:t>
            </a:fld>
            <a:endParaRPr lang="en-US"/>
          </a:p>
        </p:txBody>
      </p:sp>
    </p:spTree>
    <p:extLst>
      <p:ext uri="{BB962C8B-B14F-4D97-AF65-F5344CB8AC3E}">
        <p14:creationId xmlns:p14="http://schemas.microsoft.com/office/powerpoint/2010/main" val="3051819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E8A38D2-19CF-4FC5-B3DF-CFB4C46013D5}" type="datetimeFigureOut">
              <a:rPr lang="en-US" smtClean="0"/>
              <a:t>5/18/2019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F22E8-6D6C-4223-853D-20ED46B8E1F8}" type="slidenum">
              <a:rPr lang="en-US" smtClean="0"/>
              <a:t>‹#›</a:t>
            </a:fld>
            <a:endParaRPr lang="en-US"/>
          </a:p>
        </p:txBody>
      </p:sp>
    </p:spTree>
    <p:extLst>
      <p:ext uri="{BB962C8B-B14F-4D97-AF65-F5344CB8AC3E}">
        <p14:creationId xmlns:p14="http://schemas.microsoft.com/office/powerpoint/2010/main" val="4282271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E8A38D2-19CF-4FC5-B3DF-CFB4C46013D5}" type="datetimeFigureOut">
              <a:rPr lang="en-US" smtClean="0"/>
              <a:t>5/18/2019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F22E8-6D6C-4223-853D-20ED46B8E1F8}" type="slidenum">
              <a:rPr lang="en-US" smtClean="0"/>
              <a:t>‹#›</a:t>
            </a:fld>
            <a:endParaRPr lang="en-US"/>
          </a:p>
        </p:txBody>
      </p:sp>
    </p:spTree>
    <p:extLst>
      <p:ext uri="{BB962C8B-B14F-4D97-AF65-F5344CB8AC3E}">
        <p14:creationId xmlns:p14="http://schemas.microsoft.com/office/powerpoint/2010/main" val="2198418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A38D2-19CF-4FC5-B3DF-CFB4C46013D5}"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F22E8-6D6C-4223-853D-20ED46B8E1F8}" type="slidenum">
              <a:rPr lang="en-US" smtClean="0"/>
              <a:t>‹#›</a:t>
            </a:fld>
            <a:endParaRPr lang="en-US"/>
          </a:p>
        </p:txBody>
      </p:sp>
    </p:spTree>
    <p:extLst>
      <p:ext uri="{BB962C8B-B14F-4D97-AF65-F5344CB8AC3E}">
        <p14:creationId xmlns:p14="http://schemas.microsoft.com/office/powerpoint/2010/main" val="1481282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A38D2-19CF-4FC5-B3DF-CFB4C46013D5}"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F22E8-6D6C-4223-853D-20ED46B8E1F8}" type="slidenum">
              <a:rPr lang="en-US" smtClean="0"/>
              <a:t>‹#›</a:t>
            </a:fld>
            <a:endParaRPr lang="en-US"/>
          </a:p>
        </p:txBody>
      </p:sp>
    </p:spTree>
    <p:extLst>
      <p:ext uri="{BB962C8B-B14F-4D97-AF65-F5344CB8AC3E}">
        <p14:creationId xmlns:p14="http://schemas.microsoft.com/office/powerpoint/2010/main" val="358966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E8A38D2-19CF-4FC5-B3DF-CFB4C46013D5}"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F22E8-6D6C-4223-853D-20ED46B8E1F8}" type="slidenum">
              <a:rPr lang="en-US" smtClean="0"/>
              <a:t>‹#›</a:t>
            </a:fld>
            <a:endParaRPr lang="en-US"/>
          </a:p>
        </p:txBody>
      </p:sp>
    </p:spTree>
    <p:extLst>
      <p:ext uri="{BB962C8B-B14F-4D97-AF65-F5344CB8AC3E}">
        <p14:creationId xmlns:p14="http://schemas.microsoft.com/office/powerpoint/2010/main" val="1801324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A38D2-19CF-4FC5-B3DF-CFB4C46013D5}"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F22E8-6D6C-4223-853D-20ED46B8E1F8}" type="slidenum">
              <a:rPr lang="en-US" smtClean="0"/>
              <a:t>‹#›</a:t>
            </a:fld>
            <a:endParaRPr lang="en-US"/>
          </a:p>
        </p:txBody>
      </p:sp>
    </p:spTree>
    <p:extLst>
      <p:ext uri="{BB962C8B-B14F-4D97-AF65-F5344CB8AC3E}">
        <p14:creationId xmlns:p14="http://schemas.microsoft.com/office/powerpoint/2010/main" val="367859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8A38D2-19CF-4FC5-B3DF-CFB4C46013D5}"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4F22E8-6D6C-4223-853D-20ED46B8E1F8}" type="slidenum">
              <a:rPr lang="en-US" smtClean="0"/>
              <a:t>‹#›</a:t>
            </a:fld>
            <a:endParaRPr lang="en-US"/>
          </a:p>
        </p:txBody>
      </p:sp>
    </p:spTree>
    <p:extLst>
      <p:ext uri="{BB962C8B-B14F-4D97-AF65-F5344CB8AC3E}">
        <p14:creationId xmlns:p14="http://schemas.microsoft.com/office/powerpoint/2010/main" val="1628742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8A38D2-19CF-4FC5-B3DF-CFB4C46013D5}" type="datetimeFigureOut">
              <a:rPr lang="en-US" smtClean="0"/>
              <a:t>5/18/2019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4F22E8-6D6C-4223-853D-20ED46B8E1F8}" type="slidenum">
              <a:rPr lang="en-US" smtClean="0"/>
              <a:t>‹#›</a:t>
            </a:fld>
            <a:endParaRPr lang="en-US"/>
          </a:p>
        </p:txBody>
      </p:sp>
    </p:spTree>
    <p:extLst>
      <p:ext uri="{BB962C8B-B14F-4D97-AF65-F5344CB8AC3E}">
        <p14:creationId xmlns:p14="http://schemas.microsoft.com/office/powerpoint/2010/main" val="674695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E8A38D2-19CF-4FC5-B3DF-CFB4C46013D5}" type="datetimeFigureOut">
              <a:rPr lang="en-US" smtClean="0"/>
              <a:t>5/18/2019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84F22E8-6D6C-4223-853D-20ED46B8E1F8}" type="slidenum">
              <a:rPr lang="en-US" smtClean="0"/>
              <a:t>‹#›</a:t>
            </a:fld>
            <a:endParaRPr lang="en-US"/>
          </a:p>
        </p:txBody>
      </p:sp>
    </p:spTree>
    <p:extLst>
      <p:ext uri="{BB962C8B-B14F-4D97-AF65-F5344CB8AC3E}">
        <p14:creationId xmlns:p14="http://schemas.microsoft.com/office/powerpoint/2010/main" val="699138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E8A38D2-19CF-4FC5-B3DF-CFB4C46013D5}" type="datetimeFigureOut">
              <a:rPr lang="en-US" smtClean="0"/>
              <a:t>5/18/2019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84F22E8-6D6C-4223-853D-20ED46B8E1F8}" type="slidenum">
              <a:rPr lang="en-US" smtClean="0"/>
              <a:t>‹#›</a:t>
            </a:fld>
            <a:endParaRPr lang="en-US"/>
          </a:p>
        </p:txBody>
      </p:sp>
    </p:spTree>
    <p:extLst>
      <p:ext uri="{BB962C8B-B14F-4D97-AF65-F5344CB8AC3E}">
        <p14:creationId xmlns:p14="http://schemas.microsoft.com/office/powerpoint/2010/main" val="904728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E8A38D2-19CF-4FC5-B3DF-CFB4C46013D5}" type="datetimeFigureOut">
              <a:rPr lang="en-US" smtClean="0"/>
              <a:t>5/18/2019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84F22E8-6D6C-4223-853D-20ED46B8E1F8}" type="slidenum">
              <a:rPr lang="en-US" smtClean="0"/>
              <a:t>‹#›</a:t>
            </a:fld>
            <a:endParaRPr lang="en-US"/>
          </a:p>
        </p:txBody>
      </p:sp>
    </p:spTree>
    <p:extLst>
      <p:ext uri="{BB962C8B-B14F-4D97-AF65-F5344CB8AC3E}">
        <p14:creationId xmlns:p14="http://schemas.microsoft.com/office/powerpoint/2010/main" val="115547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A38D2-19CF-4FC5-B3DF-CFB4C46013D5}"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4F22E8-6D6C-4223-853D-20ED46B8E1F8}" type="slidenum">
              <a:rPr lang="en-US" smtClean="0"/>
              <a:t>‹#›</a:t>
            </a:fld>
            <a:endParaRPr lang="en-US"/>
          </a:p>
        </p:txBody>
      </p:sp>
    </p:spTree>
    <p:extLst>
      <p:ext uri="{BB962C8B-B14F-4D97-AF65-F5344CB8AC3E}">
        <p14:creationId xmlns:p14="http://schemas.microsoft.com/office/powerpoint/2010/main" val="84138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E8A38D2-19CF-4FC5-B3DF-CFB4C46013D5}" type="datetimeFigureOut">
              <a:rPr lang="en-US" smtClean="0"/>
              <a:t>5/18/2019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84F22E8-6D6C-4223-853D-20ED46B8E1F8}" type="slidenum">
              <a:rPr lang="en-US" smtClean="0"/>
              <a:t>‹#›</a:t>
            </a:fld>
            <a:endParaRPr lang="en-US"/>
          </a:p>
        </p:txBody>
      </p:sp>
    </p:spTree>
    <p:extLst>
      <p:ext uri="{BB962C8B-B14F-4D97-AF65-F5344CB8AC3E}">
        <p14:creationId xmlns:p14="http://schemas.microsoft.com/office/powerpoint/2010/main" val="295381109"/>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1.png"/><Relationship Id="rId4" Type="http://schemas.openxmlformats.org/officeDocument/2006/relationships/notesSlide" Target="../notesSlides/notesSlide1.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3CD863-68F6-40CB-98E5-B2E654192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470" y="-447319"/>
            <a:ext cx="9316278" cy="6808362"/>
          </a:xfrm>
          <a:prstGeom prst="rect">
            <a:avLst/>
          </a:prstGeom>
        </p:spPr>
      </p:pic>
    </p:spTree>
    <p:extLst>
      <p:ext uri="{BB962C8B-B14F-4D97-AF65-F5344CB8AC3E}">
        <p14:creationId xmlns:p14="http://schemas.microsoft.com/office/powerpoint/2010/main" val="3683280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65BB4D-7885-4923-AACA-9248608E3A5A}"/>
              </a:ext>
            </a:extLst>
          </p:cNvPr>
          <p:cNvSpPr/>
          <p:nvPr/>
        </p:nvSpPr>
        <p:spPr>
          <a:xfrm>
            <a:off x="690465" y="3573625"/>
            <a:ext cx="1622593" cy="438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Instantiate:</a:t>
            </a:r>
          </a:p>
        </p:txBody>
      </p:sp>
      <p:sp>
        <p:nvSpPr>
          <p:cNvPr id="5" name="Rectangle 4">
            <a:extLst>
              <a:ext uri="{FF2B5EF4-FFF2-40B4-BE49-F238E27FC236}">
                <a16:creationId xmlns:a16="http://schemas.microsoft.com/office/drawing/2014/main" id="{D5138F78-A160-4E91-80F6-644572115C37}"/>
              </a:ext>
            </a:extLst>
          </p:cNvPr>
          <p:cNvSpPr/>
          <p:nvPr/>
        </p:nvSpPr>
        <p:spPr>
          <a:xfrm>
            <a:off x="867747" y="1483567"/>
            <a:ext cx="1772816" cy="438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Definition:</a:t>
            </a:r>
          </a:p>
        </p:txBody>
      </p:sp>
      <p:sp>
        <p:nvSpPr>
          <p:cNvPr id="8" name="Rectangle 7">
            <a:extLst>
              <a:ext uri="{FF2B5EF4-FFF2-40B4-BE49-F238E27FC236}">
                <a16:creationId xmlns:a16="http://schemas.microsoft.com/office/drawing/2014/main" id="{37C2D8AC-AF0E-4869-AA74-59AB9124BB60}"/>
              </a:ext>
            </a:extLst>
          </p:cNvPr>
          <p:cNvSpPr/>
          <p:nvPr/>
        </p:nvSpPr>
        <p:spPr>
          <a:xfrm>
            <a:off x="690465" y="5337110"/>
            <a:ext cx="1622594" cy="438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Access:</a:t>
            </a:r>
          </a:p>
        </p:txBody>
      </p:sp>
      <p:sp>
        <p:nvSpPr>
          <p:cNvPr id="10" name="TextBox 9">
            <a:extLst>
              <a:ext uri="{FF2B5EF4-FFF2-40B4-BE49-F238E27FC236}">
                <a16:creationId xmlns:a16="http://schemas.microsoft.com/office/drawing/2014/main" id="{EA597029-5885-43E0-AF09-93730AC992C3}"/>
              </a:ext>
            </a:extLst>
          </p:cNvPr>
          <p:cNvSpPr txBox="1"/>
          <p:nvPr/>
        </p:nvSpPr>
        <p:spPr>
          <a:xfrm flipH="1">
            <a:off x="3190133" y="5775649"/>
            <a:ext cx="4161452" cy="369332"/>
          </a:xfrm>
          <a:prstGeom prst="rect">
            <a:avLst/>
          </a:prstGeom>
          <a:noFill/>
        </p:spPr>
        <p:txBody>
          <a:bodyPr wrap="square" rtlCol="0">
            <a:spAutoFit/>
          </a:bodyPr>
          <a:lstStyle/>
          <a:p>
            <a:pPr algn="ctr"/>
            <a:r>
              <a:rPr lang="en-US" dirty="0">
                <a:solidFill>
                  <a:srgbClr val="C00000"/>
                </a:solidFill>
              </a:rPr>
              <a:t>&lt;structure tag&gt; .&lt;member name&gt;</a:t>
            </a:r>
          </a:p>
        </p:txBody>
      </p:sp>
      <p:sp>
        <p:nvSpPr>
          <p:cNvPr id="11" name="TextBox 10">
            <a:extLst>
              <a:ext uri="{FF2B5EF4-FFF2-40B4-BE49-F238E27FC236}">
                <a16:creationId xmlns:a16="http://schemas.microsoft.com/office/drawing/2014/main" id="{1EC6ECE4-A1D6-4F07-BF7E-069D876E3C19}"/>
              </a:ext>
            </a:extLst>
          </p:cNvPr>
          <p:cNvSpPr txBox="1"/>
          <p:nvPr/>
        </p:nvSpPr>
        <p:spPr>
          <a:xfrm>
            <a:off x="3190133" y="4154069"/>
            <a:ext cx="4161453" cy="369332"/>
          </a:xfrm>
          <a:prstGeom prst="rect">
            <a:avLst/>
          </a:prstGeom>
          <a:noFill/>
        </p:spPr>
        <p:txBody>
          <a:bodyPr wrap="square" rtlCol="0">
            <a:spAutoFit/>
          </a:bodyPr>
          <a:lstStyle/>
          <a:p>
            <a:pPr algn="ctr"/>
            <a:r>
              <a:rPr lang="en-US" dirty="0">
                <a:solidFill>
                  <a:srgbClr val="C00000"/>
                </a:solidFill>
              </a:rPr>
              <a:t>&lt;Structure name&gt; &lt;structure tag&gt; ;</a:t>
            </a:r>
          </a:p>
        </p:txBody>
      </p:sp>
      <p:sp>
        <p:nvSpPr>
          <p:cNvPr id="12" name="TextBox 11">
            <a:extLst>
              <a:ext uri="{FF2B5EF4-FFF2-40B4-BE49-F238E27FC236}">
                <a16:creationId xmlns:a16="http://schemas.microsoft.com/office/drawing/2014/main" id="{FFFC55FD-9987-4AE6-9A4C-0044472DCF19}"/>
              </a:ext>
            </a:extLst>
          </p:cNvPr>
          <p:cNvSpPr txBox="1"/>
          <p:nvPr/>
        </p:nvSpPr>
        <p:spPr>
          <a:xfrm>
            <a:off x="3638939" y="1780601"/>
            <a:ext cx="2724539" cy="923330"/>
          </a:xfrm>
          <a:prstGeom prst="rect">
            <a:avLst/>
          </a:prstGeom>
          <a:noFill/>
        </p:spPr>
        <p:txBody>
          <a:bodyPr wrap="square" rtlCol="0">
            <a:spAutoFit/>
          </a:bodyPr>
          <a:lstStyle/>
          <a:p>
            <a:pPr algn="ctr"/>
            <a:r>
              <a:rPr lang="en-US" dirty="0">
                <a:solidFill>
                  <a:srgbClr val="C00000"/>
                </a:solidFill>
              </a:rPr>
              <a:t>Struct&lt;struct name&gt;</a:t>
            </a:r>
          </a:p>
          <a:p>
            <a:pPr algn="ctr"/>
            <a:endParaRPr lang="en-US" dirty="0">
              <a:solidFill>
                <a:srgbClr val="C00000"/>
              </a:solidFill>
            </a:endParaRPr>
          </a:p>
          <a:p>
            <a:pPr algn="ctr"/>
            <a:r>
              <a:rPr lang="en-US" dirty="0">
                <a:solidFill>
                  <a:srgbClr val="C00000"/>
                </a:solidFill>
              </a:rPr>
              <a:t>{ member list};</a:t>
            </a:r>
          </a:p>
        </p:txBody>
      </p:sp>
    </p:spTree>
    <p:extLst>
      <p:ext uri="{BB962C8B-B14F-4D97-AF65-F5344CB8AC3E}">
        <p14:creationId xmlns:p14="http://schemas.microsoft.com/office/powerpoint/2010/main" val="103956361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7544-3707-4BF1-B266-A12405C4DFC4}"/>
              </a:ext>
            </a:extLst>
          </p:cNvPr>
          <p:cNvSpPr>
            <a:spLocks noGrp="1"/>
          </p:cNvSpPr>
          <p:nvPr>
            <p:ph type="ctrTitle"/>
          </p:nvPr>
        </p:nvSpPr>
        <p:spPr>
          <a:xfrm>
            <a:off x="1062190" y="1424156"/>
            <a:ext cx="8825658" cy="861421"/>
          </a:xfrm>
        </p:spPr>
        <p:txBody>
          <a:bodyPr/>
          <a:lstStyle/>
          <a:p>
            <a:r>
              <a:rPr lang="en-US" dirty="0"/>
              <a:t>Structure in our code:</a:t>
            </a:r>
          </a:p>
        </p:txBody>
      </p:sp>
      <p:sp>
        <p:nvSpPr>
          <p:cNvPr id="3" name="Subtitle 2">
            <a:extLst>
              <a:ext uri="{FF2B5EF4-FFF2-40B4-BE49-F238E27FC236}">
                <a16:creationId xmlns:a16="http://schemas.microsoft.com/office/drawing/2014/main" id="{DF1F74D0-23BA-4C8A-8464-C751E83686E0}"/>
              </a:ext>
            </a:extLst>
          </p:cNvPr>
          <p:cNvSpPr>
            <a:spLocks noGrp="1"/>
          </p:cNvSpPr>
          <p:nvPr>
            <p:ph type="subTitle" idx="1"/>
          </p:nvPr>
        </p:nvSpPr>
        <p:spPr>
          <a:xfrm>
            <a:off x="1169447" y="3381906"/>
            <a:ext cx="8825658" cy="2432285"/>
          </a:xfrm>
        </p:spPr>
        <p:txBody>
          <a:bodyPr>
            <a:normAutofit fontScale="85000" lnSpcReduction="20000"/>
          </a:bodyPr>
          <a:lstStyle/>
          <a:p>
            <a:r>
              <a:rPr lang="en-US" dirty="0"/>
              <a:t>struct </a:t>
            </a:r>
            <a:r>
              <a:rPr lang="en-US" dirty="0" err="1"/>
              <a:t>speakerBureau</a:t>
            </a:r>
            <a:endParaRPr lang="en-US" dirty="0"/>
          </a:p>
          <a:p>
            <a:r>
              <a:rPr lang="en-US" dirty="0"/>
              <a:t>{</a:t>
            </a:r>
          </a:p>
          <a:p>
            <a:r>
              <a:rPr lang="en-US" dirty="0"/>
              <a:t>string name;</a:t>
            </a:r>
          </a:p>
          <a:p>
            <a:r>
              <a:rPr lang="en-US" dirty="0"/>
              <a:t>string </a:t>
            </a:r>
            <a:r>
              <a:rPr lang="en-US" dirty="0" err="1"/>
              <a:t>TelephoneNumber</a:t>
            </a:r>
            <a:r>
              <a:rPr lang="en-US" dirty="0"/>
              <a:t>;</a:t>
            </a:r>
          </a:p>
          <a:p>
            <a:r>
              <a:rPr lang="en-US" dirty="0"/>
              <a:t>string </a:t>
            </a:r>
            <a:r>
              <a:rPr lang="en-US" dirty="0" err="1"/>
              <a:t>SpeakTopic</a:t>
            </a:r>
            <a:r>
              <a:rPr lang="en-US" dirty="0"/>
              <a:t>;</a:t>
            </a:r>
          </a:p>
          <a:p>
            <a:r>
              <a:rPr lang="en-US" dirty="0"/>
              <a:t>int fee;</a:t>
            </a:r>
          </a:p>
          <a:p>
            <a:r>
              <a:rPr lang="en-US" dirty="0"/>
              <a:t>};</a:t>
            </a:r>
          </a:p>
        </p:txBody>
      </p:sp>
      <p:sp>
        <p:nvSpPr>
          <p:cNvPr id="4" name="Right Brace 3">
            <a:extLst>
              <a:ext uri="{FF2B5EF4-FFF2-40B4-BE49-F238E27FC236}">
                <a16:creationId xmlns:a16="http://schemas.microsoft.com/office/drawing/2014/main" id="{1CB1030C-05BB-4CAF-A911-E5D286B4CFD2}"/>
              </a:ext>
            </a:extLst>
          </p:cNvPr>
          <p:cNvSpPr/>
          <p:nvPr/>
        </p:nvSpPr>
        <p:spPr>
          <a:xfrm>
            <a:off x="4254758" y="3774907"/>
            <a:ext cx="709127" cy="18038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row: Down 16">
            <a:extLst>
              <a:ext uri="{FF2B5EF4-FFF2-40B4-BE49-F238E27FC236}">
                <a16:creationId xmlns:a16="http://schemas.microsoft.com/office/drawing/2014/main" id="{E2E11DC3-3272-4878-96F4-2FDF9FB8F07D}"/>
              </a:ext>
            </a:extLst>
          </p:cNvPr>
          <p:cNvSpPr/>
          <p:nvPr/>
        </p:nvSpPr>
        <p:spPr>
          <a:xfrm>
            <a:off x="2729203" y="2846734"/>
            <a:ext cx="475862" cy="343164"/>
          </a:xfrm>
          <a:prstGeom prst="downArrow">
            <a:avLst>
              <a:gd name="adj1" fmla="val 3329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523A825-0A1D-4078-A1D6-909F0154ABD7}"/>
              </a:ext>
            </a:extLst>
          </p:cNvPr>
          <p:cNvSpPr/>
          <p:nvPr/>
        </p:nvSpPr>
        <p:spPr>
          <a:xfrm rot="10800000" flipV="1">
            <a:off x="1978090" y="2306003"/>
            <a:ext cx="2099388" cy="343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Structure name</a:t>
            </a:r>
          </a:p>
        </p:txBody>
      </p:sp>
      <p:sp>
        <p:nvSpPr>
          <p:cNvPr id="20" name="Rectangle 19">
            <a:extLst>
              <a:ext uri="{FF2B5EF4-FFF2-40B4-BE49-F238E27FC236}">
                <a16:creationId xmlns:a16="http://schemas.microsoft.com/office/drawing/2014/main" id="{4057B0A4-789F-4919-9F7B-BEF24D984C14}"/>
              </a:ext>
            </a:extLst>
          </p:cNvPr>
          <p:cNvSpPr/>
          <p:nvPr/>
        </p:nvSpPr>
        <p:spPr>
          <a:xfrm>
            <a:off x="5096407" y="4506385"/>
            <a:ext cx="1791477" cy="317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Members list</a:t>
            </a:r>
          </a:p>
        </p:txBody>
      </p:sp>
    </p:spTree>
    <p:extLst>
      <p:ext uri="{BB962C8B-B14F-4D97-AF65-F5344CB8AC3E}">
        <p14:creationId xmlns:p14="http://schemas.microsoft.com/office/powerpoint/2010/main" val="4130498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0F78-B018-47AD-B22F-69B0BFDD1D73}"/>
              </a:ext>
            </a:extLst>
          </p:cNvPr>
          <p:cNvSpPr>
            <a:spLocks noGrp="1"/>
          </p:cNvSpPr>
          <p:nvPr>
            <p:ph type="ctrTitle"/>
          </p:nvPr>
        </p:nvSpPr>
        <p:spPr>
          <a:xfrm>
            <a:off x="874632" y="668880"/>
            <a:ext cx="8825658" cy="2677648"/>
          </a:xfrm>
        </p:spPr>
        <p:txBody>
          <a:bodyPr/>
          <a:lstStyle/>
          <a:p>
            <a:r>
              <a:rPr lang="en-US" dirty="0"/>
              <a:t>Array and structure used in the code:</a:t>
            </a:r>
            <a:br>
              <a:rPr lang="en-US" dirty="0"/>
            </a:br>
            <a:endParaRPr lang="en-US" dirty="0"/>
          </a:p>
        </p:txBody>
      </p:sp>
      <p:sp>
        <p:nvSpPr>
          <p:cNvPr id="3" name="Subtitle 2">
            <a:extLst>
              <a:ext uri="{FF2B5EF4-FFF2-40B4-BE49-F238E27FC236}">
                <a16:creationId xmlns:a16="http://schemas.microsoft.com/office/drawing/2014/main" id="{FA47ED25-8023-49BA-B0BD-0D0CB7F5C046}"/>
              </a:ext>
            </a:extLst>
          </p:cNvPr>
          <p:cNvSpPr>
            <a:spLocks noGrp="1"/>
          </p:cNvSpPr>
          <p:nvPr>
            <p:ph type="subTitle" idx="1"/>
          </p:nvPr>
        </p:nvSpPr>
        <p:spPr>
          <a:xfrm>
            <a:off x="1145624" y="3744738"/>
            <a:ext cx="8825658" cy="603327"/>
          </a:xfrm>
        </p:spPr>
        <p:txBody>
          <a:bodyPr>
            <a:normAutofit/>
          </a:bodyPr>
          <a:lstStyle/>
          <a:p>
            <a:r>
              <a:rPr lang="en-US" sz="2400" dirty="0" err="1"/>
              <a:t>speakerBureau</a:t>
            </a:r>
            <a:r>
              <a:rPr lang="en-US" sz="2400" dirty="0"/>
              <a:t> info[10];</a:t>
            </a:r>
          </a:p>
        </p:txBody>
      </p:sp>
      <p:sp>
        <p:nvSpPr>
          <p:cNvPr id="4" name="Arrow: Down 3">
            <a:extLst>
              <a:ext uri="{FF2B5EF4-FFF2-40B4-BE49-F238E27FC236}">
                <a16:creationId xmlns:a16="http://schemas.microsoft.com/office/drawing/2014/main" id="{D59B1CCE-8CB2-4904-9AB5-4CC0DC28A675}"/>
              </a:ext>
            </a:extLst>
          </p:cNvPr>
          <p:cNvSpPr/>
          <p:nvPr/>
        </p:nvSpPr>
        <p:spPr>
          <a:xfrm>
            <a:off x="2043404" y="3291373"/>
            <a:ext cx="429208" cy="3592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2B3A9D7-51BF-4E5F-BF97-471BED931F41}"/>
              </a:ext>
            </a:extLst>
          </p:cNvPr>
          <p:cNvSpPr/>
          <p:nvPr/>
        </p:nvSpPr>
        <p:spPr>
          <a:xfrm>
            <a:off x="1324978" y="2754034"/>
            <a:ext cx="2015412" cy="359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Structure name</a:t>
            </a:r>
          </a:p>
        </p:txBody>
      </p:sp>
      <p:sp>
        <p:nvSpPr>
          <p:cNvPr id="11" name="Arrow: Up 10">
            <a:extLst>
              <a:ext uri="{FF2B5EF4-FFF2-40B4-BE49-F238E27FC236}">
                <a16:creationId xmlns:a16="http://schemas.microsoft.com/office/drawing/2014/main" id="{28BEDE51-DB58-4890-A8E3-79B7FD565B37}"/>
              </a:ext>
            </a:extLst>
          </p:cNvPr>
          <p:cNvSpPr/>
          <p:nvPr/>
        </p:nvSpPr>
        <p:spPr>
          <a:xfrm>
            <a:off x="4124131" y="4348065"/>
            <a:ext cx="419878" cy="39821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94B3CB-7612-437A-981C-7BD9383A7452}"/>
              </a:ext>
            </a:extLst>
          </p:cNvPr>
          <p:cNvSpPr/>
          <p:nvPr/>
        </p:nvSpPr>
        <p:spPr>
          <a:xfrm>
            <a:off x="3657600" y="4991878"/>
            <a:ext cx="1446245" cy="398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tag</a:t>
            </a:r>
          </a:p>
        </p:txBody>
      </p:sp>
    </p:spTree>
    <p:extLst>
      <p:ext uri="{BB962C8B-B14F-4D97-AF65-F5344CB8AC3E}">
        <p14:creationId xmlns:p14="http://schemas.microsoft.com/office/powerpoint/2010/main" val="95273675"/>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FBDE700-A3DF-4F7D-8E65-E9B5E5F1DDAC}"/>
              </a:ext>
            </a:extLst>
          </p:cNvPr>
          <p:cNvSpPr>
            <a:spLocks noGrp="1"/>
          </p:cNvSpPr>
          <p:nvPr>
            <p:ph type="subTitle" idx="1"/>
          </p:nvPr>
        </p:nvSpPr>
        <p:spPr>
          <a:xfrm>
            <a:off x="1154955" y="606490"/>
            <a:ext cx="8825658" cy="578498"/>
          </a:xfrm>
        </p:spPr>
        <p:txBody>
          <a:bodyPr>
            <a:normAutofit/>
          </a:bodyPr>
          <a:lstStyle/>
          <a:p>
            <a:r>
              <a:rPr lang="en-US" sz="2800" dirty="0"/>
              <a:t>INFO[10]</a:t>
            </a:r>
          </a:p>
        </p:txBody>
      </p:sp>
      <p:cxnSp>
        <p:nvCxnSpPr>
          <p:cNvPr id="5" name="Connector: Elbow 4">
            <a:extLst>
              <a:ext uri="{FF2B5EF4-FFF2-40B4-BE49-F238E27FC236}">
                <a16:creationId xmlns:a16="http://schemas.microsoft.com/office/drawing/2014/main" id="{5930FDED-16B2-4589-8CB1-14AFE21C9DC9}"/>
              </a:ext>
            </a:extLst>
          </p:cNvPr>
          <p:cNvCxnSpPr>
            <a:cxnSpLocks/>
          </p:cNvCxnSpPr>
          <p:nvPr/>
        </p:nvCxnSpPr>
        <p:spPr>
          <a:xfrm rot="5400000" flipH="1" flipV="1">
            <a:off x="790122" y="1402573"/>
            <a:ext cx="933061" cy="572536"/>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AF145C4-3F85-4520-A902-4C81C7BF0B7F}"/>
              </a:ext>
            </a:extLst>
          </p:cNvPr>
          <p:cNvSpPr txBox="1"/>
          <p:nvPr/>
        </p:nvSpPr>
        <p:spPr>
          <a:xfrm>
            <a:off x="475861" y="2379306"/>
            <a:ext cx="2435290" cy="1477328"/>
          </a:xfrm>
          <a:prstGeom prst="rect">
            <a:avLst/>
          </a:prstGeom>
          <a:noFill/>
        </p:spPr>
        <p:txBody>
          <a:bodyPr wrap="square" rtlCol="0">
            <a:spAutoFit/>
          </a:bodyPr>
          <a:lstStyle/>
          <a:p>
            <a:r>
              <a:rPr lang="en-US" dirty="0"/>
              <a:t>string name;</a:t>
            </a:r>
          </a:p>
          <a:p>
            <a:r>
              <a:rPr lang="en-US" dirty="0"/>
              <a:t>string </a:t>
            </a:r>
            <a:r>
              <a:rPr lang="en-US" dirty="0" err="1"/>
              <a:t>TelephoneNumber</a:t>
            </a:r>
            <a:r>
              <a:rPr lang="en-US" dirty="0"/>
              <a:t>;</a:t>
            </a:r>
          </a:p>
          <a:p>
            <a:r>
              <a:rPr lang="en-US" dirty="0"/>
              <a:t>string </a:t>
            </a:r>
            <a:r>
              <a:rPr lang="en-US" dirty="0" err="1"/>
              <a:t>SpeakTopic</a:t>
            </a:r>
            <a:r>
              <a:rPr lang="en-US" dirty="0"/>
              <a:t>;</a:t>
            </a:r>
          </a:p>
          <a:p>
            <a:r>
              <a:rPr lang="en-US" dirty="0"/>
              <a:t>int fee;</a:t>
            </a:r>
          </a:p>
        </p:txBody>
      </p:sp>
      <p:cxnSp>
        <p:nvCxnSpPr>
          <p:cNvPr id="9" name="Connector: Elbow 8">
            <a:extLst>
              <a:ext uri="{FF2B5EF4-FFF2-40B4-BE49-F238E27FC236}">
                <a16:creationId xmlns:a16="http://schemas.microsoft.com/office/drawing/2014/main" id="{BC6AB201-7652-4821-86CC-2DB9A91FAF3A}"/>
              </a:ext>
            </a:extLst>
          </p:cNvPr>
          <p:cNvCxnSpPr>
            <a:cxnSpLocks/>
          </p:cNvCxnSpPr>
          <p:nvPr/>
        </p:nvCxnSpPr>
        <p:spPr>
          <a:xfrm rot="16200000" flipV="1">
            <a:off x="2450033" y="1190400"/>
            <a:ext cx="1511558" cy="150073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BD3A03A-532C-4621-88A1-A984FA0FA9E4}"/>
              </a:ext>
            </a:extLst>
          </p:cNvPr>
          <p:cNvSpPr/>
          <p:nvPr/>
        </p:nvSpPr>
        <p:spPr>
          <a:xfrm>
            <a:off x="2943808" y="2761861"/>
            <a:ext cx="419878" cy="667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X</a:t>
            </a:r>
          </a:p>
        </p:txBody>
      </p:sp>
      <p:sp>
        <p:nvSpPr>
          <p:cNvPr id="14" name="TextBox 13">
            <a:extLst>
              <a:ext uri="{FF2B5EF4-FFF2-40B4-BE49-F238E27FC236}">
                <a16:creationId xmlns:a16="http://schemas.microsoft.com/office/drawing/2014/main" id="{BF57F6D3-9CC5-4CC6-877C-FE66E2085C84}"/>
              </a:ext>
            </a:extLst>
          </p:cNvPr>
          <p:cNvSpPr txBox="1"/>
          <p:nvPr/>
        </p:nvSpPr>
        <p:spPr>
          <a:xfrm>
            <a:off x="3685591" y="2933304"/>
            <a:ext cx="933061" cy="646331"/>
          </a:xfrm>
          <a:prstGeom prst="rect">
            <a:avLst/>
          </a:prstGeom>
          <a:noFill/>
        </p:spPr>
        <p:txBody>
          <a:bodyPr wrap="square" rtlCol="0">
            <a:spAutoFit/>
          </a:bodyPr>
          <a:lstStyle/>
          <a:p>
            <a:r>
              <a:rPr lang="en-US" sz="3600" dirty="0"/>
              <a:t>10</a:t>
            </a:r>
          </a:p>
        </p:txBody>
      </p:sp>
      <p:sp>
        <p:nvSpPr>
          <p:cNvPr id="26" name="Rectangle 25">
            <a:extLst>
              <a:ext uri="{FF2B5EF4-FFF2-40B4-BE49-F238E27FC236}">
                <a16:creationId xmlns:a16="http://schemas.microsoft.com/office/drawing/2014/main" id="{6E2E9C52-8963-40DF-B079-4E07148C6C8A}"/>
              </a:ext>
            </a:extLst>
          </p:cNvPr>
          <p:cNvSpPr/>
          <p:nvPr/>
        </p:nvSpPr>
        <p:spPr>
          <a:xfrm>
            <a:off x="2727386" y="4668731"/>
            <a:ext cx="900435" cy="966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t>string name;</a:t>
            </a:r>
          </a:p>
          <a:p>
            <a:r>
              <a:rPr lang="en-US" sz="800" dirty="0"/>
              <a:t>string </a:t>
            </a:r>
            <a:r>
              <a:rPr lang="en-US" sz="800" dirty="0" err="1"/>
              <a:t>TelephoneNumber</a:t>
            </a:r>
            <a:r>
              <a:rPr lang="en-US" sz="800" dirty="0"/>
              <a:t>;</a:t>
            </a:r>
          </a:p>
          <a:p>
            <a:r>
              <a:rPr lang="en-US" sz="800" dirty="0"/>
              <a:t>string </a:t>
            </a:r>
            <a:r>
              <a:rPr lang="en-US" sz="800" dirty="0" err="1"/>
              <a:t>SpeakTopic</a:t>
            </a:r>
            <a:r>
              <a:rPr lang="en-US" sz="800" dirty="0"/>
              <a:t>;</a:t>
            </a:r>
          </a:p>
          <a:p>
            <a:r>
              <a:rPr lang="en-US" sz="800" dirty="0"/>
              <a:t>int fee;</a:t>
            </a:r>
          </a:p>
        </p:txBody>
      </p:sp>
      <p:sp>
        <p:nvSpPr>
          <p:cNvPr id="33" name="Rectangle 32">
            <a:extLst>
              <a:ext uri="{FF2B5EF4-FFF2-40B4-BE49-F238E27FC236}">
                <a16:creationId xmlns:a16="http://schemas.microsoft.com/office/drawing/2014/main" id="{0A193A3B-4A35-4279-96F8-74BF7DDF49F2}"/>
              </a:ext>
            </a:extLst>
          </p:cNvPr>
          <p:cNvSpPr/>
          <p:nvPr/>
        </p:nvSpPr>
        <p:spPr>
          <a:xfrm>
            <a:off x="1684936" y="4668732"/>
            <a:ext cx="900435" cy="966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t>string name;</a:t>
            </a:r>
          </a:p>
          <a:p>
            <a:r>
              <a:rPr lang="en-US" sz="800" dirty="0"/>
              <a:t>string </a:t>
            </a:r>
            <a:r>
              <a:rPr lang="en-US" sz="800" dirty="0" err="1"/>
              <a:t>TelephoneNumber</a:t>
            </a:r>
            <a:r>
              <a:rPr lang="en-US" sz="800" dirty="0"/>
              <a:t>;</a:t>
            </a:r>
          </a:p>
          <a:p>
            <a:r>
              <a:rPr lang="en-US" sz="800" dirty="0"/>
              <a:t>string </a:t>
            </a:r>
            <a:r>
              <a:rPr lang="en-US" sz="800" dirty="0" err="1"/>
              <a:t>SpeakTopic</a:t>
            </a:r>
            <a:r>
              <a:rPr lang="en-US" sz="800" dirty="0"/>
              <a:t>;</a:t>
            </a:r>
          </a:p>
          <a:p>
            <a:r>
              <a:rPr lang="en-US" sz="800" dirty="0"/>
              <a:t>int fee;</a:t>
            </a:r>
          </a:p>
        </p:txBody>
      </p:sp>
      <p:sp>
        <p:nvSpPr>
          <p:cNvPr id="34" name="Rectangle 33">
            <a:extLst>
              <a:ext uri="{FF2B5EF4-FFF2-40B4-BE49-F238E27FC236}">
                <a16:creationId xmlns:a16="http://schemas.microsoft.com/office/drawing/2014/main" id="{75DAE18F-6833-41E0-8BE0-42E758E31193}"/>
              </a:ext>
            </a:extLst>
          </p:cNvPr>
          <p:cNvSpPr/>
          <p:nvPr/>
        </p:nvSpPr>
        <p:spPr>
          <a:xfrm>
            <a:off x="642486" y="4668733"/>
            <a:ext cx="900435" cy="966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t>string name;</a:t>
            </a:r>
          </a:p>
          <a:p>
            <a:r>
              <a:rPr lang="en-US" sz="800" dirty="0"/>
              <a:t>string </a:t>
            </a:r>
            <a:r>
              <a:rPr lang="en-US" sz="800" dirty="0" err="1"/>
              <a:t>TelephoneNumber</a:t>
            </a:r>
            <a:r>
              <a:rPr lang="en-US" sz="800" dirty="0"/>
              <a:t>;</a:t>
            </a:r>
          </a:p>
          <a:p>
            <a:r>
              <a:rPr lang="en-US" sz="800" dirty="0"/>
              <a:t>string </a:t>
            </a:r>
            <a:r>
              <a:rPr lang="en-US" sz="800" dirty="0" err="1"/>
              <a:t>SpeakTopic</a:t>
            </a:r>
            <a:r>
              <a:rPr lang="en-US" sz="800" dirty="0"/>
              <a:t>;</a:t>
            </a:r>
          </a:p>
          <a:p>
            <a:r>
              <a:rPr lang="en-US" sz="800" dirty="0"/>
              <a:t>int fee;</a:t>
            </a:r>
          </a:p>
        </p:txBody>
      </p:sp>
      <p:sp>
        <p:nvSpPr>
          <p:cNvPr id="35" name="Rectangle 34">
            <a:extLst>
              <a:ext uri="{FF2B5EF4-FFF2-40B4-BE49-F238E27FC236}">
                <a16:creationId xmlns:a16="http://schemas.microsoft.com/office/drawing/2014/main" id="{08FF37AE-7398-4FA0-B183-794A238C6DE7}"/>
              </a:ext>
            </a:extLst>
          </p:cNvPr>
          <p:cNvSpPr/>
          <p:nvPr/>
        </p:nvSpPr>
        <p:spPr>
          <a:xfrm>
            <a:off x="3769836" y="4668730"/>
            <a:ext cx="900435" cy="966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t>string name;</a:t>
            </a:r>
          </a:p>
          <a:p>
            <a:r>
              <a:rPr lang="en-US" sz="800" dirty="0"/>
              <a:t>string </a:t>
            </a:r>
            <a:r>
              <a:rPr lang="en-US" sz="800" dirty="0" err="1"/>
              <a:t>TelephoneNumber</a:t>
            </a:r>
            <a:r>
              <a:rPr lang="en-US" sz="800" dirty="0"/>
              <a:t>;</a:t>
            </a:r>
          </a:p>
          <a:p>
            <a:r>
              <a:rPr lang="en-US" sz="800" dirty="0"/>
              <a:t>string </a:t>
            </a:r>
            <a:r>
              <a:rPr lang="en-US" sz="800" dirty="0" err="1"/>
              <a:t>SpeakTopic</a:t>
            </a:r>
            <a:r>
              <a:rPr lang="en-US" sz="800" dirty="0"/>
              <a:t>;</a:t>
            </a:r>
          </a:p>
          <a:p>
            <a:r>
              <a:rPr lang="en-US" sz="800" dirty="0"/>
              <a:t>int fee;</a:t>
            </a:r>
          </a:p>
        </p:txBody>
      </p:sp>
      <p:sp>
        <p:nvSpPr>
          <p:cNvPr id="36" name="Rectangle 35">
            <a:extLst>
              <a:ext uri="{FF2B5EF4-FFF2-40B4-BE49-F238E27FC236}">
                <a16:creationId xmlns:a16="http://schemas.microsoft.com/office/drawing/2014/main" id="{73324E3F-0424-4948-B271-722D48CD26BD}"/>
              </a:ext>
            </a:extLst>
          </p:cNvPr>
          <p:cNvSpPr/>
          <p:nvPr/>
        </p:nvSpPr>
        <p:spPr>
          <a:xfrm>
            <a:off x="4799037" y="4670581"/>
            <a:ext cx="900435" cy="965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t>string name;</a:t>
            </a:r>
          </a:p>
          <a:p>
            <a:r>
              <a:rPr lang="en-US" sz="800" dirty="0"/>
              <a:t>string </a:t>
            </a:r>
            <a:r>
              <a:rPr lang="en-US" sz="800" dirty="0" err="1"/>
              <a:t>TelephoneNumber</a:t>
            </a:r>
            <a:r>
              <a:rPr lang="en-US" sz="800" dirty="0"/>
              <a:t>;</a:t>
            </a:r>
          </a:p>
          <a:p>
            <a:r>
              <a:rPr lang="en-US" sz="800" dirty="0"/>
              <a:t>string </a:t>
            </a:r>
            <a:r>
              <a:rPr lang="en-US" sz="800" dirty="0" err="1"/>
              <a:t>SpeakTopic</a:t>
            </a:r>
            <a:r>
              <a:rPr lang="en-US" sz="800" dirty="0"/>
              <a:t>;</a:t>
            </a:r>
          </a:p>
          <a:p>
            <a:r>
              <a:rPr lang="en-US" sz="800" dirty="0"/>
              <a:t>int fee;</a:t>
            </a:r>
          </a:p>
        </p:txBody>
      </p:sp>
      <p:sp>
        <p:nvSpPr>
          <p:cNvPr id="37" name="Rectangle 36">
            <a:extLst>
              <a:ext uri="{FF2B5EF4-FFF2-40B4-BE49-F238E27FC236}">
                <a16:creationId xmlns:a16="http://schemas.microsoft.com/office/drawing/2014/main" id="{D95FB678-2B45-485C-91F2-5F5A42E501D5}"/>
              </a:ext>
            </a:extLst>
          </p:cNvPr>
          <p:cNvSpPr/>
          <p:nvPr/>
        </p:nvSpPr>
        <p:spPr>
          <a:xfrm>
            <a:off x="5859402" y="4645508"/>
            <a:ext cx="900435" cy="990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t>string name;</a:t>
            </a:r>
          </a:p>
          <a:p>
            <a:r>
              <a:rPr lang="en-US" sz="800" dirty="0"/>
              <a:t>string </a:t>
            </a:r>
            <a:r>
              <a:rPr lang="en-US" sz="800" dirty="0" err="1"/>
              <a:t>TelephoneNumber</a:t>
            </a:r>
            <a:r>
              <a:rPr lang="en-US" sz="800" dirty="0"/>
              <a:t>;</a:t>
            </a:r>
          </a:p>
          <a:p>
            <a:r>
              <a:rPr lang="en-US" sz="800" dirty="0"/>
              <a:t>string </a:t>
            </a:r>
            <a:r>
              <a:rPr lang="en-US" sz="800" dirty="0" err="1"/>
              <a:t>SpeakTopic</a:t>
            </a:r>
            <a:r>
              <a:rPr lang="en-US" sz="800" dirty="0"/>
              <a:t>;</a:t>
            </a:r>
          </a:p>
          <a:p>
            <a:r>
              <a:rPr lang="en-US" sz="800" dirty="0"/>
              <a:t>int fee;</a:t>
            </a:r>
          </a:p>
        </p:txBody>
      </p:sp>
      <p:sp>
        <p:nvSpPr>
          <p:cNvPr id="38" name="Rectangle 37">
            <a:extLst>
              <a:ext uri="{FF2B5EF4-FFF2-40B4-BE49-F238E27FC236}">
                <a16:creationId xmlns:a16="http://schemas.microsoft.com/office/drawing/2014/main" id="{37BF2548-972F-4B23-8969-5464B97C1230}"/>
              </a:ext>
            </a:extLst>
          </p:cNvPr>
          <p:cNvSpPr/>
          <p:nvPr/>
        </p:nvSpPr>
        <p:spPr>
          <a:xfrm>
            <a:off x="6897186" y="4633407"/>
            <a:ext cx="900435" cy="990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t>string name;</a:t>
            </a:r>
          </a:p>
          <a:p>
            <a:r>
              <a:rPr lang="en-US" sz="800" dirty="0"/>
              <a:t>string </a:t>
            </a:r>
            <a:r>
              <a:rPr lang="en-US" sz="800" dirty="0" err="1"/>
              <a:t>TelephoneNumber</a:t>
            </a:r>
            <a:r>
              <a:rPr lang="en-US" sz="800" dirty="0"/>
              <a:t>;</a:t>
            </a:r>
          </a:p>
          <a:p>
            <a:r>
              <a:rPr lang="en-US" sz="800" dirty="0"/>
              <a:t>string </a:t>
            </a:r>
            <a:r>
              <a:rPr lang="en-US" sz="800" dirty="0" err="1"/>
              <a:t>SpeakTopic</a:t>
            </a:r>
            <a:r>
              <a:rPr lang="en-US" sz="800" dirty="0"/>
              <a:t>;</a:t>
            </a:r>
          </a:p>
          <a:p>
            <a:r>
              <a:rPr lang="en-US" sz="800" dirty="0"/>
              <a:t>int fee;</a:t>
            </a:r>
          </a:p>
        </p:txBody>
      </p:sp>
      <p:sp>
        <p:nvSpPr>
          <p:cNvPr id="39" name="Rectangle 38">
            <a:extLst>
              <a:ext uri="{FF2B5EF4-FFF2-40B4-BE49-F238E27FC236}">
                <a16:creationId xmlns:a16="http://schemas.microsoft.com/office/drawing/2014/main" id="{701F0049-4297-48A2-8E1A-40638FA16112}"/>
              </a:ext>
            </a:extLst>
          </p:cNvPr>
          <p:cNvSpPr/>
          <p:nvPr/>
        </p:nvSpPr>
        <p:spPr>
          <a:xfrm>
            <a:off x="7961387" y="4633406"/>
            <a:ext cx="900435" cy="1002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t>string name;</a:t>
            </a:r>
          </a:p>
          <a:p>
            <a:r>
              <a:rPr lang="en-US" sz="800" dirty="0"/>
              <a:t>string </a:t>
            </a:r>
            <a:r>
              <a:rPr lang="en-US" sz="800" dirty="0" err="1"/>
              <a:t>TelephoneNumber</a:t>
            </a:r>
            <a:r>
              <a:rPr lang="en-US" sz="800" dirty="0"/>
              <a:t>;</a:t>
            </a:r>
          </a:p>
          <a:p>
            <a:r>
              <a:rPr lang="en-US" sz="800" dirty="0"/>
              <a:t>string </a:t>
            </a:r>
            <a:r>
              <a:rPr lang="en-US" sz="800" dirty="0" err="1"/>
              <a:t>SpeakTopic</a:t>
            </a:r>
            <a:r>
              <a:rPr lang="en-US" sz="800" dirty="0"/>
              <a:t>;</a:t>
            </a:r>
          </a:p>
          <a:p>
            <a:r>
              <a:rPr lang="en-US" sz="800" dirty="0"/>
              <a:t>int fee;</a:t>
            </a:r>
          </a:p>
        </p:txBody>
      </p:sp>
      <p:sp>
        <p:nvSpPr>
          <p:cNvPr id="40" name="Rectangle 39">
            <a:extLst>
              <a:ext uri="{FF2B5EF4-FFF2-40B4-BE49-F238E27FC236}">
                <a16:creationId xmlns:a16="http://schemas.microsoft.com/office/drawing/2014/main" id="{DC2863AE-B44A-422F-A1EE-AB7EF1EA9F6D}"/>
              </a:ext>
            </a:extLst>
          </p:cNvPr>
          <p:cNvSpPr/>
          <p:nvPr/>
        </p:nvSpPr>
        <p:spPr>
          <a:xfrm>
            <a:off x="9006960" y="4633405"/>
            <a:ext cx="900435" cy="1002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t>string name;</a:t>
            </a:r>
          </a:p>
          <a:p>
            <a:r>
              <a:rPr lang="en-US" sz="800" dirty="0"/>
              <a:t>string </a:t>
            </a:r>
            <a:r>
              <a:rPr lang="en-US" sz="800" dirty="0" err="1"/>
              <a:t>TelephoneNumber</a:t>
            </a:r>
            <a:r>
              <a:rPr lang="en-US" sz="800" dirty="0"/>
              <a:t>;</a:t>
            </a:r>
          </a:p>
          <a:p>
            <a:r>
              <a:rPr lang="en-US" sz="800" dirty="0"/>
              <a:t>string </a:t>
            </a:r>
            <a:r>
              <a:rPr lang="en-US" sz="800" dirty="0" err="1"/>
              <a:t>SpeakTopic</a:t>
            </a:r>
            <a:r>
              <a:rPr lang="en-US" sz="800" dirty="0"/>
              <a:t>;</a:t>
            </a:r>
          </a:p>
          <a:p>
            <a:r>
              <a:rPr lang="en-US" sz="800" dirty="0"/>
              <a:t>int fee;</a:t>
            </a:r>
          </a:p>
        </p:txBody>
      </p:sp>
      <p:sp>
        <p:nvSpPr>
          <p:cNvPr id="41" name="Rectangle 40">
            <a:extLst>
              <a:ext uri="{FF2B5EF4-FFF2-40B4-BE49-F238E27FC236}">
                <a16:creationId xmlns:a16="http://schemas.microsoft.com/office/drawing/2014/main" id="{A65F44F4-56C4-49AE-BC36-AC64C114B9A0}"/>
              </a:ext>
            </a:extLst>
          </p:cNvPr>
          <p:cNvSpPr/>
          <p:nvPr/>
        </p:nvSpPr>
        <p:spPr>
          <a:xfrm>
            <a:off x="10052533" y="4621305"/>
            <a:ext cx="900435" cy="1002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t>string name;</a:t>
            </a:r>
          </a:p>
          <a:p>
            <a:r>
              <a:rPr lang="en-US" sz="800" dirty="0"/>
              <a:t>string </a:t>
            </a:r>
            <a:r>
              <a:rPr lang="en-US" sz="800" dirty="0" err="1"/>
              <a:t>TelephoneNumber</a:t>
            </a:r>
            <a:r>
              <a:rPr lang="en-US" sz="800" dirty="0"/>
              <a:t>;</a:t>
            </a:r>
          </a:p>
          <a:p>
            <a:r>
              <a:rPr lang="en-US" sz="800" dirty="0"/>
              <a:t>string </a:t>
            </a:r>
            <a:r>
              <a:rPr lang="en-US" sz="800" dirty="0" err="1"/>
              <a:t>SpeakTopic</a:t>
            </a:r>
            <a:r>
              <a:rPr lang="en-US" sz="800" dirty="0"/>
              <a:t>;</a:t>
            </a:r>
          </a:p>
          <a:p>
            <a:r>
              <a:rPr lang="en-US" sz="800" dirty="0"/>
              <a:t>int fee;</a:t>
            </a:r>
          </a:p>
        </p:txBody>
      </p:sp>
      <p:cxnSp>
        <p:nvCxnSpPr>
          <p:cNvPr id="48" name="Connector: Elbow 47">
            <a:extLst>
              <a:ext uri="{FF2B5EF4-FFF2-40B4-BE49-F238E27FC236}">
                <a16:creationId xmlns:a16="http://schemas.microsoft.com/office/drawing/2014/main" id="{B9D83B73-5F92-4843-A526-1A88842E698F}"/>
              </a:ext>
            </a:extLst>
          </p:cNvPr>
          <p:cNvCxnSpPr>
            <a:cxnSpLocks/>
          </p:cNvCxnSpPr>
          <p:nvPr/>
        </p:nvCxnSpPr>
        <p:spPr>
          <a:xfrm rot="10800000">
            <a:off x="2808517" y="895740"/>
            <a:ext cx="4538887" cy="8677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F14E638F-D74E-4C37-B95A-175577EA12C2}"/>
              </a:ext>
            </a:extLst>
          </p:cNvPr>
          <p:cNvSpPr/>
          <p:nvPr/>
        </p:nvSpPr>
        <p:spPr>
          <a:xfrm>
            <a:off x="7460137" y="1586204"/>
            <a:ext cx="1500736" cy="391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MEMORY </a:t>
            </a:r>
          </a:p>
        </p:txBody>
      </p:sp>
      <p:sp>
        <p:nvSpPr>
          <p:cNvPr id="54" name="Arrow: Down 53">
            <a:extLst>
              <a:ext uri="{FF2B5EF4-FFF2-40B4-BE49-F238E27FC236}">
                <a16:creationId xmlns:a16="http://schemas.microsoft.com/office/drawing/2014/main" id="{44506282-F6C9-424C-9720-B87538C897F6}"/>
              </a:ext>
            </a:extLst>
          </p:cNvPr>
          <p:cNvSpPr/>
          <p:nvPr/>
        </p:nvSpPr>
        <p:spPr>
          <a:xfrm>
            <a:off x="8164286" y="2603241"/>
            <a:ext cx="326571" cy="12533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3EC3F69C-625E-48C1-BDD5-560D98A7C173}"/>
              </a:ext>
            </a:extLst>
          </p:cNvPr>
          <p:cNvSpPr txBox="1"/>
          <p:nvPr/>
        </p:nvSpPr>
        <p:spPr>
          <a:xfrm>
            <a:off x="780790" y="4166489"/>
            <a:ext cx="475862" cy="369332"/>
          </a:xfrm>
          <a:prstGeom prst="rect">
            <a:avLst/>
          </a:prstGeom>
          <a:noFill/>
        </p:spPr>
        <p:txBody>
          <a:bodyPr wrap="square" rtlCol="0">
            <a:spAutoFit/>
          </a:bodyPr>
          <a:lstStyle/>
          <a:p>
            <a:r>
              <a:rPr lang="en-US" dirty="0"/>
              <a:t>[0]</a:t>
            </a:r>
          </a:p>
        </p:txBody>
      </p:sp>
      <p:sp>
        <p:nvSpPr>
          <p:cNvPr id="58" name="TextBox 57">
            <a:extLst>
              <a:ext uri="{FF2B5EF4-FFF2-40B4-BE49-F238E27FC236}">
                <a16:creationId xmlns:a16="http://schemas.microsoft.com/office/drawing/2014/main" id="{F595A109-EE20-4D0F-B858-969560659BDC}"/>
              </a:ext>
            </a:extLst>
          </p:cNvPr>
          <p:cNvSpPr txBox="1"/>
          <p:nvPr/>
        </p:nvSpPr>
        <p:spPr>
          <a:xfrm>
            <a:off x="1816252" y="4162194"/>
            <a:ext cx="639192" cy="369332"/>
          </a:xfrm>
          <a:prstGeom prst="rect">
            <a:avLst/>
          </a:prstGeom>
          <a:noFill/>
        </p:spPr>
        <p:txBody>
          <a:bodyPr wrap="square" rtlCol="0">
            <a:spAutoFit/>
          </a:bodyPr>
          <a:lstStyle/>
          <a:p>
            <a:r>
              <a:rPr lang="en-US" dirty="0"/>
              <a:t>[1]</a:t>
            </a:r>
          </a:p>
        </p:txBody>
      </p:sp>
      <p:sp>
        <p:nvSpPr>
          <p:cNvPr id="59" name="TextBox 58">
            <a:extLst>
              <a:ext uri="{FF2B5EF4-FFF2-40B4-BE49-F238E27FC236}">
                <a16:creationId xmlns:a16="http://schemas.microsoft.com/office/drawing/2014/main" id="{696613FF-CF9E-4057-A8F3-F8B32ADEA8B6}"/>
              </a:ext>
            </a:extLst>
          </p:cNvPr>
          <p:cNvSpPr txBox="1"/>
          <p:nvPr/>
        </p:nvSpPr>
        <p:spPr>
          <a:xfrm>
            <a:off x="2920481" y="4157122"/>
            <a:ext cx="475862" cy="369332"/>
          </a:xfrm>
          <a:prstGeom prst="rect">
            <a:avLst/>
          </a:prstGeom>
          <a:noFill/>
        </p:spPr>
        <p:txBody>
          <a:bodyPr wrap="square" rtlCol="0">
            <a:spAutoFit/>
          </a:bodyPr>
          <a:lstStyle/>
          <a:p>
            <a:r>
              <a:rPr lang="en-US" dirty="0"/>
              <a:t>[2]</a:t>
            </a:r>
          </a:p>
        </p:txBody>
      </p:sp>
      <p:sp>
        <p:nvSpPr>
          <p:cNvPr id="60" name="TextBox 59">
            <a:extLst>
              <a:ext uri="{FF2B5EF4-FFF2-40B4-BE49-F238E27FC236}">
                <a16:creationId xmlns:a16="http://schemas.microsoft.com/office/drawing/2014/main" id="{818D24BF-E081-4109-9A90-D165577CE461}"/>
              </a:ext>
            </a:extLst>
          </p:cNvPr>
          <p:cNvSpPr txBox="1"/>
          <p:nvPr/>
        </p:nvSpPr>
        <p:spPr>
          <a:xfrm>
            <a:off x="3881342" y="4157122"/>
            <a:ext cx="475862" cy="369332"/>
          </a:xfrm>
          <a:prstGeom prst="rect">
            <a:avLst/>
          </a:prstGeom>
          <a:noFill/>
        </p:spPr>
        <p:txBody>
          <a:bodyPr wrap="square" rtlCol="0">
            <a:spAutoFit/>
          </a:bodyPr>
          <a:lstStyle/>
          <a:p>
            <a:r>
              <a:rPr lang="en-US" dirty="0"/>
              <a:t>[3]</a:t>
            </a:r>
          </a:p>
        </p:txBody>
      </p:sp>
      <p:sp>
        <p:nvSpPr>
          <p:cNvPr id="62" name="TextBox 61">
            <a:extLst>
              <a:ext uri="{FF2B5EF4-FFF2-40B4-BE49-F238E27FC236}">
                <a16:creationId xmlns:a16="http://schemas.microsoft.com/office/drawing/2014/main" id="{1B00D3B5-4AFF-4997-9411-3DA25B4F1EF8}"/>
              </a:ext>
            </a:extLst>
          </p:cNvPr>
          <p:cNvSpPr txBox="1"/>
          <p:nvPr/>
        </p:nvSpPr>
        <p:spPr>
          <a:xfrm>
            <a:off x="4972338" y="4158265"/>
            <a:ext cx="516615" cy="369332"/>
          </a:xfrm>
          <a:prstGeom prst="rect">
            <a:avLst/>
          </a:prstGeom>
          <a:noFill/>
        </p:spPr>
        <p:txBody>
          <a:bodyPr wrap="square" rtlCol="0">
            <a:spAutoFit/>
          </a:bodyPr>
          <a:lstStyle/>
          <a:p>
            <a:r>
              <a:rPr lang="en-US" dirty="0"/>
              <a:t>[4]</a:t>
            </a:r>
          </a:p>
        </p:txBody>
      </p:sp>
      <p:sp>
        <p:nvSpPr>
          <p:cNvPr id="63" name="TextBox 62">
            <a:extLst>
              <a:ext uri="{FF2B5EF4-FFF2-40B4-BE49-F238E27FC236}">
                <a16:creationId xmlns:a16="http://schemas.microsoft.com/office/drawing/2014/main" id="{3FB3701D-D352-460E-8DB3-F08CBF3AE47D}"/>
              </a:ext>
            </a:extLst>
          </p:cNvPr>
          <p:cNvSpPr txBox="1"/>
          <p:nvPr/>
        </p:nvSpPr>
        <p:spPr>
          <a:xfrm flipH="1">
            <a:off x="6007055" y="4157122"/>
            <a:ext cx="637420" cy="369332"/>
          </a:xfrm>
          <a:prstGeom prst="rect">
            <a:avLst/>
          </a:prstGeom>
          <a:noFill/>
        </p:spPr>
        <p:txBody>
          <a:bodyPr wrap="square" rtlCol="0">
            <a:spAutoFit/>
          </a:bodyPr>
          <a:lstStyle/>
          <a:p>
            <a:r>
              <a:rPr lang="en-US" dirty="0"/>
              <a:t>[5]</a:t>
            </a:r>
          </a:p>
        </p:txBody>
      </p:sp>
      <p:sp>
        <p:nvSpPr>
          <p:cNvPr id="64" name="TextBox 63">
            <a:extLst>
              <a:ext uri="{FF2B5EF4-FFF2-40B4-BE49-F238E27FC236}">
                <a16:creationId xmlns:a16="http://schemas.microsoft.com/office/drawing/2014/main" id="{03ACC93E-E074-46B8-A3F3-63C06D4B2803}"/>
              </a:ext>
            </a:extLst>
          </p:cNvPr>
          <p:cNvSpPr txBox="1"/>
          <p:nvPr/>
        </p:nvSpPr>
        <p:spPr>
          <a:xfrm>
            <a:off x="7085930" y="4157122"/>
            <a:ext cx="775373" cy="369332"/>
          </a:xfrm>
          <a:prstGeom prst="rect">
            <a:avLst/>
          </a:prstGeom>
          <a:noFill/>
        </p:spPr>
        <p:txBody>
          <a:bodyPr wrap="square" rtlCol="0">
            <a:spAutoFit/>
          </a:bodyPr>
          <a:lstStyle/>
          <a:p>
            <a:r>
              <a:rPr lang="en-US" dirty="0"/>
              <a:t>[6]</a:t>
            </a:r>
          </a:p>
        </p:txBody>
      </p:sp>
      <p:sp>
        <p:nvSpPr>
          <p:cNvPr id="65" name="TextBox 64">
            <a:extLst>
              <a:ext uri="{FF2B5EF4-FFF2-40B4-BE49-F238E27FC236}">
                <a16:creationId xmlns:a16="http://schemas.microsoft.com/office/drawing/2014/main" id="{CF1CDA88-5FBC-4E61-91AE-6C8AEA7B10A1}"/>
              </a:ext>
            </a:extLst>
          </p:cNvPr>
          <p:cNvSpPr txBox="1"/>
          <p:nvPr/>
        </p:nvSpPr>
        <p:spPr>
          <a:xfrm flipH="1">
            <a:off x="8164286" y="4157122"/>
            <a:ext cx="613983" cy="369332"/>
          </a:xfrm>
          <a:prstGeom prst="rect">
            <a:avLst/>
          </a:prstGeom>
          <a:noFill/>
        </p:spPr>
        <p:txBody>
          <a:bodyPr wrap="square" rtlCol="0">
            <a:spAutoFit/>
          </a:bodyPr>
          <a:lstStyle/>
          <a:p>
            <a:r>
              <a:rPr lang="en-US" dirty="0"/>
              <a:t>[7]</a:t>
            </a:r>
          </a:p>
        </p:txBody>
      </p:sp>
      <p:sp>
        <p:nvSpPr>
          <p:cNvPr id="66" name="TextBox 65">
            <a:extLst>
              <a:ext uri="{FF2B5EF4-FFF2-40B4-BE49-F238E27FC236}">
                <a16:creationId xmlns:a16="http://schemas.microsoft.com/office/drawing/2014/main" id="{B7ED9ECC-076A-47BA-9144-3B25EAD0C062}"/>
              </a:ext>
            </a:extLst>
          </p:cNvPr>
          <p:cNvSpPr txBox="1"/>
          <p:nvPr/>
        </p:nvSpPr>
        <p:spPr>
          <a:xfrm>
            <a:off x="9193326" y="4166489"/>
            <a:ext cx="1119674" cy="369332"/>
          </a:xfrm>
          <a:prstGeom prst="rect">
            <a:avLst/>
          </a:prstGeom>
          <a:noFill/>
        </p:spPr>
        <p:txBody>
          <a:bodyPr wrap="square" rtlCol="0">
            <a:spAutoFit/>
          </a:bodyPr>
          <a:lstStyle/>
          <a:p>
            <a:r>
              <a:rPr lang="en-US" dirty="0"/>
              <a:t>[8]</a:t>
            </a:r>
          </a:p>
        </p:txBody>
      </p:sp>
      <p:sp>
        <p:nvSpPr>
          <p:cNvPr id="67" name="TextBox 66">
            <a:extLst>
              <a:ext uri="{FF2B5EF4-FFF2-40B4-BE49-F238E27FC236}">
                <a16:creationId xmlns:a16="http://schemas.microsoft.com/office/drawing/2014/main" id="{989628C8-5596-4C23-BEC0-D4B48B226555}"/>
              </a:ext>
            </a:extLst>
          </p:cNvPr>
          <p:cNvSpPr txBox="1"/>
          <p:nvPr/>
        </p:nvSpPr>
        <p:spPr>
          <a:xfrm>
            <a:off x="10227813" y="4157122"/>
            <a:ext cx="775886" cy="369332"/>
          </a:xfrm>
          <a:prstGeom prst="rect">
            <a:avLst/>
          </a:prstGeom>
          <a:noFill/>
        </p:spPr>
        <p:txBody>
          <a:bodyPr wrap="square" rtlCol="0">
            <a:spAutoFit/>
          </a:bodyPr>
          <a:lstStyle/>
          <a:p>
            <a:r>
              <a:rPr lang="en-US" dirty="0"/>
              <a:t>[9]</a:t>
            </a:r>
          </a:p>
        </p:txBody>
      </p:sp>
    </p:spTree>
    <p:extLst>
      <p:ext uri="{BB962C8B-B14F-4D97-AF65-F5344CB8AC3E}">
        <p14:creationId xmlns:p14="http://schemas.microsoft.com/office/powerpoint/2010/main" val="3446977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E2270-92FC-4734-9263-82BDFA5C4C7D}"/>
              </a:ext>
            </a:extLst>
          </p:cNvPr>
          <p:cNvSpPr>
            <a:spLocks noGrp="1"/>
          </p:cNvSpPr>
          <p:nvPr>
            <p:ph type="ctrTitle"/>
          </p:nvPr>
        </p:nvSpPr>
        <p:spPr>
          <a:xfrm>
            <a:off x="1061648" y="1133670"/>
            <a:ext cx="8825658" cy="1166326"/>
          </a:xfrm>
        </p:spPr>
        <p:txBody>
          <a:bodyPr/>
          <a:lstStyle/>
          <a:p>
            <a:r>
              <a:rPr lang="en-US" dirty="0"/>
              <a:t>Why array of structures is used?</a:t>
            </a:r>
          </a:p>
        </p:txBody>
      </p:sp>
      <p:sp>
        <p:nvSpPr>
          <p:cNvPr id="3" name="Subtitle 2">
            <a:extLst>
              <a:ext uri="{FF2B5EF4-FFF2-40B4-BE49-F238E27FC236}">
                <a16:creationId xmlns:a16="http://schemas.microsoft.com/office/drawing/2014/main" id="{70DD4974-2966-4D3D-8C96-71A147D5F254}"/>
              </a:ext>
            </a:extLst>
          </p:cNvPr>
          <p:cNvSpPr>
            <a:spLocks noGrp="1"/>
          </p:cNvSpPr>
          <p:nvPr>
            <p:ph type="subTitle" idx="1"/>
          </p:nvPr>
        </p:nvSpPr>
        <p:spPr>
          <a:xfrm>
            <a:off x="940351" y="2715313"/>
            <a:ext cx="5861665" cy="3461551"/>
          </a:xfrm>
        </p:spPr>
        <p:txBody>
          <a:bodyPr>
            <a:normAutofit/>
          </a:bodyPr>
          <a:lstStyle/>
          <a:p>
            <a:r>
              <a:rPr lang="en-US" dirty="0"/>
              <a:t>To store information for 10 bureau .</a:t>
            </a:r>
          </a:p>
          <a:p>
            <a:r>
              <a:rPr lang="en-US" dirty="0"/>
              <a:t>As the information is of same type </a:t>
            </a:r>
          </a:p>
          <a:p>
            <a:r>
              <a:rPr lang="en-US" dirty="0"/>
              <a:t>(name /topic /fee </a:t>
            </a:r>
            <a:r>
              <a:rPr lang="en-US" dirty="0" err="1"/>
              <a:t>etc</a:t>
            </a:r>
            <a:r>
              <a:rPr lang="en-US" dirty="0"/>
              <a:t>) or we can say of same</a:t>
            </a:r>
          </a:p>
          <a:p>
            <a:r>
              <a:rPr lang="en-US" dirty="0"/>
              <a:t> structure thus we used an array of</a:t>
            </a:r>
          </a:p>
          <a:p>
            <a:r>
              <a:rPr lang="en-US" dirty="0"/>
              <a:t>structure of size 10</a:t>
            </a:r>
          </a:p>
        </p:txBody>
      </p:sp>
      <p:pic>
        <p:nvPicPr>
          <p:cNvPr id="5" name="Picture 4">
            <a:extLst>
              <a:ext uri="{FF2B5EF4-FFF2-40B4-BE49-F238E27FC236}">
                <a16:creationId xmlns:a16="http://schemas.microsoft.com/office/drawing/2014/main" id="{25A03DC9-F0DD-4D1B-985D-C84EC3E3E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7171" y="2299996"/>
            <a:ext cx="1866900" cy="2447925"/>
          </a:xfrm>
          <a:prstGeom prst="rect">
            <a:avLst/>
          </a:prstGeom>
        </p:spPr>
      </p:pic>
    </p:spTree>
    <p:extLst>
      <p:ext uri="{BB962C8B-B14F-4D97-AF65-F5344CB8AC3E}">
        <p14:creationId xmlns:p14="http://schemas.microsoft.com/office/powerpoint/2010/main" val="25822876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D17A-E28B-406A-96FC-737BE40B6BCE}"/>
              </a:ext>
            </a:extLst>
          </p:cNvPr>
          <p:cNvSpPr>
            <a:spLocks noGrp="1"/>
          </p:cNvSpPr>
          <p:nvPr>
            <p:ph type="ctrTitle"/>
          </p:nvPr>
        </p:nvSpPr>
        <p:spPr>
          <a:xfrm>
            <a:off x="921689" y="1063805"/>
            <a:ext cx="8825658" cy="1602070"/>
          </a:xfrm>
        </p:spPr>
        <p:txBody>
          <a:bodyPr/>
          <a:lstStyle/>
          <a:p>
            <a:r>
              <a:rPr lang="en-US" dirty="0"/>
              <a:t>Function prototype:</a:t>
            </a:r>
            <a:br>
              <a:rPr lang="en-US" dirty="0"/>
            </a:br>
            <a:br>
              <a:rPr lang="en-US" dirty="0"/>
            </a:br>
            <a:r>
              <a:rPr lang="en-US" sz="1400" dirty="0"/>
              <a:t>the prototype declare a function which</a:t>
            </a:r>
          </a:p>
        </p:txBody>
      </p:sp>
      <p:sp>
        <p:nvSpPr>
          <p:cNvPr id="3" name="Subtitle 2">
            <a:extLst>
              <a:ext uri="{FF2B5EF4-FFF2-40B4-BE49-F238E27FC236}">
                <a16:creationId xmlns:a16="http://schemas.microsoft.com/office/drawing/2014/main" id="{71894726-AD66-44B6-AC40-08EE50CFBA35}"/>
              </a:ext>
            </a:extLst>
          </p:cNvPr>
          <p:cNvSpPr>
            <a:spLocks noGrp="1"/>
          </p:cNvSpPr>
          <p:nvPr>
            <p:ph type="subTitle" idx="1"/>
          </p:nvPr>
        </p:nvSpPr>
        <p:spPr>
          <a:xfrm>
            <a:off x="1154954" y="2873936"/>
            <a:ext cx="10545633" cy="2764864"/>
          </a:xfrm>
        </p:spPr>
        <p:txBody>
          <a:bodyPr>
            <a:normAutofit/>
          </a:bodyPr>
          <a:lstStyle/>
          <a:p>
            <a:r>
              <a:rPr lang="en-US" dirty="0"/>
              <a:t>void </a:t>
            </a:r>
            <a:r>
              <a:rPr lang="en-US" dirty="0" err="1"/>
              <a:t>getSpeaker</a:t>
            </a:r>
            <a:r>
              <a:rPr lang="en-US" dirty="0"/>
              <a:t>(</a:t>
            </a:r>
            <a:r>
              <a:rPr lang="en-US" dirty="0" err="1"/>
              <a:t>speakerBureau</a:t>
            </a:r>
            <a:r>
              <a:rPr lang="en-US" dirty="0"/>
              <a:t> *);                            </a:t>
            </a:r>
            <a:r>
              <a:rPr lang="en-US" sz="1400" dirty="0"/>
              <a:t>stores speakers info</a:t>
            </a:r>
            <a:endParaRPr lang="en-US" dirty="0"/>
          </a:p>
          <a:p>
            <a:r>
              <a:rPr lang="en-US" dirty="0"/>
              <a:t>void </a:t>
            </a:r>
            <a:r>
              <a:rPr lang="en-US" dirty="0" err="1"/>
              <a:t>printSpeaker</a:t>
            </a:r>
            <a:r>
              <a:rPr lang="en-US" dirty="0"/>
              <a:t>(</a:t>
            </a:r>
            <a:r>
              <a:rPr lang="en-US" dirty="0" err="1"/>
              <a:t>speakerBureau</a:t>
            </a:r>
            <a:r>
              <a:rPr lang="en-US" dirty="0"/>
              <a:t> *);                         </a:t>
            </a:r>
            <a:r>
              <a:rPr lang="en-US" sz="1400" dirty="0"/>
              <a:t>print speakers info</a:t>
            </a:r>
            <a:endParaRPr lang="en-US" dirty="0"/>
          </a:p>
          <a:p>
            <a:r>
              <a:rPr lang="en-US" dirty="0"/>
              <a:t>void </a:t>
            </a:r>
            <a:r>
              <a:rPr lang="en-US" dirty="0" err="1"/>
              <a:t>editSpeaker</a:t>
            </a:r>
            <a:r>
              <a:rPr lang="en-US" dirty="0"/>
              <a:t>(</a:t>
            </a:r>
            <a:r>
              <a:rPr lang="en-US" dirty="0" err="1"/>
              <a:t>speakerBureau</a:t>
            </a:r>
            <a:r>
              <a:rPr lang="en-US" dirty="0"/>
              <a:t> *);                            </a:t>
            </a:r>
            <a:r>
              <a:rPr lang="en-US" sz="1400" dirty="0"/>
              <a:t>edit speakers info</a:t>
            </a:r>
            <a:endParaRPr lang="en-US" dirty="0"/>
          </a:p>
          <a:p>
            <a:r>
              <a:rPr lang="en-US" dirty="0"/>
              <a:t>void </a:t>
            </a:r>
            <a:r>
              <a:rPr lang="en-US" dirty="0" err="1"/>
              <a:t>searchSpeakTopic</a:t>
            </a:r>
            <a:r>
              <a:rPr lang="en-US" dirty="0"/>
              <a:t>(</a:t>
            </a:r>
            <a:r>
              <a:rPr lang="en-US" dirty="0" err="1"/>
              <a:t>speakerBureau</a:t>
            </a:r>
            <a:r>
              <a:rPr lang="en-US" dirty="0"/>
              <a:t>*);                </a:t>
            </a:r>
            <a:r>
              <a:rPr lang="en-US" sz="1400" dirty="0"/>
              <a:t>search for speaker by topic</a:t>
            </a:r>
            <a:endParaRPr lang="en-US" dirty="0"/>
          </a:p>
          <a:p>
            <a:endParaRPr lang="en-US" dirty="0"/>
          </a:p>
        </p:txBody>
      </p:sp>
      <p:sp>
        <p:nvSpPr>
          <p:cNvPr id="7" name="Arrow: Left 6">
            <a:extLst>
              <a:ext uri="{FF2B5EF4-FFF2-40B4-BE49-F238E27FC236}">
                <a16:creationId xmlns:a16="http://schemas.microsoft.com/office/drawing/2014/main" id="{E5899B6D-B286-4868-AFC8-9547ECF61365}"/>
              </a:ext>
            </a:extLst>
          </p:cNvPr>
          <p:cNvSpPr/>
          <p:nvPr/>
        </p:nvSpPr>
        <p:spPr>
          <a:xfrm flipV="1">
            <a:off x="6344816" y="3023950"/>
            <a:ext cx="671804" cy="14078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457811CC-0F97-46B6-A877-080F6A755B18}"/>
              </a:ext>
            </a:extLst>
          </p:cNvPr>
          <p:cNvSpPr/>
          <p:nvPr/>
        </p:nvSpPr>
        <p:spPr>
          <a:xfrm flipV="1">
            <a:off x="6344816" y="3437647"/>
            <a:ext cx="671804" cy="14078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 8">
            <a:extLst>
              <a:ext uri="{FF2B5EF4-FFF2-40B4-BE49-F238E27FC236}">
                <a16:creationId xmlns:a16="http://schemas.microsoft.com/office/drawing/2014/main" id="{5CE89D38-88DE-47E6-9A68-F187BD7B11A3}"/>
              </a:ext>
            </a:extLst>
          </p:cNvPr>
          <p:cNvSpPr/>
          <p:nvPr/>
        </p:nvSpPr>
        <p:spPr>
          <a:xfrm flipV="1">
            <a:off x="6344816" y="3850325"/>
            <a:ext cx="671804" cy="14078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id="{D77E9E60-7BC5-40E2-B3FC-716765205540}"/>
              </a:ext>
            </a:extLst>
          </p:cNvPr>
          <p:cNvSpPr/>
          <p:nvPr/>
        </p:nvSpPr>
        <p:spPr>
          <a:xfrm flipV="1">
            <a:off x="6384227" y="4199172"/>
            <a:ext cx="671804" cy="14078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46454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5C22-4151-4A76-B185-4051B32E86A8}"/>
              </a:ext>
            </a:extLst>
          </p:cNvPr>
          <p:cNvSpPr>
            <a:spLocks noGrp="1"/>
          </p:cNvSpPr>
          <p:nvPr>
            <p:ph type="ctrTitle"/>
          </p:nvPr>
        </p:nvSpPr>
        <p:spPr>
          <a:xfrm>
            <a:off x="781730" y="2916211"/>
            <a:ext cx="8825658" cy="942393"/>
          </a:xfrm>
        </p:spPr>
        <p:txBody>
          <a:bodyPr/>
          <a:lstStyle/>
          <a:p>
            <a:r>
              <a:rPr lang="en-US" dirty="0"/>
              <a:t>Parameter is pointer:</a:t>
            </a:r>
            <a:br>
              <a:rPr lang="en-US" dirty="0"/>
            </a:br>
            <a:endParaRPr lang="en-US" dirty="0"/>
          </a:p>
        </p:txBody>
      </p:sp>
      <p:sp>
        <p:nvSpPr>
          <p:cNvPr id="3" name="Subtitle 2">
            <a:extLst>
              <a:ext uri="{FF2B5EF4-FFF2-40B4-BE49-F238E27FC236}">
                <a16:creationId xmlns:a16="http://schemas.microsoft.com/office/drawing/2014/main" id="{662794D4-2683-4B60-96C9-701EDCF2DC3B}"/>
              </a:ext>
            </a:extLst>
          </p:cNvPr>
          <p:cNvSpPr>
            <a:spLocks noGrp="1"/>
          </p:cNvSpPr>
          <p:nvPr>
            <p:ph type="subTitle" idx="1"/>
          </p:nvPr>
        </p:nvSpPr>
        <p:spPr>
          <a:xfrm>
            <a:off x="1266922" y="3390908"/>
            <a:ext cx="8825658" cy="1440024"/>
          </a:xfrm>
        </p:spPr>
        <p:txBody>
          <a:bodyPr/>
          <a:lstStyle/>
          <a:p>
            <a:r>
              <a:rPr lang="en-US" dirty="0">
                <a:solidFill>
                  <a:schemeClr val="tx2">
                    <a:lumMod val="20000"/>
                    <a:lumOff val="80000"/>
                  </a:schemeClr>
                </a:solidFill>
              </a:rPr>
              <a:t>void </a:t>
            </a:r>
            <a:r>
              <a:rPr lang="en-US" dirty="0" err="1">
                <a:solidFill>
                  <a:schemeClr val="tx2">
                    <a:lumMod val="20000"/>
                    <a:lumOff val="80000"/>
                  </a:schemeClr>
                </a:solidFill>
              </a:rPr>
              <a:t>getSpeaker</a:t>
            </a:r>
            <a:r>
              <a:rPr lang="en-US" dirty="0">
                <a:solidFill>
                  <a:schemeClr val="tx2">
                    <a:lumMod val="20000"/>
                    <a:lumOff val="80000"/>
                  </a:schemeClr>
                </a:solidFill>
              </a:rPr>
              <a:t>(</a:t>
            </a:r>
            <a:r>
              <a:rPr lang="en-US" dirty="0" err="1">
                <a:solidFill>
                  <a:schemeClr val="tx2">
                    <a:lumMod val="20000"/>
                    <a:lumOff val="80000"/>
                  </a:schemeClr>
                </a:solidFill>
              </a:rPr>
              <a:t>speakerBureau</a:t>
            </a:r>
            <a:r>
              <a:rPr lang="en-US" dirty="0">
                <a:solidFill>
                  <a:schemeClr val="tx2">
                    <a:lumMod val="20000"/>
                    <a:lumOff val="80000"/>
                  </a:schemeClr>
                </a:solidFill>
              </a:rPr>
              <a:t> *);</a:t>
            </a:r>
          </a:p>
        </p:txBody>
      </p:sp>
      <p:sp>
        <p:nvSpPr>
          <p:cNvPr id="4" name="Right Brace 3">
            <a:extLst>
              <a:ext uri="{FF2B5EF4-FFF2-40B4-BE49-F238E27FC236}">
                <a16:creationId xmlns:a16="http://schemas.microsoft.com/office/drawing/2014/main" id="{684F1A65-CF1B-4076-8636-E0CCF55D909F}"/>
              </a:ext>
            </a:extLst>
          </p:cNvPr>
          <p:cNvSpPr/>
          <p:nvPr/>
        </p:nvSpPr>
        <p:spPr>
          <a:xfrm rot="5400000">
            <a:off x="4199681" y="3121480"/>
            <a:ext cx="382556" cy="17564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62BE1B8A-D97B-4430-A91C-5DC878D33661}"/>
              </a:ext>
            </a:extLst>
          </p:cNvPr>
          <p:cNvSpPr txBox="1"/>
          <p:nvPr/>
        </p:nvSpPr>
        <p:spPr>
          <a:xfrm>
            <a:off x="3344528" y="4423875"/>
            <a:ext cx="4310742" cy="369332"/>
          </a:xfrm>
          <a:prstGeom prst="rect">
            <a:avLst/>
          </a:prstGeom>
          <a:noFill/>
        </p:spPr>
        <p:txBody>
          <a:bodyPr wrap="square" rtlCol="0">
            <a:spAutoFit/>
          </a:bodyPr>
          <a:lstStyle/>
          <a:p>
            <a:r>
              <a:rPr lang="en-US" dirty="0"/>
              <a:t>      parameter. </a:t>
            </a:r>
          </a:p>
        </p:txBody>
      </p:sp>
      <p:sp>
        <p:nvSpPr>
          <p:cNvPr id="16" name="Arc 15">
            <a:extLst>
              <a:ext uri="{FF2B5EF4-FFF2-40B4-BE49-F238E27FC236}">
                <a16:creationId xmlns:a16="http://schemas.microsoft.com/office/drawing/2014/main" id="{5F4511FF-A69F-490D-9E33-7BC3619F061D}"/>
              </a:ext>
            </a:extLst>
          </p:cNvPr>
          <p:cNvSpPr/>
          <p:nvPr/>
        </p:nvSpPr>
        <p:spPr>
          <a:xfrm rot="7270710" flipH="1" flipV="1">
            <a:off x="5505348" y="3001413"/>
            <a:ext cx="988154" cy="1438871"/>
          </a:xfrm>
          <a:prstGeom prst="arc">
            <a:avLst>
              <a:gd name="adj1" fmla="val 16200000"/>
              <a:gd name="adj2" fmla="val 212071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F6BE7EC-9F3F-4B04-B0AD-2FADFCB6DF9F}"/>
              </a:ext>
            </a:extLst>
          </p:cNvPr>
          <p:cNvSpPr txBox="1"/>
          <p:nvPr/>
        </p:nvSpPr>
        <p:spPr>
          <a:xfrm>
            <a:off x="6117186" y="3329106"/>
            <a:ext cx="2368950" cy="2031325"/>
          </a:xfrm>
          <a:prstGeom prst="rect">
            <a:avLst/>
          </a:prstGeom>
          <a:noFill/>
        </p:spPr>
        <p:txBody>
          <a:bodyPr wrap="square" rtlCol="0">
            <a:spAutoFit/>
          </a:bodyPr>
          <a:lstStyle/>
          <a:p>
            <a:r>
              <a:rPr lang="en-US" dirty="0"/>
              <a:t>The    * (dereferencing operator) here shows that it is  pointing towards the location of structure.</a:t>
            </a:r>
          </a:p>
        </p:txBody>
      </p:sp>
    </p:spTree>
    <p:extLst>
      <p:ext uri="{BB962C8B-B14F-4D97-AF65-F5344CB8AC3E}">
        <p14:creationId xmlns:p14="http://schemas.microsoft.com/office/powerpoint/2010/main" val="33128168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97577-DA69-402E-A8EA-FC5DC52B82D1}"/>
              </a:ext>
            </a:extLst>
          </p:cNvPr>
          <p:cNvSpPr>
            <a:spLocks noGrp="1"/>
          </p:cNvSpPr>
          <p:nvPr>
            <p:ph type="ctrTitle"/>
          </p:nvPr>
        </p:nvSpPr>
        <p:spPr>
          <a:xfrm>
            <a:off x="906380" y="730331"/>
            <a:ext cx="8825658" cy="977738"/>
          </a:xfrm>
        </p:spPr>
        <p:txBody>
          <a:bodyPr/>
          <a:lstStyle/>
          <a:p>
            <a:r>
              <a:rPr lang="en-US" dirty="0"/>
              <a:t>why pointers?</a:t>
            </a:r>
          </a:p>
        </p:txBody>
      </p:sp>
      <p:sp>
        <p:nvSpPr>
          <p:cNvPr id="3" name="Subtitle 2">
            <a:extLst>
              <a:ext uri="{FF2B5EF4-FFF2-40B4-BE49-F238E27FC236}">
                <a16:creationId xmlns:a16="http://schemas.microsoft.com/office/drawing/2014/main" id="{3F69FF62-CE1B-4266-A20F-17E0347C1FB3}"/>
              </a:ext>
            </a:extLst>
          </p:cNvPr>
          <p:cNvSpPr>
            <a:spLocks noGrp="1"/>
          </p:cNvSpPr>
          <p:nvPr>
            <p:ph type="subTitle" idx="1"/>
          </p:nvPr>
        </p:nvSpPr>
        <p:spPr>
          <a:xfrm>
            <a:off x="906380" y="2705327"/>
            <a:ext cx="5646198" cy="3863266"/>
          </a:xfrm>
        </p:spPr>
        <p:txBody>
          <a:bodyPr/>
          <a:lstStyle/>
          <a:p>
            <a:r>
              <a:rPr lang="en-US" dirty="0"/>
              <a:t>We know that pointers are used as third party.</a:t>
            </a:r>
          </a:p>
          <a:p>
            <a:r>
              <a:rPr lang="en-US" dirty="0"/>
              <a:t>In our code pointers help us to save the data of the speakers and then it let us to change it later..</a:t>
            </a:r>
          </a:p>
          <a:p>
            <a:endParaRPr lang="en-US" dirty="0"/>
          </a:p>
          <a:p>
            <a:r>
              <a:rPr lang="en-US" dirty="0"/>
              <a:t>Note: we won’t  go in details of how to use pointers and how they point towards a location as we have done that in the lab.</a:t>
            </a:r>
          </a:p>
        </p:txBody>
      </p:sp>
      <p:pic>
        <p:nvPicPr>
          <p:cNvPr id="5" name="Picture 4">
            <a:extLst>
              <a:ext uri="{FF2B5EF4-FFF2-40B4-BE49-F238E27FC236}">
                <a16:creationId xmlns:a16="http://schemas.microsoft.com/office/drawing/2014/main" id="{45283F38-390E-4C16-8472-B7254AD00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9913" y="1219200"/>
            <a:ext cx="1762125" cy="2590800"/>
          </a:xfrm>
          <a:prstGeom prst="rect">
            <a:avLst/>
          </a:prstGeom>
        </p:spPr>
      </p:pic>
    </p:spTree>
    <p:extLst>
      <p:ext uri="{BB962C8B-B14F-4D97-AF65-F5344CB8AC3E}">
        <p14:creationId xmlns:p14="http://schemas.microsoft.com/office/powerpoint/2010/main" val="16477198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8B8F-5914-4CB1-9A42-6A558AA7B51B}"/>
              </a:ext>
            </a:extLst>
          </p:cNvPr>
          <p:cNvSpPr>
            <a:spLocks noGrp="1"/>
          </p:cNvSpPr>
          <p:nvPr>
            <p:ph type="ctrTitle"/>
          </p:nvPr>
        </p:nvSpPr>
        <p:spPr>
          <a:xfrm>
            <a:off x="817603" y="1972129"/>
            <a:ext cx="11374397" cy="214258"/>
          </a:xfrm>
        </p:spPr>
        <p:txBody>
          <a:bodyPr/>
          <a:lstStyle/>
          <a:p>
            <a:r>
              <a:rPr lang="en-US" dirty="0"/>
              <a:t>How our code use pointers?</a:t>
            </a:r>
          </a:p>
        </p:txBody>
      </p:sp>
      <p:pic>
        <p:nvPicPr>
          <p:cNvPr id="6" name="Picture 5">
            <a:extLst>
              <a:ext uri="{FF2B5EF4-FFF2-40B4-BE49-F238E27FC236}">
                <a16:creationId xmlns:a16="http://schemas.microsoft.com/office/drawing/2014/main" id="{C53A415E-FACD-4C0C-9227-23D839940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4673" y="1571625"/>
            <a:ext cx="2457450" cy="1857375"/>
          </a:xfrm>
          <a:prstGeom prst="rect">
            <a:avLst/>
          </a:prstGeom>
        </p:spPr>
      </p:pic>
      <p:sp>
        <p:nvSpPr>
          <p:cNvPr id="7" name="TextBox 6">
            <a:extLst>
              <a:ext uri="{FF2B5EF4-FFF2-40B4-BE49-F238E27FC236}">
                <a16:creationId xmlns:a16="http://schemas.microsoft.com/office/drawing/2014/main" id="{61E9221C-0C4F-44AB-B544-29B331684695}"/>
              </a:ext>
            </a:extLst>
          </p:cNvPr>
          <p:cNvSpPr txBox="1"/>
          <p:nvPr/>
        </p:nvSpPr>
        <p:spPr>
          <a:xfrm>
            <a:off x="817603" y="2301376"/>
            <a:ext cx="5726097" cy="4154984"/>
          </a:xfrm>
          <a:prstGeom prst="rect">
            <a:avLst/>
          </a:prstGeom>
          <a:noFill/>
        </p:spPr>
        <p:txBody>
          <a:bodyPr wrap="square" rtlCol="0">
            <a:spAutoFit/>
          </a:bodyPr>
          <a:lstStyle/>
          <a:p>
            <a:r>
              <a:rPr lang="en-US" sz="1200" dirty="0"/>
              <a:t>void </a:t>
            </a:r>
            <a:r>
              <a:rPr lang="en-US" sz="1200" dirty="0" err="1"/>
              <a:t>getSpeaker</a:t>
            </a:r>
            <a:r>
              <a:rPr lang="en-US" sz="1200" dirty="0"/>
              <a:t>(</a:t>
            </a:r>
            <a:r>
              <a:rPr lang="en-US" sz="1200" dirty="0" err="1"/>
              <a:t>speakerBureau</a:t>
            </a:r>
            <a:r>
              <a:rPr lang="en-US" sz="1200" dirty="0"/>
              <a:t> *p) //array name = pointer</a:t>
            </a:r>
          </a:p>
          <a:p>
            <a:r>
              <a:rPr lang="en-US" sz="1200" dirty="0"/>
              <a:t>{</a:t>
            </a:r>
          </a:p>
          <a:p>
            <a:endParaRPr lang="en-US" sz="1200" dirty="0"/>
          </a:p>
          <a:p>
            <a:endParaRPr lang="en-US" sz="1200" dirty="0"/>
          </a:p>
          <a:p>
            <a:r>
              <a:rPr lang="en-US" sz="1200" dirty="0"/>
              <a:t>int </a:t>
            </a:r>
            <a:r>
              <a:rPr lang="en-US" sz="1200" dirty="0" err="1"/>
              <a:t>i</a:t>
            </a:r>
            <a:r>
              <a:rPr lang="en-US" sz="1200" dirty="0"/>
              <a:t> = 0;</a:t>
            </a:r>
          </a:p>
          <a:p>
            <a:r>
              <a:rPr lang="en-US" sz="1200" dirty="0"/>
              <a:t>int size = 10;</a:t>
            </a:r>
          </a:p>
          <a:p>
            <a:r>
              <a:rPr lang="en-US" sz="1200" dirty="0"/>
              <a:t>for (</a:t>
            </a:r>
            <a:r>
              <a:rPr lang="en-US" sz="1200" dirty="0" err="1"/>
              <a:t>i</a:t>
            </a:r>
            <a:r>
              <a:rPr lang="en-US" sz="1200" dirty="0"/>
              <a:t> = 0; </a:t>
            </a:r>
            <a:r>
              <a:rPr lang="en-US" sz="1200" dirty="0" err="1"/>
              <a:t>i</a:t>
            </a:r>
            <a:r>
              <a:rPr lang="en-US" sz="1200" dirty="0"/>
              <a:t> &lt; size; </a:t>
            </a:r>
            <a:r>
              <a:rPr lang="en-US" sz="1200" dirty="0" err="1"/>
              <a:t>i</a:t>
            </a:r>
            <a:r>
              <a:rPr lang="en-US" sz="1200" dirty="0"/>
              <a:t>++)</a:t>
            </a:r>
          </a:p>
          <a:p>
            <a:r>
              <a:rPr lang="en-US" sz="1200" dirty="0"/>
              <a:t>{</a:t>
            </a:r>
          </a:p>
          <a:p>
            <a:r>
              <a:rPr lang="en-US" sz="1200" dirty="0" err="1"/>
              <a:t>cout</a:t>
            </a:r>
            <a:r>
              <a:rPr lang="en-US" sz="1200" dirty="0"/>
              <a:t> &lt;&lt; "Please enter the following information of speaker " &lt;&lt; </a:t>
            </a:r>
            <a:r>
              <a:rPr lang="en-US" sz="1200" dirty="0" err="1"/>
              <a:t>i</a:t>
            </a:r>
            <a:r>
              <a:rPr lang="en-US" sz="1200" dirty="0"/>
              <a:t> &lt;&lt; " : \n";</a:t>
            </a:r>
          </a:p>
          <a:p>
            <a:r>
              <a:rPr lang="en-US" sz="1200" dirty="0" err="1"/>
              <a:t>cout</a:t>
            </a:r>
            <a:r>
              <a:rPr lang="en-US" sz="1200" dirty="0"/>
              <a:t> &lt;&lt; "Speaker Name:";</a:t>
            </a:r>
          </a:p>
          <a:p>
            <a:r>
              <a:rPr lang="en-US" sz="1200" dirty="0" err="1"/>
              <a:t>cin.ignore</a:t>
            </a:r>
            <a:r>
              <a:rPr lang="en-US" sz="1200" dirty="0"/>
              <a:t>();</a:t>
            </a:r>
          </a:p>
          <a:p>
            <a:r>
              <a:rPr lang="en-US" sz="1200" dirty="0" err="1"/>
              <a:t>getline</a:t>
            </a:r>
            <a:r>
              <a:rPr lang="en-US" sz="1200" dirty="0"/>
              <a:t>(</a:t>
            </a:r>
            <a:r>
              <a:rPr lang="en-US" sz="1200" dirty="0" err="1"/>
              <a:t>cin</a:t>
            </a:r>
            <a:r>
              <a:rPr lang="en-US" sz="1200" dirty="0"/>
              <a:t>, p[</a:t>
            </a:r>
            <a:r>
              <a:rPr lang="en-US" sz="1200" dirty="0" err="1"/>
              <a:t>i</a:t>
            </a:r>
            <a:r>
              <a:rPr lang="en-US" sz="1200" dirty="0"/>
              <a:t>].name);</a:t>
            </a:r>
          </a:p>
          <a:p>
            <a:r>
              <a:rPr lang="en-US" sz="1200" dirty="0" err="1"/>
              <a:t>cout</a:t>
            </a:r>
            <a:r>
              <a:rPr lang="en-US" sz="1200" dirty="0"/>
              <a:t> &lt;&lt; "\</a:t>
            </a:r>
            <a:r>
              <a:rPr lang="en-US" sz="1200" dirty="0" err="1"/>
              <a:t>nSpeaker</a:t>
            </a:r>
            <a:r>
              <a:rPr lang="en-US" sz="1200" dirty="0"/>
              <a:t> Telephone Number:";</a:t>
            </a:r>
          </a:p>
          <a:p>
            <a:r>
              <a:rPr lang="en-US" sz="1200" dirty="0" err="1"/>
              <a:t>cin.ignore</a:t>
            </a:r>
            <a:r>
              <a:rPr lang="en-US" sz="1200" dirty="0"/>
              <a:t>();</a:t>
            </a:r>
          </a:p>
          <a:p>
            <a:r>
              <a:rPr lang="en-US" sz="1200" dirty="0" err="1"/>
              <a:t>getline</a:t>
            </a:r>
            <a:r>
              <a:rPr lang="en-US" sz="1200" dirty="0"/>
              <a:t>(</a:t>
            </a:r>
            <a:r>
              <a:rPr lang="en-US" sz="1200" dirty="0" err="1"/>
              <a:t>cin</a:t>
            </a:r>
            <a:r>
              <a:rPr lang="en-US" sz="1200" dirty="0"/>
              <a:t>, p[</a:t>
            </a:r>
            <a:r>
              <a:rPr lang="en-US" sz="1200" dirty="0" err="1"/>
              <a:t>i</a:t>
            </a:r>
            <a:r>
              <a:rPr lang="en-US" sz="1200" dirty="0"/>
              <a:t>].</a:t>
            </a:r>
            <a:r>
              <a:rPr lang="en-US" sz="1200" dirty="0" err="1"/>
              <a:t>TelephoneNumber</a:t>
            </a:r>
            <a:r>
              <a:rPr lang="en-US" sz="1200" dirty="0"/>
              <a:t>);</a:t>
            </a:r>
          </a:p>
          <a:p>
            <a:r>
              <a:rPr lang="en-US" sz="1200" dirty="0" err="1"/>
              <a:t>cout</a:t>
            </a:r>
            <a:r>
              <a:rPr lang="en-US" sz="1200" dirty="0"/>
              <a:t> &lt;&lt; "\</a:t>
            </a:r>
            <a:r>
              <a:rPr lang="en-US" sz="1200" dirty="0" err="1"/>
              <a:t>nSpeaker</a:t>
            </a:r>
            <a:r>
              <a:rPr lang="en-US" sz="1200" dirty="0"/>
              <a:t> Topic:";</a:t>
            </a:r>
          </a:p>
          <a:p>
            <a:r>
              <a:rPr lang="en-US" sz="1200" dirty="0" err="1"/>
              <a:t>cin.ignore</a:t>
            </a:r>
            <a:r>
              <a:rPr lang="en-US" sz="1200" dirty="0"/>
              <a:t>();</a:t>
            </a:r>
          </a:p>
          <a:p>
            <a:r>
              <a:rPr lang="en-US" sz="1200" dirty="0" err="1"/>
              <a:t>getline</a:t>
            </a:r>
            <a:r>
              <a:rPr lang="en-US" sz="1200" dirty="0"/>
              <a:t>(</a:t>
            </a:r>
            <a:r>
              <a:rPr lang="en-US" sz="1200" dirty="0" err="1"/>
              <a:t>cin</a:t>
            </a:r>
            <a:r>
              <a:rPr lang="en-US" sz="1200" dirty="0"/>
              <a:t>, p[</a:t>
            </a:r>
            <a:r>
              <a:rPr lang="en-US" sz="1200" dirty="0" err="1"/>
              <a:t>i</a:t>
            </a:r>
            <a:r>
              <a:rPr lang="en-US" sz="1200" dirty="0"/>
              <a:t>].</a:t>
            </a:r>
            <a:r>
              <a:rPr lang="en-US" sz="1200" dirty="0" err="1"/>
              <a:t>SpeakTopic</a:t>
            </a:r>
            <a:r>
              <a:rPr lang="en-US" sz="1200" dirty="0"/>
              <a:t>);</a:t>
            </a:r>
          </a:p>
          <a:p>
            <a:r>
              <a:rPr lang="en-US" sz="1200" dirty="0" err="1"/>
              <a:t>cout</a:t>
            </a:r>
            <a:r>
              <a:rPr lang="en-US" sz="1200" dirty="0"/>
              <a:t> &lt;&lt; "\</a:t>
            </a:r>
            <a:r>
              <a:rPr lang="en-US" sz="1200" dirty="0" err="1"/>
              <a:t>nFee</a:t>
            </a:r>
            <a:r>
              <a:rPr lang="en-US" sz="1200" dirty="0"/>
              <a:t> Required:";</a:t>
            </a:r>
          </a:p>
          <a:p>
            <a:r>
              <a:rPr lang="en-US" sz="1200" dirty="0" err="1"/>
              <a:t>cin</a:t>
            </a:r>
            <a:r>
              <a:rPr lang="en-US" sz="1200" dirty="0"/>
              <a:t> &gt;&gt; p[</a:t>
            </a:r>
            <a:r>
              <a:rPr lang="en-US" sz="1200" dirty="0" err="1"/>
              <a:t>i</a:t>
            </a:r>
            <a:r>
              <a:rPr lang="en-US" sz="1200" dirty="0"/>
              <a:t>].fee;</a:t>
            </a:r>
          </a:p>
          <a:p>
            <a:r>
              <a:rPr lang="en-US" sz="1200" dirty="0"/>
              <a:t>}</a:t>
            </a:r>
          </a:p>
          <a:p>
            <a:r>
              <a:rPr lang="en-US" sz="1200" dirty="0"/>
              <a:t>}</a:t>
            </a:r>
          </a:p>
        </p:txBody>
      </p:sp>
      <p:sp>
        <p:nvSpPr>
          <p:cNvPr id="23" name="Arc 22">
            <a:extLst>
              <a:ext uri="{FF2B5EF4-FFF2-40B4-BE49-F238E27FC236}">
                <a16:creationId xmlns:a16="http://schemas.microsoft.com/office/drawing/2014/main" id="{23A765B1-704F-4C00-B165-D4DB5ED177B8}"/>
              </a:ext>
            </a:extLst>
          </p:cNvPr>
          <p:cNvSpPr/>
          <p:nvPr/>
        </p:nvSpPr>
        <p:spPr>
          <a:xfrm rot="11509760">
            <a:off x="3346551" y="1714130"/>
            <a:ext cx="3923930" cy="272544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ectangle 24">
            <a:extLst>
              <a:ext uri="{FF2B5EF4-FFF2-40B4-BE49-F238E27FC236}">
                <a16:creationId xmlns:a16="http://schemas.microsoft.com/office/drawing/2014/main" id="{B685AFDA-6631-4490-9366-9DD4E099C385}"/>
              </a:ext>
            </a:extLst>
          </p:cNvPr>
          <p:cNvSpPr/>
          <p:nvPr/>
        </p:nvSpPr>
        <p:spPr>
          <a:xfrm>
            <a:off x="4897249" y="4512268"/>
            <a:ext cx="3292902" cy="1944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pointer which is an array will basically store information of 10 speakers in the structure INFO.</a:t>
            </a:r>
          </a:p>
        </p:txBody>
      </p:sp>
    </p:spTree>
    <p:extLst>
      <p:ext uri="{BB962C8B-B14F-4D97-AF65-F5344CB8AC3E}">
        <p14:creationId xmlns:p14="http://schemas.microsoft.com/office/powerpoint/2010/main" val="34833346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EBE5-54A5-4AF4-8234-F0E3212F122F}"/>
              </a:ext>
            </a:extLst>
          </p:cNvPr>
          <p:cNvSpPr>
            <a:spLocks noGrp="1"/>
          </p:cNvSpPr>
          <p:nvPr>
            <p:ph type="ctrTitle"/>
          </p:nvPr>
        </p:nvSpPr>
        <p:spPr>
          <a:xfrm>
            <a:off x="755459" y="1014105"/>
            <a:ext cx="9986521" cy="1066515"/>
          </a:xfrm>
        </p:spPr>
        <p:txBody>
          <a:bodyPr/>
          <a:lstStyle/>
          <a:p>
            <a:r>
              <a:rPr lang="en-US" dirty="0"/>
              <a:t>Menu-driven user inference:</a:t>
            </a:r>
          </a:p>
        </p:txBody>
      </p:sp>
      <p:sp>
        <p:nvSpPr>
          <p:cNvPr id="3" name="Subtitle 2">
            <a:extLst>
              <a:ext uri="{FF2B5EF4-FFF2-40B4-BE49-F238E27FC236}">
                <a16:creationId xmlns:a16="http://schemas.microsoft.com/office/drawing/2014/main" id="{1D462CB1-9EDE-4045-942F-0F7B2C128FFA}"/>
              </a:ext>
            </a:extLst>
          </p:cNvPr>
          <p:cNvSpPr>
            <a:spLocks noGrp="1"/>
          </p:cNvSpPr>
          <p:nvPr>
            <p:ph type="subTitle" idx="1"/>
          </p:nvPr>
        </p:nvSpPr>
        <p:spPr/>
        <p:txBody>
          <a:bodyPr>
            <a:normAutofit fontScale="92500" lnSpcReduction="20000"/>
          </a:bodyPr>
          <a:lstStyle/>
          <a:p>
            <a:r>
              <a:rPr lang="en-US" dirty="0"/>
              <a:t>So we are not going towards the formal definition of the terms. As far menu-driven user is concerned it ask the user to select from the menu displaying different options. </a:t>
            </a:r>
          </a:p>
        </p:txBody>
      </p:sp>
      <p:pic>
        <p:nvPicPr>
          <p:cNvPr id="4" name="Picture 3">
            <a:extLst>
              <a:ext uri="{FF2B5EF4-FFF2-40B4-BE49-F238E27FC236}">
                <a16:creationId xmlns:a16="http://schemas.microsoft.com/office/drawing/2014/main" id="{21602D6A-EE37-4250-AA6F-49359205711C}"/>
              </a:ext>
            </a:extLst>
          </p:cNvPr>
          <p:cNvPicPr>
            <a:picLocks noChangeAspect="1"/>
          </p:cNvPicPr>
          <p:nvPr/>
        </p:nvPicPr>
        <p:blipFill>
          <a:blip r:embed="rId2"/>
          <a:stretch>
            <a:fillRect/>
          </a:stretch>
        </p:blipFill>
        <p:spPr>
          <a:xfrm>
            <a:off x="4529954" y="2655503"/>
            <a:ext cx="3132091" cy="1546994"/>
          </a:xfrm>
          <a:prstGeom prst="rect">
            <a:avLst/>
          </a:prstGeom>
        </p:spPr>
      </p:pic>
      <p:sp>
        <p:nvSpPr>
          <p:cNvPr id="7" name="Arrow: Right 6">
            <a:extLst>
              <a:ext uri="{FF2B5EF4-FFF2-40B4-BE49-F238E27FC236}">
                <a16:creationId xmlns:a16="http://schemas.microsoft.com/office/drawing/2014/main" id="{86A68E54-8007-4B84-BC27-EC396C0B7FE1}"/>
              </a:ext>
            </a:extLst>
          </p:cNvPr>
          <p:cNvSpPr/>
          <p:nvPr/>
        </p:nvSpPr>
        <p:spPr>
          <a:xfrm>
            <a:off x="3258105" y="3258105"/>
            <a:ext cx="798990" cy="4083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F62DBA5-E5B7-4762-AD95-5AA99A9D3D3C}"/>
              </a:ext>
            </a:extLst>
          </p:cNvPr>
          <p:cNvSpPr txBox="1"/>
          <p:nvPr/>
        </p:nvSpPr>
        <p:spPr>
          <a:xfrm>
            <a:off x="1455939" y="2406047"/>
            <a:ext cx="2414726" cy="1815882"/>
          </a:xfrm>
          <a:prstGeom prst="rect">
            <a:avLst/>
          </a:prstGeom>
          <a:noFill/>
        </p:spPr>
        <p:txBody>
          <a:bodyPr wrap="square" rtlCol="0">
            <a:spAutoFit/>
          </a:bodyPr>
          <a:lstStyle/>
          <a:p>
            <a:r>
              <a:rPr lang="en-US" sz="2800" dirty="0"/>
              <a:t>Example from our code</a:t>
            </a:r>
          </a:p>
          <a:p>
            <a:r>
              <a:rPr lang="en-US" sz="2800" dirty="0"/>
              <a:t>output</a:t>
            </a:r>
          </a:p>
        </p:txBody>
      </p:sp>
    </p:spTree>
    <p:extLst>
      <p:ext uri="{BB962C8B-B14F-4D97-AF65-F5344CB8AC3E}">
        <p14:creationId xmlns:p14="http://schemas.microsoft.com/office/powerpoint/2010/main" val="5487318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2AA2F5-9CC1-4CF9-A258-EF843B637E39}"/>
              </a:ext>
            </a:extLst>
          </p:cNvPr>
          <p:cNvSpPr/>
          <p:nvPr/>
        </p:nvSpPr>
        <p:spPr>
          <a:xfrm>
            <a:off x="1914279" y="1288981"/>
            <a:ext cx="6652672" cy="3416320"/>
          </a:xfrm>
          <a:prstGeom prst="rect">
            <a:avLst/>
          </a:prstGeom>
        </p:spPr>
        <p:txBody>
          <a:bodyPr wrap="square">
            <a:spAutoFit/>
          </a:bodyPr>
          <a:lstStyle/>
          <a:p>
            <a:r>
              <a:rPr lang="en-US" dirty="0"/>
              <a:t> </a:t>
            </a:r>
            <a:r>
              <a:rPr lang="en-US" sz="6000" dirty="0"/>
              <a:t>computer programing </a:t>
            </a:r>
            <a:r>
              <a:rPr lang="en-US" sz="9600" b="1" dirty="0"/>
              <a:t>project</a:t>
            </a:r>
          </a:p>
        </p:txBody>
      </p:sp>
    </p:spTree>
    <p:extLst>
      <p:ext uri="{BB962C8B-B14F-4D97-AF65-F5344CB8AC3E}">
        <p14:creationId xmlns:p14="http://schemas.microsoft.com/office/powerpoint/2010/main" val="136881068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6D12-7E3E-43C0-952A-10C0B7D39060}"/>
              </a:ext>
            </a:extLst>
          </p:cNvPr>
          <p:cNvSpPr>
            <a:spLocks noGrp="1"/>
          </p:cNvSpPr>
          <p:nvPr>
            <p:ph type="ctrTitle"/>
          </p:nvPr>
        </p:nvSpPr>
        <p:spPr>
          <a:xfrm>
            <a:off x="655404" y="2635149"/>
            <a:ext cx="3746377" cy="3402561"/>
          </a:xfrm>
        </p:spPr>
        <p:txBody>
          <a:bodyPr/>
          <a:lstStyle/>
          <a:p>
            <a:r>
              <a:rPr lang="en-US" dirty="0"/>
              <a:t>Lets test our code on a user</a:t>
            </a:r>
          </a:p>
        </p:txBody>
      </p:sp>
      <p:pic>
        <p:nvPicPr>
          <p:cNvPr id="8" name="Screen Recording 7">
            <a:hlinkClick r:id="" action="ppaction://media"/>
            <a:extLst>
              <a:ext uri="{FF2B5EF4-FFF2-40B4-BE49-F238E27FC236}">
                <a16:creationId xmlns:a16="http://schemas.microsoft.com/office/drawing/2014/main" id="{265AC066-6422-4377-97BA-D04849B8191D}"/>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450180" y="1557831"/>
            <a:ext cx="3154363" cy="3032125"/>
          </a:xfrm>
          <a:prstGeom prst="rect">
            <a:avLst/>
          </a:prstGeom>
        </p:spPr>
      </p:pic>
    </p:spTree>
    <p:extLst>
      <p:ext uri="{BB962C8B-B14F-4D97-AF65-F5344CB8AC3E}">
        <p14:creationId xmlns:p14="http://schemas.microsoft.com/office/powerpoint/2010/main" val="16936128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8158"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9A176B2E-D19B-4070-88E9-412C07C47BDC}"/>
              </a:ext>
            </a:extLst>
          </p:cNvPr>
          <p:cNvGraphicFramePr>
            <a:graphicFrameLocks noChangeAspect="1"/>
          </p:cNvGraphicFramePr>
          <p:nvPr>
            <p:extLst>
              <p:ext uri="{D42A27DB-BD31-4B8C-83A1-F6EECF244321}">
                <p14:modId xmlns:p14="http://schemas.microsoft.com/office/powerpoint/2010/main" val="4156910655"/>
              </p:ext>
            </p:extLst>
          </p:nvPr>
        </p:nvGraphicFramePr>
        <p:xfrm>
          <a:off x="4376691" y="2041863"/>
          <a:ext cx="6293498" cy="3137732"/>
        </p:xfrm>
        <a:graphic>
          <a:graphicData uri="http://schemas.openxmlformats.org/presentationml/2006/ole">
            <mc:AlternateContent xmlns:mc="http://schemas.openxmlformats.org/markup-compatibility/2006">
              <mc:Choice xmlns:v="urn:schemas-microsoft-com:vml" Requires="v">
                <p:oleObj spid="_x0000_s1030" name="Packager Shell Object" showAsIcon="1" r:id="rId3" imgW="980280" imgH="437400" progId="Package">
                  <p:embed/>
                </p:oleObj>
              </mc:Choice>
              <mc:Fallback>
                <p:oleObj name="Packager Shell Object" showAsIcon="1" r:id="rId3" imgW="980280" imgH="437400" progId="Package">
                  <p:embed/>
                  <p:pic>
                    <p:nvPicPr>
                      <p:cNvPr id="0" name=""/>
                      <p:cNvPicPr/>
                      <p:nvPr/>
                    </p:nvPicPr>
                    <p:blipFill>
                      <a:blip r:embed="rId4"/>
                      <a:stretch>
                        <a:fillRect/>
                      </a:stretch>
                    </p:blipFill>
                    <p:spPr>
                      <a:xfrm>
                        <a:off x="4376691" y="2041863"/>
                        <a:ext cx="6293498" cy="3137732"/>
                      </a:xfrm>
                      <a:prstGeom prst="rect">
                        <a:avLst/>
                      </a:prstGeom>
                    </p:spPr>
                  </p:pic>
                </p:oleObj>
              </mc:Fallback>
            </mc:AlternateContent>
          </a:graphicData>
        </a:graphic>
      </p:graphicFrame>
      <p:cxnSp>
        <p:nvCxnSpPr>
          <p:cNvPr id="8" name="Straight Arrow Connector 7">
            <a:extLst>
              <a:ext uri="{FF2B5EF4-FFF2-40B4-BE49-F238E27FC236}">
                <a16:creationId xmlns:a16="http://schemas.microsoft.com/office/drawing/2014/main" id="{4583BF9C-8006-4B96-B761-72E350CEA1F9}"/>
              </a:ext>
            </a:extLst>
          </p:cNvPr>
          <p:cNvCxnSpPr>
            <a:cxnSpLocks/>
          </p:cNvCxnSpPr>
          <p:nvPr/>
        </p:nvCxnSpPr>
        <p:spPr>
          <a:xfrm>
            <a:off x="4758430" y="2183615"/>
            <a:ext cx="1029810" cy="958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7D9C779-F36C-4D48-A362-21E19AB0225C}"/>
              </a:ext>
            </a:extLst>
          </p:cNvPr>
          <p:cNvSpPr/>
          <p:nvPr/>
        </p:nvSpPr>
        <p:spPr>
          <a:xfrm>
            <a:off x="1455937" y="1118295"/>
            <a:ext cx="2796466" cy="154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Lets try it</a:t>
            </a:r>
          </a:p>
        </p:txBody>
      </p:sp>
    </p:spTree>
    <p:extLst>
      <p:ext uri="{BB962C8B-B14F-4D97-AF65-F5344CB8AC3E}">
        <p14:creationId xmlns:p14="http://schemas.microsoft.com/office/powerpoint/2010/main" val="17935603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0A725E-3F0D-485D-A75C-417CF651C216}"/>
              </a:ext>
            </a:extLst>
          </p:cNvPr>
          <p:cNvSpPr/>
          <p:nvPr/>
        </p:nvSpPr>
        <p:spPr>
          <a:xfrm>
            <a:off x="2411896" y="1749287"/>
            <a:ext cx="6427304"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t>The end </a:t>
            </a:r>
          </a:p>
        </p:txBody>
      </p:sp>
    </p:spTree>
    <p:extLst>
      <p:ext uri="{BB962C8B-B14F-4D97-AF65-F5344CB8AC3E}">
        <p14:creationId xmlns:p14="http://schemas.microsoft.com/office/powerpoint/2010/main" val="4027654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D8B5-182B-40F7-AA84-3249E8B83757}"/>
              </a:ext>
            </a:extLst>
          </p:cNvPr>
          <p:cNvSpPr>
            <a:spLocks noGrp="1"/>
          </p:cNvSpPr>
          <p:nvPr>
            <p:ph type="ctrTitle"/>
          </p:nvPr>
        </p:nvSpPr>
        <p:spPr/>
        <p:txBody>
          <a:bodyPr/>
          <a:lstStyle/>
          <a:p>
            <a:r>
              <a:rPr lang="en-US" dirty="0"/>
              <a:t>Speaker bureau</a:t>
            </a:r>
          </a:p>
        </p:txBody>
      </p:sp>
    </p:spTree>
    <p:extLst>
      <p:ext uri="{BB962C8B-B14F-4D97-AF65-F5344CB8AC3E}">
        <p14:creationId xmlns:p14="http://schemas.microsoft.com/office/powerpoint/2010/main" val="325415898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07C49A3-8757-4AC6-97F0-C682E93DAF97}"/>
              </a:ext>
            </a:extLst>
          </p:cNvPr>
          <p:cNvSpPr txBox="1"/>
          <p:nvPr/>
        </p:nvSpPr>
        <p:spPr>
          <a:xfrm>
            <a:off x="998376" y="2935060"/>
            <a:ext cx="8024326" cy="3108543"/>
          </a:xfrm>
          <a:prstGeom prst="rect">
            <a:avLst/>
          </a:prstGeom>
          <a:noFill/>
        </p:spPr>
        <p:txBody>
          <a:bodyPr wrap="square" rtlCol="0">
            <a:spAutoFit/>
          </a:bodyPr>
          <a:lstStyle/>
          <a:p>
            <a:r>
              <a:rPr lang="en-US" sz="2800" b="1" dirty="0">
                <a:solidFill>
                  <a:schemeClr val="tx1">
                    <a:lumMod val="95000"/>
                    <a:lumOff val="5000"/>
                  </a:schemeClr>
                </a:solidFill>
              </a:rPr>
              <a:t>PROJECT NAME: </a:t>
            </a:r>
          </a:p>
          <a:p>
            <a:r>
              <a:rPr lang="en-US" sz="2800" b="1" dirty="0">
                <a:solidFill>
                  <a:schemeClr val="tx1">
                    <a:lumMod val="95000"/>
                    <a:lumOff val="5000"/>
                  </a:schemeClr>
                </a:solidFill>
              </a:rPr>
              <a:t>                            SPEAKER BUREU PROGRAM</a:t>
            </a:r>
          </a:p>
          <a:p>
            <a:r>
              <a:rPr lang="en-US" sz="2800" b="1" dirty="0">
                <a:solidFill>
                  <a:schemeClr val="tx1">
                    <a:lumMod val="95000"/>
                    <a:lumOff val="5000"/>
                  </a:schemeClr>
                </a:solidFill>
              </a:rPr>
              <a:t>SUBMITTED BY:</a:t>
            </a:r>
          </a:p>
          <a:p>
            <a:r>
              <a:rPr lang="en-US" sz="2800" b="1" dirty="0">
                <a:solidFill>
                  <a:schemeClr val="tx1">
                    <a:lumMod val="95000"/>
                    <a:lumOff val="5000"/>
                  </a:schemeClr>
                </a:solidFill>
              </a:rPr>
              <a:t>                            AZEEMA AZHAR(180916)</a:t>
            </a:r>
          </a:p>
          <a:p>
            <a:r>
              <a:rPr lang="en-US" sz="2800" b="1" dirty="0">
                <a:solidFill>
                  <a:schemeClr val="tx1">
                    <a:lumMod val="95000"/>
                    <a:lumOff val="5000"/>
                  </a:schemeClr>
                </a:solidFill>
              </a:rPr>
              <a:t>                            MALEEHA REHMAN(180934)</a:t>
            </a:r>
          </a:p>
          <a:p>
            <a:r>
              <a:rPr lang="en-US" sz="2800" b="1" dirty="0">
                <a:solidFill>
                  <a:schemeClr val="tx1">
                    <a:lumMod val="95000"/>
                    <a:lumOff val="5000"/>
                  </a:schemeClr>
                </a:solidFill>
              </a:rPr>
              <a:t>SUBMITTED TO :</a:t>
            </a:r>
          </a:p>
          <a:p>
            <a:r>
              <a:rPr lang="en-US" sz="2800" b="1" dirty="0">
                <a:solidFill>
                  <a:schemeClr val="tx1">
                    <a:lumMod val="95000"/>
                    <a:lumOff val="5000"/>
                  </a:schemeClr>
                </a:solidFill>
              </a:rPr>
              <a:t>                            SIR MOHSIN ALI</a:t>
            </a:r>
          </a:p>
        </p:txBody>
      </p:sp>
    </p:spTree>
    <p:extLst>
      <p:ext uri="{BB962C8B-B14F-4D97-AF65-F5344CB8AC3E}">
        <p14:creationId xmlns:p14="http://schemas.microsoft.com/office/powerpoint/2010/main" val="34992962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6EDE-3EBB-45A4-B232-36DB812293BA}"/>
              </a:ext>
            </a:extLst>
          </p:cNvPr>
          <p:cNvSpPr>
            <a:spLocks noGrp="1"/>
          </p:cNvSpPr>
          <p:nvPr>
            <p:ph type="ctrTitle"/>
          </p:nvPr>
        </p:nvSpPr>
        <p:spPr>
          <a:xfrm>
            <a:off x="893698" y="373569"/>
            <a:ext cx="8825658" cy="2677648"/>
          </a:xfrm>
        </p:spPr>
        <p:txBody>
          <a:bodyPr/>
          <a:lstStyle/>
          <a:p>
            <a:r>
              <a:rPr lang="en-US" dirty="0"/>
              <a:t>Objective </a:t>
            </a:r>
            <a:br>
              <a:rPr lang="en-US" dirty="0"/>
            </a:br>
            <a:endParaRPr lang="en-US" dirty="0"/>
          </a:p>
        </p:txBody>
      </p:sp>
      <p:sp>
        <p:nvSpPr>
          <p:cNvPr id="3" name="Subtitle 2">
            <a:extLst>
              <a:ext uri="{FF2B5EF4-FFF2-40B4-BE49-F238E27FC236}">
                <a16:creationId xmlns:a16="http://schemas.microsoft.com/office/drawing/2014/main" id="{EF0F4948-5E79-4FB6-970D-AA23DDE2E741}"/>
              </a:ext>
            </a:extLst>
          </p:cNvPr>
          <p:cNvSpPr>
            <a:spLocks noGrp="1"/>
          </p:cNvSpPr>
          <p:nvPr>
            <p:ph type="subTitle" idx="1"/>
          </p:nvPr>
        </p:nvSpPr>
        <p:spPr>
          <a:xfrm>
            <a:off x="1031463" y="2730481"/>
            <a:ext cx="8825658" cy="861420"/>
          </a:xfrm>
        </p:spPr>
        <p:txBody>
          <a:bodyPr>
            <a:noAutofit/>
          </a:bodyPr>
          <a:lstStyle/>
          <a:p>
            <a:r>
              <a:rPr lang="en-US" sz="2800" dirty="0"/>
              <a:t>Learn structure</a:t>
            </a:r>
          </a:p>
          <a:p>
            <a:r>
              <a:rPr lang="en-US" sz="2800" dirty="0"/>
              <a:t>Use switch statements</a:t>
            </a:r>
          </a:p>
          <a:p>
            <a:r>
              <a:rPr lang="en-US" sz="2800" dirty="0"/>
              <a:t>Pointer and structure</a:t>
            </a:r>
          </a:p>
          <a:p>
            <a:r>
              <a:rPr lang="en-US" sz="2800" dirty="0"/>
              <a:t>Array and structure</a:t>
            </a:r>
          </a:p>
          <a:p>
            <a:r>
              <a:rPr lang="en-US" sz="2800" dirty="0"/>
              <a:t>Function definition</a:t>
            </a:r>
          </a:p>
        </p:txBody>
      </p:sp>
      <p:sp>
        <p:nvSpPr>
          <p:cNvPr id="4" name="Oval 3">
            <a:extLst>
              <a:ext uri="{FF2B5EF4-FFF2-40B4-BE49-F238E27FC236}">
                <a16:creationId xmlns:a16="http://schemas.microsoft.com/office/drawing/2014/main" id="{5AEC423C-ADBE-4745-9E7C-4995417847B7}"/>
              </a:ext>
            </a:extLst>
          </p:cNvPr>
          <p:cNvSpPr/>
          <p:nvPr/>
        </p:nvSpPr>
        <p:spPr>
          <a:xfrm>
            <a:off x="885214" y="2997951"/>
            <a:ext cx="45719" cy="53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9958D90-DB03-48F9-B4E9-AEF95E38B77F}"/>
              </a:ext>
            </a:extLst>
          </p:cNvPr>
          <p:cNvSpPr/>
          <p:nvPr/>
        </p:nvSpPr>
        <p:spPr>
          <a:xfrm>
            <a:off x="894002" y="3513483"/>
            <a:ext cx="45719" cy="78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87F5BA-E327-41CC-8A21-3AC1DEE5EB12}"/>
              </a:ext>
            </a:extLst>
          </p:cNvPr>
          <p:cNvSpPr/>
          <p:nvPr/>
        </p:nvSpPr>
        <p:spPr>
          <a:xfrm>
            <a:off x="923327" y="4088741"/>
            <a:ext cx="45719" cy="53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C907CDF-4FF0-4CDA-80AF-582175770F4E}"/>
              </a:ext>
            </a:extLst>
          </p:cNvPr>
          <p:cNvSpPr/>
          <p:nvPr/>
        </p:nvSpPr>
        <p:spPr>
          <a:xfrm>
            <a:off x="930933" y="4643909"/>
            <a:ext cx="45719" cy="53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5BB1E8D-63A5-4187-8451-00CD8DC26930}"/>
              </a:ext>
            </a:extLst>
          </p:cNvPr>
          <p:cNvSpPr/>
          <p:nvPr/>
        </p:nvSpPr>
        <p:spPr>
          <a:xfrm>
            <a:off x="952936" y="5199077"/>
            <a:ext cx="45719" cy="53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89755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75EAF-2A72-4FD2-A252-098667595F6B}"/>
              </a:ext>
            </a:extLst>
          </p:cNvPr>
          <p:cNvSpPr>
            <a:spLocks noGrp="1"/>
          </p:cNvSpPr>
          <p:nvPr>
            <p:ph type="ctrTitle"/>
          </p:nvPr>
        </p:nvSpPr>
        <p:spPr>
          <a:xfrm>
            <a:off x="1154955" y="634483"/>
            <a:ext cx="8825658" cy="1614195"/>
          </a:xfrm>
        </p:spPr>
        <p:txBody>
          <a:bodyPr/>
          <a:lstStyle/>
          <a:p>
            <a:r>
              <a:rPr lang="en-US" sz="3200" dirty="0"/>
              <a:t>THE PROGRAM WAS Designed/CODED TO GET THE FOLLOWING </a:t>
            </a:r>
            <a:r>
              <a:rPr lang="en-US" sz="4400" dirty="0"/>
              <a:t>OUTPUT</a:t>
            </a:r>
          </a:p>
        </p:txBody>
      </p:sp>
      <p:sp>
        <p:nvSpPr>
          <p:cNvPr id="3" name="Subtitle 2">
            <a:extLst>
              <a:ext uri="{FF2B5EF4-FFF2-40B4-BE49-F238E27FC236}">
                <a16:creationId xmlns:a16="http://schemas.microsoft.com/office/drawing/2014/main" id="{B18F7972-9508-4874-8D47-60298473BAFE}"/>
              </a:ext>
            </a:extLst>
          </p:cNvPr>
          <p:cNvSpPr>
            <a:spLocks noGrp="1"/>
          </p:cNvSpPr>
          <p:nvPr>
            <p:ph type="subTitle" idx="1"/>
          </p:nvPr>
        </p:nvSpPr>
        <p:spPr>
          <a:xfrm>
            <a:off x="1462866" y="2998290"/>
            <a:ext cx="8825658" cy="861420"/>
          </a:xfrm>
        </p:spPr>
        <p:txBody>
          <a:bodyPr>
            <a:noAutofit/>
          </a:bodyPr>
          <a:lstStyle/>
          <a:p>
            <a:r>
              <a:rPr lang="en-US" dirty="0"/>
              <a:t>The program should store the following </a:t>
            </a:r>
            <a:r>
              <a:rPr lang="en-US" sz="3200" dirty="0"/>
              <a:t>data</a:t>
            </a:r>
            <a:r>
              <a:rPr lang="en-US" dirty="0"/>
              <a:t> about a speaker:</a:t>
            </a:r>
          </a:p>
          <a:p>
            <a:r>
              <a:rPr lang="en-US" dirty="0"/>
              <a:t>1. Name</a:t>
            </a:r>
          </a:p>
          <a:p>
            <a:r>
              <a:rPr lang="en-US" dirty="0"/>
              <a:t>2. Telephone Number</a:t>
            </a:r>
          </a:p>
          <a:p>
            <a:r>
              <a:rPr lang="en-US" dirty="0"/>
              <a:t>3. Speaking Topic</a:t>
            </a:r>
          </a:p>
          <a:p>
            <a:r>
              <a:rPr lang="en-US" dirty="0"/>
              <a:t>4. Fee Required</a:t>
            </a:r>
          </a:p>
          <a:p>
            <a:endParaRPr lang="en-US" dirty="0"/>
          </a:p>
        </p:txBody>
      </p:sp>
    </p:spTree>
    <p:extLst>
      <p:ext uri="{BB962C8B-B14F-4D97-AF65-F5344CB8AC3E}">
        <p14:creationId xmlns:p14="http://schemas.microsoft.com/office/powerpoint/2010/main" val="312569680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3463-DE0A-4318-93A0-E69EDC5B33BB}"/>
              </a:ext>
            </a:extLst>
          </p:cNvPr>
          <p:cNvSpPr>
            <a:spLocks noGrp="1"/>
          </p:cNvSpPr>
          <p:nvPr>
            <p:ph type="ctrTitle"/>
          </p:nvPr>
        </p:nvSpPr>
        <p:spPr>
          <a:xfrm>
            <a:off x="921690" y="644158"/>
            <a:ext cx="8825658" cy="2677648"/>
          </a:xfrm>
        </p:spPr>
        <p:txBody>
          <a:bodyPr/>
          <a:lstStyle/>
          <a:p>
            <a:r>
              <a:rPr lang="en-US" dirty="0"/>
              <a:t>Input Validation:</a:t>
            </a:r>
            <a:br>
              <a:rPr lang="en-US" dirty="0"/>
            </a:br>
            <a:endParaRPr lang="en-US" dirty="0"/>
          </a:p>
        </p:txBody>
      </p:sp>
      <p:sp>
        <p:nvSpPr>
          <p:cNvPr id="3" name="Subtitle 2">
            <a:extLst>
              <a:ext uri="{FF2B5EF4-FFF2-40B4-BE49-F238E27FC236}">
                <a16:creationId xmlns:a16="http://schemas.microsoft.com/office/drawing/2014/main" id="{58205C46-9545-406D-B82B-4E134050F92B}"/>
              </a:ext>
            </a:extLst>
          </p:cNvPr>
          <p:cNvSpPr>
            <a:spLocks noGrp="1"/>
          </p:cNvSpPr>
          <p:nvPr>
            <p:ph type="subTitle" idx="1"/>
          </p:nvPr>
        </p:nvSpPr>
        <p:spPr>
          <a:xfrm>
            <a:off x="987004" y="3321806"/>
            <a:ext cx="8825658" cy="1878563"/>
          </a:xfrm>
        </p:spPr>
        <p:txBody>
          <a:bodyPr>
            <a:normAutofit/>
          </a:bodyPr>
          <a:lstStyle/>
          <a:p>
            <a:r>
              <a:rPr lang="en-US" sz="2800" dirty="0"/>
              <a:t>When the data for a new speaker is entered, be sure the user enters data for all the fields. No negative amounts should be entered for a speaker’s fee.</a:t>
            </a:r>
          </a:p>
          <a:p>
            <a:endParaRPr lang="en-US" sz="2800" dirty="0"/>
          </a:p>
        </p:txBody>
      </p:sp>
    </p:spTree>
    <p:extLst>
      <p:ext uri="{BB962C8B-B14F-4D97-AF65-F5344CB8AC3E}">
        <p14:creationId xmlns:p14="http://schemas.microsoft.com/office/powerpoint/2010/main" val="20666506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1B85D-13D5-4B55-A52B-982BB682CC04}"/>
              </a:ext>
            </a:extLst>
          </p:cNvPr>
          <p:cNvSpPr>
            <a:spLocks noGrp="1"/>
          </p:cNvSpPr>
          <p:nvPr>
            <p:ph type="ctrTitle"/>
          </p:nvPr>
        </p:nvSpPr>
        <p:spPr>
          <a:xfrm>
            <a:off x="1250302" y="774440"/>
            <a:ext cx="8944915" cy="1763486"/>
          </a:xfrm>
        </p:spPr>
        <p:txBody>
          <a:bodyPr/>
          <a:lstStyle/>
          <a:p>
            <a:r>
              <a:rPr lang="en-US" sz="3200" dirty="0"/>
              <a:t>FOLLOWING POINTS WERE CONSIDERED WHILE CODING THE PROGRAM:</a:t>
            </a:r>
            <a:br>
              <a:rPr lang="en-US" sz="3200" dirty="0"/>
            </a:br>
            <a:endParaRPr lang="en-US" sz="3200" dirty="0"/>
          </a:p>
        </p:txBody>
      </p:sp>
      <p:sp>
        <p:nvSpPr>
          <p:cNvPr id="3" name="Subtitle 2">
            <a:extLst>
              <a:ext uri="{FF2B5EF4-FFF2-40B4-BE49-F238E27FC236}">
                <a16:creationId xmlns:a16="http://schemas.microsoft.com/office/drawing/2014/main" id="{D99D9EDC-A148-442F-8D3B-85F2DB0327BD}"/>
              </a:ext>
            </a:extLst>
          </p:cNvPr>
          <p:cNvSpPr>
            <a:spLocks noGrp="1"/>
          </p:cNvSpPr>
          <p:nvPr>
            <p:ph type="subTitle" idx="1"/>
          </p:nvPr>
        </p:nvSpPr>
        <p:spPr>
          <a:xfrm>
            <a:off x="755780" y="2845944"/>
            <a:ext cx="9731828" cy="2397860"/>
          </a:xfrm>
        </p:spPr>
        <p:txBody>
          <a:bodyPr>
            <a:noAutofit/>
          </a:bodyPr>
          <a:lstStyle/>
          <a:p>
            <a:pPr marL="457200" indent="-457200">
              <a:buAutoNum type="arabicPeriod"/>
            </a:pPr>
            <a:r>
              <a:rPr lang="en-US" sz="2000" dirty="0"/>
              <a:t>The program should  structures to store information of the speaker.</a:t>
            </a:r>
          </a:p>
          <a:p>
            <a:pPr marL="457200" indent="-457200">
              <a:buAutoNum type="arabicPeriod"/>
            </a:pPr>
            <a:r>
              <a:rPr lang="en-US" sz="2000" dirty="0"/>
              <a:t>The program should use an array of at least 10 structures. It should let the user enter data into the array, change the contents of any element, and display all the data stored in the array. The program should have a menu-driven user interface.</a:t>
            </a:r>
          </a:p>
          <a:p>
            <a:endParaRPr lang="en-US" sz="2000" dirty="0"/>
          </a:p>
        </p:txBody>
      </p:sp>
    </p:spTree>
    <p:extLst>
      <p:ext uri="{BB962C8B-B14F-4D97-AF65-F5344CB8AC3E}">
        <p14:creationId xmlns:p14="http://schemas.microsoft.com/office/powerpoint/2010/main" val="25963792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C6E9-A51E-44E7-915D-EDB548D50B56}"/>
              </a:ext>
            </a:extLst>
          </p:cNvPr>
          <p:cNvSpPr>
            <a:spLocks noGrp="1"/>
          </p:cNvSpPr>
          <p:nvPr>
            <p:ph type="ctrTitle"/>
          </p:nvPr>
        </p:nvSpPr>
        <p:spPr>
          <a:xfrm>
            <a:off x="1434874" y="896084"/>
            <a:ext cx="8825658" cy="2677648"/>
          </a:xfrm>
        </p:spPr>
        <p:txBody>
          <a:bodyPr/>
          <a:lstStyle/>
          <a:p>
            <a:r>
              <a:rPr lang="en-US" dirty="0"/>
              <a:t>What are structures?</a:t>
            </a:r>
            <a:br>
              <a:rPr lang="en-US" dirty="0"/>
            </a:br>
            <a:endParaRPr lang="en-US" dirty="0"/>
          </a:p>
        </p:txBody>
      </p:sp>
      <p:sp>
        <p:nvSpPr>
          <p:cNvPr id="3" name="Subtitle 2">
            <a:extLst>
              <a:ext uri="{FF2B5EF4-FFF2-40B4-BE49-F238E27FC236}">
                <a16:creationId xmlns:a16="http://schemas.microsoft.com/office/drawing/2014/main" id="{5C400BAC-BE58-4EA7-A264-B1674EFD1879}"/>
              </a:ext>
            </a:extLst>
          </p:cNvPr>
          <p:cNvSpPr>
            <a:spLocks noGrp="1"/>
          </p:cNvSpPr>
          <p:nvPr>
            <p:ph type="subTitle" idx="1"/>
          </p:nvPr>
        </p:nvSpPr>
        <p:spPr>
          <a:xfrm>
            <a:off x="1154955" y="3125755"/>
            <a:ext cx="8825658" cy="2513045"/>
          </a:xfrm>
        </p:spPr>
        <p:txBody>
          <a:bodyPr>
            <a:noAutofit/>
          </a:bodyPr>
          <a:lstStyle/>
          <a:p>
            <a:r>
              <a:rPr lang="en-US" sz="2400" dirty="0"/>
              <a:t>A structure is a user defined data type in C/C++. A structure creates a data type that can be used to group items of possibly different types into a single type.</a:t>
            </a:r>
          </a:p>
        </p:txBody>
      </p:sp>
    </p:spTree>
    <p:extLst>
      <p:ext uri="{BB962C8B-B14F-4D97-AF65-F5344CB8AC3E}">
        <p14:creationId xmlns:p14="http://schemas.microsoft.com/office/powerpoint/2010/main" val="24505359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276</TotalTime>
  <Words>860</Words>
  <Application>Microsoft Office PowerPoint</Application>
  <PresentationFormat>Widescreen</PresentationFormat>
  <Paragraphs>160</Paragraphs>
  <Slides>22</Slides>
  <Notes>1</Notes>
  <HiddenSlides>0</HiddenSlides>
  <MMClips>1</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Arial</vt:lpstr>
      <vt:lpstr>Calibri</vt:lpstr>
      <vt:lpstr>Century Gothic</vt:lpstr>
      <vt:lpstr>Wingdings 3</vt:lpstr>
      <vt:lpstr>Ion</vt:lpstr>
      <vt:lpstr>Package</vt:lpstr>
      <vt:lpstr>PowerPoint Presentation</vt:lpstr>
      <vt:lpstr>PowerPoint Presentation</vt:lpstr>
      <vt:lpstr>Speaker bureau</vt:lpstr>
      <vt:lpstr>PowerPoint Presentation</vt:lpstr>
      <vt:lpstr>Objective  </vt:lpstr>
      <vt:lpstr>THE PROGRAM WAS Designed/CODED TO GET THE FOLLOWING OUTPUT</vt:lpstr>
      <vt:lpstr>Input Validation: </vt:lpstr>
      <vt:lpstr>FOLLOWING POINTS WERE CONSIDERED WHILE CODING THE PROGRAM: </vt:lpstr>
      <vt:lpstr>What are structures? </vt:lpstr>
      <vt:lpstr>PowerPoint Presentation</vt:lpstr>
      <vt:lpstr>Structure in our code:</vt:lpstr>
      <vt:lpstr>Array and structure used in the code: </vt:lpstr>
      <vt:lpstr>PowerPoint Presentation</vt:lpstr>
      <vt:lpstr>Why array of structures is used?</vt:lpstr>
      <vt:lpstr>Function prototype:  the prototype declare a function which</vt:lpstr>
      <vt:lpstr>Parameter is pointer: </vt:lpstr>
      <vt:lpstr>why pointers?</vt:lpstr>
      <vt:lpstr>How our code use pointers?</vt:lpstr>
      <vt:lpstr>Menu-driven user inference:</vt:lpstr>
      <vt:lpstr>Lets test our code on a user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Maleeha Rehman</dc:creator>
  <cp:lastModifiedBy>Maleeha Rehman</cp:lastModifiedBy>
  <cp:revision>24</cp:revision>
  <dcterms:created xsi:type="dcterms:W3CDTF">2019-05-17T17:15:22Z</dcterms:created>
  <dcterms:modified xsi:type="dcterms:W3CDTF">2019-05-18T08:00:23Z</dcterms:modified>
</cp:coreProperties>
</file>