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6" r:id="rId11"/>
    <p:sldId id="265" r:id="rId12"/>
    <p:sldId id="268" r:id="rId13"/>
    <p:sldId id="267" r:id="rId14"/>
  </p:sldIdLst>
  <p:sldSz cx="18288000" cy="10287000"/>
  <p:notesSz cx="6858000" cy="9144000"/>
  <p:embeddedFontLst>
    <p:embeddedFont>
      <p:font typeface="Times New Roman Bold" panose="02020803070505020304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EDFF"/>
    <a:srgbClr val="D3F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2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jpeg"/><Relationship Id="rId3" Type="http://schemas.openxmlformats.org/officeDocument/2006/relationships/image" Target="../media/image1.png"/><Relationship Id="rId7" Type="http://schemas.openxmlformats.org/officeDocument/2006/relationships/image" Target="../media/image35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sv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sv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svg"/><Relationship Id="rId13" Type="http://schemas.openxmlformats.org/officeDocument/2006/relationships/hyperlink" Target="https://firebase.google.com/docs" TargetMode="External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hyperlink" Target="https://spring.io/projects/spring-boo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svg"/><Relationship Id="rId11" Type="http://schemas.openxmlformats.org/officeDocument/2006/relationships/hyperlink" Target="https://reactnative.dev/docs" TargetMode="External"/><Relationship Id="rId5" Type="http://schemas.openxmlformats.org/officeDocument/2006/relationships/image" Target="../media/image75.png"/><Relationship Id="rId15" Type="http://schemas.openxmlformats.org/officeDocument/2006/relationships/hyperlink" Target="https://python.langchain.com/" TargetMode="External"/><Relationship Id="rId10" Type="http://schemas.openxmlformats.org/officeDocument/2006/relationships/hyperlink" Target="https://www.hhs.gov/hipaa" TargetMode="External"/><Relationship Id="rId4" Type="http://schemas.openxmlformats.org/officeDocument/2006/relationships/image" Target="../media/image74.svg"/><Relationship Id="rId9" Type="http://schemas.openxmlformats.org/officeDocument/2006/relationships/hyperlink" Target="https://www.who.int/" TargetMode="External"/><Relationship Id="rId14" Type="http://schemas.openxmlformats.org/officeDocument/2006/relationships/hyperlink" Target="https://neo4j.com/docs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86.svg"/><Relationship Id="rId3" Type="http://schemas.openxmlformats.org/officeDocument/2006/relationships/image" Target="../media/image79.png"/><Relationship Id="rId7" Type="http://schemas.openxmlformats.org/officeDocument/2006/relationships/image" Target="../media/image1.png"/><Relationship Id="rId12" Type="http://schemas.openxmlformats.org/officeDocument/2006/relationships/image" Target="../media/image8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8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svg"/><Relationship Id="rId11" Type="http://schemas.openxmlformats.org/officeDocument/2006/relationships/image" Target="../media/image84.svg"/><Relationship Id="rId5" Type="http://schemas.openxmlformats.org/officeDocument/2006/relationships/image" Target="../media/image81.png"/><Relationship Id="rId15" Type="http://schemas.openxmlformats.org/officeDocument/2006/relationships/image" Target="../media/image88.svg"/><Relationship Id="rId10" Type="http://schemas.openxmlformats.org/officeDocument/2006/relationships/image" Target="../media/image83.png"/><Relationship Id="rId4" Type="http://schemas.openxmlformats.org/officeDocument/2006/relationships/image" Target="../media/image80.svg"/><Relationship Id="rId9" Type="http://schemas.openxmlformats.org/officeDocument/2006/relationships/image" Target="../media/image70.svg"/><Relationship Id="rId1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3.sv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2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10" Type="http://schemas.openxmlformats.org/officeDocument/2006/relationships/image" Target="../media/image31.jpe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.png"/><Relationship Id="rId7" Type="http://schemas.openxmlformats.org/officeDocument/2006/relationships/image" Target="../media/image35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33.sv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svg"/><Relationship Id="rId3" Type="http://schemas.openxmlformats.org/officeDocument/2006/relationships/image" Target="../media/image1.png"/><Relationship Id="rId7" Type="http://schemas.openxmlformats.org/officeDocument/2006/relationships/image" Target="../media/image43.sv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41.svg"/><Relationship Id="rId15" Type="http://schemas.openxmlformats.org/officeDocument/2006/relationships/image" Target="../media/image51.sv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svg"/><Relationship Id="rId1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53.sv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61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svg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727825" y="309431"/>
            <a:ext cx="18773054" cy="8198400"/>
            <a:chOff x="0" y="0"/>
            <a:chExt cx="25030739" cy="10931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030685" cy="10931144"/>
            </a:xfrm>
            <a:custGeom>
              <a:avLst/>
              <a:gdLst/>
              <a:ahLst/>
              <a:cxnLst/>
              <a:rect l="l" t="t" r="r" b="b"/>
              <a:pathLst>
                <a:path w="25030685" h="10931144">
                  <a:moveTo>
                    <a:pt x="0" y="0"/>
                  </a:moveTo>
                  <a:lnTo>
                    <a:pt x="25030685" y="0"/>
                  </a:lnTo>
                  <a:lnTo>
                    <a:pt x="25030685" y="10931144"/>
                  </a:lnTo>
                  <a:lnTo>
                    <a:pt x="0" y="10931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6139" r="-32318" b="-2651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-2276375" y="-2334259"/>
            <a:ext cx="5713228" cy="5713228"/>
          </a:xfrm>
          <a:custGeom>
            <a:avLst/>
            <a:gdLst/>
            <a:ahLst/>
            <a:cxnLst/>
            <a:rect l="l" t="t" r="r" b="b"/>
            <a:pathLst>
              <a:path w="5713228" h="5713228">
                <a:moveTo>
                  <a:pt x="0" y="0"/>
                </a:moveTo>
                <a:lnTo>
                  <a:pt x="5713228" y="0"/>
                </a:lnTo>
                <a:lnTo>
                  <a:pt x="5713228" y="5713228"/>
                </a:lnTo>
                <a:lnTo>
                  <a:pt x="0" y="57132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608193" y="7581900"/>
            <a:ext cx="5713228" cy="5713228"/>
          </a:xfrm>
          <a:custGeom>
            <a:avLst/>
            <a:gdLst/>
            <a:ahLst/>
            <a:cxnLst/>
            <a:rect l="l" t="t" r="r" b="b"/>
            <a:pathLst>
              <a:path w="5713228" h="5713228">
                <a:moveTo>
                  <a:pt x="0" y="0"/>
                </a:moveTo>
                <a:lnTo>
                  <a:pt x="5713228" y="0"/>
                </a:lnTo>
                <a:lnTo>
                  <a:pt x="5713228" y="5713228"/>
                </a:lnTo>
                <a:lnTo>
                  <a:pt x="0" y="57132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75451" y="6328845"/>
            <a:ext cx="4221829" cy="5153908"/>
          </a:xfrm>
          <a:custGeom>
            <a:avLst/>
            <a:gdLst/>
            <a:ahLst/>
            <a:cxnLst/>
            <a:rect l="l" t="t" r="r" b="b"/>
            <a:pathLst>
              <a:path w="4221829" h="5153908">
                <a:moveTo>
                  <a:pt x="0" y="0"/>
                </a:moveTo>
                <a:lnTo>
                  <a:pt x="4221829" y="0"/>
                </a:lnTo>
                <a:lnTo>
                  <a:pt x="4221829" y="5153908"/>
                </a:lnTo>
                <a:lnTo>
                  <a:pt x="0" y="51539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7" name="Freeform 7"/>
          <p:cNvSpPr/>
          <p:nvPr/>
        </p:nvSpPr>
        <p:spPr>
          <a:xfrm>
            <a:off x="16916332" y="-692252"/>
            <a:ext cx="1933166" cy="3958242"/>
          </a:xfrm>
          <a:custGeom>
            <a:avLst/>
            <a:gdLst/>
            <a:ahLst/>
            <a:cxnLst/>
            <a:rect l="l" t="t" r="r" b="b"/>
            <a:pathLst>
              <a:path w="1933166" h="3958242">
                <a:moveTo>
                  <a:pt x="0" y="0"/>
                </a:moveTo>
                <a:lnTo>
                  <a:pt x="1933166" y="0"/>
                </a:lnTo>
                <a:lnTo>
                  <a:pt x="1933166" y="3958242"/>
                </a:lnTo>
                <a:lnTo>
                  <a:pt x="0" y="39582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94223" y="6234336"/>
            <a:ext cx="5470520" cy="4204178"/>
          </a:xfrm>
          <a:custGeom>
            <a:avLst/>
            <a:gdLst/>
            <a:ahLst/>
            <a:cxnLst/>
            <a:rect l="l" t="t" r="r" b="b"/>
            <a:pathLst>
              <a:path w="5470520" h="4204178">
                <a:moveTo>
                  <a:pt x="0" y="0"/>
                </a:moveTo>
                <a:lnTo>
                  <a:pt x="5470520" y="0"/>
                </a:lnTo>
                <a:lnTo>
                  <a:pt x="5470520" y="4204178"/>
                </a:lnTo>
                <a:lnTo>
                  <a:pt x="0" y="42041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2795675" y="1910007"/>
            <a:ext cx="12697050" cy="4418850"/>
            <a:chOff x="0" y="0"/>
            <a:chExt cx="16929400" cy="5891800"/>
          </a:xfrm>
        </p:grpSpPr>
        <p:sp>
          <p:nvSpPr>
            <p:cNvPr id="10" name="Freeform 10"/>
            <p:cNvSpPr/>
            <p:nvPr/>
          </p:nvSpPr>
          <p:spPr>
            <a:xfrm>
              <a:off x="12700" y="12700"/>
              <a:ext cx="16903954" cy="5866384"/>
            </a:xfrm>
            <a:custGeom>
              <a:avLst/>
              <a:gdLst/>
              <a:ahLst/>
              <a:cxnLst/>
              <a:rect l="l" t="t" r="r" b="b"/>
              <a:pathLst>
                <a:path w="16903954" h="5866384">
                  <a:moveTo>
                    <a:pt x="0" y="0"/>
                  </a:moveTo>
                  <a:lnTo>
                    <a:pt x="16903954" y="0"/>
                  </a:lnTo>
                  <a:lnTo>
                    <a:pt x="16903954" y="5866384"/>
                  </a:lnTo>
                  <a:lnTo>
                    <a:pt x="0" y="586638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16929354" cy="5891784"/>
            </a:xfrm>
            <a:custGeom>
              <a:avLst/>
              <a:gdLst/>
              <a:ahLst/>
              <a:cxnLst/>
              <a:rect l="l" t="t" r="r" b="b"/>
              <a:pathLst>
                <a:path w="16929354" h="5891784">
                  <a:moveTo>
                    <a:pt x="12700" y="0"/>
                  </a:moveTo>
                  <a:lnTo>
                    <a:pt x="16916654" y="0"/>
                  </a:lnTo>
                  <a:cubicBezTo>
                    <a:pt x="16923640" y="0"/>
                    <a:pt x="16929354" y="5715"/>
                    <a:pt x="16929354" y="12700"/>
                  </a:cubicBezTo>
                  <a:lnTo>
                    <a:pt x="16929354" y="5879084"/>
                  </a:lnTo>
                  <a:cubicBezTo>
                    <a:pt x="16929354" y="5886069"/>
                    <a:pt x="16923640" y="5891784"/>
                    <a:pt x="16916654" y="5891784"/>
                  </a:cubicBezTo>
                  <a:lnTo>
                    <a:pt x="12700" y="5891784"/>
                  </a:lnTo>
                  <a:cubicBezTo>
                    <a:pt x="5715" y="5891784"/>
                    <a:pt x="0" y="5886069"/>
                    <a:pt x="0" y="5879084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879084"/>
                  </a:lnTo>
                  <a:lnTo>
                    <a:pt x="12700" y="5879084"/>
                  </a:lnTo>
                  <a:lnTo>
                    <a:pt x="12700" y="5866384"/>
                  </a:lnTo>
                  <a:lnTo>
                    <a:pt x="16916654" y="5866384"/>
                  </a:lnTo>
                  <a:lnTo>
                    <a:pt x="16916654" y="5879084"/>
                  </a:lnTo>
                  <a:lnTo>
                    <a:pt x="16903954" y="5879084"/>
                  </a:lnTo>
                  <a:lnTo>
                    <a:pt x="16903954" y="12700"/>
                  </a:lnTo>
                  <a:lnTo>
                    <a:pt x="16916654" y="12700"/>
                  </a:lnTo>
                  <a:lnTo>
                    <a:pt x="16916654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29ABD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61925"/>
              <a:ext cx="16929400" cy="60537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600"/>
                </a:lnSpc>
              </a:pPr>
              <a:r>
                <a:rPr lang="en-US" sz="8000" b="1" dirty="0" err="1">
                  <a:solidFill>
                    <a:srgbClr val="141E3A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HealthMate</a:t>
              </a:r>
              <a:r>
                <a:rPr lang="en-US" sz="8000" b="1" dirty="0">
                  <a:solidFill>
                    <a:srgbClr val="141E3A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–</a:t>
              </a:r>
              <a:r>
                <a:rPr lang="en-US" sz="8000" b="1" dirty="0">
                  <a:solidFill>
                    <a:srgbClr val="354163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</a:t>
              </a:r>
              <a:r>
                <a:rPr lang="en-US" sz="8000" b="1" dirty="0">
                  <a:solidFill>
                    <a:srgbClr val="29ABD9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Mobile Application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2795675" y="6726899"/>
            <a:ext cx="12697050" cy="1418624"/>
            <a:chOff x="0" y="0"/>
            <a:chExt cx="16929400" cy="1891499"/>
          </a:xfrm>
        </p:grpSpPr>
        <p:sp>
          <p:nvSpPr>
            <p:cNvPr id="14" name="Freeform 14"/>
            <p:cNvSpPr/>
            <p:nvPr/>
          </p:nvSpPr>
          <p:spPr>
            <a:xfrm>
              <a:off x="12700" y="12700"/>
              <a:ext cx="16903954" cy="1866138"/>
            </a:xfrm>
            <a:custGeom>
              <a:avLst/>
              <a:gdLst/>
              <a:ahLst/>
              <a:cxnLst/>
              <a:rect l="l" t="t" r="r" b="b"/>
              <a:pathLst>
                <a:path w="16903954" h="1866138">
                  <a:moveTo>
                    <a:pt x="0" y="0"/>
                  </a:moveTo>
                  <a:lnTo>
                    <a:pt x="16903954" y="0"/>
                  </a:lnTo>
                  <a:lnTo>
                    <a:pt x="16903954" y="1866138"/>
                  </a:lnTo>
                  <a:lnTo>
                    <a:pt x="0" y="186613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16929354" cy="1891538"/>
            </a:xfrm>
            <a:custGeom>
              <a:avLst/>
              <a:gdLst/>
              <a:ahLst/>
              <a:cxnLst/>
              <a:rect l="l" t="t" r="r" b="b"/>
              <a:pathLst>
                <a:path w="16929354" h="1891538">
                  <a:moveTo>
                    <a:pt x="12700" y="0"/>
                  </a:moveTo>
                  <a:lnTo>
                    <a:pt x="16916654" y="0"/>
                  </a:lnTo>
                  <a:cubicBezTo>
                    <a:pt x="16923640" y="0"/>
                    <a:pt x="16929354" y="5715"/>
                    <a:pt x="16929354" y="12700"/>
                  </a:cubicBezTo>
                  <a:lnTo>
                    <a:pt x="16929354" y="1878838"/>
                  </a:lnTo>
                  <a:cubicBezTo>
                    <a:pt x="16929354" y="1885823"/>
                    <a:pt x="16923640" y="1891538"/>
                    <a:pt x="16916654" y="1891538"/>
                  </a:cubicBezTo>
                  <a:lnTo>
                    <a:pt x="12700" y="1891538"/>
                  </a:lnTo>
                  <a:cubicBezTo>
                    <a:pt x="5715" y="1891538"/>
                    <a:pt x="0" y="1885823"/>
                    <a:pt x="0" y="1878838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1878838"/>
                  </a:lnTo>
                  <a:lnTo>
                    <a:pt x="12700" y="1878838"/>
                  </a:lnTo>
                  <a:lnTo>
                    <a:pt x="12700" y="1866138"/>
                  </a:lnTo>
                  <a:lnTo>
                    <a:pt x="16916654" y="1866138"/>
                  </a:lnTo>
                  <a:lnTo>
                    <a:pt x="16916654" y="1878838"/>
                  </a:lnTo>
                  <a:lnTo>
                    <a:pt x="16903954" y="1878838"/>
                  </a:lnTo>
                  <a:lnTo>
                    <a:pt x="16903954" y="12700"/>
                  </a:lnTo>
                  <a:lnTo>
                    <a:pt x="16916654" y="12700"/>
                  </a:lnTo>
                  <a:lnTo>
                    <a:pt x="16916654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29ABD9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85725"/>
              <a:ext cx="16929400" cy="19772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4000" b="1">
                  <a:solidFill>
                    <a:srgbClr val="141E3A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 Privacy-First Health Companion For Chronic Conditions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13792200" y="233613"/>
            <a:ext cx="2518096" cy="1053256"/>
          </a:xfrm>
          <a:custGeom>
            <a:avLst/>
            <a:gdLst/>
            <a:ahLst/>
            <a:cxnLst/>
            <a:rect l="l" t="t" r="r" b="b"/>
            <a:pathLst>
              <a:path w="2518096" h="1053256">
                <a:moveTo>
                  <a:pt x="0" y="0"/>
                </a:moveTo>
                <a:lnTo>
                  <a:pt x="2518096" y="0"/>
                </a:lnTo>
                <a:lnTo>
                  <a:pt x="2518096" y="1053256"/>
                </a:lnTo>
                <a:lnTo>
                  <a:pt x="0" y="105325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21FB1A-4078-6D81-BF83-7A9F4E53C59D}"/>
              </a:ext>
            </a:extLst>
          </p:cNvPr>
          <p:cNvSpPr txBox="1"/>
          <p:nvPr/>
        </p:nvSpPr>
        <p:spPr>
          <a:xfrm>
            <a:off x="14980865" y="9149986"/>
            <a:ext cx="3302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Name: T.A.M.I. </a:t>
            </a:r>
            <a:r>
              <a:rPr lang="en-US" sz="2000" dirty="0" err="1"/>
              <a:t>Dayarathna</a:t>
            </a:r>
            <a:endParaRPr lang="en-US" sz="2000" dirty="0"/>
          </a:p>
          <a:p>
            <a:r>
              <a:rPr lang="en-US" sz="2000" dirty="0"/>
              <a:t>Reg No: 421460186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-5">
            <a:off x="-104986" y="-5729670"/>
            <a:ext cx="19959778" cy="8198378"/>
            <a:chOff x="0" y="0"/>
            <a:chExt cx="26613037" cy="10931171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26612977" cy="10931144"/>
            </a:xfrm>
            <a:custGeom>
              <a:avLst/>
              <a:gdLst/>
              <a:ahLst/>
              <a:cxnLst/>
              <a:rect l="l" t="t" r="r" b="b"/>
              <a:pathLst>
                <a:path w="26612977" h="10931144">
                  <a:moveTo>
                    <a:pt x="26612977" y="0"/>
                  </a:moveTo>
                  <a:lnTo>
                    <a:pt x="0" y="0"/>
                  </a:lnTo>
                  <a:lnTo>
                    <a:pt x="0" y="10931144"/>
                  </a:lnTo>
                  <a:lnTo>
                    <a:pt x="26612977" y="10931144"/>
                  </a:lnTo>
                  <a:lnTo>
                    <a:pt x="26612977" y="0"/>
                  </a:lnTo>
                  <a:close/>
                </a:path>
              </a:pathLst>
            </a:custGeom>
            <a:blipFill>
              <a:blip r:embed="rId3"/>
              <a:stretch>
                <a:fillRect l="-36139" r="-32318" b="-9140"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 rot="-308144">
            <a:off x="5788449" y="7598496"/>
            <a:ext cx="19178397" cy="8198358"/>
            <a:chOff x="9552577" y="-1551216"/>
            <a:chExt cx="25571196" cy="10931144"/>
          </a:xfrm>
        </p:grpSpPr>
        <p:sp>
          <p:nvSpPr>
            <p:cNvPr id="5" name="Freeform 5"/>
            <p:cNvSpPr/>
            <p:nvPr/>
          </p:nvSpPr>
          <p:spPr>
            <a:xfrm flipH="1">
              <a:off x="9552577" y="-1551216"/>
              <a:ext cx="25571196" cy="10931144"/>
            </a:xfrm>
            <a:custGeom>
              <a:avLst/>
              <a:gdLst/>
              <a:ahLst/>
              <a:cxnLst/>
              <a:rect l="l" t="t" r="r" b="b"/>
              <a:pathLst>
                <a:path w="25571196" h="10931144">
                  <a:moveTo>
                    <a:pt x="25571196" y="0"/>
                  </a:moveTo>
                  <a:lnTo>
                    <a:pt x="0" y="0"/>
                  </a:lnTo>
                  <a:lnTo>
                    <a:pt x="0" y="10931144"/>
                  </a:lnTo>
                  <a:lnTo>
                    <a:pt x="25571196" y="10931144"/>
                  </a:lnTo>
                  <a:lnTo>
                    <a:pt x="25571196" y="0"/>
                  </a:lnTo>
                  <a:close/>
                </a:path>
              </a:pathLst>
            </a:custGeom>
            <a:blipFill>
              <a:blip r:embed="rId3"/>
              <a:stretch>
                <a:fillRect l="-36139" r="-32318" b="-4867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-425172" y="3771900"/>
            <a:ext cx="5219901" cy="7324069"/>
          </a:xfrm>
          <a:custGeom>
            <a:avLst/>
            <a:gdLst/>
            <a:ahLst/>
            <a:cxnLst/>
            <a:rect l="l" t="t" r="r" b="b"/>
            <a:pathLst>
              <a:path w="5219901" h="7324069">
                <a:moveTo>
                  <a:pt x="0" y="0"/>
                </a:moveTo>
                <a:lnTo>
                  <a:pt x="5219901" y="0"/>
                </a:lnTo>
                <a:lnTo>
                  <a:pt x="5219901" y="7324070"/>
                </a:lnTo>
                <a:lnTo>
                  <a:pt x="0" y="7324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9" name="Freeform 9"/>
          <p:cNvSpPr/>
          <p:nvPr/>
        </p:nvSpPr>
        <p:spPr>
          <a:xfrm>
            <a:off x="14084247" y="3094537"/>
            <a:ext cx="5219901" cy="7324069"/>
          </a:xfrm>
          <a:custGeom>
            <a:avLst/>
            <a:gdLst/>
            <a:ahLst/>
            <a:cxnLst/>
            <a:rect l="l" t="t" r="r" b="b"/>
            <a:pathLst>
              <a:path w="5219901" h="7324069">
                <a:moveTo>
                  <a:pt x="0" y="0"/>
                </a:moveTo>
                <a:lnTo>
                  <a:pt x="5219901" y="0"/>
                </a:lnTo>
                <a:lnTo>
                  <a:pt x="5219901" y="7324070"/>
                </a:lnTo>
                <a:lnTo>
                  <a:pt x="0" y="73240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-1003597" y="911376"/>
            <a:ext cx="15225150" cy="110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b="1" u="sng" dirty="0">
                <a:solidFill>
                  <a:srgbClr val="141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Resource Requirements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88784" y="2781300"/>
            <a:ext cx="10594095" cy="90178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 with Expo Go, Java Spring Boot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, Firebase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Neo4j 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Libraries for PDF/CSV export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computer, Android smartphone for testing, Servers for backend hosting, Cloud instances for development &amp; testing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Developer, Backend Developer, AI/ML Specialist, UI/UX designer, Database Administrator, QA Tester</a:t>
            </a:r>
          </a:p>
          <a:p>
            <a:pPr marL="772160" lvl="1" indent="-386080" algn="ctr">
              <a:lnSpc>
                <a:spcPts val="3840"/>
              </a:lnSpc>
            </a:pPr>
            <a:endParaRPr lang="en-US" sz="3200" b="1" dirty="0">
              <a:solidFill>
                <a:srgbClr val="141E3A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772160" lvl="1" indent="-386080" algn="ctr">
              <a:lnSpc>
                <a:spcPts val="3840"/>
              </a:lnSpc>
            </a:pPr>
            <a:endParaRPr lang="en-US" sz="3200" b="1" dirty="0">
              <a:solidFill>
                <a:srgbClr val="141E3A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772160" lvl="1" indent="-386080" algn="ctr">
              <a:lnSpc>
                <a:spcPts val="3840"/>
              </a:lnSpc>
            </a:pPr>
            <a:endParaRPr lang="en-US" sz="3200" b="1" dirty="0">
              <a:solidFill>
                <a:srgbClr val="141E3A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772160" lvl="1" indent="-386080" algn="ctr">
              <a:lnSpc>
                <a:spcPts val="3840"/>
              </a:lnSpc>
            </a:pPr>
            <a:endParaRPr lang="en-US" sz="3200" b="1" dirty="0">
              <a:solidFill>
                <a:srgbClr val="141E3A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772160" lvl="1" indent="-386080" algn="ctr">
              <a:lnSpc>
                <a:spcPts val="3840"/>
              </a:lnSpc>
            </a:pPr>
            <a:endParaRPr lang="en-US" sz="3200" b="1" dirty="0">
              <a:solidFill>
                <a:srgbClr val="141E3A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772160" lvl="1" indent="-386080" algn="ctr">
              <a:lnSpc>
                <a:spcPts val="3840"/>
              </a:lnSpc>
            </a:pPr>
            <a:endParaRPr lang="en-US" sz="3200" b="1" dirty="0">
              <a:solidFill>
                <a:srgbClr val="141E3A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3448155" y="1170383"/>
            <a:ext cx="3842984" cy="7800596"/>
            <a:chOff x="0" y="0"/>
            <a:chExt cx="5123979" cy="1040079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123942" cy="10400792"/>
            </a:xfrm>
            <a:custGeom>
              <a:avLst/>
              <a:gdLst/>
              <a:ahLst/>
              <a:cxnLst/>
              <a:rect l="l" t="t" r="r" b="b"/>
              <a:pathLst>
                <a:path w="5123942" h="10400792">
                  <a:moveTo>
                    <a:pt x="157734" y="0"/>
                  </a:moveTo>
                  <a:cubicBezTo>
                    <a:pt x="70358" y="0"/>
                    <a:pt x="0" y="70358"/>
                    <a:pt x="0" y="160147"/>
                  </a:cubicBezTo>
                  <a:lnTo>
                    <a:pt x="0" y="10243058"/>
                  </a:lnTo>
                  <a:cubicBezTo>
                    <a:pt x="0" y="10330434"/>
                    <a:pt x="70358" y="10400792"/>
                    <a:pt x="157734" y="10400792"/>
                  </a:cubicBezTo>
                  <a:lnTo>
                    <a:pt x="4966081" y="10400792"/>
                  </a:lnTo>
                  <a:cubicBezTo>
                    <a:pt x="5053457" y="10400792"/>
                    <a:pt x="5123815" y="10330307"/>
                    <a:pt x="5123815" y="10243058"/>
                  </a:cubicBezTo>
                  <a:lnTo>
                    <a:pt x="5123815" y="160147"/>
                  </a:lnTo>
                  <a:cubicBezTo>
                    <a:pt x="5123942" y="70358"/>
                    <a:pt x="5053584" y="0"/>
                    <a:pt x="4966081" y="0"/>
                  </a:cubicBezTo>
                  <a:close/>
                </a:path>
              </a:pathLst>
            </a:custGeom>
            <a:solidFill>
              <a:srgbClr val="29ABD9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3634573" y="1817545"/>
            <a:ext cx="3486212" cy="6651926"/>
            <a:chOff x="0" y="0"/>
            <a:chExt cx="4648283" cy="886923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648200" cy="8869172"/>
            </a:xfrm>
            <a:custGeom>
              <a:avLst/>
              <a:gdLst/>
              <a:ahLst/>
              <a:cxnLst/>
              <a:rect l="l" t="t" r="r" b="b"/>
              <a:pathLst>
                <a:path w="4648200" h="8869172">
                  <a:moveTo>
                    <a:pt x="0" y="0"/>
                  </a:moveTo>
                  <a:lnTo>
                    <a:pt x="0" y="8869172"/>
                  </a:lnTo>
                  <a:lnTo>
                    <a:pt x="4648200" y="8869172"/>
                  </a:lnTo>
                  <a:lnTo>
                    <a:pt x="4648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3626561" y="1817545"/>
            <a:ext cx="3494224" cy="6651910"/>
            <a:chOff x="0" y="0"/>
            <a:chExt cx="4658965" cy="886921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658995" cy="8869172"/>
            </a:xfrm>
            <a:custGeom>
              <a:avLst/>
              <a:gdLst/>
              <a:ahLst/>
              <a:cxnLst/>
              <a:rect l="l" t="t" r="r" b="b"/>
              <a:pathLst>
                <a:path w="4658995" h="8869172">
                  <a:moveTo>
                    <a:pt x="0" y="0"/>
                  </a:moveTo>
                  <a:lnTo>
                    <a:pt x="4658995" y="0"/>
                  </a:lnTo>
                  <a:lnTo>
                    <a:pt x="4658995" y="8869172"/>
                  </a:lnTo>
                  <a:lnTo>
                    <a:pt x="0" y="88691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8149" r="-18158" b="-233"/>
              </a:stretch>
            </a:blipFill>
          </p:spPr>
        </p:sp>
      </p:grpSp>
      <p:grpSp>
        <p:nvGrpSpPr>
          <p:cNvPr id="18" name="Group 18"/>
          <p:cNvGrpSpPr/>
          <p:nvPr/>
        </p:nvGrpSpPr>
        <p:grpSpPr>
          <a:xfrm>
            <a:off x="15181525" y="1322991"/>
            <a:ext cx="376242" cy="363566"/>
            <a:chOff x="0" y="0"/>
            <a:chExt cx="501656" cy="484755"/>
          </a:xfrm>
        </p:grpSpPr>
        <p:sp>
          <p:nvSpPr>
            <p:cNvPr id="19" name="Freeform 19"/>
            <p:cNvSpPr/>
            <p:nvPr/>
          </p:nvSpPr>
          <p:spPr>
            <a:xfrm>
              <a:off x="33909" y="33782"/>
              <a:ext cx="433832" cy="417068"/>
            </a:xfrm>
            <a:custGeom>
              <a:avLst/>
              <a:gdLst/>
              <a:ahLst/>
              <a:cxnLst/>
              <a:rect l="l" t="t" r="r" b="b"/>
              <a:pathLst>
                <a:path w="433832" h="417068">
                  <a:moveTo>
                    <a:pt x="0" y="208534"/>
                  </a:moveTo>
                  <a:cubicBezTo>
                    <a:pt x="0" y="93345"/>
                    <a:pt x="97155" y="0"/>
                    <a:pt x="216916" y="0"/>
                  </a:cubicBezTo>
                  <a:cubicBezTo>
                    <a:pt x="336677" y="0"/>
                    <a:pt x="433832" y="93345"/>
                    <a:pt x="433832" y="208534"/>
                  </a:cubicBezTo>
                  <a:cubicBezTo>
                    <a:pt x="433832" y="323723"/>
                    <a:pt x="336804" y="417068"/>
                    <a:pt x="216916" y="417068"/>
                  </a:cubicBezTo>
                  <a:cubicBezTo>
                    <a:pt x="97028" y="417068"/>
                    <a:pt x="0" y="323723"/>
                    <a:pt x="0" y="2085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501650" cy="484759"/>
            </a:xfrm>
            <a:custGeom>
              <a:avLst/>
              <a:gdLst/>
              <a:ahLst/>
              <a:cxnLst/>
              <a:rect l="l" t="t" r="r" b="b"/>
              <a:pathLst>
                <a:path w="501650" h="484759">
                  <a:moveTo>
                    <a:pt x="0" y="242316"/>
                  </a:moveTo>
                  <a:cubicBezTo>
                    <a:pt x="0" y="107315"/>
                    <a:pt x="113538" y="0"/>
                    <a:pt x="250825" y="0"/>
                  </a:cubicBezTo>
                  <a:lnTo>
                    <a:pt x="250825" y="33909"/>
                  </a:lnTo>
                  <a:lnTo>
                    <a:pt x="250825" y="0"/>
                  </a:lnTo>
                  <a:cubicBezTo>
                    <a:pt x="388112" y="0"/>
                    <a:pt x="501650" y="107315"/>
                    <a:pt x="501650" y="242316"/>
                  </a:cubicBezTo>
                  <a:lnTo>
                    <a:pt x="467741" y="242316"/>
                  </a:lnTo>
                  <a:lnTo>
                    <a:pt x="501650" y="242316"/>
                  </a:lnTo>
                  <a:cubicBezTo>
                    <a:pt x="501650" y="377444"/>
                    <a:pt x="388112" y="484632"/>
                    <a:pt x="250825" y="484632"/>
                  </a:cubicBezTo>
                  <a:lnTo>
                    <a:pt x="250825" y="450850"/>
                  </a:lnTo>
                  <a:lnTo>
                    <a:pt x="250825" y="484759"/>
                  </a:lnTo>
                  <a:cubicBezTo>
                    <a:pt x="113538" y="484759"/>
                    <a:pt x="0" y="377444"/>
                    <a:pt x="0" y="242316"/>
                  </a:cubicBezTo>
                  <a:lnTo>
                    <a:pt x="33909" y="242316"/>
                  </a:lnTo>
                  <a:lnTo>
                    <a:pt x="67691" y="242316"/>
                  </a:lnTo>
                  <a:lnTo>
                    <a:pt x="33909" y="242316"/>
                  </a:lnTo>
                  <a:lnTo>
                    <a:pt x="0" y="242316"/>
                  </a:lnTo>
                  <a:moveTo>
                    <a:pt x="67691" y="242316"/>
                  </a:moveTo>
                  <a:cubicBezTo>
                    <a:pt x="67691" y="260985"/>
                    <a:pt x="52578" y="276225"/>
                    <a:pt x="33782" y="276225"/>
                  </a:cubicBezTo>
                  <a:cubicBezTo>
                    <a:pt x="14986" y="276225"/>
                    <a:pt x="0" y="261112"/>
                    <a:pt x="0" y="242316"/>
                  </a:cubicBezTo>
                  <a:cubicBezTo>
                    <a:pt x="0" y="223520"/>
                    <a:pt x="15113" y="208407"/>
                    <a:pt x="33909" y="208407"/>
                  </a:cubicBezTo>
                  <a:cubicBezTo>
                    <a:pt x="52705" y="208407"/>
                    <a:pt x="67818" y="223520"/>
                    <a:pt x="67818" y="242316"/>
                  </a:cubicBezTo>
                  <a:cubicBezTo>
                    <a:pt x="67818" y="337566"/>
                    <a:pt x="148463" y="416941"/>
                    <a:pt x="250952" y="416941"/>
                  </a:cubicBezTo>
                  <a:cubicBezTo>
                    <a:pt x="353441" y="416941"/>
                    <a:pt x="434086" y="337439"/>
                    <a:pt x="434086" y="242316"/>
                  </a:cubicBezTo>
                  <a:cubicBezTo>
                    <a:pt x="434086" y="147193"/>
                    <a:pt x="353187" y="67691"/>
                    <a:pt x="250825" y="67691"/>
                  </a:cubicBezTo>
                  <a:lnTo>
                    <a:pt x="250825" y="33909"/>
                  </a:lnTo>
                  <a:lnTo>
                    <a:pt x="250825" y="67691"/>
                  </a:lnTo>
                  <a:cubicBezTo>
                    <a:pt x="148463" y="67691"/>
                    <a:pt x="67691" y="147193"/>
                    <a:pt x="67691" y="242316"/>
                  </a:cubicBezTo>
                  <a:close/>
                </a:path>
              </a:pathLst>
            </a:custGeom>
            <a:solidFill>
              <a:srgbClr val="0B4657"/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5097334" y="8574889"/>
            <a:ext cx="544598" cy="272536"/>
            <a:chOff x="0" y="0"/>
            <a:chExt cx="726131" cy="36338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726186" cy="363347"/>
            </a:xfrm>
            <a:custGeom>
              <a:avLst/>
              <a:gdLst/>
              <a:ahLst/>
              <a:cxnLst/>
              <a:rect l="l" t="t" r="r" b="b"/>
              <a:pathLst>
                <a:path w="726186" h="363347">
                  <a:moveTo>
                    <a:pt x="0" y="60579"/>
                  </a:moveTo>
                  <a:cubicBezTo>
                    <a:pt x="0" y="27178"/>
                    <a:pt x="27178" y="0"/>
                    <a:pt x="60579" y="0"/>
                  </a:cubicBezTo>
                  <a:lnTo>
                    <a:pt x="665607" y="0"/>
                  </a:lnTo>
                  <a:cubicBezTo>
                    <a:pt x="699008" y="0"/>
                    <a:pt x="726186" y="27178"/>
                    <a:pt x="726186" y="60579"/>
                  </a:cubicBezTo>
                  <a:lnTo>
                    <a:pt x="726186" y="302768"/>
                  </a:lnTo>
                  <a:cubicBezTo>
                    <a:pt x="726186" y="336169"/>
                    <a:pt x="699008" y="363347"/>
                    <a:pt x="665607" y="363347"/>
                  </a:cubicBezTo>
                  <a:lnTo>
                    <a:pt x="60579" y="363347"/>
                  </a:lnTo>
                  <a:cubicBezTo>
                    <a:pt x="27178" y="363347"/>
                    <a:pt x="0" y="336296"/>
                    <a:pt x="0" y="30276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7127914" y="-440586"/>
            <a:ext cx="2674753" cy="3818274"/>
          </a:xfrm>
          <a:custGeom>
            <a:avLst/>
            <a:gdLst/>
            <a:ahLst/>
            <a:cxnLst/>
            <a:rect l="l" t="t" r="r" b="b"/>
            <a:pathLst>
              <a:path w="2674753" h="3818274">
                <a:moveTo>
                  <a:pt x="0" y="0"/>
                </a:moveTo>
                <a:lnTo>
                  <a:pt x="2674753" y="0"/>
                </a:lnTo>
                <a:lnTo>
                  <a:pt x="2674753" y="3818274"/>
                </a:lnTo>
                <a:lnTo>
                  <a:pt x="0" y="3818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66002" y="8415304"/>
            <a:ext cx="1749950" cy="2703922"/>
          </a:xfrm>
          <a:custGeom>
            <a:avLst/>
            <a:gdLst/>
            <a:ahLst/>
            <a:cxnLst/>
            <a:rect l="l" t="t" r="r" b="b"/>
            <a:pathLst>
              <a:path w="1749950" h="2703922">
                <a:moveTo>
                  <a:pt x="0" y="0"/>
                </a:moveTo>
                <a:lnTo>
                  <a:pt x="1749950" y="0"/>
                </a:lnTo>
                <a:lnTo>
                  <a:pt x="1749950" y="2703922"/>
                </a:lnTo>
                <a:lnTo>
                  <a:pt x="0" y="27039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726095" y="8836884"/>
            <a:ext cx="2982050" cy="3230100"/>
          </a:xfrm>
          <a:custGeom>
            <a:avLst/>
            <a:gdLst/>
            <a:ahLst/>
            <a:cxnLst/>
            <a:rect l="l" t="t" r="r" b="b"/>
            <a:pathLst>
              <a:path w="2982050" h="3230100">
                <a:moveTo>
                  <a:pt x="0" y="0"/>
                </a:moveTo>
                <a:lnTo>
                  <a:pt x="2982050" y="0"/>
                </a:lnTo>
                <a:lnTo>
                  <a:pt x="2982050" y="3230100"/>
                </a:lnTo>
                <a:lnTo>
                  <a:pt x="0" y="32301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6" name="Freeform 6"/>
          <p:cNvSpPr/>
          <p:nvPr/>
        </p:nvSpPr>
        <p:spPr>
          <a:xfrm>
            <a:off x="3578260" y="9217066"/>
            <a:ext cx="7542334" cy="7542334"/>
          </a:xfrm>
          <a:custGeom>
            <a:avLst/>
            <a:gdLst/>
            <a:ahLst/>
            <a:cxnLst/>
            <a:rect l="l" t="t" r="r" b="b"/>
            <a:pathLst>
              <a:path w="7542334" h="7542334">
                <a:moveTo>
                  <a:pt x="0" y="0"/>
                </a:moveTo>
                <a:lnTo>
                  <a:pt x="7542334" y="0"/>
                </a:lnTo>
                <a:lnTo>
                  <a:pt x="7542334" y="7542334"/>
                </a:lnTo>
                <a:lnTo>
                  <a:pt x="0" y="75423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28712" y="94784"/>
            <a:ext cx="1151927" cy="1854556"/>
          </a:xfrm>
          <a:custGeom>
            <a:avLst/>
            <a:gdLst/>
            <a:ahLst/>
            <a:cxnLst/>
            <a:rect l="l" t="t" r="r" b="b"/>
            <a:pathLst>
              <a:path w="1151927" h="1854556">
                <a:moveTo>
                  <a:pt x="0" y="0"/>
                </a:moveTo>
                <a:lnTo>
                  <a:pt x="1151927" y="0"/>
                </a:lnTo>
                <a:lnTo>
                  <a:pt x="1151927" y="1854556"/>
                </a:lnTo>
                <a:lnTo>
                  <a:pt x="0" y="185455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31425" y="94784"/>
            <a:ext cx="15225150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7000" b="1" u="sng" dirty="0">
                <a:solidFill>
                  <a:srgbClr val="141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Time Schedule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4F6DB08-FF6A-F5B7-B03B-581E80C66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151440"/>
              </p:ext>
            </p:extLst>
          </p:nvPr>
        </p:nvGraphicFramePr>
        <p:xfrm>
          <a:off x="914400" y="1022063"/>
          <a:ext cx="16459199" cy="901147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049940">
                  <a:extLst>
                    <a:ext uri="{9D8B030D-6E8A-4147-A177-3AD203B41FA5}">
                      <a16:colId xmlns:a16="http://schemas.microsoft.com/office/drawing/2014/main" val="2781340634"/>
                    </a:ext>
                  </a:extLst>
                </a:gridCol>
                <a:gridCol w="8384947">
                  <a:extLst>
                    <a:ext uri="{9D8B030D-6E8A-4147-A177-3AD203B41FA5}">
                      <a16:colId xmlns:a16="http://schemas.microsoft.com/office/drawing/2014/main" val="3127430192"/>
                    </a:ext>
                  </a:extLst>
                </a:gridCol>
                <a:gridCol w="1112287">
                  <a:extLst>
                    <a:ext uri="{9D8B030D-6E8A-4147-A177-3AD203B41FA5}">
                      <a16:colId xmlns:a16="http://schemas.microsoft.com/office/drawing/2014/main" val="3088573322"/>
                    </a:ext>
                  </a:extLst>
                </a:gridCol>
                <a:gridCol w="1112287">
                  <a:extLst>
                    <a:ext uri="{9D8B030D-6E8A-4147-A177-3AD203B41FA5}">
                      <a16:colId xmlns:a16="http://schemas.microsoft.com/office/drawing/2014/main" val="6453624"/>
                    </a:ext>
                  </a:extLst>
                </a:gridCol>
                <a:gridCol w="941168">
                  <a:extLst>
                    <a:ext uri="{9D8B030D-6E8A-4147-A177-3AD203B41FA5}">
                      <a16:colId xmlns:a16="http://schemas.microsoft.com/office/drawing/2014/main" val="2500944716"/>
                    </a:ext>
                  </a:extLst>
                </a:gridCol>
                <a:gridCol w="1026729">
                  <a:extLst>
                    <a:ext uri="{9D8B030D-6E8A-4147-A177-3AD203B41FA5}">
                      <a16:colId xmlns:a16="http://schemas.microsoft.com/office/drawing/2014/main" val="956874954"/>
                    </a:ext>
                  </a:extLst>
                </a:gridCol>
                <a:gridCol w="983947">
                  <a:extLst>
                    <a:ext uri="{9D8B030D-6E8A-4147-A177-3AD203B41FA5}">
                      <a16:colId xmlns:a16="http://schemas.microsoft.com/office/drawing/2014/main" val="458068033"/>
                    </a:ext>
                  </a:extLst>
                </a:gridCol>
                <a:gridCol w="946594">
                  <a:extLst>
                    <a:ext uri="{9D8B030D-6E8A-4147-A177-3AD203B41FA5}">
                      <a16:colId xmlns:a16="http://schemas.microsoft.com/office/drawing/2014/main" val="293338523"/>
                    </a:ext>
                  </a:extLst>
                </a:gridCol>
                <a:gridCol w="901300">
                  <a:extLst>
                    <a:ext uri="{9D8B030D-6E8A-4147-A177-3AD203B41FA5}">
                      <a16:colId xmlns:a16="http://schemas.microsoft.com/office/drawing/2014/main" val="1571644396"/>
                    </a:ext>
                  </a:extLst>
                </a:gridCol>
              </a:tblGrid>
              <a:tr h="61100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Task Name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89009" marR="89009" marT="44505" marB="44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2025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89009" marR="89009" marT="44505" marB="4450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078824"/>
                  </a:ext>
                </a:extLst>
              </a:tr>
              <a:tr h="409566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Aug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Sep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Oct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Nov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Dec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dirty="0">
                          <a:effectLst/>
                        </a:rPr>
                        <a:t>Jan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dirty="0">
                          <a:effectLst/>
                        </a:rPr>
                        <a:t>Feb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486039"/>
                  </a:ext>
                </a:extLst>
              </a:tr>
              <a:tr h="439977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2800" dirty="0">
                          <a:effectLst/>
                        </a:rPr>
                        <a:t>1 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Proposal writing online workshop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907911"/>
                  </a:ext>
                </a:extLst>
              </a:tr>
              <a:tr h="439977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2800" dirty="0">
                          <a:effectLst/>
                        </a:rPr>
                        <a:t>2 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Project proposal submission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09695"/>
                  </a:ext>
                </a:extLst>
              </a:tr>
              <a:tr h="439977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2800" dirty="0">
                          <a:effectLst/>
                        </a:rPr>
                        <a:t>3 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Project proposal evaluation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826733"/>
                  </a:ext>
                </a:extLst>
              </a:tr>
              <a:tr h="439977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2800" dirty="0">
                          <a:effectLst/>
                        </a:rPr>
                        <a:t> 4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Notify the selection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647009"/>
                  </a:ext>
                </a:extLst>
              </a:tr>
              <a:tr h="83816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2800" dirty="0">
                          <a:effectLst/>
                        </a:rPr>
                        <a:t> 5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Requirement gathering. Literature Survey Progress Report Submission.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486317"/>
                  </a:ext>
                </a:extLst>
              </a:tr>
              <a:tr h="83816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2800" dirty="0">
                          <a:effectLst/>
                        </a:rPr>
                        <a:t> 6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Chapter 1 – Introduction background of the problem draft report submission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285174"/>
                  </a:ext>
                </a:extLst>
              </a:tr>
              <a:tr h="83816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2800" dirty="0">
                          <a:effectLst/>
                        </a:rPr>
                        <a:t> 7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Draft report of chapter 2 - Literature Review - Progress Report Submission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8712385"/>
                  </a:ext>
                </a:extLst>
              </a:tr>
              <a:tr h="83816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2800" dirty="0">
                          <a:effectLst/>
                        </a:rPr>
                        <a:t> 8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Draft report of chapter 3 – Research Methodology Progress Report Submission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127909"/>
                  </a:ext>
                </a:extLst>
              </a:tr>
              <a:tr h="439977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2800" dirty="0">
                          <a:effectLst/>
                        </a:rPr>
                        <a:t> 9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Data Collection Project Implementation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106277"/>
                  </a:ext>
                </a:extLst>
              </a:tr>
              <a:tr h="83816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2800" dirty="0">
                          <a:effectLst/>
                        </a:rPr>
                        <a:t>10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Draft Report of chapter 4 – (Data Analysis of Implementation and evaluation)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886651"/>
                  </a:ext>
                </a:extLst>
              </a:tr>
              <a:tr h="838169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2800" dirty="0">
                          <a:effectLst/>
                        </a:rPr>
                        <a:t> 11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Draft report of chapter 5 -  Conclusion and recommendation progress report submission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952712"/>
                  </a:ext>
                </a:extLst>
              </a:tr>
              <a:tr h="762007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+mj-lt"/>
                        <a:buNone/>
                      </a:pPr>
                      <a:r>
                        <a:rPr lang="en-US" sz="2800" dirty="0">
                          <a:effectLst/>
                        </a:rPr>
                        <a:t> 12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Final submission and Viva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>
                          <a:effectLst/>
                        </a:rPr>
                        <a:t> 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6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Iskoola Pota" panose="020B0502040204020203" pitchFamily="34" charset="0"/>
                      </a:endParaRPr>
                    </a:p>
                  </a:txBody>
                  <a:tcPr marL="151076" marR="151076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253875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31425" y="128386"/>
            <a:ext cx="15225150" cy="110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b="1" u="sng" dirty="0">
                <a:solidFill>
                  <a:srgbClr val="141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Reference Resources</a:t>
            </a:r>
          </a:p>
        </p:txBody>
      </p:sp>
      <p:sp>
        <p:nvSpPr>
          <p:cNvPr id="4" name="Freeform 4"/>
          <p:cNvSpPr/>
          <p:nvPr/>
        </p:nvSpPr>
        <p:spPr>
          <a:xfrm>
            <a:off x="-3657600" y="8211697"/>
            <a:ext cx="7625618" cy="7625618"/>
          </a:xfrm>
          <a:custGeom>
            <a:avLst/>
            <a:gdLst/>
            <a:ahLst/>
            <a:cxnLst/>
            <a:rect l="l" t="t" r="r" b="b"/>
            <a:pathLst>
              <a:path w="7625618" h="7625618">
                <a:moveTo>
                  <a:pt x="0" y="0"/>
                </a:moveTo>
                <a:lnTo>
                  <a:pt x="7625618" y="0"/>
                </a:lnTo>
                <a:lnTo>
                  <a:pt x="7625618" y="7625618"/>
                </a:lnTo>
                <a:lnTo>
                  <a:pt x="0" y="76256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544800" y="4869746"/>
            <a:ext cx="4995736" cy="6683902"/>
          </a:xfrm>
          <a:custGeom>
            <a:avLst/>
            <a:gdLst/>
            <a:ahLst/>
            <a:cxnLst/>
            <a:rect l="l" t="t" r="r" b="b"/>
            <a:pathLst>
              <a:path w="4995736" h="6683902">
                <a:moveTo>
                  <a:pt x="0" y="0"/>
                </a:moveTo>
                <a:lnTo>
                  <a:pt x="4995736" y="0"/>
                </a:lnTo>
                <a:lnTo>
                  <a:pt x="4995736" y="6683902"/>
                </a:lnTo>
                <a:lnTo>
                  <a:pt x="0" y="66839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755632" y="-3544454"/>
            <a:ext cx="4862616" cy="5795299"/>
          </a:xfrm>
          <a:custGeom>
            <a:avLst/>
            <a:gdLst/>
            <a:ahLst/>
            <a:cxnLst/>
            <a:rect l="l" t="t" r="r" b="b"/>
            <a:pathLst>
              <a:path w="4862616" h="5795299">
                <a:moveTo>
                  <a:pt x="0" y="0"/>
                </a:moveTo>
                <a:lnTo>
                  <a:pt x="4862616" y="0"/>
                </a:lnTo>
                <a:lnTo>
                  <a:pt x="4862616" y="5795299"/>
                </a:lnTo>
                <a:lnTo>
                  <a:pt x="0" y="579529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Google Shape;24559;p74">
            <a:extLst>
              <a:ext uri="{FF2B5EF4-FFF2-40B4-BE49-F238E27FC236}">
                <a16:creationId xmlns:a16="http://schemas.microsoft.com/office/drawing/2014/main" id="{F0DC540B-3CAB-E07F-BCB0-419561987368}"/>
              </a:ext>
            </a:extLst>
          </p:cNvPr>
          <p:cNvSpPr txBox="1">
            <a:spLocks/>
          </p:cNvSpPr>
          <p:nvPr/>
        </p:nvSpPr>
        <p:spPr>
          <a:xfrm>
            <a:off x="3106984" y="1330690"/>
            <a:ext cx="14460245" cy="8613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9700" indent="0">
              <a:buFont typeface="Arial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Academic &amp; Research Papers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Health Organization (2022).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Noncommunicable Diseases in Sri Lanka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WHO Country Office.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Parliament of Sri Lanka (2022).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Data Protection Act, No. 9 of 2022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Font typeface="Arial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Regulations &amp; Compliance Guidelines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Lanka PDPA (Personal Data Protection Act) – https://www.pdpa.gov.lk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Guidelines on NCD Management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https://www.who.int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HIPAA (Health Insurance Portability &amp; Accountability Act, US)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https://www.hhs.gov/hipaa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Font typeface="Arial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Industry Reports &amp; Case Studies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Deloitte (2023).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Health Trends &amp; Patient Data Privacy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PwC (2022).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of Health Apps in Emerging Markets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Font typeface="Arial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Technology &amp; Tools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 Documentation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https://reactnative.dev/docs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Documentation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https://spring.io/projects/spring-boot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Documentation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https://firebase.google.com/docs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Neo4j Graph Database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https://neo4j.com/docs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https://python.langchain.com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2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5162" y="-494663"/>
            <a:ext cx="1364273" cy="3230967"/>
          </a:xfrm>
          <a:custGeom>
            <a:avLst/>
            <a:gdLst/>
            <a:ahLst/>
            <a:cxnLst/>
            <a:rect l="l" t="t" r="r" b="b"/>
            <a:pathLst>
              <a:path w="1364273" h="3230967">
                <a:moveTo>
                  <a:pt x="0" y="0"/>
                </a:moveTo>
                <a:lnTo>
                  <a:pt x="1364273" y="0"/>
                </a:lnTo>
                <a:lnTo>
                  <a:pt x="1364273" y="3230967"/>
                </a:lnTo>
                <a:lnTo>
                  <a:pt x="0" y="32309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012742" y="-366838"/>
            <a:ext cx="3690108" cy="4206944"/>
          </a:xfrm>
          <a:custGeom>
            <a:avLst/>
            <a:gdLst/>
            <a:ahLst/>
            <a:cxnLst/>
            <a:rect l="l" t="t" r="r" b="b"/>
            <a:pathLst>
              <a:path w="3690108" h="4206944">
                <a:moveTo>
                  <a:pt x="0" y="0"/>
                </a:moveTo>
                <a:lnTo>
                  <a:pt x="3690108" y="0"/>
                </a:lnTo>
                <a:lnTo>
                  <a:pt x="3690108" y="4206944"/>
                </a:lnTo>
                <a:lnTo>
                  <a:pt x="0" y="42069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130400" y="-4053982"/>
            <a:ext cx="18773054" cy="8198400"/>
            <a:chOff x="0" y="0"/>
            <a:chExt cx="25030739" cy="10931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030685" cy="10931144"/>
            </a:xfrm>
            <a:custGeom>
              <a:avLst/>
              <a:gdLst/>
              <a:ahLst/>
              <a:cxnLst/>
              <a:rect l="l" t="t" r="r" b="b"/>
              <a:pathLst>
                <a:path w="25030685" h="10931144">
                  <a:moveTo>
                    <a:pt x="0" y="0"/>
                  </a:moveTo>
                  <a:lnTo>
                    <a:pt x="25030685" y="0"/>
                  </a:lnTo>
                  <a:lnTo>
                    <a:pt x="25030685" y="10931144"/>
                  </a:lnTo>
                  <a:lnTo>
                    <a:pt x="0" y="10931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36139" r="-32318" b="-2651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1601666" y="8138053"/>
            <a:ext cx="7542334" cy="7542334"/>
          </a:xfrm>
          <a:custGeom>
            <a:avLst/>
            <a:gdLst/>
            <a:ahLst/>
            <a:cxnLst/>
            <a:rect l="l" t="t" r="r" b="b"/>
            <a:pathLst>
              <a:path w="7542334" h="7542334">
                <a:moveTo>
                  <a:pt x="0" y="0"/>
                </a:moveTo>
                <a:lnTo>
                  <a:pt x="7542334" y="0"/>
                </a:lnTo>
                <a:lnTo>
                  <a:pt x="7542334" y="7542334"/>
                </a:lnTo>
                <a:lnTo>
                  <a:pt x="0" y="75423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243023" y="-4435919"/>
            <a:ext cx="7542334" cy="7542334"/>
          </a:xfrm>
          <a:custGeom>
            <a:avLst/>
            <a:gdLst/>
            <a:ahLst/>
            <a:cxnLst/>
            <a:rect l="l" t="t" r="r" b="b"/>
            <a:pathLst>
              <a:path w="7542334" h="7542334">
                <a:moveTo>
                  <a:pt x="0" y="0"/>
                </a:moveTo>
                <a:lnTo>
                  <a:pt x="7542334" y="0"/>
                </a:lnTo>
                <a:lnTo>
                  <a:pt x="7542334" y="7542334"/>
                </a:lnTo>
                <a:lnTo>
                  <a:pt x="0" y="75423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Freeform 8"/>
          <p:cNvSpPr/>
          <p:nvPr/>
        </p:nvSpPr>
        <p:spPr>
          <a:xfrm>
            <a:off x="1430204" y="45218"/>
            <a:ext cx="4252774" cy="2923056"/>
          </a:xfrm>
          <a:custGeom>
            <a:avLst/>
            <a:gdLst/>
            <a:ahLst/>
            <a:cxnLst/>
            <a:rect l="l" t="t" r="r" b="b"/>
            <a:pathLst>
              <a:path w="4252774" h="2923056">
                <a:moveTo>
                  <a:pt x="0" y="0"/>
                </a:moveTo>
                <a:lnTo>
                  <a:pt x="4252774" y="0"/>
                </a:lnTo>
                <a:lnTo>
                  <a:pt x="4252774" y="2923056"/>
                </a:lnTo>
                <a:lnTo>
                  <a:pt x="0" y="29230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306296" y="3546450"/>
            <a:ext cx="1103000" cy="3834653"/>
          </a:xfrm>
          <a:custGeom>
            <a:avLst/>
            <a:gdLst/>
            <a:ahLst/>
            <a:cxnLst/>
            <a:rect l="l" t="t" r="r" b="b"/>
            <a:pathLst>
              <a:path w="1103000" h="3834653">
                <a:moveTo>
                  <a:pt x="0" y="0"/>
                </a:moveTo>
                <a:lnTo>
                  <a:pt x="1103000" y="0"/>
                </a:lnTo>
                <a:lnTo>
                  <a:pt x="1103000" y="3834653"/>
                </a:lnTo>
                <a:lnTo>
                  <a:pt x="0" y="383465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0" name="TextBox 10"/>
          <p:cNvSpPr txBox="1"/>
          <p:nvPr/>
        </p:nvSpPr>
        <p:spPr>
          <a:xfrm>
            <a:off x="4372619" y="1192950"/>
            <a:ext cx="9057702" cy="205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1">
                <a:solidFill>
                  <a:srgbClr val="141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You!!</a:t>
            </a:r>
          </a:p>
        </p:txBody>
      </p:sp>
      <p:sp>
        <p:nvSpPr>
          <p:cNvPr id="11" name="Freeform 11"/>
          <p:cNvSpPr/>
          <p:nvPr/>
        </p:nvSpPr>
        <p:spPr>
          <a:xfrm>
            <a:off x="659212" y="4684847"/>
            <a:ext cx="2232070" cy="6683902"/>
          </a:xfrm>
          <a:custGeom>
            <a:avLst/>
            <a:gdLst/>
            <a:ahLst/>
            <a:cxnLst/>
            <a:rect l="l" t="t" r="r" b="b"/>
            <a:pathLst>
              <a:path w="2232070" h="6683902">
                <a:moveTo>
                  <a:pt x="0" y="0"/>
                </a:moveTo>
                <a:lnTo>
                  <a:pt x="2232070" y="0"/>
                </a:lnTo>
                <a:lnTo>
                  <a:pt x="2232070" y="6683902"/>
                </a:lnTo>
                <a:lnTo>
                  <a:pt x="0" y="668390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4062052" y="3877482"/>
            <a:ext cx="9678838" cy="5069868"/>
            <a:chOff x="0" y="0"/>
            <a:chExt cx="12905117" cy="675982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905105" cy="6759829"/>
            </a:xfrm>
            <a:prstGeom prst="roundRect">
              <a:avLst/>
            </a:prstGeom>
            <a:blipFill>
              <a:blip r:embed="rId16"/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6" name="Picture 15" descr="A cellphone with a heart and cross on it&#10;&#10;AI-generated content may be incorrect.">
            <a:extLst>
              <a:ext uri="{FF2B5EF4-FFF2-40B4-BE49-F238E27FC236}">
                <a16:creationId xmlns:a16="http://schemas.microsoft.com/office/drawing/2014/main" id="{57C1EECA-04C3-65BF-9CB8-3AE30C7C3282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480" y="7650025"/>
            <a:ext cx="4152900" cy="29663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780858" y="5991010"/>
            <a:ext cx="5713228" cy="5713228"/>
          </a:xfrm>
          <a:custGeom>
            <a:avLst/>
            <a:gdLst/>
            <a:ahLst/>
            <a:cxnLst/>
            <a:rect l="l" t="t" r="r" b="b"/>
            <a:pathLst>
              <a:path w="5713228" h="5713228">
                <a:moveTo>
                  <a:pt x="0" y="0"/>
                </a:moveTo>
                <a:lnTo>
                  <a:pt x="5713228" y="0"/>
                </a:lnTo>
                <a:lnTo>
                  <a:pt x="5713228" y="5713228"/>
                </a:lnTo>
                <a:lnTo>
                  <a:pt x="0" y="57132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4030954" y="-973879"/>
            <a:ext cx="5713228" cy="5713228"/>
          </a:xfrm>
          <a:custGeom>
            <a:avLst/>
            <a:gdLst/>
            <a:ahLst/>
            <a:cxnLst/>
            <a:rect l="l" t="t" r="r" b="b"/>
            <a:pathLst>
              <a:path w="5713228" h="5713228">
                <a:moveTo>
                  <a:pt x="0" y="0"/>
                </a:moveTo>
                <a:lnTo>
                  <a:pt x="5713228" y="0"/>
                </a:lnTo>
                <a:lnTo>
                  <a:pt x="5713228" y="5713228"/>
                </a:lnTo>
                <a:lnTo>
                  <a:pt x="0" y="57132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2107429" y="3177845"/>
            <a:ext cx="3353432" cy="6478617"/>
          </a:xfrm>
          <a:custGeom>
            <a:avLst/>
            <a:gdLst/>
            <a:ahLst/>
            <a:cxnLst/>
            <a:rect l="l" t="t" r="r" b="b"/>
            <a:pathLst>
              <a:path w="3353432" h="6478617">
                <a:moveTo>
                  <a:pt x="0" y="0"/>
                </a:moveTo>
                <a:lnTo>
                  <a:pt x="3353432" y="0"/>
                </a:lnTo>
                <a:lnTo>
                  <a:pt x="3353432" y="6478617"/>
                </a:lnTo>
                <a:lnTo>
                  <a:pt x="0" y="64786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637472" y="-50018"/>
            <a:ext cx="1850046" cy="5084944"/>
          </a:xfrm>
          <a:custGeom>
            <a:avLst/>
            <a:gdLst/>
            <a:ahLst/>
            <a:cxnLst/>
            <a:rect l="l" t="t" r="r" b="b"/>
            <a:pathLst>
              <a:path w="1850046" h="5084944">
                <a:moveTo>
                  <a:pt x="0" y="0"/>
                </a:moveTo>
                <a:lnTo>
                  <a:pt x="1850046" y="0"/>
                </a:lnTo>
                <a:lnTo>
                  <a:pt x="1850046" y="5084944"/>
                </a:lnTo>
                <a:lnTo>
                  <a:pt x="0" y="50849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4812568" y="2143938"/>
            <a:ext cx="986932" cy="618350"/>
            <a:chOff x="0" y="0"/>
            <a:chExt cx="1315909" cy="8244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15909" cy="824467"/>
            </a:xfrm>
            <a:custGeom>
              <a:avLst/>
              <a:gdLst/>
              <a:ahLst/>
              <a:cxnLst/>
              <a:rect l="l" t="t" r="r" b="b"/>
              <a:pathLst>
                <a:path w="1315909" h="824467">
                  <a:moveTo>
                    <a:pt x="0" y="0"/>
                  </a:moveTo>
                  <a:lnTo>
                    <a:pt x="1315909" y="0"/>
                  </a:lnTo>
                  <a:lnTo>
                    <a:pt x="1315909" y="824467"/>
                  </a:lnTo>
                  <a:lnTo>
                    <a:pt x="0" y="824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1315909" cy="88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799" b="1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02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544684" y="2208539"/>
            <a:ext cx="8995350" cy="411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dirty="0">
                <a:solidFill>
                  <a:srgbClr val="141E3A"/>
                </a:solidFill>
                <a:latin typeface="Times New Roman Bold" panose="02020803070505020304" pitchFamily="18" charset="0"/>
                <a:ea typeface="Times New Roman"/>
                <a:cs typeface="Times New Roman Bold" panose="02020803070505020304" pitchFamily="18" charset="0"/>
                <a:sym typeface="Times New Roman"/>
              </a:rPr>
              <a:t>Problem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44084" y="4161988"/>
            <a:ext cx="8995350" cy="411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dirty="0">
                <a:solidFill>
                  <a:srgbClr val="141E3A"/>
                </a:solidFill>
                <a:latin typeface="Times New Roman Bold" panose="02020803070505020304" pitchFamily="18" charset="0"/>
                <a:ea typeface="Times New Roman"/>
                <a:cs typeface="Times New Roman Bold" panose="02020803070505020304" pitchFamily="18" charset="0"/>
                <a:sym typeface="Times New Roman"/>
              </a:rPr>
              <a:t>Objectives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544684" y="5129027"/>
            <a:ext cx="8995350" cy="411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dirty="0">
                <a:solidFill>
                  <a:srgbClr val="141E3A"/>
                </a:solidFill>
                <a:latin typeface="Times New Roman Bold" panose="02020803070505020304" pitchFamily="18" charset="0"/>
                <a:ea typeface="Times New Roman"/>
                <a:cs typeface="Times New Roman Bold" panose="02020803070505020304" pitchFamily="18" charset="0"/>
                <a:sym typeface="Times New Roman"/>
              </a:rPr>
              <a:t>Specific Features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31425" y="-29315"/>
            <a:ext cx="15225150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7000" b="1" u="sng" dirty="0">
                <a:solidFill>
                  <a:srgbClr val="141E3A"/>
                </a:solidFill>
                <a:latin typeface="Times New Roman Bold" panose="02020803070505020304" pitchFamily="18" charset="0"/>
                <a:ea typeface="Times New Roman Bold"/>
                <a:cs typeface="Times New Roman Bold" panose="02020803070505020304" pitchFamily="18" charset="0"/>
                <a:sym typeface="Times New Roman Bold"/>
              </a:rPr>
              <a:t>Overview</a:t>
            </a:r>
            <a:endParaRPr lang="en-US" sz="6000" b="1" dirty="0">
              <a:solidFill>
                <a:srgbClr val="FFFFFF"/>
              </a:solidFill>
              <a:latin typeface="Times New Roman Bold" panose="02020803070505020304" pitchFamily="18" charset="0"/>
              <a:ea typeface="Times New Roman Bold"/>
              <a:cs typeface="Times New Roman Bold" panose="02020803070505020304" pitchFamily="18" charset="0"/>
              <a:sym typeface="Times New Roman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544084" y="1197749"/>
            <a:ext cx="8995950" cy="411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dirty="0" err="1">
                <a:solidFill>
                  <a:srgbClr val="141E3A"/>
                </a:solidFill>
                <a:latin typeface="Times New Roman Bold" panose="02020803070505020304" pitchFamily="18" charset="0"/>
                <a:ea typeface="Times New Roman"/>
                <a:cs typeface="Times New Roman Bold" panose="02020803070505020304" pitchFamily="18" charset="0"/>
                <a:sym typeface="Times New Roman"/>
              </a:rPr>
              <a:t>Introductin</a:t>
            </a:r>
            <a:endParaRPr lang="en-US" sz="2799" dirty="0">
              <a:solidFill>
                <a:srgbClr val="141E3A"/>
              </a:solidFill>
              <a:latin typeface="Times New Roman Bold" panose="02020803070505020304" pitchFamily="18" charset="0"/>
              <a:ea typeface="Times New Roman"/>
              <a:cs typeface="Times New Roman Bold" panose="02020803070505020304" pitchFamily="18" charset="0"/>
              <a:sym typeface="Times New Roman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4827178" y="1131618"/>
            <a:ext cx="986932" cy="618350"/>
            <a:chOff x="0" y="0"/>
            <a:chExt cx="1315909" cy="82446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15909" cy="824467"/>
            </a:xfrm>
            <a:custGeom>
              <a:avLst/>
              <a:gdLst/>
              <a:ahLst/>
              <a:cxnLst/>
              <a:rect l="l" t="t" r="r" b="b"/>
              <a:pathLst>
                <a:path w="1315909" h="824467">
                  <a:moveTo>
                    <a:pt x="0" y="0"/>
                  </a:moveTo>
                  <a:lnTo>
                    <a:pt x="1315909" y="0"/>
                  </a:lnTo>
                  <a:lnTo>
                    <a:pt x="1315909" y="824467"/>
                  </a:lnTo>
                  <a:lnTo>
                    <a:pt x="0" y="824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1315909" cy="88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799" b="1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01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812568" y="3158750"/>
            <a:ext cx="986932" cy="618350"/>
            <a:chOff x="0" y="0"/>
            <a:chExt cx="1315909" cy="82446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15909" cy="824467"/>
            </a:xfrm>
            <a:custGeom>
              <a:avLst/>
              <a:gdLst/>
              <a:ahLst/>
              <a:cxnLst/>
              <a:rect l="l" t="t" r="r" b="b"/>
              <a:pathLst>
                <a:path w="1315909" h="824467">
                  <a:moveTo>
                    <a:pt x="0" y="0"/>
                  </a:moveTo>
                  <a:lnTo>
                    <a:pt x="1315909" y="0"/>
                  </a:lnTo>
                  <a:lnTo>
                    <a:pt x="1315909" y="824467"/>
                  </a:lnTo>
                  <a:lnTo>
                    <a:pt x="0" y="824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1315909" cy="88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799" b="1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03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4812568" y="4173562"/>
            <a:ext cx="986932" cy="618350"/>
            <a:chOff x="0" y="0"/>
            <a:chExt cx="1315909" cy="82446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315909" cy="824467"/>
            </a:xfrm>
            <a:custGeom>
              <a:avLst/>
              <a:gdLst/>
              <a:ahLst/>
              <a:cxnLst/>
              <a:rect l="l" t="t" r="r" b="b"/>
              <a:pathLst>
                <a:path w="1315909" h="824467">
                  <a:moveTo>
                    <a:pt x="0" y="0"/>
                  </a:moveTo>
                  <a:lnTo>
                    <a:pt x="1315909" y="0"/>
                  </a:lnTo>
                  <a:lnTo>
                    <a:pt x="1315909" y="824467"/>
                  </a:lnTo>
                  <a:lnTo>
                    <a:pt x="0" y="824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1315909" cy="88161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799" b="1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04</a:t>
              </a:r>
            </a:p>
          </p:txBody>
        </p:sp>
      </p:grpSp>
      <p:sp>
        <p:nvSpPr>
          <p:cNvPr id="23" name="Freeform 23"/>
          <p:cNvSpPr/>
          <p:nvPr/>
        </p:nvSpPr>
        <p:spPr>
          <a:xfrm>
            <a:off x="312289" y="4173133"/>
            <a:ext cx="4753717" cy="4568710"/>
          </a:xfrm>
          <a:custGeom>
            <a:avLst/>
            <a:gdLst/>
            <a:ahLst/>
            <a:cxnLst/>
            <a:rect l="l" t="t" r="r" b="b"/>
            <a:pathLst>
              <a:path w="4753717" h="4568710">
                <a:moveTo>
                  <a:pt x="0" y="0"/>
                </a:moveTo>
                <a:lnTo>
                  <a:pt x="4753717" y="0"/>
                </a:lnTo>
                <a:lnTo>
                  <a:pt x="4753717" y="4568710"/>
                </a:lnTo>
                <a:lnTo>
                  <a:pt x="0" y="456871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3953392" y="-1750273"/>
            <a:ext cx="2631467" cy="3867478"/>
          </a:xfrm>
          <a:custGeom>
            <a:avLst/>
            <a:gdLst/>
            <a:ahLst/>
            <a:cxnLst/>
            <a:rect l="l" t="t" r="r" b="b"/>
            <a:pathLst>
              <a:path w="2631467" h="3867478">
                <a:moveTo>
                  <a:pt x="0" y="0"/>
                </a:moveTo>
                <a:lnTo>
                  <a:pt x="2631467" y="0"/>
                </a:lnTo>
                <a:lnTo>
                  <a:pt x="2631467" y="3867478"/>
                </a:lnTo>
                <a:lnTo>
                  <a:pt x="0" y="386747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25" name="Group 25"/>
          <p:cNvGrpSpPr/>
          <p:nvPr/>
        </p:nvGrpSpPr>
        <p:grpSpPr>
          <a:xfrm>
            <a:off x="4843603" y="5114636"/>
            <a:ext cx="986932" cy="618350"/>
            <a:chOff x="0" y="0"/>
            <a:chExt cx="1315909" cy="824467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315847" cy="824484"/>
            </a:xfrm>
            <a:custGeom>
              <a:avLst/>
              <a:gdLst/>
              <a:ahLst/>
              <a:cxnLst/>
              <a:rect l="l" t="t" r="r" b="b"/>
              <a:pathLst>
                <a:path w="1315847" h="824484">
                  <a:moveTo>
                    <a:pt x="0" y="0"/>
                  </a:moveTo>
                  <a:lnTo>
                    <a:pt x="1315847" y="0"/>
                  </a:lnTo>
                  <a:lnTo>
                    <a:pt x="1315847" y="824484"/>
                  </a:lnTo>
                  <a:lnTo>
                    <a:pt x="0" y="824484"/>
                  </a:lnTo>
                  <a:close/>
                </a:path>
              </a:pathLst>
            </a:custGeom>
            <a:gradFill rotWithShape="1">
              <a:gsLst>
                <a:gs pos="0">
                  <a:srgbClr val="29ABD9">
                    <a:alpha val="100000"/>
                  </a:srgbClr>
                </a:gs>
                <a:gs pos="100000">
                  <a:srgbClr val="95F9EA">
                    <a:alpha val="100000"/>
                  </a:srgbClr>
                </a:gs>
              </a:gsLst>
              <a:lin ang="2700006"/>
            </a:gradFill>
          </p:spPr>
        </p:sp>
        <p:sp>
          <p:nvSpPr>
            <p:cNvPr id="27" name="TextBox 27"/>
            <p:cNvSpPr txBox="1"/>
            <p:nvPr/>
          </p:nvSpPr>
          <p:spPr>
            <a:xfrm>
              <a:off x="0" y="-57150"/>
              <a:ext cx="1315909" cy="881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799" b="1" dirty="0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05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4858307" y="6235042"/>
            <a:ext cx="986932" cy="618350"/>
            <a:chOff x="0" y="0"/>
            <a:chExt cx="1315909" cy="824467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315847" cy="824484"/>
            </a:xfrm>
            <a:custGeom>
              <a:avLst/>
              <a:gdLst/>
              <a:ahLst/>
              <a:cxnLst/>
              <a:rect l="l" t="t" r="r" b="b"/>
              <a:pathLst>
                <a:path w="1315847" h="824484">
                  <a:moveTo>
                    <a:pt x="0" y="0"/>
                  </a:moveTo>
                  <a:lnTo>
                    <a:pt x="1315847" y="0"/>
                  </a:lnTo>
                  <a:lnTo>
                    <a:pt x="1315847" y="824484"/>
                  </a:lnTo>
                  <a:lnTo>
                    <a:pt x="0" y="824484"/>
                  </a:lnTo>
                  <a:close/>
                </a:path>
              </a:pathLst>
            </a:custGeom>
            <a:gradFill rotWithShape="1">
              <a:gsLst>
                <a:gs pos="0">
                  <a:srgbClr val="29ABD9">
                    <a:alpha val="100000"/>
                  </a:srgbClr>
                </a:gs>
                <a:gs pos="100000">
                  <a:srgbClr val="95F9EA">
                    <a:alpha val="100000"/>
                  </a:srgbClr>
                </a:gs>
              </a:gsLst>
              <a:lin ang="2700006"/>
            </a:gradFill>
          </p:spPr>
        </p:sp>
        <p:sp>
          <p:nvSpPr>
            <p:cNvPr id="30" name="TextBox 30"/>
            <p:cNvSpPr txBox="1"/>
            <p:nvPr/>
          </p:nvSpPr>
          <p:spPr>
            <a:xfrm>
              <a:off x="0" y="-57150"/>
              <a:ext cx="1315909" cy="881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799" b="1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06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4858307" y="7248086"/>
            <a:ext cx="986932" cy="618350"/>
            <a:chOff x="0" y="0"/>
            <a:chExt cx="1315909" cy="824467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315847" cy="824484"/>
            </a:xfrm>
            <a:custGeom>
              <a:avLst/>
              <a:gdLst/>
              <a:ahLst/>
              <a:cxnLst/>
              <a:rect l="l" t="t" r="r" b="b"/>
              <a:pathLst>
                <a:path w="1315847" h="824484">
                  <a:moveTo>
                    <a:pt x="0" y="0"/>
                  </a:moveTo>
                  <a:lnTo>
                    <a:pt x="1315847" y="0"/>
                  </a:lnTo>
                  <a:lnTo>
                    <a:pt x="1315847" y="824484"/>
                  </a:lnTo>
                  <a:lnTo>
                    <a:pt x="0" y="824484"/>
                  </a:lnTo>
                  <a:close/>
                </a:path>
              </a:pathLst>
            </a:custGeom>
            <a:gradFill rotWithShape="1">
              <a:gsLst>
                <a:gs pos="0">
                  <a:srgbClr val="29ABD9">
                    <a:alpha val="100000"/>
                  </a:srgbClr>
                </a:gs>
                <a:gs pos="100000">
                  <a:srgbClr val="95F9EA">
                    <a:alpha val="100000"/>
                  </a:srgbClr>
                </a:gs>
              </a:gsLst>
              <a:lin ang="2700006"/>
            </a:gradFill>
          </p:spPr>
        </p:sp>
        <p:sp>
          <p:nvSpPr>
            <p:cNvPr id="33" name="TextBox 33"/>
            <p:cNvSpPr txBox="1"/>
            <p:nvPr/>
          </p:nvSpPr>
          <p:spPr>
            <a:xfrm>
              <a:off x="0" y="-57150"/>
              <a:ext cx="1315909" cy="881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799" b="1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07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4843697" y="8261130"/>
            <a:ext cx="986932" cy="618350"/>
            <a:chOff x="0" y="0"/>
            <a:chExt cx="1315909" cy="824467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315847" cy="824484"/>
            </a:xfrm>
            <a:custGeom>
              <a:avLst/>
              <a:gdLst/>
              <a:ahLst/>
              <a:cxnLst/>
              <a:rect l="l" t="t" r="r" b="b"/>
              <a:pathLst>
                <a:path w="1315847" h="824484">
                  <a:moveTo>
                    <a:pt x="0" y="0"/>
                  </a:moveTo>
                  <a:lnTo>
                    <a:pt x="1315847" y="0"/>
                  </a:lnTo>
                  <a:lnTo>
                    <a:pt x="1315847" y="824484"/>
                  </a:lnTo>
                  <a:lnTo>
                    <a:pt x="0" y="824484"/>
                  </a:lnTo>
                  <a:close/>
                </a:path>
              </a:pathLst>
            </a:custGeom>
            <a:gradFill rotWithShape="1">
              <a:gsLst>
                <a:gs pos="0">
                  <a:srgbClr val="29ABD9">
                    <a:alpha val="100000"/>
                  </a:srgbClr>
                </a:gs>
                <a:gs pos="100000">
                  <a:srgbClr val="95F9EA">
                    <a:alpha val="100000"/>
                  </a:srgbClr>
                </a:gs>
              </a:gsLst>
              <a:lin ang="2700006"/>
            </a:gradFill>
          </p:spPr>
        </p:sp>
        <p:sp>
          <p:nvSpPr>
            <p:cNvPr id="36" name="TextBox 36"/>
            <p:cNvSpPr txBox="1"/>
            <p:nvPr/>
          </p:nvSpPr>
          <p:spPr>
            <a:xfrm>
              <a:off x="0" y="-57150"/>
              <a:ext cx="1315909" cy="881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799" b="1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08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4858307" y="9281580"/>
            <a:ext cx="986932" cy="618350"/>
            <a:chOff x="0" y="0"/>
            <a:chExt cx="1315909" cy="82446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315847" cy="824484"/>
            </a:xfrm>
            <a:custGeom>
              <a:avLst/>
              <a:gdLst/>
              <a:ahLst/>
              <a:cxnLst/>
              <a:rect l="l" t="t" r="r" b="b"/>
              <a:pathLst>
                <a:path w="1315847" h="824484">
                  <a:moveTo>
                    <a:pt x="0" y="0"/>
                  </a:moveTo>
                  <a:lnTo>
                    <a:pt x="1315847" y="0"/>
                  </a:lnTo>
                  <a:lnTo>
                    <a:pt x="1315847" y="824484"/>
                  </a:lnTo>
                  <a:lnTo>
                    <a:pt x="0" y="824484"/>
                  </a:lnTo>
                  <a:close/>
                </a:path>
              </a:pathLst>
            </a:custGeom>
            <a:gradFill rotWithShape="1">
              <a:gsLst>
                <a:gs pos="0">
                  <a:srgbClr val="29ABD9">
                    <a:alpha val="100000"/>
                  </a:srgbClr>
                </a:gs>
                <a:gs pos="100000">
                  <a:srgbClr val="95F9EA">
                    <a:alpha val="100000"/>
                  </a:srgbClr>
                </a:gs>
              </a:gsLst>
              <a:lin ang="2700006"/>
            </a:gradFill>
          </p:spPr>
        </p:sp>
        <p:sp>
          <p:nvSpPr>
            <p:cNvPr id="39" name="TextBox 39"/>
            <p:cNvSpPr txBox="1"/>
            <p:nvPr/>
          </p:nvSpPr>
          <p:spPr>
            <a:xfrm>
              <a:off x="0" y="-57150"/>
              <a:ext cx="1315909" cy="881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799" b="1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09</a:t>
              </a:r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6568025" y="3166311"/>
            <a:ext cx="8995350" cy="411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dirty="0">
                <a:solidFill>
                  <a:srgbClr val="141E3A"/>
                </a:solidFill>
                <a:latin typeface="Times New Roman Bold" panose="02020803070505020304" pitchFamily="18" charset="0"/>
                <a:ea typeface="Times New Roman"/>
                <a:cs typeface="Times New Roman Bold" panose="02020803070505020304" pitchFamily="18" charset="0"/>
                <a:sym typeface="Times New Roman"/>
              </a:rPr>
              <a:t>Aim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568025" y="6301635"/>
            <a:ext cx="8995350" cy="411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dirty="0">
                <a:solidFill>
                  <a:srgbClr val="141E3A"/>
                </a:solidFill>
                <a:latin typeface="Times New Roman Bold" panose="02020803070505020304" pitchFamily="18" charset="0"/>
                <a:ea typeface="Times New Roman"/>
                <a:cs typeface="Times New Roman Bold" panose="02020803070505020304" pitchFamily="18" charset="0"/>
                <a:sym typeface="Times New Roman"/>
              </a:rPr>
              <a:t>Methodology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6568025" y="7284989"/>
            <a:ext cx="8995350" cy="411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dirty="0">
                <a:solidFill>
                  <a:srgbClr val="141E3A"/>
                </a:solidFill>
                <a:latin typeface="Times New Roman Bold" panose="02020803070505020304" pitchFamily="18" charset="0"/>
                <a:ea typeface="Times New Roman"/>
                <a:cs typeface="Times New Roman Bold" panose="02020803070505020304" pitchFamily="18" charset="0"/>
                <a:sym typeface="Times New Roman"/>
              </a:rPr>
              <a:t>Proposed Approaches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6568025" y="8319909"/>
            <a:ext cx="8995350" cy="411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dirty="0">
                <a:solidFill>
                  <a:srgbClr val="141E3A"/>
                </a:solidFill>
                <a:latin typeface="Times New Roman Bold" panose="02020803070505020304" pitchFamily="18" charset="0"/>
                <a:ea typeface="Times New Roman"/>
                <a:cs typeface="Times New Roman Bold" panose="02020803070505020304" pitchFamily="18" charset="0"/>
                <a:sym typeface="Times New Roman"/>
              </a:rPr>
              <a:t>Resource Requirements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6568025" y="9310548"/>
            <a:ext cx="8995350" cy="411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dirty="0">
                <a:solidFill>
                  <a:srgbClr val="141E3A"/>
                </a:solidFill>
                <a:latin typeface="Times New Roman Bold" panose="02020803070505020304" pitchFamily="18" charset="0"/>
                <a:ea typeface="Times New Roman"/>
                <a:cs typeface="Times New Roman Bold" panose="02020803070505020304" pitchFamily="18" charset="0"/>
                <a:sym typeface="Times New Roman"/>
              </a:rPr>
              <a:t>Time Schedule</a:t>
            </a:r>
          </a:p>
        </p:txBody>
      </p:sp>
      <p:grpSp>
        <p:nvGrpSpPr>
          <p:cNvPr id="66" name="Group 25">
            <a:extLst>
              <a:ext uri="{FF2B5EF4-FFF2-40B4-BE49-F238E27FC236}">
                <a16:creationId xmlns:a16="http://schemas.microsoft.com/office/drawing/2014/main" id="{E4FD2DA2-7DA5-F999-B0CD-F197BC05A563}"/>
              </a:ext>
            </a:extLst>
          </p:cNvPr>
          <p:cNvGrpSpPr/>
          <p:nvPr/>
        </p:nvGrpSpPr>
        <p:grpSpPr>
          <a:xfrm>
            <a:off x="4843650" y="3068751"/>
            <a:ext cx="986932" cy="618350"/>
            <a:chOff x="0" y="0"/>
            <a:chExt cx="1315909" cy="824467"/>
          </a:xfrm>
        </p:grpSpPr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2B7D6281-AD12-AC16-FA46-B04DF3778CB9}"/>
                </a:ext>
              </a:extLst>
            </p:cNvPr>
            <p:cNvSpPr/>
            <p:nvPr/>
          </p:nvSpPr>
          <p:spPr>
            <a:xfrm>
              <a:off x="0" y="0"/>
              <a:ext cx="1315847" cy="824484"/>
            </a:xfrm>
            <a:custGeom>
              <a:avLst/>
              <a:gdLst/>
              <a:ahLst/>
              <a:cxnLst/>
              <a:rect l="l" t="t" r="r" b="b"/>
              <a:pathLst>
                <a:path w="1315847" h="824484">
                  <a:moveTo>
                    <a:pt x="0" y="0"/>
                  </a:moveTo>
                  <a:lnTo>
                    <a:pt x="1315847" y="0"/>
                  </a:lnTo>
                  <a:lnTo>
                    <a:pt x="1315847" y="824484"/>
                  </a:lnTo>
                  <a:lnTo>
                    <a:pt x="0" y="824484"/>
                  </a:lnTo>
                  <a:close/>
                </a:path>
              </a:pathLst>
            </a:custGeom>
            <a:gradFill rotWithShape="1">
              <a:gsLst>
                <a:gs pos="0">
                  <a:srgbClr val="29ABD9">
                    <a:alpha val="100000"/>
                  </a:srgbClr>
                </a:gs>
                <a:gs pos="100000">
                  <a:srgbClr val="95F9EA">
                    <a:alpha val="100000"/>
                  </a:srgbClr>
                </a:gs>
              </a:gsLst>
              <a:lin ang="2700006"/>
            </a:gradFill>
          </p:spPr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1444AF2D-871A-088E-8A0E-5A48CA0A70BC}"/>
                </a:ext>
              </a:extLst>
            </p:cNvPr>
            <p:cNvSpPr txBox="1"/>
            <p:nvPr/>
          </p:nvSpPr>
          <p:spPr>
            <a:xfrm>
              <a:off x="0" y="-57150"/>
              <a:ext cx="1315909" cy="881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799" b="1" dirty="0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03</a:t>
              </a:r>
            </a:p>
          </p:txBody>
        </p:sp>
      </p:grpSp>
      <p:grpSp>
        <p:nvGrpSpPr>
          <p:cNvPr id="69" name="Group 25">
            <a:extLst>
              <a:ext uri="{FF2B5EF4-FFF2-40B4-BE49-F238E27FC236}">
                <a16:creationId xmlns:a16="http://schemas.microsoft.com/office/drawing/2014/main" id="{A55B1714-6175-7F1F-9AA7-E20594B1E367}"/>
              </a:ext>
            </a:extLst>
          </p:cNvPr>
          <p:cNvGrpSpPr/>
          <p:nvPr/>
        </p:nvGrpSpPr>
        <p:grpSpPr>
          <a:xfrm>
            <a:off x="4845468" y="4083563"/>
            <a:ext cx="986932" cy="618350"/>
            <a:chOff x="0" y="0"/>
            <a:chExt cx="1315909" cy="824467"/>
          </a:xfrm>
        </p:grpSpPr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769164F3-C6B4-86FA-C8C6-B9E440ADAD02}"/>
                </a:ext>
              </a:extLst>
            </p:cNvPr>
            <p:cNvSpPr/>
            <p:nvPr/>
          </p:nvSpPr>
          <p:spPr>
            <a:xfrm>
              <a:off x="0" y="0"/>
              <a:ext cx="1315847" cy="824484"/>
            </a:xfrm>
            <a:custGeom>
              <a:avLst/>
              <a:gdLst/>
              <a:ahLst/>
              <a:cxnLst/>
              <a:rect l="l" t="t" r="r" b="b"/>
              <a:pathLst>
                <a:path w="1315847" h="824484">
                  <a:moveTo>
                    <a:pt x="0" y="0"/>
                  </a:moveTo>
                  <a:lnTo>
                    <a:pt x="1315847" y="0"/>
                  </a:lnTo>
                  <a:lnTo>
                    <a:pt x="1315847" y="824484"/>
                  </a:lnTo>
                  <a:lnTo>
                    <a:pt x="0" y="824484"/>
                  </a:lnTo>
                  <a:close/>
                </a:path>
              </a:pathLst>
            </a:custGeom>
            <a:gradFill rotWithShape="1">
              <a:gsLst>
                <a:gs pos="0">
                  <a:srgbClr val="29ABD9">
                    <a:alpha val="100000"/>
                  </a:srgbClr>
                </a:gs>
                <a:gs pos="100000">
                  <a:srgbClr val="95F9EA">
                    <a:alpha val="100000"/>
                  </a:srgbClr>
                </a:gs>
              </a:gsLst>
              <a:lin ang="2700006"/>
            </a:gradFill>
          </p:spPr>
        </p:sp>
        <p:sp>
          <p:nvSpPr>
            <p:cNvPr id="71" name="TextBox 27">
              <a:extLst>
                <a:ext uri="{FF2B5EF4-FFF2-40B4-BE49-F238E27FC236}">
                  <a16:creationId xmlns:a16="http://schemas.microsoft.com/office/drawing/2014/main" id="{C1BABADB-1E36-3710-7039-7486969FC836}"/>
                </a:ext>
              </a:extLst>
            </p:cNvPr>
            <p:cNvSpPr txBox="1"/>
            <p:nvPr/>
          </p:nvSpPr>
          <p:spPr>
            <a:xfrm>
              <a:off x="0" y="-57150"/>
              <a:ext cx="1315909" cy="881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799" b="1" dirty="0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04</a:t>
              </a:r>
            </a:p>
          </p:txBody>
        </p:sp>
      </p:grpSp>
      <p:grpSp>
        <p:nvGrpSpPr>
          <p:cNvPr id="72" name="Group 25">
            <a:extLst>
              <a:ext uri="{FF2B5EF4-FFF2-40B4-BE49-F238E27FC236}">
                <a16:creationId xmlns:a16="http://schemas.microsoft.com/office/drawing/2014/main" id="{098686D0-5BF4-F441-FFD4-4D4A9B601B29}"/>
              </a:ext>
            </a:extLst>
          </p:cNvPr>
          <p:cNvGrpSpPr/>
          <p:nvPr/>
        </p:nvGrpSpPr>
        <p:grpSpPr>
          <a:xfrm>
            <a:off x="4864779" y="2137539"/>
            <a:ext cx="986932" cy="618350"/>
            <a:chOff x="0" y="0"/>
            <a:chExt cx="1315909" cy="824467"/>
          </a:xfrm>
        </p:grpSpPr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02A7B908-DE6F-D71C-4B27-D6211104BA51}"/>
                </a:ext>
              </a:extLst>
            </p:cNvPr>
            <p:cNvSpPr/>
            <p:nvPr/>
          </p:nvSpPr>
          <p:spPr>
            <a:xfrm>
              <a:off x="0" y="0"/>
              <a:ext cx="1315847" cy="824484"/>
            </a:xfrm>
            <a:custGeom>
              <a:avLst/>
              <a:gdLst/>
              <a:ahLst/>
              <a:cxnLst/>
              <a:rect l="l" t="t" r="r" b="b"/>
              <a:pathLst>
                <a:path w="1315847" h="824484">
                  <a:moveTo>
                    <a:pt x="0" y="0"/>
                  </a:moveTo>
                  <a:lnTo>
                    <a:pt x="1315847" y="0"/>
                  </a:lnTo>
                  <a:lnTo>
                    <a:pt x="1315847" y="824484"/>
                  </a:lnTo>
                  <a:lnTo>
                    <a:pt x="0" y="824484"/>
                  </a:lnTo>
                  <a:close/>
                </a:path>
              </a:pathLst>
            </a:custGeom>
            <a:gradFill rotWithShape="1">
              <a:gsLst>
                <a:gs pos="0">
                  <a:srgbClr val="29ABD9">
                    <a:alpha val="100000"/>
                  </a:srgbClr>
                </a:gs>
                <a:gs pos="100000">
                  <a:srgbClr val="95F9EA">
                    <a:alpha val="100000"/>
                  </a:srgbClr>
                </a:gs>
              </a:gsLst>
              <a:lin ang="2700006"/>
            </a:gradFill>
          </p:spPr>
        </p:sp>
        <p:sp>
          <p:nvSpPr>
            <p:cNvPr id="74" name="TextBox 27">
              <a:extLst>
                <a:ext uri="{FF2B5EF4-FFF2-40B4-BE49-F238E27FC236}">
                  <a16:creationId xmlns:a16="http://schemas.microsoft.com/office/drawing/2014/main" id="{1281E2F5-29B0-9288-0FCC-4D600CE9A75F}"/>
                </a:ext>
              </a:extLst>
            </p:cNvPr>
            <p:cNvSpPr txBox="1"/>
            <p:nvPr/>
          </p:nvSpPr>
          <p:spPr>
            <a:xfrm>
              <a:off x="0" y="-57150"/>
              <a:ext cx="1315909" cy="881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799" b="1" dirty="0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02</a:t>
              </a:r>
            </a:p>
          </p:txBody>
        </p:sp>
      </p:grpSp>
      <p:grpSp>
        <p:nvGrpSpPr>
          <p:cNvPr id="75" name="Group 25">
            <a:extLst>
              <a:ext uri="{FF2B5EF4-FFF2-40B4-BE49-F238E27FC236}">
                <a16:creationId xmlns:a16="http://schemas.microsoft.com/office/drawing/2014/main" id="{CC15AB4C-7B0C-24DB-D19D-419B3FCF89FF}"/>
              </a:ext>
            </a:extLst>
          </p:cNvPr>
          <p:cNvGrpSpPr/>
          <p:nvPr/>
        </p:nvGrpSpPr>
        <p:grpSpPr>
          <a:xfrm>
            <a:off x="4858260" y="1153045"/>
            <a:ext cx="986932" cy="618350"/>
            <a:chOff x="0" y="0"/>
            <a:chExt cx="1315909" cy="824467"/>
          </a:xfrm>
        </p:grpSpPr>
        <p:sp>
          <p:nvSpPr>
            <p:cNvPr id="76" name="Freeform 26">
              <a:extLst>
                <a:ext uri="{FF2B5EF4-FFF2-40B4-BE49-F238E27FC236}">
                  <a16:creationId xmlns:a16="http://schemas.microsoft.com/office/drawing/2014/main" id="{0047AE1D-FB7A-83A3-1CF0-4D684C914D7C}"/>
                </a:ext>
              </a:extLst>
            </p:cNvPr>
            <p:cNvSpPr/>
            <p:nvPr/>
          </p:nvSpPr>
          <p:spPr>
            <a:xfrm>
              <a:off x="0" y="0"/>
              <a:ext cx="1315847" cy="824484"/>
            </a:xfrm>
            <a:custGeom>
              <a:avLst/>
              <a:gdLst/>
              <a:ahLst/>
              <a:cxnLst/>
              <a:rect l="l" t="t" r="r" b="b"/>
              <a:pathLst>
                <a:path w="1315847" h="824484">
                  <a:moveTo>
                    <a:pt x="0" y="0"/>
                  </a:moveTo>
                  <a:lnTo>
                    <a:pt x="1315847" y="0"/>
                  </a:lnTo>
                  <a:lnTo>
                    <a:pt x="1315847" y="824484"/>
                  </a:lnTo>
                  <a:lnTo>
                    <a:pt x="0" y="824484"/>
                  </a:lnTo>
                  <a:close/>
                </a:path>
              </a:pathLst>
            </a:custGeom>
            <a:gradFill rotWithShape="1">
              <a:gsLst>
                <a:gs pos="0">
                  <a:srgbClr val="29ABD9">
                    <a:alpha val="100000"/>
                  </a:srgbClr>
                </a:gs>
                <a:gs pos="100000">
                  <a:srgbClr val="95F9EA">
                    <a:alpha val="100000"/>
                  </a:srgbClr>
                </a:gs>
              </a:gsLst>
              <a:lin ang="2700006"/>
            </a:gradFill>
          </p:spPr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D4B1A132-84A9-AC5E-D365-45151165513D}"/>
                </a:ext>
              </a:extLst>
            </p:cNvPr>
            <p:cNvSpPr txBox="1"/>
            <p:nvPr/>
          </p:nvSpPr>
          <p:spPr>
            <a:xfrm>
              <a:off x="0" y="-57150"/>
              <a:ext cx="1315909" cy="8816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r>
                <a:rPr lang="en-US" sz="2799" b="1" dirty="0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01</a:t>
              </a:r>
            </a:p>
          </p:txBody>
        </p:sp>
      </p:grpSp>
      <p:pic>
        <p:nvPicPr>
          <p:cNvPr id="48" name="Picture 47" descr="A cellphone with a heart and cross on it&#10;&#10;AI-generated content may be incorrect.">
            <a:extLst>
              <a:ext uri="{FF2B5EF4-FFF2-40B4-BE49-F238E27FC236}">
                <a16:creationId xmlns:a16="http://schemas.microsoft.com/office/drawing/2014/main" id="{8E3359FC-2D23-2F96-BE7A-C41D972812D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480" y="7650025"/>
            <a:ext cx="4152900" cy="29663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485054" y="-5257169"/>
            <a:ext cx="18773054" cy="8198400"/>
            <a:chOff x="0" y="0"/>
            <a:chExt cx="25030739" cy="10931200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25030685" cy="10931144"/>
            </a:xfrm>
            <a:custGeom>
              <a:avLst/>
              <a:gdLst/>
              <a:ahLst/>
              <a:cxnLst/>
              <a:rect l="l" t="t" r="r" b="b"/>
              <a:pathLst>
                <a:path w="25030685" h="10931144">
                  <a:moveTo>
                    <a:pt x="25030685" y="0"/>
                  </a:moveTo>
                  <a:lnTo>
                    <a:pt x="0" y="0"/>
                  </a:lnTo>
                  <a:lnTo>
                    <a:pt x="0" y="10931144"/>
                  </a:lnTo>
                  <a:lnTo>
                    <a:pt x="25030685" y="10931144"/>
                  </a:lnTo>
                  <a:lnTo>
                    <a:pt x="25030685" y="0"/>
                  </a:lnTo>
                  <a:close/>
                </a:path>
              </a:pathLst>
            </a:custGeom>
            <a:blipFill>
              <a:blip r:embed="rId3"/>
              <a:stretch>
                <a:fillRect l="-36139" r="-32318" b="-2651"/>
              </a:stretch>
            </a:blipFill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679955" y="7734045"/>
            <a:ext cx="18773014" cy="8198358"/>
            <a:chOff x="-312929" y="493116"/>
            <a:chExt cx="25030686" cy="10931144"/>
          </a:xfrm>
        </p:grpSpPr>
        <p:sp>
          <p:nvSpPr>
            <p:cNvPr id="5" name="Freeform 5"/>
            <p:cNvSpPr/>
            <p:nvPr/>
          </p:nvSpPr>
          <p:spPr>
            <a:xfrm flipH="1">
              <a:off x="-312929" y="493116"/>
              <a:ext cx="25030686" cy="10931144"/>
            </a:xfrm>
            <a:custGeom>
              <a:avLst/>
              <a:gdLst/>
              <a:ahLst/>
              <a:cxnLst/>
              <a:rect l="l" t="t" r="r" b="b"/>
              <a:pathLst>
                <a:path w="25030685" h="10931144">
                  <a:moveTo>
                    <a:pt x="25030685" y="0"/>
                  </a:moveTo>
                  <a:lnTo>
                    <a:pt x="0" y="0"/>
                  </a:lnTo>
                  <a:lnTo>
                    <a:pt x="0" y="10931144"/>
                  </a:lnTo>
                  <a:lnTo>
                    <a:pt x="25030685" y="10931144"/>
                  </a:lnTo>
                  <a:lnTo>
                    <a:pt x="25030685" y="0"/>
                  </a:lnTo>
                  <a:close/>
                </a:path>
              </a:pathLst>
            </a:custGeom>
            <a:blipFill>
              <a:blip r:embed="rId3"/>
              <a:stretch>
                <a:fillRect l="-36139" r="-32318" b="-2651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 rot="16200000">
            <a:off x="-594537" y="7422402"/>
            <a:ext cx="3406182" cy="1743977"/>
          </a:xfrm>
          <a:custGeom>
            <a:avLst/>
            <a:gdLst/>
            <a:ahLst/>
            <a:cxnLst/>
            <a:rect l="l" t="t" r="r" b="b"/>
            <a:pathLst>
              <a:path w="3406182" h="1743977">
                <a:moveTo>
                  <a:pt x="0" y="0"/>
                </a:moveTo>
                <a:lnTo>
                  <a:pt x="3406182" y="0"/>
                </a:lnTo>
                <a:lnTo>
                  <a:pt x="3406182" y="1743977"/>
                </a:lnTo>
                <a:lnTo>
                  <a:pt x="0" y="17439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9" name="Freeform 9"/>
          <p:cNvSpPr/>
          <p:nvPr/>
        </p:nvSpPr>
        <p:spPr>
          <a:xfrm>
            <a:off x="15298112" y="-1967481"/>
            <a:ext cx="3865690" cy="4032416"/>
          </a:xfrm>
          <a:custGeom>
            <a:avLst/>
            <a:gdLst/>
            <a:ahLst/>
            <a:cxnLst/>
            <a:rect l="l" t="t" r="r" b="b"/>
            <a:pathLst>
              <a:path w="3865690" h="4032416">
                <a:moveTo>
                  <a:pt x="0" y="0"/>
                </a:moveTo>
                <a:lnTo>
                  <a:pt x="3865690" y="0"/>
                </a:lnTo>
                <a:lnTo>
                  <a:pt x="3865690" y="4032416"/>
                </a:lnTo>
                <a:lnTo>
                  <a:pt x="0" y="40324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2625327" y="84949"/>
            <a:ext cx="12653735" cy="1951411"/>
            <a:chOff x="-644557" y="-559000"/>
            <a:chExt cx="16871647" cy="2601881"/>
          </a:xfrm>
        </p:grpSpPr>
        <p:sp>
          <p:nvSpPr>
            <p:cNvPr id="11" name="Freeform 11"/>
            <p:cNvSpPr/>
            <p:nvPr/>
          </p:nvSpPr>
          <p:spPr>
            <a:xfrm>
              <a:off x="10491" y="-227319"/>
              <a:ext cx="16216599" cy="2270200"/>
            </a:xfrm>
            <a:custGeom>
              <a:avLst/>
              <a:gdLst/>
              <a:ahLst/>
              <a:cxnLst/>
              <a:rect l="l" t="t" r="r" b="b"/>
              <a:pathLst>
                <a:path w="16216599" h="2270200">
                  <a:moveTo>
                    <a:pt x="0" y="0"/>
                  </a:moveTo>
                  <a:lnTo>
                    <a:pt x="16216599" y="0"/>
                  </a:lnTo>
                  <a:lnTo>
                    <a:pt x="16216599" y="2270200"/>
                  </a:lnTo>
                  <a:lnTo>
                    <a:pt x="0" y="2270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-644557" y="-559000"/>
              <a:ext cx="16216600" cy="241307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8400"/>
                </a:lnSpc>
              </a:pPr>
              <a:r>
                <a:rPr lang="en-US" sz="7000" b="1" u="sng" dirty="0">
                  <a:solidFill>
                    <a:srgbClr val="141E3A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Introduction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648323" y="2582429"/>
            <a:ext cx="12991354" cy="6093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In Sri Lanka, Chronic diseases like diabetes and hypertension are on rise.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Patients with chronic conditions face daily challenges in tracking health medications.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Current methods (memory, paper logs, insecure apps) lead to errors and poor adherence.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Patients have major concerns about the security and privacy of their health data.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“</a:t>
            </a:r>
            <a:r>
              <a:rPr lang="en-US" sz="3600" dirty="0" err="1">
                <a:latin typeface="Times New Roman Bold" panose="02020803070505020304" pitchFamily="18" charset="0"/>
                <a:cs typeface="Times New Roman Bold" panose="02020803070505020304" pitchFamily="18" charset="0"/>
              </a:rPr>
              <a:t>HealthMate</a:t>
            </a:r>
            <a:r>
              <a:rPr lang="en-US" sz="3600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” is a privacy-first mobile app to support patients.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latin typeface="Times New Roman Bold" panose="02020803070505020304" pitchFamily="18" charset="0"/>
                <a:cs typeface="Times New Roman Bold" panose="02020803070505020304" pitchFamily="18" charset="0"/>
              </a:rPr>
              <a:t>It provides digital care plans, secure health logging, reminders and AI-powered </a:t>
            </a:r>
            <a:r>
              <a:rPr lang="en-US" sz="3600" dirty="0">
                <a:solidFill>
                  <a:srgbClr val="323232"/>
                </a:solidFill>
                <a:latin typeface="Times New Roman Bold" panose="02020803070505020304" pitchFamily="18" charset="0"/>
                <a:cs typeface="Times New Roman Bold" panose="02020803070505020304" pitchFamily="18" charset="0"/>
                <a:sym typeface="Times New Roman Bold"/>
              </a:rPr>
              <a:t>suggestions.</a:t>
            </a:r>
            <a:endParaRPr lang="en-US" sz="3600" dirty="0">
              <a:latin typeface="Times New Roman Bold" panose="02020803070505020304" pitchFamily="18" charset="0"/>
              <a:cs typeface="Times New Roman Bold" panose="02020803070505020304" pitchFamily="18" charset="0"/>
            </a:endParaRPr>
          </a:p>
        </p:txBody>
      </p:sp>
      <p:pic>
        <p:nvPicPr>
          <p:cNvPr id="7" name="Picture 6" descr="A cellphone with a heart and cross on it&#10;&#10;AI-generated content may be incorrect.">
            <a:extLst>
              <a:ext uri="{FF2B5EF4-FFF2-40B4-BE49-F238E27FC236}">
                <a16:creationId xmlns:a16="http://schemas.microsoft.com/office/drawing/2014/main" id="{C092D94E-D79A-B982-14DA-D6704139062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400" y="7581900"/>
            <a:ext cx="4152900" cy="29663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804149" y="-5719278"/>
            <a:ext cx="18773054" cy="8198400"/>
            <a:chOff x="0" y="0"/>
            <a:chExt cx="25030739" cy="10931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030685" cy="10931144"/>
            </a:xfrm>
            <a:custGeom>
              <a:avLst/>
              <a:gdLst/>
              <a:ahLst/>
              <a:cxnLst/>
              <a:rect l="l" t="t" r="r" b="b"/>
              <a:pathLst>
                <a:path w="25030685" h="10931144">
                  <a:moveTo>
                    <a:pt x="0" y="0"/>
                  </a:moveTo>
                  <a:lnTo>
                    <a:pt x="25030685" y="0"/>
                  </a:lnTo>
                  <a:lnTo>
                    <a:pt x="25030685" y="10931144"/>
                  </a:lnTo>
                  <a:lnTo>
                    <a:pt x="0" y="10931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6139" r="-32318" b="-2651"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11784524" y="9124110"/>
            <a:ext cx="5441485" cy="1137080"/>
          </a:xfrm>
          <a:custGeom>
            <a:avLst/>
            <a:gdLst/>
            <a:ahLst/>
            <a:cxnLst/>
            <a:rect l="l" t="t" r="r" b="b"/>
            <a:pathLst>
              <a:path w="5441485" h="1137080">
                <a:moveTo>
                  <a:pt x="0" y="0"/>
                </a:moveTo>
                <a:lnTo>
                  <a:pt x="5441485" y="0"/>
                </a:lnTo>
                <a:lnTo>
                  <a:pt x="5441485" y="1137080"/>
                </a:lnTo>
                <a:lnTo>
                  <a:pt x="0" y="1137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105914" y="965788"/>
            <a:ext cx="8394150" cy="110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b="1" u="sng" dirty="0">
                <a:solidFill>
                  <a:srgbClr val="141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95400" y="2453270"/>
            <a:ext cx="8991600" cy="71814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51560" lvl="1" indent="-525780" algn="l">
              <a:lnSpc>
                <a:spcPts val="5760"/>
              </a:lnSpc>
              <a:buFont typeface="Arial"/>
              <a:buChar char="•"/>
            </a:pPr>
            <a:r>
              <a:rPr lang="en-US" sz="3600" b="1" dirty="0">
                <a:solidFill>
                  <a:srgbClr val="32323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Lack of a simple digital daily care plan.</a:t>
            </a:r>
          </a:p>
          <a:p>
            <a:pPr marL="1051560" lvl="1" indent="-525780" algn="l">
              <a:lnSpc>
                <a:spcPts val="5760"/>
              </a:lnSpc>
              <a:buFont typeface="Arial"/>
              <a:buChar char="•"/>
            </a:pPr>
            <a:r>
              <a:rPr lang="en-US" sz="3600" b="1" dirty="0">
                <a:solidFill>
                  <a:srgbClr val="32323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Inaccurate &amp; inefficient manual tracking.</a:t>
            </a:r>
          </a:p>
          <a:p>
            <a:pPr marL="1051560" lvl="1" indent="-525780" algn="l">
              <a:lnSpc>
                <a:spcPts val="5760"/>
              </a:lnSpc>
              <a:buFont typeface="Arial"/>
              <a:buChar char="•"/>
            </a:pPr>
            <a:r>
              <a:rPr lang="en-US" sz="3600" b="1" dirty="0">
                <a:solidFill>
                  <a:srgbClr val="32323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Ineffective doctor visits due to poor history visibility.</a:t>
            </a:r>
          </a:p>
          <a:p>
            <a:pPr marL="1051560" lvl="1" indent="-525780" algn="l">
              <a:lnSpc>
                <a:spcPts val="5760"/>
              </a:lnSpc>
              <a:buFont typeface="Arial"/>
              <a:buChar char="•"/>
            </a:pPr>
            <a:r>
              <a:rPr lang="en-US" sz="3600" b="1" dirty="0">
                <a:solidFill>
                  <a:srgbClr val="32323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Patients often forget to take their medications on time.</a:t>
            </a:r>
          </a:p>
          <a:p>
            <a:pPr marL="1051560" lvl="1" indent="-525780" algn="l">
              <a:lnSpc>
                <a:spcPts val="5760"/>
              </a:lnSpc>
              <a:buFont typeface="Arial"/>
              <a:buChar char="•"/>
            </a:pPr>
            <a:r>
              <a:rPr lang="en-US" sz="3600" b="1" dirty="0">
                <a:solidFill>
                  <a:srgbClr val="32323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privacy concerns with existing apps</a:t>
            </a:r>
            <a:r>
              <a:rPr lang="en-US" sz="3200" b="1" dirty="0">
                <a:solidFill>
                  <a:srgbClr val="32323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.</a:t>
            </a:r>
          </a:p>
          <a:p>
            <a:pPr marL="1051560" lvl="1" indent="-525780" algn="l">
              <a:lnSpc>
                <a:spcPts val="3840"/>
              </a:lnSpc>
            </a:pPr>
            <a:endParaRPr lang="en-US" sz="3200" b="1" dirty="0">
              <a:solidFill>
                <a:srgbClr val="323232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4505266" y="2202735"/>
            <a:ext cx="6576250" cy="6576250"/>
          </a:xfrm>
          <a:custGeom>
            <a:avLst/>
            <a:gdLst/>
            <a:ahLst/>
            <a:cxnLst/>
            <a:rect l="l" t="t" r="r" b="b"/>
            <a:pathLst>
              <a:path w="6576250" h="6576250">
                <a:moveTo>
                  <a:pt x="0" y="0"/>
                </a:moveTo>
                <a:lnTo>
                  <a:pt x="6576250" y="0"/>
                </a:lnTo>
                <a:lnTo>
                  <a:pt x="6576250" y="6576250"/>
                </a:lnTo>
                <a:lnTo>
                  <a:pt x="0" y="65762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9" name="Freeform 9"/>
          <p:cNvSpPr/>
          <p:nvPr/>
        </p:nvSpPr>
        <p:spPr>
          <a:xfrm>
            <a:off x="-3124200" y="9349480"/>
            <a:ext cx="6476464" cy="3349658"/>
          </a:xfrm>
          <a:custGeom>
            <a:avLst/>
            <a:gdLst/>
            <a:ahLst/>
            <a:cxnLst/>
            <a:rect l="l" t="t" r="r" b="b"/>
            <a:pathLst>
              <a:path w="6476464" h="3349658">
                <a:moveTo>
                  <a:pt x="0" y="0"/>
                </a:moveTo>
                <a:lnTo>
                  <a:pt x="6476464" y="0"/>
                </a:lnTo>
                <a:lnTo>
                  <a:pt x="6476464" y="3349658"/>
                </a:lnTo>
                <a:lnTo>
                  <a:pt x="0" y="33496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774250" y="1467550"/>
            <a:ext cx="6451800" cy="7351800"/>
            <a:chOff x="0" y="0"/>
            <a:chExt cx="8602400" cy="9802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602345" cy="9802368"/>
            </a:xfrm>
            <a:custGeom>
              <a:avLst/>
              <a:gdLst/>
              <a:ahLst/>
              <a:cxnLst/>
              <a:rect l="l" t="t" r="r" b="b"/>
              <a:pathLst>
                <a:path w="8602345" h="9802368">
                  <a:moveTo>
                    <a:pt x="0" y="0"/>
                  </a:moveTo>
                  <a:lnTo>
                    <a:pt x="8602345" y="0"/>
                  </a:lnTo>
                  <a:lnTo>
                    <a:pt x="8602345" y="9802368"/>
                  </a:lnTo>
                  <a:lnTo>
                    <a:pt x="0" y="9802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t="-164" b="-164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486719">
            <a:off x="3378932" y="7372950"/>
            <a:ext cx="16043702" cy="5828100"/>
            <a:chOff x="0" y="0"/>
            <a:chExt cx="21391603" cy="777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391626" cy="7770749"/>
            </a:xfrm>
            <a:custGeom>
              <a:avLst/>
              <a:gdLst/>
              <a:ahLst/>
              <a:cxnLst/>
              <a:rect l="l" t="t" r="r" b="b"/>
              <a:pathLst>
                <a:path w="21391626" h="7770749">
                  <a:moveTo>
                    <a:pt x="0" y="0"/>
                  </a:moveTo>
                  <a:lnTo>
                    <a:pt x="21391626" y="0"/>
                  </a:lnTo>
                  <a:lnTo>
                    <a:pt x="21391626" y="7770749"/>
                  </a:lnTo>
                  <a:lnTo>
                    <a:pt x="0" y="77707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6139" r="-32318" b="-23406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-254804" y="679767"/>
            <a:ext cx="5219901" cy="7324069"/>
          </a:xfrm>
          <a:custGeom>
            <a:avLst/>
            <a:gdLst/>
            <a:ahLst/>
            <a:cxnLst/>
            <a:rect l="l" t="t" r="r" b="b"/>
            <a:pathLst>
              <a:path w="5219901" h="7324069">
                <a:moveTo>
                  <a:pt x="0" y="0"/>
                </a:moveTo>
                <a:lnTo>
                  <a:pt x="5219901" y="0"/>
                </a:lnTo>
                <a:lnTo>
                  <a:pt x="5219901" y="7324069"/>
                </a:lnTo>
                <a:lnTo>
                  <a:pt x="0" y="73240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027152" y="-393131"/>
            <a:ext cx="5219901" cy="7324069"/>
          </a:xfrm>
          <a:custGeom>
            <a:avLst/>
            <a:gdLst/>
            <a:ahLst/>
            <a:cxnLst/>
            <a:rect l="l" t="t" r="r" b="b"/>
            <a:pathLst>
              <a:path w="5219901" h="7324069">
                <a:moveTo>
                  <a:pt x="0" y="0"/>
                </a:moveTo>
                <a:lnTo>
                  <a:pt x="5219901" y="0"/>
                </a:lnTo>
                <a:lnTo>
                  <a:pt x="5219901" y="7324070"/>
                </a:lnTo>
                <a:lnTo>
                  <a:pt x="0" y="73240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1425" y="1394218"/>
            <a:ext cx="15225150" cy="110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b="1" u="sng" dirty="0">
                <a:solidFill>
                  <a:srgbClr val="141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Aim</a:t>
            </a:r>
          </a:p>
        </p:txBody>
      </p:sp>
      <p:sp>
        <p:nvSpPr>
          <p:cNvPr id="11" name="Freeform 11"/>
          <p:cNvSpPr/>
          <p:nvPr/>
        </p:nvSpPr>
        <p:spPr>
          <a:xfrm>
            <a:off x="16950213" y="1181100"/>
            <a:ext cx="663202" cy="663186"/>
          </a:xfrm>
          <a:custGeom>
            <a:avLst/>
            <a:gdLst/>
            <a:ahLst/>
            <a:cxnLst/>
            <a:rect l="l" t="t" r="r" b="b"/>
            <a:pathLst>
              <a:path w="663202" h="663186">
                <a:moveTo>
                  <a:pt x="0" y="0"/>
                </a:moveTo>
                <a:lnTo>
                  <a:pt x="663202" y="0"/>
                </a:lnTo>
                <a:lnTo>
                  <a:pt x="663202" y="663186"/>
                </a:lnTo>
                <a:lnTo>
                  <a:pt x="0" y="6631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 descr="Bullseye with solid fill"/>
          <p:cNvSpPr/>
          <p:nvPr/>
        </p:nvSpPr>
        <p:spPr>
          <a:xfrm>
            <a:off x="8735628" y="894798"/>
            <a:ext cx="2374106" cy="2374106"/>
          </a:xfrm>
          <a:custGeom>
            <a:avLst/>
            <a:gdLst/>
            <a:ahLst/>
            <a:cxnLst/>
            <a:rect l="l" t="t" r="r" b="b"/>
            <a:pathLst>
              <a:path w="2374106" h="2374106">
                <a:moveTo>
                  <a:pt x="0" y="0"/>
                </a:moveTo>
                <a:lnTo>
                  <a:pt x="2374106" y="0"/>
                </a:lnTo>
                <a:lnTo>
                  <a:pt x="2374106" y="2374106"/>
                </a:lnTo>
                <a:lnTo>
                  <a:pt x="0" y="23741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612420" y="4430379"/>
            <a:ext cx="11063160" cy="29238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600" b="1" dirty="0">
                <a:solidFill>
                  <a:srgbClr val="32323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 develop a AI-based automated solutions and</a:t>
            </a:r>
          </a:p>
          <a:p>
            <a:pPr algn="ctr">
              <a:lnSpc>
                <a:spcPts val="3840"/>
              </a:lnSpc>
            </a:pPr>
            <a:r>
              <a:rPr lang="en-US" sz="3600" b="1" dirty="0">
                <a:solidFill>
                  <a:srgbClr val="32323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privacy-focused mobile app that helps Sri Lankan users </a:t>
            </a:r>
          </a:p>
          <a:p>
            <a:pPr algn="ctr">
              <a:lnSpc>
                <a:spcPts val="3840"/>
              </a:lnSpc>
            </a:pPr>
            <a:r>
              <a:rPr lang="en-US" sz="3600" b="1" dirty="0">
                <a:solidFill>
                  <a:srgbClr val="32323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manage chronic conditions that enabling personalized plans, secure tracking, AI-powered suggestions and doctor-friendly reports.</a:t>
            </a:r>
          </a:p>
          <a:p>
            <a:pPr algn="l">
              <a:lnSpc>
                <a:spcPts val="3840"/>
              </a:lnSpc>
            </a:pPr>
            <a:endParaRPr lang="en-US" sz="3200" b="1" dirty="0">
              <a:solidFill>
                <a:srgbClr val="323232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pic>
        <p:nvPicPr>
          <p:cNvPr id="4" name="Picture 3" descr="A cellphone with a heart and cross on it&#10;&#10;AI-generated content may be incorrect.">
            <a:extLst>
              <a:ext uri="{FF2B5EF4-FFF2-40B4-BE49-F238E27FC236}">
                <a16:creationId xmlns:a16="http://schemas.microsoft.com/office/drawing/2014/main" id="{5A248BB5-27F2-D84F-91E2-79EA28596EA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160" y="7505700"/>
            <a:ext cx="4152900" cy="29663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486719">
            <a:off x="4165832" y="7750882"/>
            <a:ext cx="16043702" cy="5828100"/>
            <a:chOff x="0" y="0"/>
            <a:chExt cx="21391603" cy="777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391626" cy="7770749"/>
            </a:xfrm>
            <a:custGeom>
              <a:avLst/>
              <a:gdLst/>
              <a:ahLst/>
              <a:cxnLst/>
              <a:rect l="l" t="t" r="r" b="b"/>
              <a:pathLst>
                <a:path w="21391626" h="7770749">
                  <a:moveTo>
                    <a:pt x="0" y="0"/>
                  </a:moveTo>
                  <a:lnTo>
                    <a:pt x="21391626" y="0"/>
                  </a:lnTo>
                  <a:lnTo>
                    <a:pt x="21391626" y="7770749"/>
                  </a:lnTo>
                  <a:lnTo>
                    <a:pt x="0" y="77707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6139" r="-32318" b="-23406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-187318" y="352240"/>
            <a:ext cx="1497632" cy="7841740"/>
          </a:xfrm>
          <a:custGeom>
            <a:avLst/>
            <a:gdLst/>
            <a:ahLst/>
            <a:cxnLst/>
            <a:rect l="l" t="t" r="r" b="b"/>
            <a:pathLst>
              <a:path w="1497632" h="7841740">
                <a:moveTo>
                  <a:pt x="0" y="0"/>
                </a:moveTo>
                <a:lnTo>
                  <a:pt x="1497632" y="0"/>
                </a:lnTo>
                <a:lnTo>
                  <a:pt x="1497632" y="7841740"/>
                </a:lnTo>
                <a:lnTo>
                  <a:pt x="0" y="78417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033271" y="394155"/>
            <a:ext cx="834560" cy="834560"/>
          </a:xfrm>
          <a:custGeom>
            <a:avLst/>
            <a:gdLst/>
            <a:ahLst/>
            <a:cxnLst/>
            <a:rect l="l" t="t" r="r" b="b"/>
            <a:pathLst>
              <a:path w="834560" h="834560">
                <a:moveTo>
                  <a:pt x="0" y="0"/>
                </a:moveTo>
                <a:lnTo>
                  <a:pt x="834560" y="0"/>
                </a:lnTo>
                <a:lnTo>
                  <a:pt x="834560" y="834560"/>
                </a:lnTo>
                <a:lnTo>
                  <a:pt x="0" y="8345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961377" y="2122971"/>
            <a:ext cx="527364" cy="527364"/>
          </a:xfrm>
          <a:custGeom>
            <a:avLst/>
            <a:gdLst/>
            <a:ahLst/>
            <a:cxnLst/>
            <a:rect l="l" t="t" r="r" b="b"/>
            <a:pathLst>
              <a:path w="527364" h="527364">
                <a:moveTo>
                  <a:pt x="0" y="0"/>
                </a:moveTo>
                <a:lnTo>
                  <a:pt x="527364" y="0"/>
                </a:lnTo>
                <a:lnTo>
                  <a:pt x="527364" y="527364"/>
                </a:lnTo>
                <a:lnTo>
                  <a:pt x="0" y="5273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5569196" y="-142148"/>
            <a:ext cx="609334" cy="609350"/>
            <a:chOff x="0" y="0"/>
            <a:chExt cx="812445" cy="8124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419" cy="812419"/>
            </a:xfrm>
            <a:custGeom>
              <a:avLst/>
              <a:gdLst/>
              <a:ahLst/>
              <a:cxnLst/>
              <a:rect l="l" t="t" r="r" b="b"/>
              <a:pathLst>
                <a:path w="812419" h="812419">
                  <a:moveTo>
                    <a:pt x="248920" y="0"/>
                  </a:moveTo>
                  <a:lnTo>
                    <a:pt x="248920" y="248920"/>
                  </a:lnTo>
                  <a:lnTo>
                    <a:pt x="0" y="248920"/>
                  </a:lnTo>
                  <a:lnTo>
                    <a:pt x="0" y="563499"/>
                  </a:lnTo>
                  <a:lnTo>
                    <a:pt x="248920" y="563499"/>
                  </a:lnTo>
                  <a:lnTo>
                    <a:pt x="248920" y="812419"/>
                  </a:lnTo>
                  <a:lnTo>
                    <a:pt x="563499" y="812419"/>
                  </a:lnTo>
                  <a:lnTo>
                    <a:pt x="563499" y="563499"/>
                  </a:lnTo>
                  <a:lnTo>
                    <a:pt x="812419" y="563499"/>
                  </a:lnTo>
                  <a:lnTo>
                    <a:pt x="812419" y="248920"/>
                  </a:lnTo>
                  <a:lnTo>
                    <a:pt x="563499" y="248920"/>
                  </a:lnTo>
                  <a:lnTo>
                    <a:pt x="563499" y="0"/>
                  </a:lnTo>
                  <a:close/>
                </a:path>
              </a:pathLst>
            </a:custGeom>
            <a:solidFill>
              <a:srgbClr val="29ABD9">
                <a:alpha val="392"/>
              </a:srgbClr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1067540" y="4804456"/>
            <a:ext cx="372464" cy="372474"/>
            <a:chOff x="0" y="0"/>
            <a:chExt cx="496619" cy="49663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96570" cy="496570"/>
            </a:xfrm>
            <a:custGeom>
              <a:avLst/>
              <a:gdLst/>
              <a:ahLst/>
              <a:cxnLst/>
              <a:rect l="l" t="t" r="r" b="b"/>
              <a:pathLst>
                <a:path w="496570" h="496570">
                  <a:moveTo>
                    <a:pt x="152146" y="0"/>
                  </a:moveTo>
                  <a:lnTo>
                    <a:pt x="152146" y="152146"/>
                  </a:lnTo>
                  <a:lnTo>
                    <a:pt x="0" y="152146"/>
                  </a:lnTo>
                  <a:lnTo>
                    <a:pt x="0" y="344424"/>
                  </a:lnTo>
                  <a:lnTo>
                    <a:pt x="152146" y="344424"/>
                  </a:lnTo>
                  <a:lnTo>
                    <a:pt x="152146" y="496570"/>
                  </a:lnTo>
                  <a:lnTo>
                    <a:pt x="344424" y="496570"/>
                  </a:lnTo>
                  <a:lnTo>
                    <a:pt x="344424" y="344424"/>
                  </a:lnTo>
                  <a:lnTo>
                    <a:pt x="496570" y="344424"/>
                  </a:lnTo>
                  <a:lnTo>
                    <a:pt x="496570" y="152146"/>
                  </a:lnTo>
                  <a:lnTo>
                    <a:pt x="344424" y="152146"/>
                  </a:lnTo>
                  <a:lnTo>
                    <a:pt x="344424" y="0"/>
                  </a:lnTo>
                  <a:close/>
                </a:path>
              </a:pathLst>
            </a:custGeom>
            <a:solidFill>
              <a:srgbClr val="29ABD9">
                <a:alpha val="392"/>
              </a:srgbClr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1250875" y="585764"/>
            <a:ext cx="15225150" cy="110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b="1" u="sng" dirty="0">
                <a:solidFill>
                  <a:srgbClr val="141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Objectives</a:t>
            </a:r>
          </a:p>
        </p:txBody>
      </p:sp>
      <p:sp>
        <p:nvSpPr>
          <p:cNvPr id="14" name="Freeform 14"/>
          <p:cNvSpPr/>
          <p:nvPr/>
        </p:nvSpPr>
        <p:spPr>
          <a:xfrm>
            <a:off x="3574176" y="3689430"/>
            <a:ext cx="404450" cy="949894"/>
          </a:xfrm>
          <a:custGeom>
            <a:avLst/>
            <a:gdLst/>
            <a:ahLst/>
            <a:cxnLst/>
            <a:rect l="l" t="t" r="r" b="b"/>
            <a:pathLst>
              <a:path w="404450" h="949894">
                <a:moveTo>
                  <a:pt x="0" y="0"/>
                </a:moveTo>
                <a:lnTo>
                  <a:pt x="404450" y="0"/>
                </a:lnTo>
                <a:lnTo>
                  <a:pt x="404450" y="949894"/>
                </a:lnTo>
                <a:lnTo>
                  <a:pt x="0" y="9498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8863450" y="3671272"/>
            <a:ext cx="561098" cy="860124"/>
          </a:xfrm>
          <a:custGeom>
            <a:avLst/>
            <a:gdLst/>
            <a:ahLst/>
            <a:cxnLst/>
            <a:rect l="l" t="t" r="r" b="b"/>
            <a:pathLst>
              <a:path w="561098" h="860124">
                <a:moveTo>
                  <a:pt x="0" y="0"/>
                </a:moveTo>
                <a:lnTo>
                  <a:pt x="561098" y="0"/>
                </a:lnTo>
                <a:lnTo>
                  <a:pt x="561098" y="860124"/>
                </a:lnTo>
                <a:lnTo>
                  <a:pt x="0" y="8601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4299946" y="3699954"/>
            <a:ext cx="423308" cy="802712"/>
          </a:xfrm>
          <a:custGeom>
            <a:avLst/>
            <a:gdLst/>
            <a:ahLst/>
            <a:cxnLst/>
            <a:rect l="l" t="t" r="r" b="b"/>
            <a:pathLst>
              <a:path w="423308" h="802712">
                <a:moveTo>
                  <a:pt x="0" y="0"/>
                </a:moveTo>
                <a:lnTo>
                  <a:pt x="423308" y="0"/>
                </a:lnTo>
                <a:lnTo>
                  <a:pt x="423308" y="802712"/>
                </a:lnTo>
                <a:lnTo>
                  <a:pt x="0" y="80271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227924" y="2378362"/>
            <a:ext cx="404534" cy="467834"/>
            <a:chOff x="0" y="0"/>
            <a:chExt cx="539379" cy="62377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39369" cy="623824"/>
            </a:xfrm>
            <a:custGeom>
              <a:avLst/>
              <a:gdLst/>
              <a:ahLst/>
              <a:cxnLst/>
              <a:rect l="l" t="t" r="r" b="b"/>
              <a:pathLst>
                <a:path w="539369" h="623824">
                  <a:moveTo>
                    <a:pt x="165354" y="0"/>
                  </a:moveTo>
                  <a:lnTo>
                    <a:pt x="165354" y="190754"/>
                  </a:lnTo>
                  <a:lnTo>
                    <a:pt x="0" y="190754"/>
                  </a:lnTo>
                  <a:lnTo>
                    <a:pt x="0" y="431800"/>
                  </a:lnTo>
                  <a:lnTo>
                    <a:pt x="165354" y="431800"/>
                  </a:lnTo>
                  <a:lnTo>
                    <a:pt x="165354" y="623824"/>
                  </a:lnTo>
                  <a:lnTo>
                    <a:pt x="374142" y="623824"/>
                  </a:lnTo>
                  <a:lnTo>
                    <a:pt x="374142" y="431800"/>
                  </a:lnTo>
                  <a:lnTo>
                    <a:pt x="539369" y="431800"/>
                  </a:lnTo>
                  <a:lnTo>
                    <a:pt x="539369" y="190754"/>
                  </a:lnTo>
                  <a:lnTo>
                    <a:pt x="374142" y="190754"/>
                  </a:lnTo>
                  <a:lnTo>
                    <a:pt x="374142" y="0"/>
                  </a:lnTo>
                  <a:close/>
                </a:path>
              </a:pathLst>
            </a:custGeom>
            <a:solidFill>
              <a:srgbClr val="29ABD9">
                <a:alpha val="10980"/>
              </a:srgbClr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694961" y="9234694"/>
            <a:ext cx="404534" cy="467834"/>
            <a:chOff x="0" y="0"/>
            <a:chExt cx="539379" cy="62377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539369" cy="623824"/>
            </a:xfrm>
            <a:custGeom>
              <a:avLst/>
              <a:gdLst/>
              <a:ahLst/>
              <a:cxnLst/>
              <a:rect l="l" t="t" r="r" b="b"/>
              <a:pathLst>
                <a:path w="539369" h="623824">
                  <a:moveTo>
                    <a:pt x="165354" y="0"/>
                  </a:moveTo>
                  <a:lnTo>
                    <a:pt x="165354" y="190754"/>
                  </a:lnTo>
                  <a:lnTo>
                    <a:pt x="0" y="190754"/>
                  </a:lnTo>
                  <a:lnTo>
                    <a:pt x="0" y="431800"/>
                  </a:lnTo>
                  <a:lnTo>
                    <a:pt x="165354" y="431800"/>
                  </a:lnTo>
                  <a:lnTo>
                    <a:pt x="165354" y="623824"/>
                  </a:lnTo>
                  <a:lnTo>
                    <a:pt x="374142" y="623824"/>
                  </a:lnTo>
                  <a:lnTo>
                    <a:pt x="374142" y="431800"/>
                  </a:lnTo>
                  <a:lnTo>
                    <a:pt x="539369" y="431800"/>
                  </a:lnTo>
                  <a:lnTo>
                    <a:pt x="539369" y="190754"/>
                  </a:lnTo>
                  <a:lnTo>
                    <a:pt x="374142" y="190754"/>
                  </a:lnTo>
                  <a:lnTo>
                    <a:pt x="374142" y="0"/>
                  </a:lnTo>
                  <a:close/>
                </a:path>
              </a:pathLst>
            </a:custGeom>
            <a:solidFill>
              <a:srgbClr val="29ABD9">
                <a:alpha val="10980"/>
              </a:srgbClr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3004774" y="9468628"/>
            <a:ext cx="325578" cy="326168"/>
            <a:chOff x="0" y="0"/>
            <a:chExt cx="434104" cy="434891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434086" cy="434848"/>
            </a:xfrm>
            <a:custGeom>
              <a:avLst/>
              <a:gdLst/>
              <a:ahLst/>
              <a:cxnLst/>
              <a:rect l="l" t="t" r="r" b="b"/>
              <a:pathLst>
                <a:path w="434086" h="434848">
                  <a:moveTo>
                    <a:pt x="133096" y="0"/>
                  </a:moveTo>
                  <a:lnTo>
                    <a:pt x="133096" y="133096"/>
                  </a:lnTo>
                  <a:lnTo>
                    <a:pt x="0" y="133096"/>
                  </a:lnTo>
                  <a:lnTo>
                    <a:pt x="0" y="301117"/>
                  </a:lnTo>
                  <a:lnTo>
                    <a:pt x="133096" y="301117"/>
                  </a:lnTo>
                  <a:lnTo>
                    <a:pt x="133096" y="434848"/>
                  </a:lnTo>
                  <a:lnTo>
                    <a:pt x="301117" y="434848"/>
                  </a:lnTo>
                  <a:lnTo>
                    <a:pt x="301117" y="301117"/>
                  </a:lnTo>
                  <a:lnTo>
                    <a:pt x="434086" y="301117"/>
                  </a:lnTo>
                  <a:lnTo>
                    <a:pt x="434086" y="133096"/>
                  </a:lnTo>
                  <a:lnTo>
                    <a:pt x="301117" y="133096"/>
                  </a:lnTo>
                  <a:lnTo>
                    <a:pt x="301117" y="0"/>
                  </a:lnTo>
                  <a:close/>
                </a:path>
              </a:pathLst>
            </a:custGeom>
            <a:solidFill>
              <a:srgbClr val="29ABD9">
                <a:alpha val="10980"/>
              </a:srgbClr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6015721" y="749051"/>
            <a:ext cx="325578" cy="326168"/>
            <a:chOff x="0" y="0"/>
            <a:chExt cx="434104" cy="43489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34086" cy="434848"/>
            </a:xfrm>
            <a:custGeom>
              <a:avLst/>
              <a:gdLst/>
              <a:ahLst/>
              <a:cxnLst/>
              <a:rect l="l" t="t" r="r" b="b"/>
              <a:pathLst>
                <a:path w="434086" h="434848">
                  <a:moveTo>
                    <a:pt x="133096" y="0"/>
                  </a:moveTo>
                  <a:lnTo>
                    <a:pt x="133096" y="133096"/>
                  </a:lnTo>
                  <a:lnTo>
                    <a:pt x="0" y="133096"/>
                  </a:lnTo>
                  <a:lnTo>
                    <a:pt x="0" y="301117"/>
                  </a:lnTo>
                  <a:lnTo>
                    <a:pt x="133096" y="301117"/>
                  </a:lnTo>
                  <a:lnTo>
                    <a:pt x="133096" y="434848"/>
                  </a:lnTo>
                  <a:lnTo>
                    <a:pt x="301117" y="434848"/>
                  </a:lnTo>
                  <a:lnTo>
                    <a:pt x="301117" y="301117"/>
                  </a:lnTo>
                  <a:lnTo>
                    <a:pt x="434086" y="301117"/>
                  </a:lnTo>
                  <a:lnTo>
                    <a:pt x="434086" y="133096"/>
                  </a:lnTo>
                  <a:lnTo>
                    <a:pt x="301117" y="133096"/>
                  </a:lnTo>
                  <a:lnTo>
                    <a:pt x="301117" y="0"/>
                  </a:lnTo>
                  <a:close/>
                </a:path>
              </a:pathLst>
            </a:custGeom>
            <a:solidFill>
              <a:srgbClr val="29ABD9">
                <a:alpha val="10980"/>
              </a:srgbClr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17334408" y="3395158"/>
            <a:ext cx="627526" cy="628664"/>
            <a:chOff x="0" y="0"/>
            <a:chExt cx="836701" cy="838219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36676" cy="838200"/>
            </a:xfrm>
            <a:custGeom>
              <a:avLst/>
              <a:gdLst/>
              <a:ahLst/>
              <a:cxnLst/>
              <a:rect l="l" t="t" r="r" b="b"/>
              <a:pathLst>
                <a:path w="836676" h="838200">
                  <a:moveTo>
                    <a:pt x="256413" y="0"/>
                  </a:moveTo>
                  <a:lnTo>
                    <a:pt x="256413" y="256413"/>
                  </a:lnTo>
                  <a:lnTo>
                    <a:pt x="0" y="256413"/>
                  </a:lnTo>
                  <a:lnTo>
                    <a:pt x="0" y="580263"/>
                  </a:lnTo>
                  <a:lnTo>
                    <a:pt x="256413" y="580263"/>
                  </a:lnTo>
                  <a:lnTo>
                    <a:pt x="256413" y="838200"/>
                  </a:lnTo>
                  <a:lnTo>
                    <a:pt x="580263" y="838200"/>
                  </a:lnTo>
                  <a:lnTo>
                    <a:pt x="580263" y="580263"/>
                  </a:lnTo>
                  <a:lnTo>
                    <a:pt x="836676" y="580263"/>
                  </a:lnTo>
                  <a:lnTo>
                    <a:pt x="836676" y="256413"/>
                  </a:lnTo>
                  <a:lnTo>
                    <a:pt x="580263" y="256413"/>
                  </a:lnTo>
                  <a:lnTo>
                    <a:pt x="580263" y="0"/>
                  </a:lnTo>
                  <a:close/>
                </a:path>
              </a:pathLst>
            </a:custGeom>
            <a:solidFill>
              <a:srgbClr val="29ABD9">
                <a:alpha val="10980"/>
              </a:srgbClr>
            </a:solidFill>
          </p:spPr>
        </p:sp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id="{367815F0-A9C8-027B-4FA7-7AA975F83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620" y="2532250"/>
            <a:ext cx="14522525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0" indent="-7429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Review existing digital health apps to identify gaps in privacy, usability and personalization.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0" indent="-7429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analyze user challenges in chronic conditions management in Sri Lanka.</a:t>
            </a:r>
          </a:p>
          <a:p>
            <a:pPr marL="742950" marR="0" lvl="0" indent="-7429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My Care Plan (MCP) for setting health goals, medication schedules and daily tracking.</a:t>
            </a:r>
          </a:p>
          <a:p>
            <a:pPr marL="742950" marR="0" lvl="0" indent="-7429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secure system with AI-driven support and personalized guidance.</a:t>
            </a:r>
          </a:p>
          <a:p>
            <a:pPr marL="742950" marR="0" lvl="0" indent="-7429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provide clear health data visualization and exportable reports for users and healthcare providers.</a:t>
            </a:r>
          </a:p>
          <a:p>
            <a:pPr marL="742950" marR="0" lvl="0" indent="-7429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the application for functionality, usability and security.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cellphone with a heart and cross on it&#10;&#10;AI-generated content may be incorrect.">
            <a:extLst>
              <a:ext uri="{FF2B5EF4-FFF2-40B4-BE49-F238E27FC236}">
                <a16:creationId xmlns:a16="http://schemas.microsoft.com/office/drawing/2014/main" id="{0A01F89D-2D9D-9CC4-4F9F-DFFEDF019B1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480" y="7650025"/>
            <a:ext cx="4152900" cy="29663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54863" y="1284030"/>
            <a:ext cx="439044" cy="439044"/>
            <a:chOff x="0" y="0"/>
            <a:chExt cx="585392" cy="58539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85343" cy="585343"/>
            </a:xfrm>
            <a:custGeom>
              <a:avLst/>
              <a:gdLst/>
              <a:ahLst/>
              <a:cxnLst/>
              <a:rect l="l" t="t" r="r" b="b"/>
              <a:pathLst>
                <a:path w="585343" h="585343">
                  <a:moveTo>
                    <a:pt x="179197" y="0"/>
                  </a:moveTo>
                  <a:lnTo>
                    <a:pt x="179197" y="179197"/>
                  </a:lnTo>
                  <a:lnTo>
                    <a:pt x="0" y="179197"/>
                  </a:lnTo>
                  <a:lnTo>
                    <a:pt x="0" y="404241"/>
                  </a:lnTo>
                  <a:lnTo>
                    <a:pt x="179197" y="404241"/>
                  </a:lnTo>
                  <a:lnTo>
                    <a:pt x="179197" y="585343"/>
                  </a:lnTo>
                  <a:lnTo>
                    <a:pt x="404241" y="585343"/>
                  </a:lnTo>
                  <a:lnTo>
                    <a:pt x="404241" y="404241"/>
                  </a:lnTo>
                  <a:lnTo>
                    <a:pt x="585343" y="404241"/>
                  </a:lnTo>
                  <a:lnTo>
                    <a:pt x="585343" y="179197"/>
                  </a:lnTo>
                  <a:lnTo>
                    <a:pt x="404241" y="179197"/>
                  </a:lnTo>
                  <a:lnTo>
                    <a:pt x="404241" y="0"/>
                  </a:lnTo>
                  <a:close/>
                </a:path>
              </a:pathLst>
            </a:custGeom>
            <a:solidFill>
              <a:srgbClr val="29ABD9">
                <a:alpha val="10980"/>
              </a:srgbClr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735166" y="9942710"/>
            <a:ext cx="559180" cy="559160"/>
            <a:chOff x="0" y="0"/>
            <a:chExt cx="745573" cy="74554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45617" cy="745490"/>
            </a:xfrm>
            <a:custGeom>
              <a:avLst/>
              <a:gdLst/>
              <a:ahLst/>
              <a:cxnLst/>
              <a:rect l="l" t="t" r="r" b="b"/>
              <a:pathLst>
                <a:path w="745617" h="745490">
                  <a:moveTo>
                    <a:pt x="228854" y="0"/>
                  </a:moveTo>
                  <a:lnTo>
                    <a:pt x="228854" y="228854"/>
                  </a:lnTo>
                  <a:lnTo>
                    <a:pt x="0" y="228854"/>
                  </a:lnTo>
                  <a:lnTo>
                    <a:pt x="0" y="516763"/>
                  </a:lnTo>
                  <a:lnTo>
                    <a:pt x="228854" y="516763"/>
                  </a:lnTo>
                  <a:lnTo>
                    <a:pt x="228854" y="745490"/>
                  </a:lnTo>
                  <a:lnTo>
                    <a:pt x="516763" y="745490"/>
                  </a:lnTo>
                  <a:lnTo>
                    <a:pt x="516763" y="516763"/>
                  </a:lnTo>
                  <a:lnTo>
                    <a:pt x="745617" y="516763"/>
                  </a:lnTo>
                  <a:lnTo>
                    <a:pt x="745617" y="228854"/>
                  </a:lnTo>
                  <a:lnTo>
                    <a:pt x="516763" y="228854"/>
                  </a:lnTo>
                  <a:lnTo>
                    <a:pt x="516763" y="0"/>
                  </a:lnTo>
                  <a:close/>
                </a:path>
              </a:pathLst>
            </a:custGeom>
            <a:solidFill>
              <a:srgbClr val="29ABD9">
                <a:alpha val="10980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77096" y="6554884"/>
            <a:ext cx="797988" cy="798008"/>
            <a:chOff x="0" y="0"/>
            <a:chExt cx="1063984" cy="106401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64006" cy="1064006"/>
            </a:xfrm>
            <a:custGeom>
              <a:avLst/>
              <a:gdLst/>
              <a:ahLst/>
              <a:cxnLst/>
              <a:rect l="l" t="t" r="r" b="b"/>
              <a:pathLst>
                <a:path w="1064006" h="1064006">
                  <a:moveTo>
                    <a:pt x="326009" y="0"/>
                  </a:moveTo>
                  <a:lnTo>
                    <a:pt x="326009" y="326009"/>
                  </a:lnTo>
                  <a:lnTo>
                    <a:pt x="0" y="326009"/>
                  </a:lnTo>
                  <a:lnTo>
                    <a:pt x="0" y="737997"/>
                  </a:lnTo>
                  <a:lnTo>
                    <a:pt x="326009" y="737997"/>
                  </a:lnTo>
                  <a:lnTo>
                    <a:pt x="326009" y="1064006"/>
                  </a:lnTo>
                  <a:lnTo>
                    <a:pt x="737870" y="1064006"/>
                  </a:lnTo>
                  <a:lnTo>
                    <a:pt x="737870" y="737997"/>
                  </a:lnTo>
                  <a:lnTo>
                    <a:pt x="1064006" y="737997"/>
                  </a:lnTo>
                  <a:lnTo>
                    <a:pt x="1064006" y="326009"/>
                  </a:lnTo>
                  <a:lnTo>
                    <a:pt x="737870" y="326009"/>
                  </a:lnTo>
                  <a:lnTo>
                    <a:pt x="737870" y="0"/>
                  </a:lnTo>
                  <a:close/>
                </a:path>
              </a:pathLst>
            </a:custGeom>
            <a:solidFill>
              <a:srgbClr val="29ABD9">
                <a:alpha val="392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233932" y="5676154"/>
            <a:ext cx="273172" cy="274596"/>
            <a:chOff x="0" y="0"/>
            <a:chExt cx="364229" cy="3661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64236" cy="366141"/>
            </a:xfrm>
            <a:custGeom>
              <a:avLst/>
              <a:gdLst/>
              <a:ahLst/>
              <a:cxnLst/>
              <a:rect l="l" t="t" r="r" b="b"/>
              <a:pathLst>
                <a:path w="364236" h="366141">
                  <a:moveTo>
                    <a:pt x="112522" y="0"/>
                  </a:moveTo>
                  <a:lnTo>
                    <a:pt x="112522" y="112522"/>
                  </a:lnTo>
                  <a:lnTo>
                    <a:pt x="0" y="112522"/>
                  </a:lnTo>
                  <a:lnTo>
                    <a:pt x="0" y="253619"/>
                  </a:lnTo>
                  <a:lnTo>
                    <a:pt x="112522" y="253619"/>
                  </a:lnTo>
                  <a:lnTo>
                    <a:pt x="112522" y="366141"/>
                  </a:lnTo>
                  <a:lnTo>
                    <a:pt x="253619" y="366141"/>
                  </a:lnTo>
                  <a:lnTo>
                    <a:pt x="253619" y="253619"/>
                  </a:lnTo>
                  <a:lnTo>
                    <a:pt x="364236" y="253619"/>
                  </a:lnTo>
                  <a:lnTo>
                    <a:pt x="364236" y="112522"/>
                  </a:lnTo>
                  <a:lnTo>
                    <a:pt x="253619" y="112522"/>
                  </a:lnTo>
                  <a:lnTo>
                    <a:pt x="253619" y="0"/>
                  </a:lnTo>
                  <a:close/>
                </a:path>
              </a:pathLst>
            </a:custGeom>
            <a:solidFill>
              <a:srgbClr val="29ABD9">
                <a:alpha val="392"/>
              </a:srgbClr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660812" y="6419026"/>
            <a:ext cx="134434" cy="135880"/>
            <a:chOff x="0" y="0"/>
            <a:chExt cx="179245" cy="18117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9197" cy="181229"/>
            </a:xfrm>
            <a:custGeom>
              <a:avLst/>
              <a:gdLst/>
              <a:ahLst/>
              <a:cxnLst/>
              <a:rect l="l" t="t" r="r" b="b"/>
              <a:pathLst>
                <a:path w="179197" h="181229">
                  <a:moveTo>
                    <a:pt x="55372" y="0"/>
                  </a:moveTo>
                  <a:lnTo>
                    <a:pt x="55372" y="55372"/>
                  </a:lnTo>
                  <a:lnTo>
                    <a:pt x="0" y="55372"/>
                  </a:lnTo>
                  <a:lnTo>
                    <a:pt x="0" y="125857"/>
                  </a:lnTo>
                  <a:lnTo>
                    <a:pt x="55372" y="125857"/>
                  </a:lnTo>
                  <a:lnTo>
                    <a:pt x="55372" y="181229"/>
                  </a:lnTo>
                  <a:lnTo>
                    <a:pt x="123952" y="181229"/>
                  </a:lnTo>
                  <a:lnTo>
                    <a:pt x="123952" y="125857"/>
                  </a:lnTo>
                  <a:lnTo>
                    <a:pt x="179197" y="125857"/>
                  </a:lnTo>
                  <a:lnTo>
                    <a:pt x="179197" y="55372"/>
                  </a:lnTo>
                  <a:lnTo>
                    <a:pt x="123952" y="55372"/>
                  </a:lnTo>
                  <a:lnTo>
                    <a:pt x="123952" y="0"/>
                  </a:lnTo>
                  <a:close/>
                </a:path>
              </a:pathLst>
            </a:custGeom>
            <a:solidFill>
              <a:srgbClr val="29ABD9">
                <a:alpha val="10980"/>
              </a:srgbClr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17178030" y="1890734"/>
            <a:ext cx="798004" cy="799450"/>
            <a:chOff x="0" y="0"/>
            <a:chExt cx="1064005" cy="106593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064006" cy="1065911"/>
            </a:xfrm>
            <a:custGeom>
              <a:avLst/>
              <a:gdLst/>
              <a:ahLst/>
              <a:cxnLst/>
              <a:rect l="l" t="t" r="r" b="b"/>
              <a:pathLst>
                <a:path w="1064006" h="1065911">
                  <a:moveTo>
                    <a:pt x="326136" y="0"/>
                  </a:moveTo>
                  <a:lnTo>
                    <a:pt x="326136" y="326136"/>
                  </a:lnTo>
                  <a:lnTo>
                    <a:pt x="0" y="326136"/>
                  </a:lnTo>
                  <a:lnTo>
                    <a:pt x="0" y="737870"/>
                  </a:lnTo>
                  <a:lnTo>
                    <a:pt x="326136" y="737870"/>
                  </a:lnTo>
                  <a:lnTo>
                    <a:pt x="326136" y="1065911"/>
                  </a:lnTo>
                  <a:lnTo>
                    <a:pt x="737870" y="1065911"/>
                  </a:lnTo>
                  <a:lnTo>
                    <a:pt x="737870" y="737870"/>
                  </a:lnTo>
                  <a:lnTo>
                    <a:pt x="1064006" y="737870"/>
                  </a:lnTo>
                  <a:lnTo>
                    <a:pt x="1064006" y="326136"/>
                  </a:lnTo>
                  <a:lnTo>
                    <a:pt x="737870" y="326136"/>
                  </a:lnTo>
                  <a:lnTo>
                    <a:pt x="737870" y="0"/>
                  </a:lnTo>
                  <a:close/>
                </a:path>
              </a:pathLst>
            </a:custGeom>
            <a:solidFill>
              <a:srgbClr val="29ABD9">
                <a:alpha val="10980"/>
              </a:srgbClr>
            </a:solidFill>
          </p:spPr>
        </p:sp>
      </p:grpSp>
      <p:sp>
        <p:nvSpPr>
          <p:cNvPr id="16" name="Freeform 16"/>
          <p:cNvSpPr/>
          <p:nvPr/>
        </p:nvSpPr>
        <p:spPr>
          <a:xfrm>
            <a:off x="17459063" y="556623"/>
            <a:ext cx="235956" cy="235956"/>
          </a:xfrm>
          <a:custGeom>
            <a:avLst/>
            <a:gdLst/>
            <a:ahLst/>
            <a:cxnLst/>
            <a:rect l="l" t="t" r="r" b="b"/>
            <a:pathLst>
              <a:path w="235956" h="235956">
                <a:moveTo>
                  <a:pt x="0" y="0"/>
                </a:moveTo>
                <a:lnTo>
                  <a:pt x="235956" y="0"/>
                </a:lnTo>
                <a:lnTo>
                  <a:pt x="235956" y="235956"/>
                </a:lnTo>
                <a:lnTo>
                  <a:pt x="0" y="2359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76380" y="8896984"/>
            <a:ext cx="798004" cy="799450"/>
            <a:chOff x="0" y="0"/>
            <a:chExt cx="1064005" cy="106593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064006" cy="1065911"/>
            </a:xfrm>
            <a:custGeom>
              <a:avLst/>
              <a:gdLst/>
              <a:ahLst/>
              <a:cxnLst/>
              <a:rect l="l" t="t" r="r" b="b"/>
              <a:pathLst>
                <a:path w="1064006" h="1065911">
                  <a:moveTo>
                    <a:pt x="326136" y="0"/>
                  </a:moveTo>
                  <a:lnTo>
                    <a:pt x="326136" y="326136"/>
                  </a:lnTo>
                  <a:lnTo>
                    <a:pt x="0" y="326136"/>
                  </a:lnTo>
                  <a:lnTo>
                    <a:pt x="0" y="737870"/>
                  </a:lnTo>
                  <a:lnTo>
                    <a:pt x="326136" y="737870"/>
                  </a:lnTo>
                  <a:lnTo>
                    <a:pt x="326136" y="1065911"/>
                  </a:lnTo>
                  <a:lnTo>
                    <a:pt x="737870" y="1065911"/>
                  </a:lnTo>
                  <a:lnTo>
                    <a:pt x="737870" y="737870"/>
                  </a:lnTo>
                  <a:lnTo>
                    <a:pt x="1064006" y="737870"/>
                  </a:lnTo>
                  <a:lnTo>
                    <a:pt x="1064006" y="326136"/>
                  </a:lnTo>
                  <a:lnTo>
                    <a:pt x="737870" y="326136"/>
                  </a:lnTo>
                  <a:lnTo>
                    <a:pt x="737870" y="0"/>
                  </a:lnTo>
                  <a:close/>
                </a:path>
              </a:pathLst>
            </a:custGeom>
            <a:solidFill>
              <a:srgbClr val="29ABD9">
                <a:alpha val="10980"/>
              </a:srgbClr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559254" y="8019440"/>
            <a:ext cx="235956" cy="235956"/>
          </a:xfrm>
          <a:custGeom>
            <a:avLst/>
            <a:gdLst/>
            <a:ahLst/>
            <a:cxnLst/>
            <a:rect l="l" t="t" r="r" b="b"/>
            <a:pathLst>
              <a:path w="235956" h="235956">
                <a:moveTo>
                  <a:pt x="0" y="0"/>
                </a:moveTo>
                <a:lnTo>
                  <a:pt x="235956" y="0"/>
                </a:lnTo>
                <a:lnTo>
                  <a:pt x="235956" y="235956"/>
                </a:lnTo>
                <a:lnTo>
                  <a:pt x="0" y="2359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5760393" y="339727"/>
            <a:ext cx="578236" cy="578236"/>
          </a:xfrm>
          <a:custGeom>
            <a:avLst/>
            <a:gdLst/>
            <a:ahLst/>
            <a:cxnLst/>
            <a:rect l="l" t="t" r="r" b="b"/>
            <a:pathLst>
              <a:path w="578236" h="578236">
                <a:moveTo>
                  <a:pt x="0" y="0"/>
                </a:moveTo>
                <a:lnTo>
                  <a:pt x="578236" y="0"/>
                </a:lnTo>
                <a:lnTo>
                  <a:pt x="578236" y="578236"/>
                </a:lnTo>
                <a:lnTo>
                  <a:pt x="0" y="5782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17178052" y="3206652"/>
            <a:ext cx="624712" cy="624730"/>
            <a:chOff x="0" y="0"/>
            <a:chExt cx="832949" cy="83297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32993" cy="832993"/>
            </a:xfrm>
            <a:custGeom>
              <a:avLst/>
              <a:gdLst/>
              <a:ahLst/>
              <a:cxnLst/>
              <a:rect l="l" t="t" r="r" b="b"/>
              <a:pathLst>
                <a:path w="832993" h="832993">
                  <a:moveTo>
                    <a:pt x="255270" y="0"/>
                  </a:moveTo>
                  <a:lnTo>
                    <a:pt x="255270" y="255270"/>
                  </a:lnTo>
                  <a:lnTo>
                    <a:pt x="0" y="255270"/>
                  </a:lnTo>
                  <a:lnTo>
                    <a:pt x="0" y="577723"/>
                  </a:lnTo>
                  <a:lnTo>
                    <a:pt x="255270" y="577723"/>
                  </a:lnTo>
                  <a:lnTo>
                    <a:pt x="255270" y="832993"/>
                  </a:lnTo>
                  <a:lnTo>
                    <a:pt x="577723" y="832993"/>
                  </a:lnTo>
                  <a:lnTo>
                    <a:pt x="577723" y="577723"/>
                  </a:lnTo>
                  <a:lnTo>
                    <a:pt x="832993" y="577723"/>
                  </a:lnTo>
                  <a:lnTo>
                    <a:pt x="832993" y="255270"/>
                  </a:lnTo>
                  <a:lnTo>
                    <a:pt x="577723" y="255270"/>
                  </a:lnTo>
                  <a:lnTo>
                    <a:pt x="577723" y="0"/>
                  </a:lnTo>
                  <a:close/>
                </a:path>
              </a:pathLst>
            </a:custGeom>
            <a:solidFill>
              <a:srgbClr val="29ABD9">
                <a:alpha val="392"/>
              </a:srgbClr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761616" y="9343310"/>
            <a:ext cx="559192" cy="559170"/>
            <a:chOff x="0" y="0"/>
            <a:chExt cx="745589" cy="74556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45617" cy="745617"/>
            </a:xfrm>
            <a:custGeom>
              <a:avLst/>
              <a:gdLst/>
              <a:ahLst/>
              <a:cxnLst/>
              <a:rect l="l" t="t" r="r" b="b"/>
              <a:pathLst>
                <a:path w="745617" h="745617">
                  <a:moveTo>
                    <a:pt x="228854" y="0"/>
                  </a:moveTo>
                  <a:lnTo>
                    <a:pt x="228854" y="228854"/>
                  </a:lnTo>
                  <a:lnTo>
                    <a:pt x="0" y="228854"/>
                  </a:lnTo>
                  <a:lnTo>
                    <a:pt x="0" y="516763"/>
                  </a:lnTo>
                  <a:lnTo>
                    <a:pt x="228854" y="516763"/>
                  </a:lnTo>
                  <a:lnTo>
                    <a:pt x="228854" y="745617"/>
                  </a:lnTo>
                  <a:lnTo>
                    <a:pt x="516763" y="745617"/>
                  </a:lnTo>
                  <a:lnTo>
                    <a:pt x="516763" y="516763"/>
                  </a:lnTo>
                  <a:lnTo>
                    <a:pt x="745617" y="516763"/>
                  </a:lnTo>
                  <a:lnTo>
                    <a:pt x="745617" y="228854"/>
                  </a:lnTo>
                  <a:lnTo>
                    <a:pt x="516763" y="228854"/>
                  </a:lnTo>
                  <a:lnTo>
                    <a:pt x="516763" y="0"/>
                  </a:lnTo>
                  <a:close/>
                </a:path>
              </a:pathLst>
            </a:custGeom>
            <a:solidFill>
              <a:srgbClr val="29ABD9">
                <a:alpha val="10980"/>
              </a:srgbClr>
            </a:solidFill>
          </p:spPr>
        </p:sp>
      </p:grpSp>
      <p:grpSp>
        <p:nvGrpSpPr>
          <p:cNvPr id="25" name="Group 25"/>
          <p:cNvGrpSpPr/>
          <p:nvPr/>
        </p:nvGrpSpPr>
        <p:grpSpPr>
          <a:xfrm>
            <a:off x="2737032" y="9572154"/>
            <a:ext cx="273170" cy="274596"/>
            <a:chOff x="0" y="0"/>
            <a:chExt cx="364227" cy="366128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364236" cy="366141"/>
            </a:xfrm>
            <a:custGeom>
              <a:avLst/>
              <a:gdLst/>
              <a:ahLst/>
              <a:cxnLst/>
              <a:rect l="l" t="t" r="r" b="b"/>
              <a:pathLst>
                <a:path w="364236" h="366141">
                  <a:moveTo>
                    <a:pt x="112522" y="0"/>
                  </a:moveTo>
                  <a:lnTo>
                    <a:pt x="112522" y="112522"/>
                  </a:lnTo>
                  <a:lnTo>
                    <a:pt x="0" y="112522"/>
                  </a:lnTo>
                  <a:lnTo>
                    <a:pt x="0" y="253619"/>
                  </a:lnTo>
                  <a:lnTo>
                    <a:pt x="112522" y="253619"/>
                  </a:lnTo>
                  <a:lnTo>
                    <a:pt x="112522" y="366141"/>
                  </a:lnTo>
                  <a:lnTo>
                    <a:pt x="253619" y="366141"/>
                  </a:lnTo>
                  <a:lnTo>
                    <a:pt x="253619" y="253619"/>
                  </a:lnTo>
                  <a:lnTo>
                    <a:pt x="364236" y="253619"/>
                  </a:lnTo>
                  <a:lnTo>
                    <a:pt x="364236" y="112522"/>
                  </a:lnTo>
                  <a:lnTo>
                    <a:pt x="253619" y="112522"/>
                  </a:lnTo>
                  <a:lnTo>
                    <a:pt x="253619" y="0"/>
                  </a:lnTo>
                  <a:close/>
                </a:path>
              </a:pathLst>
            </a:custGeom>
            <a:solidFill>
              <a:srgbClr val="29ABD9">
                <a:alpha val="392"/>
              </a:srgbClr>
            </a:solidFill>
          </p:spPr>
        </p:sp>
      </p:grpSp>
      <p:sp>
        <p:nvSpPr>
          <p:cNvPr id="27" name="Freeform 27"/>
          <p:cNvSpPr/>
          <p:nvPr/>
        </p:nvSpPr>
        <p:spPr>
          <a:xfrm>
            <a:off x="490427" y="505347"/>
            <a:ext cx="458124" cy="458124"/>
          </a:xfrm>
          <a:custGeom>
            <a:avLst/>
            <a:gdLst/>
            <a:ahLst/>
            <a:cxnLst/>
            <a:rect l="l" t="t" r="r" b="b"/>
            <a:pathLst>
              <a:path w="458124" h="458124">
                <a:moveTo>
                  <a:pt x="0" y="0"/>
                </a:moveTo>
                <a:lnTo>
                  <a:pt x="458124" y="0"/>
                </a:lnTo>
                <a:lnTo>
                  <a:pt x="458124" y="458124"/>
                </a:lnTo>
                <a:lnTo>
                  <a:pt x="0" y="4581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531425" y="351952"/>
            <a:ext cx="15225150" cy="1105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7000" b="1" u="sng" dirty="0">
                <a:solidFill>
                  <a:srgbClr val="141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Specific Features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7178030" y="1890734"/>
            <a:ext cx="798004" cy="799450"/>
            <a:chOff x="0" y="0"/>
            <a:chExt cx="1064005" cy="106593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064006" cy="1065911"/>
            </a:xfrm>
            <a:custGeom>
              <a:avLst/>
              <a:gdLst/>
              <a:ahLst/>
              <a:cxnLst/>
              <a:rect l="l" t="t" r="r" b="b"/>
              <a:pathLst>
                <a:path w="1064006" h="1065911">
                  <a:moveTo>
                    <a:pt x="326136" y="0"/>
                  </a:moveTo>
                  <a:lnTo>
                    <a:pt x="326136" y="326136"/>
                  </a:lnTo>
                  <a:lnTo>
                    <a:pt x="0" y="326136"/>
                  </a:lnTo>
                  <a:lnTo>
                    <a:pt x="0" y="737870"/>
                  </a:lnTo>
                  <a:lnTo>
                    <a:pt x="326136" y="737870"/>
                  </a:lnTo>
                  <a:lnTo>
                    <a:pt x="326136" y="1065911"/>
                  </a:lnTo>
                  <a:lnTo>
                    <a:pt x="737870" y="1065911"/>
                  </a:lnTo>
                  <a:lnTo>
                    <a:pt x="737870" y="737870"/>
                  </a:lnTo>
                  <a:lnTo>
                    <a:pt x="1064006" y="737870"/>
                  </a:lnTo>
                  <a:lnTo>
                    <a:pt x="1064006" y="326136"/>
                  </a:lnTo>
                  <a:lnTo>
                    <a:pt x="737870" y="326136"/>
                  </a:lnTo>
                  <a:lnTo>
                    <a:pt x="737870" y="0"/>
                  </a:lnTo>
                  <a:close/>
                </a:path>
              </a:pathLst>
            </a:custGeom>
            <a:solidFill>
              <a:srgbClr val="29ABD9">
                <a:alpha val="10980"/>
              </a:srgbClr>
            </a:solidFill>
          </p:spPr>
        </p:sp>
      </p:grpSp>
      <p:sp>
        <p:nvSpPr>
          <p:cNvPr id="31" name="Freeform 31"/>
          <p:cNvSpPr/>
          <p:nvPr/>
        </p:nvSpPr>
        <p:spPr>
          <a:xfrm>
            <a:off x="17459063" y="556623"/>
            <a:ext cx="235956" cy="235956"/>
          </a:xfrm>
          <a:custGeom>
            <a:avLst/>
            <a:gdLst/>
            <a:ahLst/>
            <a:cxnLst/>
            <a:rect l="l" t="t" r="r" b="b"/>
            <a:pathLst>
              <a:path w="235956" h="235956">
                <a:moveTo>
                  <a:pt x="0" y="0"/>
                </a:moveTo>
                <a:lnTo>
                  <a:pt x="235956" y="0"/>
                </a:lnTo>
                <a:lnTo>
                  <a:pt x="235956" y="235956"/>
                </a:lnTo>
                <a:lnTo>
                  <a:pt x="0" y="2359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>
            <a:off x="17178052" y="3206652"/>
            <a:ext cx="624712" cy="624730"/>
            <a:chOff x="0" y="0"/>
            <a:chExt cx="832949" cy="83297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32993" cy="832993"/>
            </a:xfrm>
            <a:custGeom>
              <a:avLst/>
              <a:gdLst/>
              <a:ahLst/>
              <a:cxnLst/>
              <a:rect l="l" t="t" r="r" b="b"/>
              <a:pathLst>
                <a:path w="832993" h="832993">
                  <a:moveTo>
                    <a:pt x="255270" y="0"/>
                  </a:moveTo>
                  <a:lnTo>
                    <a:pt x="255270" y="255270"/>
                  </a:lnTo>
                  <a:lnTo>
                    <a:pt x="0" y="255270"/>
                  </a:lnTo>
                  <a:lnTo>
                    <a:pt x="0" y="577723"/>
                  </a:lnTo>
                  <a:lnTo>
                    <a:pt x="255270" y="577723"/>
                  </a:lnTo>
                  <a:lnTo>
                    <a:pt x="255270" y="832993"/>
                  </a:lnTo>
                  <a:lnTo>
                    <a:pt x="577723" y="832993"/>
                  </a:lnTo>
                  <a:lnTo>
                    <a:pt x="577723" y="577723"/>
                  </a:lnTo>
                  <a:lnTo>
                    <a:pt x="832993" y="577723"/>
                  </a:lnTo>
                  <a:lnTo>
                    <a:pt x="832993" y="255270"/>
                  </a:lnTo>
                  <a:lnTo>
                    <a:pt x="577723" y="255270"/>
                  </a:lnTo>
                  <a:lnTo>
                    <a:pt x="577723" y="0"/>
                  </a:lnTo>
                  <a:close/>
                </a:path>
              </a:pathLst>
            </a:custGeom>
            <a:solidFill>
              <a:srgbClr val="29ABD9">
                <a:alpha val="392"/>
              </a:srgbClr>
            </a:solidFill>
          </p:spPr>
        </p:sp>
      </p:grpSp>
      <p:grpSp>
        <p:nvGrpSpPr>
          <p:cNvPr id="34" name="Group 34"/>
          <p:cNvGrpSpPr/>
          <p:nvPr/>
        </p:nvGrpSpPr>
        <p:grpSpPr>
          <a:xfrm>
            <a:off x="16030060" y="1822667"/>
            <a:ext cx="424790" cy="425560"/>
            <a:chOff x="0" y="0"/>
            <a:chExt cx="566387" cy="56741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566420" cy="567436"/>
            </a:xfrm>
            <a:custGeom>
              <a:avLst/>
              <a:gdLst/>
              <a:ahLst/>
              <a:cxnLst/>
              <a:rect l="l" t="t" r="r" b="b"/>
              <a:pathLst>
                <a:path w="566420" h="567436">
                  <a:moveTo>
                    <a:pt x="173609" y="0"/>
                  </a:moveTo>
                  <a:lnTo>
                    <a:pt x="173609" y="173609"/>
                  </a:lnTo>
                  <a:lnTo>
                    <a:pt x="0" y="173609"/>
                  </a:lnTo>
                  <a:lnTo>
                    <a:pt x="0" y="392811"/>
                  </a:lnTo>
                  <a:lnTo>
                    <a:pt x="173609" y="392811"/>
                  </a:lnTo>
                  <a:lnTo>
                    <a:pt x="173609" y="567436"/>
                  </a:lnTo>
                  <a:lnTo>
                    <a:pt x="392811" y="567436"/>
                  </a:lnTo>
                  <a:lnTo>
                    <a:pt x="392811" y="392811"/>
                  </a:lnTo>
                  <a:lnTo>
                    <a:pt x="566420" y="392811"/>
                  </a:lnTo>
                  <a:lnTo>
                    <a:pt x="566420" y="173609"/>
                  </a:lnTo>
                  <a:lnTo>
                    <a:pt x="392811" y="173609"/>
                  </a:lnTo>
                  <a:lnTo>
                    <a:pt x="392811" y="0"/>
                  </a:lnTo>
                  <a:close/>
                </a:path>
              </a:pathLst>
            </a:custGeom>
            <a:solidFill>
              <a:srgbClr val="29ABD9">
                <a:alpha val="10980"/>
              </a:srgbClr>
            </a:solidFill>
          </p:spPr>
        </p:sp>
      </p:grpSp>
      <p:grpSp>
        <p:nvGrpSpPr>
          <p:cNvPr id="36" name="Group 36"/>
          <p:cNvGrpSpPr/>
          <p:nvPr/>
        </p:nvGrpSpPr>
        <p:grpSpPr>
          <a:xfrm>
            <a:off x="15824076" y="1410702"/>
            <a:ext cx="624712" cy="624730"/>
            <a:chOff x="0" y="0"/>
            <a:chExt cx="832949" cy="832973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32993" cy="832993"/>
            </a:xfrm>
            <a:custGeom>
              <a:avLst/>
              <a:gdLst/>
              <a:ahLst/>
              <a:cxnLst/>
              <a:rect l="l" t="t" r="r" b="b"/>
              <a:pathLst>
                <a:path w="832993" h="832993">
                  <a:moveTo>
                    <a:pt x="255270" y="0"/>
                  </a:moveTo>
                  <a:lnTo>
                    <a:pt x="255270" y="255270"/>
                  </a:lnTo>
                  <a:lnTo>
                    <a:pt x="0" y="255270"/>
                  </a:lnTo>
                  <a:lnTo>
                    <a:pt x="0" y="577723"/>
                  </a:lnTo>
                  <a:lnTo>
                    <a:pt x="255270" y="577723"/>
                  </a:lnTo>
                  <a:lnTo>
                    <a:pt x="255270" y="832993"/>
                  </a:lnTo>
                  <a:lnTo>
                    <a:pt x="577723" y="832993"/>
                  </a:lnTo>
                  <a:lnTo>
                    <a:pt x="577723" y="577723"/>
                  </a:lnTo>
                  <a:lnTo>
                    <a:pt x="832993" y="577723"/>
                  </a:lnTo>
                  <a:lnTo>
                    <a:pt x="832993" y="255270"/>
                  </a:lnTo>
                  <a:lnTo>
                    <a:pt x="577723" y="255270"/>
                  </a:lnTo>
                  <a:lnTo>
                    <a:pt x="577723" y="0"/>
                  </a:lnTo>
                  <a:close/>
                </a:path>
              </a:pathLst>
            </a:custGeom>
            <a:solidFill>
              <a:srgbClr val="29ABD9">
                <a:alpha val="392"/>
              </a:srgbClr>
            </a:solidFill>
          </p:spPr>
        </p:sp>
      </p:grpSp>
      <p:grpSp>
        <p:nvGrpSpPr>
          <p:cNvPr id="38" name="Group 38"/>
          <p:cNvGrpSpPr/>
          <p:nvPr/>
        </p:nvGrpSpPr>
        <p:grpSpPr>
          <a:xfrm>
            <a:off x="17459063" y="3640192"/>
            <a:ext cx="424790" cy="425560"/>
            <a:chOff x="0" y="0"/>
            <a:chExt cx="566387" cy="567413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566420" cy="567436"/>
            </a:xfrm>
            <a:custGeom>
              <a:avLst/>
              <a:gdLst/>
              <a:ahLst/>
              <a:cxnLst/>
              <a:rect l="l" t="t" r="r" b="b"/>
              <a:pathLst>
                <a:path w="566420" h="567436">
                  <a:moveTo>
                    <a:pt x="173609" y="0"/>
                  </a:moveTo>
                  <a:lnTo>
                    <a:pt x="173609" y="173609"/>
                  </a:lnTo>
                  <a:lnTo>
                    <a:pt x="0" y="173609"/>
                  </a:lnTo>
                  <a:lnTo>
                    <a:pt x="0" y="392811"/>
                  </a:lnTo>
                  <a:lnTo>
                    <a:pt x="173609" y="392811"/>
                  </a:lnTo>
                  <a:lnTo>
                    <a:pt x="173609" y="567436"/>
                  </a:lnTo>
                  <a:lnTo>
                    <a:pt x="392811" y="567436"/>
                  </a:lnTo>
                  <a:lnTo>
                    <a:pt x="392811" y="392811"/>
                  </a:lnTo>
                  <a:lnTo>
                    <a:pt x="566420" y="392811"/>
                  </a:lnTo>
                  <a:lnTo>
                    <a:pt x="566420" y="173609"/>
                  </a:lnTo>
                  <a:lnTo>
                    <a:pt x="392811" y="173609"/>
                  </a:lnTo>
                  <a:lnTo>
                    <a:pt x="392811" y="0"/>
                  </a:lnTo>
                  <a:close/>
                </a:path>
              </a:pathLst>
            </a:custGeom>
            <a:solidFill>
              <a:srgbClr val="29ABD9">
                <a:alpha val="10980"/>
              </a:srgbClr>
            </a:solidFill>
          </p:spPr>
        </p:sp>
      </p:grpSp>
      <p:grpSp>
        <p:nvGrpSpPr>
          <p:cNvPr id="40" name="Group 40"/>
          <p:cNvGrpSpPr/>
          <p:nvPr/>
        </p:nvGrpSpPr>
        <p:grpSpPr>
          <a:xfrm>
            <a:off x="16416238" y="5112552"/>
            <a:ext cx="168602" cy="168908"/>
            <a:chOff x="0" y="0"/>
            <a:chExt cx="224803" cy="225211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224790" cy="225171"/>
            </a:xfrm>
            <a:custGeom>
              <a:avLst/>
              <a:gdLst/>
              <a:ahLst/>
              <a:cxnLst/>
              <a:rect l="l" t="t" r="r" b="b"/>
              <a:pathLst>
                <a:path w="224790" h="225171">
                  <a:moveTo>
                    <a:pt x="68834" y="0"/>
                  </a:moveTo>
                  <a:lnTo>
                    <a:pt x="68834" y="68834"/>
                  </a:lnTo>
                  <a:lnTo>
                    <a:pt x="0" y="68834"/>
                  </a:lnTo>
                  <a:lnTo>
                    <a:pt x="0" y="155829"/>
                  </a:lnTo>
                  <a:lnTo>
                    <a:pt x="68834" y="155829"/>
                  </a:lnTo>
                  <a:lnTo>
                    <a:pt x="68834" y="225171"/>
                  </a:lnTo>
                  <a:lnTo>
                    <a:pt x="155829" y="225171"/>
                  </a:lnTo>
                  <a:lnTo>
                    <a:pt x="155829" y="155956"/>
                  </a:lnTo>
                  <a:lnTo>
                    <a:pt x="224790" y="155956"/>
                  </a:lnTo>
                  <a:lnTo>
                    <a:pt x="224790" y="68834"/>
                  </a:lnTo>
                  <a:lnTo>
                    <a:pt x="155956" y="68834"/>
                  </a:lnTo>
                  <a:lnTo>
                    <a:pt x="155956" y="0"/>
                  </a:lnTo>
                  <a:close/>
                </a:path>
              </a:pathLst>
            </a:custGeom>
            <a:solidFill>
              <a:srgbClr val="29ABD9">
                <a:alpha val="10980"/>
              </a:srgbClr>
            </a:solidFill>
          </p:spPr>
        </p:sp>
      </p:grpSp>
      <p:sp>
        <p:nvSpPr>
          <p:cNvPr id="42" name="TextBox 42"/>
          <p:cNvSpPr txBox="1"/>
          <p:nvPr/>
        </p:nvSpPr>
        <p:spPr>
          <a:xfrm>
            <a:off x="3825849" y="2146230"/>
            <a:ext cx="10636302" cy="6822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51560" lvl="1" indent="-525780" algn="l">
              <a:lnSpc>
                <a:spcPts val="3840"/>
              </a:lnSpc>
              <a:buFont typeface="Arial"/>
              <a:buChar char="•"/>
            </a:pPr>
            <a:r>
              <a:rPr lang="en-US" sz="3200" b="1" dirty="0">
                <a:solidFill>
                  <a:srgbClr val="32323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 Authentication &amp; Profiles </a:t>
            </a:r>
            <a:r>
              <a:rPr lang="en-US" sz="3200" dirty="0">
                <a:solidFill>
                  <a:srgbClr val="323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Secure login and personalized health profile setup.</a:t>
            </a:r>
          </a:p>
          <a:p>
            <a:pPr marL="1051560" lvl="1" indent="-525780" algn="l">
              <a:lnSpc>
                <a:spcPts val="3840"/>
              </a:lnSpc>
              <a:buFont typeface="Arial"/>
              <a:buChar char="•"/>
            </a:pPr>
            <a:r>
              <a:rPr lang="en-US" sz="3200" b="1" dirty="0">
                <a:solidFill>
                  <a:srgbClr val="32323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My Care Plan (MCP) – </a:t>
            </a:r>
            <a:r>
              <a:rPr lang="en-US" sz="3200" dirty="0">
                <a:solidFill>
                  <a:srgbClr val="323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Structured daily plan with goals, medications and routines.</a:t>
            </a:r>
          </a:p>
          <a:p>
            <a:pPr marL="1051560" lvl="1" indent="-525780" algn="l">
              <a:lnSpc>
                <a:spcPts val="3840"/>
              </a:lnSpc>
              <a:buFont typeface="Arial"/>
              <a:buChar char="•"/>
            </a:pPr>
            <a:r>
              <a:rPr lang="en-US" sz="3200" b="1" dirty="0">
                <a:solidFill>
                  <a:srgbClr val="32323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Health Data Logging – </a:t>
            </a:r>
            <a:r>
              <a:rPr lang="en-US" sz="3200" dirty="0">
                <a:solidFill>
                  <a:srgbClr val="323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 vital signs, symptoms and lifestyle metrics.</a:t>
            </a:r>
          </a:p>
          <a:p>
            <a:pPr marL="1051560" lvl="1" indent="-525780">
              <a:lnSpc>
                <a:spcPts val="3840"/>
              </a:lnSpc>
              <a:buFont typeface="Arial"/>
              <a:buChar char="•"/>
            </a:pPr>
            <a:r>
              <a:rPr lang="en-US" sz="3200" b="1" dirty="0">
                <a:solidFill>
                  <a:srgbClr val="32323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Reminders </a:t>
            </a:r>
            <a:r>
              <a:rPr lang="en-US" sz="3200" b="1">
                <a:solidFill>
                  <a:srgbClr val="32323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&amp; Tips </a:t>
            </a:r>
            <a:r>
              <a:rPr lang="en-US" sz="3200" b="1" dirty="0">
                <a:solidFill>
                  <a:srgbClr val="32323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– </a:t>
            </a:r>
            <a:r>
              <a:rPr lang="en-US" sz="3200" dirty="0">
                <a:solidFill>
                  <a:srgbClr val="323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AI-powered notifications to encourage adherence.</a:t>
            </a:r>
          </a:p>
          <a:p>
            <a:pPr marL="1051560" lvl="1" indent="-525780" algn="l">
              <a:lnSpc>
                <a:spcPts val="3840"/>
              </a:lnSpc>
              <a:buFont typeface="Arial"/>
              <a:buChar char="•"/>
            </a:pPr>
            <a:r>
              <a:rPr lang="en-US" sz="3200" b="1" dirty="0">
                <a:solidFill>
                  <a:srgbClr val="32323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Visualization – </a:t>
            </a:r>
            <a:r>
              <a:rPr lang="en-US" sz="3200" dirty="0">
                <a:solidFill>
                  <a:srgbClr val="323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Charts and graphs to track health progress over time.</a:t>
            </a:r>
          </a:p>
          <a:p>
            <a:pPr marL="1051560" lvl="1" indent="-525780" algn="l">
              <a:lnSpc>
                <a:spcPts val="3840"/>
              </a:lnSpc>
              <a:buFont typeface="Arial"/>
              <a:buChar char="•"/>
            </a:pPr>
            <a:r>
              <a:rPr lang="en-US" sz="3200" b="1" dirty="0">
                <a:solidFill>
                  <a:srgbClr val="32323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Report Generation PDF/CSV – </a:t>
            </a:r>
            <a:r>
              <a:rPr lang="en-US" sz="3200" dirty="0">
                <a:solidFill>
                  <a:srgbClr val="323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Exportable reports like PDF for doctor consultations.</a:t>
            </a:r>
          </a:p>
          <a:p>
            <a:pPr marL="1051560" lvl="1" indent="-525780" algn="l">
              <a:lnSpc>
                <a:spcPts val="3840"/>
              </a:lnSpc>
              <a:buFont typeface="Arial"/>
              <a:buChar char="•"/>
            </a:pPr>
            <a:r>
              <a:rPr lang="en-US" sz="3200" b="1" dirty="0">
                <a:solidFill>
                  <a:srgbClr val="32323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Privacy-First Storage </a:t>
            </a:r>
            <a:r>
              <a:rPr lang="en-US" sz="3200" dirty="0">
                <a:solidFill>
                  <a:srgbClr val="32323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Local encrypted data with anonymous cloud insights.</a:t>
            </a:r>
          </a:p>
        </p:txBody>
      </p:sp>
      <p:pic>
        <p:nvPicPr>
          <p:cNvPr id="2" name="Picture 1" descr="A cellphone with a heart and cross on it&#10;&#10;AI-generated content may be incorrect.">
            <a:extLst>
              <a:ext uri="{FF2B5EF4-FFF2-40B4-BE49-F238E27FC236}">
                <a16:creationId xmlns:a16="http://schemas.microsoft.com/office/drawing/2014/main" id="{D1F4C1A9-6E1D-1FF8-CF8A-A20B45AE5BE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480" y="7650025"/>
            <a:ext cx="4152900" cy="29663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382654" y="9275621"/>
            <a:ext cx="693294" cy="693294"/>
            <a:chOff x="0" y="0"/>
            <a:chExt cx="924392" cy="9243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4306" cy="924306"/>
            </a:xfrm>
            <a:custGeom>
              <a:avLst/>
              <a:gdLst/>
              <a:ahLst/>
              <a:cxnLst/>
              <a:rect l="l" t="t" r="r" b="b"/>
              <a:pathLst>
                <a:path w="924306" h="924306">
                  <a:moveTo>
                    <a:pt x="641350" y="0"/>
                  </a:moveTo>
                  <a:lnTo>
                    <a:pt x="641350" y="282956"/>
                  </a:lnTo>
                  <a:lnTo>
                    <a:pt x="924306" y="282956"/>
                  </a:lnTo>
                  <a:lnTo>
                    <a:pt x="924306" y="641350"/>
                  </a:lnTo>
                  <a:lnTo>
                    <a:pt x="641350" y="641350"/>
                  </a:lnTo>
                  <a:lnTo>
                    <a:pt x="641350" y="924306"/>
                  </a:lnTo>
                  <a:lnTo>
                    <a:pt x="285369" y="924306"/>
                  </a:lnTo>
                  <a:lnTo>
                    <a:pt x="285369" y="641350"/>
                  </a:lnTo>
                  <a:lnTo>
                    <a:pt x="0" y="641350"/>
                  </a:lnTo>
                  <a:lnTo>
                    <a:pt x="0" y="282956"/>
                  </a:lnTo>
                  <a:lnTo>
                    <a:pt x="285369" y="282956"/>
                  </a:lnTo>
                  <a:lnTo>
                    <a:pt x="285369" y="0"/>
                  </a:lnTo>
                  <a:close/>
                </a:path>
              </a:pathLst>
            </a:custGeom>
            <a:solidFill>
              <a:srgbClr val="29ABD9">
                <a:alpha val="10980"/>
              </a:srgbClr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616588" y="2100948"/>
            <a:ext cx="1036480" cy="1034692"/>
            <a:chOff x="0" y="0"/>
            <a:chExt cx="1381973" cy="137958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81887" cy="1379601"/>
            </a:xfrm>
            <a:custGeom>
              <a:avLst/>
              <a:gdLst/>
              <a:ahLst/>
              <a:cxnLst/>
              <a:rect l="l" t="t" r="r" b="b"/>
              <a:pathLst>
                <a:path w="1381887" h="1379601">
                  <a:moveTo>
                    <a:pt x="957453" y="0"/>
                  </a:moveTo>
                  <a:lnTo>
                    <a:pt x="957453" y="424561"/>
                  </a:lnTo>
                  <a:lnTo>
                    <a:pt x="1381887" y="424561"/>
                  </a:lnTo>
                  <a:lnTo>
                    <a:pt x="1381887" y="957453"/>
                  </a:lnTo>
                  <a:lnTo>
                    <a:pt x="957453" y="957453"/>
                  </a:lnTo>
                  <a:lnTo>
                    <a:pt x="957453" y="1379601"/>
                  </a:lnTo>
                  <a:lnTo>
                    <a:pt x="424561" y="1379601"/>
                  </a:lnTo>
                  <a:lnTo>
                    <a:pt x="424561" y="957453"/>
                  </a:lnTo>
                  <a:lnTo>
                    <a:pt x="0" y="957453"/>
                  </a:lnTo>
                  <a:lnTo>
                    <a:pt x="0" y="424561"/>
                  </a:lnTo>
                  <a:lnTo>
                    <a:pt x="424561" y="424561"/>
                  </a:lnTo>
                  <a:lnTo>
                    <a:pt x="424561" y="0"/>
                  </a:lnTo>
                  <a:close/>
                </a:path>
              </a:pathLst>
            </a:custGeom>
            <a:solidFill>
              <a:srgbClr val="29ABD9">
                <a:alpha val="392"/>
              </a:srgbClr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-98374" y="314576"/>
            <a:ext cx="413914" cy="413888"/>
            <a:chOff x="0" y="0"/>
            <a:chExt cx="551885" cy="55185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51815" cy="551815"/>
            </a:xfrm>
            <a:custGeom>
              <a:avLst/>
              <a:gdLst/>
              <a:ahLst/>
              <a:cxnLst/>
              <a:rect l="l" t="t" r="r" b="b"/>
              <a:pathLst>
                <a:path w="551815" h="551815">
                  <a:moveTo>
                    <a:pt x="382016" y="0"/>
                  </a:moveTo>
                  <a:lnTo>
                    <a:pt x="382016" y="169799"/>
                  </a:lnTo>
                  <a:lnTo>
                    <a:pt x="551815" y="169799"/>
                  </a:lnTo>
                  <a:lnTo>
                    <a:pt x="551815" y="382016"/>
                  </a:lnTo>
                  <a:lnTo>
                    <a:pt x="382016" y="382016"/>
                  </a:lnTo>
                  <a:lnTo>
                    <a:pt x="382016" y="551815"/>
                  </a:lnTo>
                  <a:lnTo>
                    <a:pt x="169799" y="551815"/>
                  </a:lnTo>
                  <a:lnTo>
                    <a:pt x="169799" y="382016"/>
                  </a:lnTo>
                  <a:lnTo>
                    <a:pt x="0" y="382016"/>
                  </a:lnTo>
                  <a:lnTo>
                    <a:pt x="0" y="169799"/>
                  </a:lnTo>
                  <a:lnTo>
                    <a:pt x="169799" y="169799"/>
                  </a:lnTo>
                  <a:lnTo>
                    <a:pt x="169799" y="0"/>
                  </a:lnTo>
                  <a:close/>
                </a:path>
              </a:pathLst>
            </a:custGeom>
            <a:solidFill>
              <a:srgbClr val="29ABD9">
                <a:alpha val="10980"/>
              </a:srgbClr>
            </a:solidFill>
          </p:spPr>
        </p:sp>
      </p:grpSp>
      <p:grpSp>
        <p:nvGrpSpPr>
          <p:cNvPr id="11" name="Group 11"/>
          <p:cNvGrpSpPr/>
          <p:nvPr/>
        </p:nvGrpSpPr>
        <p:grpSpPr>
          <a:xfrm>
            <a:off x="847011" y="441922"/>
            <a:ext cx="168028" cy="168054"/>
            <a:chOff x="0" y="0"/>
            <a:chExt cx="224037" cy="22407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24028" cy="224028"/>
            </a:xfrm>
            <a:custGeom>
              <a:avLst/>
              <a:gdLst/>
              <a:ahLst/>
              <a:cxnLst/>
              <a:rect l="l" t="t" r="r" b="b"/>
              <a:pathLst>
                <a:path w="224028" h="224028">
                  <a:moveTo>
                    <a:pt x="155702" y="0"/>
                  </a:moveTo>
                  <a:lnTo>
                    <a:pt x="155702" y="68453"/>
                  </a:lnTo>
                  <a:lnTo>
                    <a:pt x="224028" y="68453"/>
                  </a:lnTo>
                  <a:lnTo>
                    <a:pt x="224028" y="155702"/>
                  </a:lnTo>
                  <a:lnTo>
                    <a:pt x="155702" y="155702"/>
                  </a:lnTo>
                  <a:lnTo>
                    <a:pt x="155702" y="224028"/>
                  </a:lnTo>
                  <a:lnTo>
                    <a:pt x="68453" y="224028"/>
                  </a:lnTo>
                  <a:lnTo>
                    <a:pt x="68453" y="155702"/>
                  </a:lnTo>
                  <a:lnTo>
                    <a:pt x="0" y="155702"/>
                  </a:lnTo>
                  <a:lnTo>
                    <a:pt x="0" y="68453"/>
                  </a:lnTo>
                  <a:lnTo>
                    <a:pt x="68453" y="68453"/>
                  </a:lnTo>
                  <a:lnTo>
                    <a:pt x="68453" y="0"/>
                  </a:lnTo>
                  <a:close/>
                </a:path>
              </a:pathLst>
            </a:custGeom>
            <a:solidFill>
              <a:srgbClr val="29ABD9">
                <a:alpha val="10980"/>
              </a:srgbClr>
            </a:solidFill>
          </p:spPr>
        </p:sp>
      </p:grpSp>
      <p:grpSp>
        <p:nvGrpSpPr>
          <p:cNvPr id="13" name="Group 13"/>
          <p:cNvGrpSpPr/>
          <p:nvPr/>
        </p:nvGrpSpPr>
        <p:grpSpPr>
          <a:xfrm>
            <a:off x="232366" y="26276"/>
            <a:ext cx="168054" cy="166292"/>
            <a:chOff x="0" y="0"/>
            <a:chExt cx="224072" cy="22172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24155" cy="221869"/>
            </a:xfrm>
            <a:custGeom>
              <a:avLst/>
              <a:gdLst/>
              <a:ahLst/>
              <a:cxnLst/>
              <a:rect l="l" t="t" r="r" b="b"/>
              <a:pathLst>
                <a:path w="224155" h="221869">
                  <a:moveTo>
                    <a:pt x="155702" y="0"/>
                  </a:moveTo>
                  <a:lnTo>
                    <a:pt x="155702" y="68453"/>
                  </a:lnTo>
                  <a:lnTo>
                    <a:pt x="224155" y="68453"/>
                  </a:lnTo>
                  <a:lnTo>
                    <a:pt x="224155" y="153416"/>
                  </a:lnTo>
                  <a:lnTo>
                    <a:pt x="155702" y="153416"/>
                  </a:lnTo>
                  <a:lnTo>
                    <a:pt x="155702" y="221869"/>
                  </a:lnTo>
                  <a:lnTo>
                    <a:pt x="68453" y="221869"/>
                  </a:lnTo>
                  <a:lnTo>
                    <a:pt x="68453" y="153289"/>
                  </a:lnTo>
                  <a:lnTo>
                    <a:pt x="0" y="153289"/>
                  </a:lnTo>
                  <a:lnTo>
                    <a:pt x="0" y="68453"/>
                  </a:lnTo>
                  <a:lnTo>
                    <a:pt x="68453" y="68453"/>
                  </a:lnTo>
                  <a:lnTo>
                    <a:pt x="68453" y="0"/>
                  </a:lnTo>
                  <a:close/>
                </a:path>
              </a:pathLst>
            </a:custGeom>
            <a:solidFill>
              <a:srgbClr val="29ABD9">
                <a:alpha val="10980"/>
              </a:srgbClr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232366" y="1211064"/>
            <a:ext cx="415650" cy="413888"/>
            <a:chOff x="0" y="0"/>
            <a:chExt cx="554200" cy="55185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54228" cy="551815"/>
            </a:xfrm>
            <a:custGeom>
              <a:avLst/>
              <a:gdLst/>
              <a:ahLst/>
              <a:cxnLst/>
              <a:rect l="l" t="t" r="r" b="b"/>
              <a:pathLst>
                <a:path w="554228" h="551815">
                  <a:moveTo>
                    <a:pt x="384429" y="0"/>
                  </a:moveTo>
                  <a:lnTo>
                    <a:pt x="384429" y="169799"/>
                  </a:lnTo>
                  <a:lnTo>
                    <a:pt x="554228" y="169799"/>
                  </a:lnTo>
                  <a:lnTo>
                    <a:pt x="554228" y="382016"/>
                  </a:lnTo>
                  <a:lnTo>
                    <a:pt x="384429" y="382016"/>
                  </a:lnTo>
                  <a:lnTo>
                    <a:pt x="384429" y="551815"/>
                  </a:lnTo>
                  <a:lnTo>
                    <a:pt x="169799" y="551815"/>
                  </a:lnTo>
                  <a:lnTo>
                    <a:pt x="169799" y="382016"/>
                  </a:lnTo>
                  <a:lnTo>
                    <a:pt x="0" y="382016"/>
                  </a:lnTo>
                  <a:lnTo>
                    <a:pt x="0" y="169799"/>
                  </a:lnTo>
                  <a:lnTo>
                    <a:pt x="169799" y="169799"/>
                  </a:lnTo>
                  <a:lnTo>
                    <a:pt x="169799" y="0"/>
                  </a:lnTo>
                  <a:close/>
                </a:path>
              </a:pathLst>
            </a:custGeom>
            <a:solidFill>
              <a:srgbClr val="29ABD9">
                <a:alpha val="10980"/>
              </a:srgbClr>
            </a:solidFill>
          </p:spPr>
        </p:sp>
      </p:grpSp>
      <p:grpSp>
        <p:nvGrpSpPr>
          <p:cNvPr id="19" name="Group 19"/>
          <p:cNvGrpSpPr/>
          <p:nvPr/>
        </p:nvGrpSpPr>
        <p:grpSpPr>
          <a:xfrm>
            <a:off x="17212116" y="756819"/>
            <a:ext cx="1001016" cy="1001016"/>
            <a:chOff x="0" y="0"/>
            <a:chExt cx="1334688" cy="133468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34643" cy="1334643"/>
            </a:xfrm>
            <a:custGeom>
              <a:avLst/>
              <a:gdLst/>
              <a:ahLst/>
              <a:cxnLst/>
              <a:rect l="l" t="t" r="r" b="b"/>
              <a:pathLst>
                <a:path w="1334643" h="1334643">
                  <a:moveTo>
                    <a:pt x="924306" y="0"/>
                  </a:moveTo>
                  <a:lnTo>
                    <a:pt x="924306" y="410337"/>
                  </a:lnTo>
                  <a:lnTo>
                    <a:pt x="1334643" y="410337"/>
                  </a:lnTo>
                  <a:lnTo>
                    <a:pt x="1334643" y="926719"/>
                  </a:lnTo>
                  <a:lnTo>
                    <a:pt x="924306" y="926719"/>
                  </a:lnTo>
                  <a:lnTo>
                    <a:pt x="924306" y="1334643"/>
                  </a:lnTo>
                  <a:lnTo>
                    <a:pt x="407924" y="1334643"/>
                  </a:lnTo>
                  <a:lnTo>
                    <a:pt x="407924" y="926719"/>
                  </a:lnTo>
                  <a:lnTo>
                    <a:pt x="0" y="926719"/>
                  </a:lnTo>
                  <a:lnTo>
                    <a:pt x="0" y="410337"/>
                  </a:lnTo>
                  <a:lnTo>
                    <a:pt x="407924" y="410337"/>
                  </a:lnTo>
                  <a:lnTo>
                    <a:pt x="407924" y="0"/>
                  </a:lnTo>
                  <a:close/>
                </a:path>
              </a:pathLst>
            </a:custGeom>
            <a:solidFill>
              <a:srgbClr val="29ABD9">
                <a:alpha val="10980"/>
              </a:srgbClr>
            </a:solidFill>
          </p:spPr>
        </p:sp>
      </p:grpSp>
      <p:grpSp>
        <p:nvGrpSpPr>
          <p:cNvPr id="21" name="Group 21"/>
          <p:cNvGrpSpPr/>
          <p:nvPr/>
        </p:nvGrpSpPr>
        <p:grpSpPr>
          <a:xfrm>
            <a:off x="17079582" y="3692026"/>
            <a:ext cx="413812" cy="413098"/>
            <a:chOff x="0" y="0"/>
            <a:chExt cx="551749" cy="55079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1688" cy="550799"/>
            </a:xfrm>
            <a:custGeom>
              <a:avLst/>
              <a:gdLst/>
              <a:ahLst/>
              <a:cxnLst/>
              <a:rect l="l" t="t" r="r" b="b"/>
              <a:pathLst>
                <a:path w="551688" h="550799">
                  <a:moveTo>
                    <a:pt x="382270" y="0"/>
                  </a:moveTo>
                  <a:lnTo>
                    <a:pt x="382270" y="169418"/>
                  </a:lnTo>
                  <a:lnTo>
                    <a:pt x="551688" y="169418"/>
                  </a:lnTo>
                  <a:lnTo>
                    <a:pt x="551688" y="382270"/>
                  </a:lnTo>
                  <a:lnTo>
                    <a:pt x="382270" y="382270"/>
                  </a:lnTo>
                  <a:lnTo>
                    <a:pt x="382270" y="550799"/>
                  </a:lnTo>
                  <a:lnTo>
                    <a:pt x="169418" y="550799"/>
                  </a:lnTo>
                  <a:lnTo>
                    <a:pt x="169418" y="382270"/>
                  </a:lnTo>
                  <a:lnTo>
                    <a:pt x="0" y="382270"/>
                  </a:lnTo>
                  <a:lnTo>
                    <a:pt x="0" y="169418"/>
                  </a:lnTo>
                  <a:lnTo>
                    <a:pt x="169418" y="169418"/>
                  </a:lnTo>
                  <a:lnTo>
                    <a:pt x="169418" y="0"/>
                  </a:lnTo>
                  <a:close/>
                </a:path>
              </a:pathLst>
            </a:custGeom>
            <a:solidFill>
              <a:srgbClr val="29ABD9">
                <a:alpha val="392"/>
              </a:srgbClr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17781490" y="4717470"/>
            <a:ext cx="168006" cy="167716"/>
            <a:chOff x="0" y="0"/>
            <a:chExt cx="224008" cy="22362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24028" cy="223647"/>
            </a:xfrm>
            <a:custGeom>
              <a:avLst/>
              <a:gdLst/>
              <a:ahLst/>
              <a:cxnLst/>
              <a:rect l="l" t="t" r="r" b="b"/>
              <a:pathLst>
                <a:path w="224028" h="223647">
                  <a:moveTo>
                    <a:pt x="155194" y="0"/>
                  </a:moveTo>
                  <a:lnTo>
                    <a:pt x="155194" y="68834"/>
                  </a:lnTo>
                  <a:lnTo>
                    <a:pt x="224028" y="68834"/>
                  </a:lnTo>
                  <a:lnTo>
                    <a:pt x="224028" y="155194"/>
                  </a:lnTo>
                  <a:lnTo>
                    <a:pt x="155194" y="155194"/>
                  </a:lnTo>
                  <a:lnTo>
                    <a:pt x="155194" y="223647"/>
                  </a:lnTo>
                  <a:lnTo>
                    <a:pt x="68834" y="223647"/>
                  </a:lnTo>
                  <a:lnTo>
                    <a:pt x="68834" y="155194"/>
                  </a:lnTo>
                  <a:lnTo>
                    <a:pt x="0" y="155194"/>
                  </a:lnTo>
                  <a:lnTo>
                    <a:pt x="0" y="68834"/>
                  </a:lnTo>
                  <a:lnTo>
                    <a:pt x="68834" y="68834"/>
                  </a:lnTo>
                  <a:lnTo>
                    <a:pt x="68834" y="0"/>
                  </a:lnTo>
                  <a:close/>
                </a:path>
              </a:pathLst>
            </a:custGeom>
            <a:solidFill>
              <a:srgbClr val="29ABD9">
                <a:alpha val="392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6477000" y="-130110"/>
            <a:ext cx="6500706" cy="1384986"/>
            <a:chOff x="0" y="-319448"/>
            <a:chExt cx="8667608" cy="1846648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621600" cy="1527200"/>
            </a:xfrm>
            <a:custGeom>
              <a:avLst/>
              <a:gdLst/>
              <a:ahLst/>
              <a:cxnLst/>
              <a:rect l="l" t="t" r="r" b="b"/>
              <a:pathLst>
                <a:path w="8621600" h="1527200">
                  <a:moveTo>
                    <a:pt x="0" y="0"/>
                  </a:moveTo>
                  <a:lnTo>
                    <a:pt x="8621600" y="0"/>
                  </a:lnTo>
                  <a:lnTo>
                    <a:pt x="8621600" y="1527200"/>
                  </a:lnTo>
                  <a:lnTo>
                    <a:pt x="0" y="15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46008" y="-319448"/>
              <a:ext cx="8621600" cy="167007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8400"/>
                </a:lnSpc>
              </a:pPr>
              <a:r>
                <a:rPr lang="en-US" sz="7000" b="1" u="sng" dirty="0">
                  <a:solidFill>
                    <a:srgbClr val="141E3A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Methodology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984378" y="2154200"/>
            <a:ext cx="640316" cy="639212"/>
            <a:chOff x="0" y="0"/>
            <a:chExt cx="853755" cy="852283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53694" cy="852297"/>
            </a:xfrm>
            <a:custGeom>
              <a:avLst/>
              <a:gdLst/>
              <a:ahLst/>
              <a:cxnLst/>
              <a:rect l="l" t="t" r="r" b="b"/>
              <a:pathLst>
                <a:path w="853694" h="852297">
                  <a:moveTo>
                    <a:pt x="591566" y="0"/>
                  </a:moveTo>
                  <a:lnTo>
                    <a:pt x="591566" y="262255"/>
                  </a:lnTo>
                  <a:lnTo>
                    <a:pt x="853694" y="262255"/>
                  </a:lnTo>
                  <a:lnTo>
                    <a:pt x="853694" y="591439"/>
                  </a:lnTo>
                  <a:lnTo>
                    <a:pt x="591566" y="591439"/>
                  </a:lnTo>
                  <a:lnTo>
                    <a:pt x="591566" y="852297"/>
                  </a:lnTo>
                  <a:lnTo>
                    <a:pt x="262255" y="852297"/>
                  </a:lnTo>
                  <a:lnTo>
                    <a:pt x="262255" y="591439"/>
                  </a:lnTo>
                  <a:lnTo>
                    <a:pt x="0" y="591439"/>
                  </a:lnTo>
                  <a:lnTo>
                    <a:pt x="0" y="262255"/>
                  </a:lnTo>
                  <a:lnTo>
                    <a:pt x="262255" y="262255"/>
                  </a:lnTo>
                  <a:lnTo>
                    <a:pt x="262255" y="0"/>
                  </a:lnTo>
                  <a:close/>
                </a:path>
              </a:pathLst>
            </a:custGeom>
            <a:solidFill>
              <a:srgbClr val="29ABD9">
                <a:alpha val="392"/>
              </a:srgbClr>
            </a:solidFill>
          </p:spPr>
        </p:sp>
      </p:grp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39966011-A0F0-B66D-7D00-1940D0DD2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756502"/>
              </p:ext>
            </p:extLst>
          </p:nvPr>
        </p:nvGraphicFramePr>
        <p:xfrm>
          <a:off x="873162" y="2049690"/>
          <a:ext cx="16620186" cy="80440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5103">
                  <a:extLst>
                    <a:ext uri="{9D8B030D-6E8A-4147-A177-3AD203B41FA5}">
                      <a16:colId xmlns:a16="http://schemas.microsoft.com/office/drawing/2014/main" val="3768766579"/>
                    </a:ext>
                  </a:extLst>
                </a:gridCol>
                <a:gridCol w="2416010">
                  <a:extLst>
                    <a:ext uri="{9D8B030D-6E8A-4147-A177-3AD203B41FA5}">
                      <a16:colId xmlns:a16="http://schemas.microsoft.com/office/drawing/2014/main" val="1747106130"/>
                    </a:ext>
                  </a:extLst>
                </a:gridCol>
                <a:gridCol w="6874527">
                  <a:extLst>
                    <a:ext uri="{9D8B030D-6E8A-4147-A177-3AD203B41FA5}">
                      <a16:colId xmlns:a16="http://schemas.microsoft.com/office/drawing/2014/main" val="2723177232"/>
                    </a:ext>
                  </a:extLst>
                </a:gridCol>
                <a:gridCol w="4024546">
                  <a:extLst>
                    <a:ext uri="{9D8B030D-6E8A-4147-A177-3AD203B41FA5}">
                      <a16:colId xmlns:a16="http://schemas.microsoft.com/office/drawing/2014/main" val="4013902758"/>
                    </a:ext>
                  </a:extLst>
                </a:gridCol>
              </a:tblGrid>
              <a:tr h="507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US" sz="2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863" marR="84863" marT="42432" marB="42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</a:txBody>
                  <a:tcPr marL="84863" marR="84863" marT="42432" marB="42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Tasks</a:t>
                      </a:r>
                    </a:p>
                  </a:txBody>
                  <a:tcPr marL="84863" marR="84863" marT="42432" marB="42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Deliverables</a:t>
                      </a:r>
                    </a:p>
                  </a:txBody>
                  <a:tcPr marL="84863" marR="84863" marT="42432" marB="42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859044"/>
                  </a:ext>
                </a:extLst>
              </a:tr>
              <a:tr h="190991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0: Planning &amp; Setup</a:t>
                      </a:r>
                    </a:p>
                  </a:txBody>
                  <a:tcPr marL="84863" marR="84863" marT="42432" marB="42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 1-2</a:t>
                      </a:r>
                    </a:p>
                  </a:txBody>
                  <a:tcPr marL="84863" marR="84863" marT="42432" marB="42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 Requirement gathering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- UI/UX &amp; system design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- Privacy &amp; risk check</a:t>
                      </a:r>
                      <a:endParaRPr lang="en-US" sz="2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863" marR="84863" marT="42432" marB="42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 Final requirements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- UI/UX Wireframes &amp; Sys  architecture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- Risk/privacy report</a:t>
                      </a:r>
                      <a:endParaRPr lang="en-US" sz="2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863" marR="84863" marT="42432" marB="42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891542"/>
                  </a:ext>
                </a:extLst>
              </a:tr>
              <a:tr h="19545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1: Foundations</a:t>
                      </a:r>
                    </a:p>
                  </a:txBody>
                  <a:tcPr marL="84863" marR="84863" marT="42432" marB="42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 3-6</a:t>
                      </a:r>
                    </a:p>
                  </a:txBody>
                  <a:tcPr marL="84863" marR="84863" marT="42432" marB="4243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 Foundation setup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- Secure local data storage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- User authentication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- My Care Plan</a:t>
                      </a:r>
                      <a:endParaRPr lang="en-US" sz="2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863" marR="84863" marT="42432" marB="42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 SQLite storage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- Basic Authentication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- MCP goals &amp; meds</a:t>
                      </a:r>
                      <a:endParaRPr lang="en-US" sz="2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863" marR="84863" marT="42432" marB="42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301218"/>
                  </a:ext>
                </a:extLst>
              </a:tr>
              <a:tr h="156108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2: </a:t>
                      </a:r>
                      <a:r>
                        <a:rPr lang="en-US" sz="2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Personalization &amp; Discovery</a:t>
                      </a:r>
                      <a:endParaRPr lang="en-US" sz="2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863" marR="84863" marT="42432" marB="42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 7-10</a:t>
                      </a:r>
                    </a:p>
                  </a:txBody>
                  <a:tcPr marL="84863" marR="84863" marT="42432" marB="42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 Health data logging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- Data visualization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- AI reminders &amp; tips</a:t>
                      </a:r>
                      <a:endParaRPr lang="en-US" sz="2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863" marR="84863" marT="42432" marB="42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 Logging interface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- Dashboards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- AI reminders</a:t>
                      </a:r>
                      <a:endParaRPr lang="en-US" sz="2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863" marR="84863" marT="42432" marB="42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533039"/>
                  </a:ext>
                </a:extLst>
              </a:tr>
              <a:tr h="21069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Month 3: Testing &amp; Launch</a:t>
                      </a:r>
                    </a:p>
                  </a:txBody>
                  <a:tcPr marL="84863" marR="84863" marT="42432" marB="42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 11-14</a:t>
                      </a:r>
                    </a:p>
                  </a:txBody>
                  <a:tcPr marL="84863" marR="84863" marT="42432" marB="42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2800" dirty="0"/>
                        <a:t>- Reporting &amp; export features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- Testing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- Legal documentation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- MVP Deployment</a:t>
                      </a:r>
                      <a:endParaRPr lang="en-US" sz="28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863" marR="84863" marT="42432" marB="42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- CSV/PDF health reports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- Privacy &amp; disclaimer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- Tested MVP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- Play Store release</a:t>
                      </a:r>
                      <a:endParaRPr lang="en-US" sz="2800" b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4863" marR="84863" marT="42432" marB="424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004035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413D5E84-3FB1-EE39-1B29-AA9D44217552}"/>
              </a:ext>
            </a:extLst>
          </p:cNvPr>
          <p:cNvSpPr txBox="1"/>
          <p:nvPr/>
        </p:nvSpPr>
        <p:spPr>
          <a:xfrm>
            <a:off x="3923585" y="1120689"/>
            <a:ext cx="13789022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follows an Agile-based development approach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/>
        </p:nvGrpSpPr>
        <p:grpSpPr>
          <a:xfrm rot="-10800000">
            <a:off x="-8458200" y="-5465795"/>
            <a:ext cx="18773054" cy="8198400"/>
            <a:chOff x="0" y="0"/>
            <a:chExt cx="25030739" cy="10931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030685" cy="10931144"/>
            </a:xfrm>
            <a:custGeom>
              <a:avLst/>
              <a:gdLst/>
              <a:ahLst/>
              <a:cxnLst/>
              <a:rect l="l" t="t" r="r" b="b"/>
              <a:pathLst>
                <a:path w="25030685" h="10931144">
                  <a:moveTo>
                    <a:pt x="0" y="0"/>
                  </a:moveTo>
                  <a:lnTo>
                    <a:pt x="25030685" y="0"/>
                  </a:lnTo>
                  <a:lnTo>
                    <a:pt x="25030685" y="10931144"/>
                  </a:lnTo>
                  <a:lnTo>
                    <a:pt x="0" y="10931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6139" r="-32318" b="-2651"/>
              </a:stretch>
            </a:blipFill>
          </p:spPr>
        </p:sp>
      </p:grpSp>
      <p:sp>
        <p:nvSpPr>
          <p:cNvPr id="6" name="Freeform 6"/>
          <p:cNvSpPr/>
          <p:nvPr/>
        </p:nvSpPr>
        <p:spPr>
          <a:xfrm>
            <a:off x="-1219200" y="9027602"/>
            <a:ext cx="5604250" cy="1561550"/>
          </a:xfrm>
          <a:custGeom>
            <a:avLst/>
            <a:gdLst/>
            <a:ahLst/>
            <a:cxnLst/>
            <a:rect l="l" t="t" r="r" b="b"/>
            <a:pathLst>
              <a:path w="5604250" h="1561550">
                <a:moveTo>
                  <a:pt x="0" y="0"/>
                </a:moveTo>
                <a:lnTo>
                  <a:pt x="5604250" y="0"/>
                </a:lnTo>
                <a:lnTo>
                  <a:pt x="5604250" y="1561550"/>
                </a:lnTo>
                <a:lnTo>
                  <a:pt x="0" y="156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315493" y="1171845"/>
            <a:ext cx="5543363" cy="7696231"/>
          </a:xfrm>
          <a:custGeom>
            <a:avLst/>
            <a:gdLst/>
            <a:ahLst/>
            <a:cxnLst/>
            <a:rect l="l" t="t" r="r" b="b"/>
            <a:pathLst>
              <a:path w="5543363" h="7696231">
                <a:moveTo>
                  <a:pt x="0" y="0"/>
                </a:moveTo>
                <a:lnTo>
                  <a:pt x="5543363" y="0"/>
                </a:lnTo>
                <a:lnTo>
                  <a:pt x="5543363" y="7696231"/>
                </a:lnTo>
                <a:lnTo>
                  <a:pt x="0" y="76962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616200" y="952500"/>
            <a:ext cx="90556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7000" b="1" u="sng" dirty="0">
                <a:solidFill>
                  <a:srgbClr val="141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Proposed Approaches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398580" y="2732605"/>
            <a:ext cx="10293188" cy="5847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51560" lvl="1" indent="-525780" algn="l">
              <a:lnSpc>
                <a:spcPts val="3840"/>
              </a:lnSpc>
              <a:buFont typeface="Arial"/>
              <a:buChar char="•"/>
            </a:pPr>
            <a:r>
              <a:rPr lang="en-US" sz="3200" b="1" dirty="0">
                <a:solidFill>
                  <a:srgbClr val="141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MVP-First Strategy</a:t>
            </a:r>
            <a:r>
              <a:rPr lang="en-US" sz="3200" dirty="0">
                <a:solidFill>
                  <a:srgbClr val="141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Focus on essential features like My Care Plan, health logging, reminders and reports.</a:t>
            </a:r>
          </a:p>
          <a:p>
            <a:pPr marL="1051560" lvl="1" indent="-525780" algn="l">
              <a:lnSpc>
                <a:spcPts val="3840"/>
              </a:lnSpc>
              <a:buFont typeface="Arial"/>
              <a:buChar char="•"/>
            </a:pPr>
            <a:r>
              <a:rPr lang="en-US" sz="3200" b="1" dirty="0">
                <a:solidFill>
                  <a:srgbClr val="141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Hybrid AI Setup</a:t>
            </a:r>
            <a:r>
              <a:rPr lang="en-US" sz="3200" dirty="0">
                <a:solidFill>
                  <a:srgbClr val="141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Use on-device AI for privacy and cloud AI for advanced suggestions.</a:t>
            </a:r>
          </a:p>
          <a:p>
            <a:pPr marL="1051560" lvl="1" indent="-525780" algn="l">
              <a:lnSpc>
                <a:spcPts val="3840"/>
              </a:lnSpc>
              <a:buFont typeface="Arial"/>
              <a:buChar char="•"/>
            </a:pPr>
            <a:r>
              <a:rPr lang="en-US" sz="3200" b="1" dirty="0">
                <a:solidFill>
                  <a:srgbClr val="141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Privacy by Design</a:t>
            </a:r>
            <a:r>
              <a:rPr lang="en-US" sz="3200" dirty="0">
                <a:solidFill>
                  <a:srgbClr val="141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Keep raw health data on the user’s device.</a:t>
            </a:r>
          </a:p>
          <a:p>
            <a:pPr marL="1051560" lvl="1" indent="-525780" algn="l">
              <a:lnSpc>
                <a:spcPts val="3840"/>
              </a:lnSpc>
              <a:buFont typeface="Arial"/>
              <a:buChar char="•"/>
            </a:pPr>
            <a:r>
              <a:rPr lang="en-US" sz="3200" b="1" dirty="0">
                <a:solidFill>
                  <a:srgbClr val="141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Modular Architecture</a:t>
            </a:r>
            <a:r>
              <a:rPr lang="en-US" sz="3200" dirty="0">
                <a:solidFill>
                  <a:srgbClr val="141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Separate mobile app, backend, AI services and databases for scalability.</a:t>
            </a:r>
          </a:p>
          <a:p>
            <a:pPr marL="1051560" lvl="1" indent="-525780" algn="l">
              <a:lnSpc>
                <a:spcPts val="3840"/>
              </a:lnSpc>
              <a:buFont typeface="Arial"/>
              <a:buChar char="•"/>
            </a:pPr>
            <a:r>
              <a:rPr lang="en-US" sz="3200" b="1" dirty="0">
                <a:solidFill>
                  <a:srgbClr val="141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Continuous Testing</a:t>
            </a:r>
            <a:r>
              <a:rPr lang="en-US" sz="3200" dirty="0">
                <a:solidFill>
                  <a:srgbClr val="141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Regular checks for security, usability and performance.</a:t>
            </a:r>
          </a:p>
          <a:p>
            <a:pPr marL="1051560" lvl="1" indent="-525780" algn="l">
              <a:lnSpc>
                <a:spcPts val="3840"/>
              </a:lnSpc>
              <a:buFont typeface="Arial"/>
              <a:buChar char="•"/>
            </a:pPr>
            <a:r>
              <a:rPr lang="en-US" sz="3200" b="1" dirty="0">
                <a:solidFill>
                  <a:srgbClr val="141E3A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User-Centered Feedback</a:t>
            </a:r>
            <a:r>
              <a:rPr lang="en-US" sz="3200" dirty="0">
                <a:solidFill>
                  <a:srgbClr val="141E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Get feedback from patients and doctors.</a:t>
            </a:r>
          </a:p>
        </p:txBody>
      </p:sp>
      <p:pic>
        <p:nvPicPr>
          <p:cNvPr id="2" name="Picture 1" descr="A cellphone with a heart and cross on it&#10;&#10;AI-generated content may be incorrect.">
            <a:extLst>
              <a:ext uri="{FF2B5EF4-FFF2-40B4-BE49-F238E27FC236}">
                <a16:creationId xmlns:a16="http://schemas.microsoft.com/office/drawing/2014/main" id="{AC895D1E-8234-1759-E9AA-DE01EF8C85F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480" y="7650025"/>
            <a:ext cx="4152900" cy="29663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</TotalTime>
  <Words>1131</Words>
  <Application>Microsoft Office PowerPoint</Application>
  <PresentationFormat>Custom</PresentationFormat>
  <Paragraphs>240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Times New Roman Bold</vt:lpstr>
      <vt:lpstr>Times New Roman</vt:lpstr>
      <vt:lpstr>Wingdings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T.A.M.I. Dayarathna 421460186.pptx</dc:title>
  <dc:creator>Maleesha Isuranga</dc:creator>
  <cp:lastModifiedBy>Maleesha Isuranga</cp:lastModifiedBy>
  <cp:revision>29</cp:revision>
  <dcterms:created xsi:type="dcterms:W3CDTF">2006-08-16T00:00:00Z</dcterms:created>
  <dcterms:modified xsi:type="dcterms:W3CDTF">2025-08-30T07:50:10Z</dcterms:modified>
  <dc:identifier>DAGxSfe-o8A</dc:identifier>
</cp:coreProperties>
</file>