
<file path=[Content_Types].xml><?xml version="1.0" encoding="utf-8"?>
<Types xmlns="http://schemas.openxmlformats.org/package/2006/content-types">
  <Default Extension="png" ContentType="image/png"/>
  <Default Extension="m4a" ContentType="audio/mp4"/>
  <Default Extension="emf" ContentType="image/x-emf"/>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1.xml" ContentType="application/vnd.openxmlformats-officedocument.presentationml.tags+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7" r:id="rId2"/>
    <p:sldId id="258" r:id="rId3"/>
    <p:sldId id="261" r:id="rId4"/>
    <p:sldId id="260" r:id="rId5"/>
    <p:sldId id="264" r:id="rId6"/>
    <p:sldId id="265" r:id="rId7"/>
    <p:sldId id="267" r:id="rId8"/>
    <p:sldId id="271"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76" y="4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4-10-28T12:07:45.163"/>
    </inkml:context>
    <inkml:brush xml:id="br0">
      <inkml:brushProperty name="width" value="0.05292" units="cm"/>
      <inkml:brushProperty name="height" value="0.05292" units="cm"/>
      <inkml:brushProperty name="color" value="#FF0000"/>
    </inkml:brush>
  </inkml:definitions>
  <inkml:trace contextRef="#ctx0" brushRef="#br0">6209 12224 0</inkml:trace>
  <inkml:trace contextRef="#ctx0" brushRef="#br0" timeOffset="1.3988">6209 12224 0</inkml:trace>
  <inkml:trace contextRef="#ctx0" brushRef="#br0" timeOffset="2568.1633">10001 10231 0</inkml:trace>
  <inkml:trace contextRef="#ctx0" brushRef="#br0" timeOffset="2570.1584">10001 10231 0</inkml:trace>
  <inkml:trace contextRef="#ctx0" brushRef="#br0" timeOffset="3299.1266">10001 10231 0</inkml:trace>
  <inkml:trace contextRef="#ctx0" brushRef="#br0" timeOffset="3300.1238">10001 10231 0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14817 6456 0</inkml:trace>
  <inkml:trace contextRef="#ctx0" brushRef="#br0">14817 6456 0</inkml:trace>
  <inkml:trace contextRef="#ctx0" brushRef="#br0" timeOffset="1.33746E13">11483 9631 0</inkml:trace>
</inkml:ink>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26803960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24806714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878527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292200007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55556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6555487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4011255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36017266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15938433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3CB9339-35C7-4073-BE48-141A3DF8A2FA}"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31827754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3CB9339-35C7-4073-BE48-141A3DF8A2F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23958078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3CB9339-35C7-4073-BE48-141A3DF8A2FA}"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33824236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3CB9339-35C7-4073-BE48-141A3DF8A2FA}"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40621029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CB9339-35C7-4073-BE48-141A3DF8A2FA}"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6649368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3CB9339-35C7-4073-BE48-141A3DF8A2F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9049575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3CB9339-35C7-4073-BE48-141A3DF8A2FA}"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80FE4D-F6C8-4E7B-9952-FBCFDA6C9458}" type="slidenum">
              <a:rPr lang="en-US" smtClean="0"/>
              <a:t>‹#›</a:t>
            </a:fld>
            <a:endParaRPr lang="en-US"/>
          </a:p>
        </p:txBody>
      </p:sp>
    </p:spTree>
    <p:extLst>
      <p:ext uri="{BB962C8B-B14F-4D97-AF65-F5344CB8AC3E}">
        <p14:creationId xmlns:p14="http://schemas.microsoft.com/office/powerpoint/2010/main" val="11892515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 name="breeze.wav"/>
          </p:stSnd>
        </p:sndAc>
      </p:transition>
    </mc:Choice>
    <mc:Fallback>
      <p:transition spd="slow" advTm="4009">
        <p:fade/>
        <p:sndAc>
          <p:stSnd loop="1">
            <p:snd r:embed="rId1" name="breez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3CB9339-35C7-4073-BE48-141A3DF8A2FA}" type="datetimeFigureOut">
              <a:rPr lang="en-US" smtClean="0"/>
              <a:t>10/28/2024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680FE4D-F6C8-4E7B-9952-FBCFDA6C9458}" type="slidenum">
              <a:rPr lang="en-US" smtClean="0"/>
              <a:t>‹#›</a:t>
            </a:fld>
            <a:endParaRPr lang="en-US"/>
          </a:p>
        </p:txBody>
      </p:sp>
    </p:spTree>
    <p:extLst>
      <p:ext uri="{BB962C8B-B14F-4D97-AF65-F5344CB8AC3E}">
        <p14:creationId xmlns:p14="http://schemas.microsoft.com/office/powerpoint/2010/main" val="3992795826"/>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18" name="breeze.wav"/>
          </p:stSnd>
        </p:sndAc>
      </p:transition>
    </mc:Choice>
    <mc:Fallback>
      <p:transition spd="slow" advTm="4009">
        <p:fade/>
        <p:sndAc>
          <p:stSnd loop="1">
            <p:snd r:embed="rId18" name="breeze.wav"/>
          </p:stSnd>
        </p:sndAc>
      </p:transition>
    </mc:Fallback>
  </mc:AlternateConten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1.png"/><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audio" Target="../media/audio1.wav"/></Relationships>
</file>

<file path=ppt/slides/_rels/slide4.xml.rels><?xml version="1.0" encoding="UTF-8" standalone="yes"?>
<Relationships xmlns="http://schemas.openxmlformats.org/package/2006/relationships"><Relationship Id="rId3" Type="http://schemas.openxmlformats.org/officeDocument/2006/relationships/audio" Target="../media/media4.m4a"/><Relationship Id="rId2" Type="http://schemas.microsoft.com/office/2007/relationships/media" Target="../media/media4.m4a"/><Relationship Id="rId1" Type="http://schemas.openxmlformats.org/officeDocument/2006/relationships/tags" Target="../tags/tag1.xml"/><Relationship Id="rId6" Type="http://schemas.openxmlformats.org/officeDocument/2006/relationships/image" Target="../media/image1.png"/><Relationship Id="rId5" Type="http://schemas.openxmlformats.org/officeDocument/2006/relationships/audio" Target="../media/audio1.wav"/><Relationship Id="rId4"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2.emf"/><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customXml" Target="../ink/ink1.xml"/><Relationship Id="rId5" Type="http://schemas.openxmlformats.org/officeDocument/2006/relationships/image" Target="../media/image1.png"/><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3.emf"/><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customXml" Target="../ink/ink2.xml"/><Relationship Id="rId5" Type="http://schemas.openxmlformats.org/officeDocument/2006/relationships/image" Target="../media/image1.png"/><Relationship Id="rId4" Type="http://schemas.openxmlformats.org/officeDocument/2006/relationships/audio" Target="../media/audio1.wav"/></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m4a"/><Relationship Id="rId1" Type="http://schemas.microsoft.com/office/2007/relationships/media" Target="../media/media7.m4a"/><Relationship Id="rId5" Type="http://schemas.openxmlformats.org/officeDocument/2006/relationships/image" Target="../media/image1.png"/><Relationship Id="rId4" Type="http://schemas.openxmlformats.org/officeDocument/2006/relationships/audio" Target="../media/audio1.wav"/></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5" Type="http://schemas.openxmlformats.org/officeDocument/2006/relationships/image" Target="../media/image1.png"/><Relationship Id="rId4" Type="http://schemas.openxmlformats.org/officeDocument/2006/relationships/audio" Target="../media/audio1.wav"/></Relationships>
</file>

<file path=ppt/slides/_rels/slide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latin typeface="Arial" panose="020B0604020202020204" pitchFamily="34" charset="0"/>
                <a:cs typeface="Arial" panose="020B0604020202020204" pitchFamily="34" charset="0"/>
              </a:rPr>
              <a:t>MS Power Point (Problems and solutions) </a:t>
            </a:r>
            <a:r>
              <a:rPr lang="en-US" b="1" dirty="0" smtClean="0"/>
              <a:t>         </a:t>
            </a:r>
            <a:br>
              <a:rPr lang="en-US" b="1" dirty="0" smtClean="0"/>
            </a:br>
            <a:r>
              <a:rPr lang="en-US" b="1" dirty="0" smtClean="0">
                <a:latin typeface="Arial" panose="020B0604020202020204" pitchFamily="34" charset="0"/>
                <a:cs typeface="Arial" panose="020B0604020202020204" pitchFamily="34" charset="0"/>
              </a:rPr>
              <a:t> Time-Consuming Preparation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377356" y="1930400"/>
            <a:ext cx="5181600" cy="4351338"/>
          </a:xfrm>
        </p:spPr>
        <p:txBody>
          <a:bodyPr>
            <a:normAutofit/>
          </a:bodyPr>
          <a:lstStyle/>
          <a:p>
            <a:r>
              <a:rPr lang="en-US" b="1" dirty="0" smtClean="0"/>
              <a:t>Problem</a:t>
            </a:r>
            <a:r>
              <a:rPr lang="en-US" b="1" dirty="0"/>
              <a:t>:</a:t>
            </a:r>
            <a:r>
              <a:rPr lang="en-US" dirty="0"/>
              <a:t> Manual preparation involves extensive time spent on creating visuals and organizing content. This can lead to delays and last-minute stress</a:t>
            </a:r>
            <a:r>
              <a:rPr lang="en-US" dirty="0" smtClean="0"/>
              <a:t>.</a:t>
            </a:r>
            <a:endParaRPr lang="en-US" dirty="0"/>
          </a:p>
        </p:txBody>
      </p:sp>
      <p:sp>
        <p:nvSpPr>
          <p:cNvPr id="4" name="Content Placeholder 3"/>
          <p:cNvSpPr>
            <a:spLocks noGrp="1"/>
          </p:cNvSpPr>
          <p:nvPr>
            <p:ph sz="half" idx="2"/>
          </p:nvPr>
        </p:nvSpPr>
        <p:spPr>
          <a:xfrm>
            <a:off x="5558956" y="1838270"/>
            <a:ext cx="4184034" cy="3880773"/>
          </a:xfrm>
        </p:spPr>
        <p:txBody>
          <a:bodyPr>
            <a:normAutofit/>
          </a:bodyPr>
          <a:lstStyle/>
          <a:p>
            <a:r>
              <a:rPr lang="en-US" b="1" dirty="0" smtClean="0"/>
              <a:t>Solution with MS PowerPoint:</a:t>
            </a:r>
            <a:r>
              <a:rPr lang="en-US" dirty="0" smtClean="0"/>
              <a:t> PowerPoint offers templates and tools for quick creation, enabling presenters to focus more on content and delivery rather than logistics.</a:t>
            </a:r>
          </a:p>
          <a:p>
            <a:endParaRPr lang="en-US" dirty="0"/>
          </a:p>
        </p:txBody>
      </p:sp>
      <p:pic>
        <p:nvPicPr>
          <p:cNvPr id="6" name="Audio 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3599709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365125"/>
            <a:ext cx="11567160" cy="1325563"/>
          </a:xfrm>
        </p:spPr>
        <p:txBody>
          <a:bodyPr/>
          <a:lstStyle/>
          <a:p>
            <a:pPr algn="ctr"/>
            <a:r>
              <a:rPr lang="en-US" b="1" dirty="0" smtClean="0">
                <a:latin typeface="Arial" panose="020B0604020202020204" pitchFamily="34" charset="0"/>
                <a:cs typeface="Arial" panose="020B0604020202020204" pitchFamily="34" charset="0"/>
              </a:rPr>
              <a:t>Lack of Visual Appeal</a:t>
            </a:r>
            <a:r>
              <a:rPr lang="en-US" dirty="0" smtClean="0"/>
              <a:t/>
            </a:r>
            <a:br>
              <a:rPr lang="en-US" dirty="0" smtClean="0"/>
            </a:br>
            <a:endParaRPr lang="en-US" dirty="0"/>
          </a:p>
        </p:txBody>
      </p:sp>
      <p:sp>
        <p:nvSpPr>
          <p:cNvPr id="3" name="Content Placeholder 2"/>
          <p:cNvSpPr>
            <a:spLocks noGrp="1"/>
          </p:cNvSpPr>
          <p:nvPr>
            <p:ph sz="half" idx="1"/>
          </p:nvPr>
        </p:nvSpPr>
        <p:spPr>
          <a:xfrm>
            <a:off x="641930" y="1027906"/>
            <a:ext cx="5181600" cy="4351338"/>
          </a:xfrm>
        </p:spPr>
        <p:txBody>
          <a:bodyPr>
            <a:normAutofit/>
          </a:bodyPr>
          <a:lstStyle/>
          <a:p>
            <a:pPr marL="0" indent="0">
              <a:buNone/>
            </a:pPr>
            <a:endParaRPr lang="en-US" dirty="0"/>
          </a:p>
          <a:p>
            <a:r>
              <a:rPr lang="en-US" b="1" dirty="0"/>
              <a:t>Problem</a:t>
            </a:r>
            <a:r>
              <a:rPr lang="en-US" dirty="0"/>
              <a:t>: Manual presentations often lack engaging visuals, making it harder to capture the audience's attention and convey complex information effectively.</a:t>
            </a:r>
          </a:p>
          <a:p>
            <a:pPr marL="0" indent="0">
              <a:buNone/>
            </a:pPr>
            <a:endParaRPr lang="en-US" dirty="0"/>
          </a:p>
        </p:txBody>
      </p:sp>
      <p:sp>
        <p:nvSpPr>
          <p:cNvPr id="4" name="Content Placeholder 3"/>
          <p:cNvSpPr>
            <a:spLocks noGrp="1"/>
          </p:cNvSpPr>
          <p:nvPr>
            <p:ph sz="half" idx="2"/>
          </p:nvPr>
        </p:nvSpPr>
        <p:spPr>
          <a:xfrm>
            <a:off x="6105378" y="1363352"/>
            <a:ext cx="4184034" cy="3880773"/>
          </a:xfrm>
        </p:spPr>
        <p:txBody>
          <a:bodyPr>
            <a:normAutofit/>
          </a:bodyPr>
          <a:lstStyle/>
          <a:p>
            <a:r>
              <a:rPr lang="en-US" b="1" dirty="0" smtClean="0"/>
              <a:t>Solution with MS PowerPoint</a:t>
            </a:r>
            <a:r>
              <a:rPr lang="en-US" dirty="0" smtClean="0"/>
              <a:t>: PowerPoint’s multimedia capabilities allow the incorporation of images, videos, and animations, enhancing engagement and understanding.</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26016910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938" y="365125"/>
            <a:ext cx="12723876" cy="1325563"/>
          </a:xfrm>
        </p:spPr>
        <p:txBody>
          <a:bodyPr/>
          <a:lstStyle/>
          <a:p>
            <a:pPr algn="ctr"/>
            <a:r>
              <a:rPr lang="en-US" b="1" dirty="0" smtClean="0">
                <a:latin typeface="Arial" panose="020B0604020202020204" pitchFamily="34" charset="0"/>
                <a:cs typeface="Arial" panose="020B0604020202020204" pitchFamily="34" charset="0"/>
              </a:rPr>
              <a:t>Difficulty in Structuring Information</a:t>
            </a:r>
            <a:r>
              <a:rPr lang="en-US" dirty="0" smtClean="0"/>
              <a:t/>
            </a:r>
            <a:br>
              <a:rPr lang="en-US" dirty="0" smtClean="0"/>
            </a:br>
            <a:endParaRPr lang="en-US" dirty="0"/>
          </a:p>
        </p:txBody>
      </p:sp>
      <p:sp>
        <p:nvSpPr>
          <p:cNvPr id="3" name="Content Placeholder 2"/>
          <p:cNvSpPr>
            <a:spLocks noGrp="1"/>
          </p:cNvSpPr>
          <p:nvPr>
            <p:ph sz="half" idx="1"/>
          </p:nvPr>
        </p:nvSpPr>
        <p:spPr>
          <a:xfrm>
            <a:off x="501588" y="1182048"/>
            <a:ext cx="5181600" cy="4351338"/>
          </a:xfrm>
        </p:spPr>
        <p:txBody>
          <a:bodyPr>
            <a:normAutofit/>
          </a:bodyPr>
          <a:lstStyle/>
          <a:p>
            <a:r>
              <a:rPr lang="en-US" b="1" dirty="0" smtClean="0"/>
              <a:t>Problem</a:t>
            </a:r>
            <a:r>
              <a:rPr lang="en-US" dirty="0" smtClean="0"/>
              <a:t>: Manually crafted presentations can result in poorly structured information, making it difficult for the audience to follow.</a:t>
            </a:r>
          </a:p>
          <a:p>
            <a:pPr marL="0" indent="0">
              <a:buNone/>
            </a:pPr>
            <a:endParaRPr lang="en-US" dirty="0"/>
          </a:p>
          <a:p>
            <a:pPr marL="0" indent="0">
              <a:buNone/>
            </a:pPr>
            <a:endParaRPr lang="en-US" dirty="0"/>
          </a:p>
          <a:p>
            <a:pPr marL="0" indent="0">
              <a:buNone/>
            </a:pPr>
            <a:endParaRPr lang="en-US" dirty="0"/>
          </a:p>
        </p:txBody>
      </p:sp>
      <p:sp>
        <p:nvSpPr>
          <p:cNvPr id="4" name="Content Placeholder 3"/>
          <p:cNvSpPr>
            <a:spLocks noGrp="1"/>
          </p:cNvSpPr>
          <p:nvPr>
            <p:ph sz="half" idx="2"/>
          </p:nvPr>
        </p:nvSpPr>
        <p:spPr>
          <a:xfrm>
            <a:off x="6281774" y="1182048"/>
            <a:ext cx="4184034" cy="3880773"/>
          </a:xfrm>
        </p:spPr>
        <p:txBody>
          <a:bodyPr>
            <a:normAutofit/>
          </a:bodyPr>
          <a:lstStyle/>
          <a:p>
            <a:r>
              <a:rPr lang="en-US" b="1" dirty="0" smtClean="0"/>
              <a:t>Solution with MS PowerPoint:</a:t>
            </a:r>
            <a:r>
              <a:rPr lang="en-US" dirty="0" smtClean="0"/>
              <a:t> The software provides features like slide layouts and outlines that help in organizing content logically and coherently.</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8017849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numCol="1">
            <a:normAutofit fontScale="90000"/>
          </a:bodyPr>
          <a:lstStyle/>
          <a:p>
            <a:pPr algn="ctr"/>
            <a:r>
              <a:rPr lang="en-US" b="1" dirty="0" smtClean="0"/>
              <a:t> </a:t>
            </a:r>
            <a:r>
              <a:rPr lang="en-US" b="1" dirty="0" smtClean="0">
                <a:latin typeface="Arial" panose="020B0604020202020204" pitchFamily="34" charset="0"/>
                <a:cs typeface="Arial" panose="020B0604020202020204" pitchFamily="34" charset="0"/>
              </a:rPr>
              <a:t>MS Publisher (Problems and Solutions)</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Limited Reach</a:t>
            </a:r>
            <a:r>
              <a:rPr lang="en-US" b="1" dirty="0" smtClean="0"/>
              <a:t/>
            </a:r>
            <a:br>
              <a:rPr lang="en-US" b="1" dirty="0" smtClean="0"/>
            </a:br>
            <a:r>
              <a:rPr lang="en-US" b="1" dirty="0" smtClean="0"/>
              <a:t/>
            </a:r>
            <a:br>
              <a:rPr lang="en-US" b="1" dirty="0" smtClean="0"/>
            </a:br>
            <a:endParaRPr lang="en-US" b="1" dirty="0"/>
          </a:p>
        </p:txBody>
      </p:sp>
      <p:sp>
        <p:nvSpPr>
          <p:cNvPr id="3" name="Content Placeholder 2"/>
          <p:cNvSpPr>
            <a:spLocks noGrp="1"/>
          </p:cNvSpPr>
          <p:nvPr>
            <p:ph sz="half" idx="1"/>
          </p:nvPr>
        </p:nvSpPr>
        <p:spPr/>
        <p:txBody>
          <a:bodyPr>
            <a:normAutofit/>
          </a:bodyPr>
          <a:lstStyle/>
          <a:p>
            <a:r>
              <a:rPr lang="en-US" b="1" dirty="0" smtClean="0"/>
              <a:t>Problem</a:t>
            </a:r>
            <a:r>
              <a:rPr lang="en-US" b="1" dirty="0"/>
              <a:t>:</a:t>
            </a:r>
            <a:r>
              <a:rPr lang="en-US" dirty="0"/>
              <a:t> Traditional media, such as radio or word of mouth, often restricts the audience to local markets, limiting potential customer engagement</a:t>
            </a:r>
            <a:r>
              <a:rPr lang="en-US" dirty="0" smtClean="0"/>
              <a:t>.</a:t>
            </a:r>
            <a:endParaRPr lang="en-US" dirty="0"/>
          </a:p>
        </p:txBody>
      </p:sp>
      <p:sp>
        <p:nvSpPr>
          <p:cNvPr id="4" name="Content Placeholder 3"/>
          <p:cNvSpPr>
            <a:spLocks noGrp="1"/>
          </p:cNvSpPr>
          <p:nvPr>
            <p:ph sz="half" idx="2"/>
          </p:nvPr>
        </p:nvSpPr>
        <p:spPr/>
        <p:txBody>
          <a:bodyPr>
            <a:normAutofit/>
          </a:bodyPr>
          <a:lstStyle/>
          <a:p>
            <a:r>
              <a:rPr lang="en-US" b="1" dirty="0" smtClean="0"/>
              <a:t>Solution with MS Publisher:</a:t>
            </a:r>
            <a:r>
              <a:rPr lang="en-US" dirty="0" smtClean="0"/>
              <a:t> Publisher allows for easy distribution of digital advertisements that can reach a broader audience through email, social media, and online platforms.</a:t>
            </a:r>
          </a:p>
          <a:p>
            <a:endParaRPr lang="en-US" dirty="0" smtClean="0"/>
          </a:p>
          <a:p>
            <a:endParaRPr lang="en-US" dirty="0"/>
          </a:p>
        </p:txBody>
      </p:sp>
      <p:pic>
        <p:nvPicPr>
          <p:cNvPr id="5" name="Audio 4">
            <a:hlinkClick r:id="" action="ppaction://media"/>
          </p:cNvPr>
          <p:cNvPicPr>
            <a:picLocks noChangeAspect="1"/>
          </p:cNvPicPr>
          <p:nvPr>
            <a:audioFile r:link="rId3"/>
            <p:extLst>
              <p:ext uri="{DAA4B4D4-6D71-4841-9C94-3DE7FCFB9230}">
                <p14:media xmlns:p14="http://schemas.microsoft.com/office/powerpoint/2010/main" r:embed="rId2"/>
              </p:ext>
            </p:extLst>
          </p:nvPr>
        </p:nvPicPr>
        <p:blipFill>
          <a:blip r:embed="rId6"/>
          <a:stretch>
            <a:fillRect/>
          </a:stretch>
        </p:blipFill>
        <p:spPr>
          <a:xfrm>
            <a:off x="11569700" y="6235700"/>
            <a:ext cx="406400" cy="406400"/>
          </a:xfrm>
          <a:prstGeom prst="rect">
            <a:avLst/>
          </a:prstGeom>
        </p:spPr>
      </p:pic>
    </p:spTree>
    <p:custDataLst>
      <p:tags r:id="rId1"/>
    </p:custDataLst>
    <p:extLst>
      <p:ext uri="{BB962C8B-B14F-4D97-AF65-F5344CB8AC3E}">
        <p14:creationId xmlns:p14="http://schemas.microsoft.com/office/powerpoint/2010/main" val="15301396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5" name="breeze.wav"/>
          </p:stSnd>
        </p:sndAc>
      </p:transition>
    </mc:Choice>
    <mc:Fallback>
      <p:transition spd="slow" advTm="4009">
        <p:fade/>
        <p:sndAc>
          <p:stSnd loop="1">
            <p:snd r:embed="rId5"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1" fill="hold" display="0">
                  <p:stCondLst>
                    <p:cond delay="indefinite"/>
                  </p:stCondLst>
                  <p:endCondLst>
                    <p:cond evt="onStopAudio" delay="0">
                      <p:tgtEl>
                        <p:sldTgt/>
                      </p:tgtEl>
                    </p:cond>
                  </p:endCondLst>
                </p:cTn>
                <p:tgtEl>
                  <p:spTgt spid="5"/>
                </p:tgtEl>
              </p:cMediaNode>
            </p:audio>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 Inflexibility in Design</a:t>
            </a:r>
            <a:endParaRPr lang="en-US" b="1" dirty="0">
              <a:latin typeface="Arial" panose="020B0604020202020204" pitchFamily="34" charset="0"/>
              <a:cs typeface="Arial" panose="020B0604020202020204" pitchFamily="34" charset="0"/>
            </a:endParaRPr>
          </a:p>
        </p:txBody>
      </p:sp>
      <p:sp>
        <p:nvSpPr>
          <p:cNvPr id="3" name="Content Placeholder 2"/>
          <p:cNvSpPr>
            <a:spLocks noGrp="1"/>
          </p:cNvSpPr>
          <p:nvPr>
            <p:ph sz="half" idx="1"/>
          </p:nvPr>
        </p:nvSpPr>
        <p:spPr>
          <a:xfrm>
            <a:off x="762000" y="1825625"/>
            <a:ext cx="5181600" cy="4351338"/>
          </a:xfrm>
        </p:spPr>
        <p:txBody>
          <a:bodyPr>
            <a:normAutofit/>
          </a:bodyPr>
          <a:lstStyle/>
          <a:p>
            <a:r>
              <a:rPr lang="en-US" b="1" dirty="0" smtClean="0"/>
              <a:t>Problem</a:t>
            </a:r>
            <a:r>
              <a:rPr lang="en-US" b="1" dirty="0"/>
              <a:t>:</a:t>
            </a:r>
            <a:r>
              <a:rPr lang="en-US" dirty="0"/>
              <a:t> Conventional media lacks the flexibility to easily update or modify advertising content</a:t>
            </a:r>
            <a:r>
              <a:rPr lang="en-US" dirty="0" smtClean="0"/>
              <a:t>.</a:t>
            </a:r>
            <a:endParaRPr lang="en-US" dirty="0"/>
          </a:p>
        </p:txBody>
      </p:sp>
      <p:sp>
        <p:nvSpPr>
          <p:cNvPr id="4" name="Content Placeholder 3"/>
          <p:cNvSpPr>
            <a:spLocks noGrp="1"/>
          </p:cNvSpPr>
          <p:nvPr>
            <p:ph sz="half" idx="2"/>
          </p:nvPr>
        </p:nvSpPr>
        <p:spPr>
          <a:xfrm>
            <a:off x="5516784" y="1930400"/>
            <a:ext cx="4184034" cy="3880773"/>
          </a:xfrm>
        </p:spPr>
        <p:txBody>
          <a:bodyPr>
            <a:normAutofit/>
          </a:bodyPr>
          <a:lstStyle/>
          <a:p>
            <a:r>
              <a:rPr lang="en-US" b="1" dirty="0" smtClean="0"/>
              <a:t>Solution with MS Publisher:</a:t>
            </a:r>
            <a:r>
              <a:rPr lang="en-US" dirty="0" smtClean="0"/>
              <a:t> Users can quickly edit designs, ensuring that promotions remain relevant and up-to-date without significant time investment .</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2235240" y="3683160"/>
              <a:ext cx="1365480" cy="717840"/>
            </p14:xfrm>
          </p:contentPart>
        </mc:Choice>
        <mc:Fallback>
          <p:pic>
            <p:nvPicPr>
              <p:cNvPr id="6" name="Ink 5"/>
              <p:cNvPicPr/>
              <p:nvPr/>
            </p:nvPicPr>
            <p:blipFill>
              <a:blip r:embed="rId7"/>
              <a:stretch>
                <a:fillRect/>
              </a:stretch>
            </p:blipFill>
            <p:spPr>
              <a:xfrm>
                <a:off x="2225880" y="3673800"/>
                <a:ext cx="1384200" cy="736560"/>
              </a:xfrm>
              <a:prstGeom prst="rect">
                <a:avLst/>
              </a:prstGeom>
            </p:spPr>
          </p:pic>
        </mc:Fallback>
      </mc:AlternateContent>
    </p:spTree>
    <p:extLst>
      <p:ext uri="{BB962C8B-B14F-4D97-AF65-F5344CB8AC3E}">
        <p14:creationId xmlns:p14="http://schemas.microsoft.com/office/powerpoint/2010/main" val="41709317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Arial" panose="020B0604020202020204" pitchFamily="34" charset="0"/>
                <a:cs typeface="Arial" panose="020B0604020202020204" pitchFamily="34" charset="0"/>
              </a:rPr>
              <a:t>Higher Production Costs</a:t>
            </a:r>
            <a:r>
              <a:rPr lang="en-US" dirty="0" smtClean="0"/>
              <a:t/>
            </a:r>
            <a:br>
              <a:rPr lang="en-US" dirty="0" smtClean="0"/>
            </a:br>
            <a:endParaRPr lang="en-US" dirty="0"/>
          </a:p>
        </p:txBody>
      </p:sp>
      <p:sp>
        <p:nvSpPr>
          <p:cNvPr id="3" name="Content Placeholder 2"/>
          <p:cNvSpPr>
            <a:spLocks noGrp="1"/>
          </p:cNvSpPr>
          <p:nvPr>
            <p:ph sz="half" idx="1"/>
          </p:nvPr>
        </p:nvSpPr>
        <p:spPr>
          <a:xfrm>
            <a:off x="791633" y="1601789"/>
            <a:ext cx="4184035" cy="3880772"/>
          </a:xfrm>
        </p:spPr>
        <p:txBody>
          <a:bodyPr>
            <a:normAutofit/>
          </a:bodyPr>
          <a:lstStyle/>
          <a:p>
            <a:r>
              <a:rPr lang="en-US" b="1" dirty="0" smtClean="0"/>
              <a:t>Problem</a:t>
            </a:r>
            <a:r>
              <a:rPr lang="en-US" b="1" dirty="0"/>
              <a:t>:</a:t>
            </a:r>
            <a:r>
              <a:rPr lang="en-US" dirty="0"/>
              <a:t> Creating ads through traditional media can involve high costs for printing and distribution.</a:t>
            </a:r>
          </a:p>
          <a:p>
            <a:endParaRPr lang="en-US" dirty="0"/>
          </a:p>
        </p:txBody>
      </p:sp>
      <p:sp>
        <p:nvSpPr>
          <p:cNvPr id="4" name="Content Placeholder 3"/>
          <p:cNvSpPr>
            <a:spLocks noGrp="1"/>
          </p:cNvSpPr>
          <p:nvPr>
            <p:ph sz="half" idx="2"/>
          </p:nvPr>
        </p:nvSpPr>
        <p:spPr>
          <a:xfrm>
            <a:off x="5089967" y="1601789"/>
            <a:ext cx="4184034" cy="3880773"/>
          </a:xfrm>
        </p:spPr>
        <p:txBody>
          <a:bodyPr>
            <a:normAutofit/>
          </a:bodyPr>
          <a:lstStyle/>
          <a:p>
            <a:r>
              <a:rPr lang="en-US" b="1" dirty="0" smtClean="0"/>
              <a:t>Solution with MS Publisher:</a:t>
            </a:r>
            <a:r>
              <a:rPr lang="en-US" dirty="0" smtClean="0"/>
              <a:t> Publisher provides cost-effective digital solutions, allowing for high-quality designs without the need for extensive printing expenses.</a:t>
            </a:r>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4133880" y="2324160"/>
              <a:ext cx="1200600" cy="1143360"/>
            </p14:xfrm>
          </p:contentPart>
        </mc:Choice>
        <mc:Fallback>
          <p:pic>
            <p:nvPicPr>
              <p:cNvPr id="6" name="Ink 5"/>
              <p:cNvPicPr/>
              <p:nvPr/>
            </p:nvPicPr>
            <p:blipFill>
              <a:blip r:embed="rId7"/>
              <a:stretch>
                <a:fillRect/>
              </a:stretch>
            </p:blipFill>
            <p:spPr>
              <a:xfrm>
                <a:off x="4124520" y="2314800"/>
                <a:ext cx="1219320" cy="1162080"/>
              </a:xfrm>
              <a:prstGeom prst="rect">
                <a:avLst/>
              </a:prstGeom>
            </p:spPr>
          </p:pic>
        </mc:Fallback>
      </mc:AlternateContent>
    </p:spTree>
    <p:extLst>
      <p:ext uri="{BB962C8B-B14F-4D97-AF65-F5344CB8AC3E}">
        <p14:creationId xmlns:p14="http://schemas.microsoft.com/office/powerpoint/2010/main" val="12178412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5360" y="365125"/>
            <a:ext cx="11490960" cy="1325563"/>
          </a:xfrm>
        </p:spPr>
        <p:txBody>
          <a:bodyPr>
            <a:normAutofit/>
          </a:bodyPr>
          <a:lstStyle/>
          <a:p>
            <a:pPr algn="ctr"/>
            <a:r>
              <a:rPr lang="en-US" dirty="0" smtClean="0"/>
              <a:t> </a:t>
            </a:r>
            <a:r>
              <a:rPr lang="en-US" b="1" dirty="0" smtClean="0">
                <a:latin typeface="Arial" panose="020B0604020202020204" pitchFamily="34" charset="0"/>
                <a:cs typeface="Arial" panose="020B0604020202020204" pitchFamily="34" charset="0"/>
              </a:rPr>
              <a:t>Difficulty in Targeting Specific Audiences</a:t>
            </a:r>
            <a:r>
              <a:rPr lang="en-US" dirty="0" smtClean="0"/>
              <a:t/>
            </a:r>
            <a:br>
              <a:rPr lang="en-US" dirty="0" smtClean="0"/>
            </a:br>
            <a:endParaRPr lang="en-US" dirty="0"/>
          </a:p>
        </p:txBody>
      </p:sp>
      <p:sp>
        <p:nvSpPr>
          <p:cNvPr id="3" name="Content Placeholder 2"/>
          <p:cNvSpPr>
            <a:spLocks noGrp="1"/>
          </p:cNvSpPr>
          <p:nvPr>
            <p:ph sz="half" idx="1"/>
          </p:nvPr>
        </p:nvSpPr>
        <p:spPr>
          <a:xfrm>
            <a:off x="687494" y="1690688"/>
            <a:ext cx="4184035" cy="3880772"/>
          </a:xfrm>
        </p:spPr>
        <p:txBody>
          <a:bodyPr>
            <a:normAutofit/>
          </a:bodyPr>
          <a:lstStyle/>
          <a:p>
            <a:r>
              <a:rPr lang="en-US" b="1" dirty="0" smtClean="0"/>
              <a:t>Problem</a:t>
            </a:r>
            <a:r>
              <a:rPr lang="en-US" b="1" dirty="0"/>
              <a:t>:</a:t>
            </a:r>
            <a:r>
              <a:rPr lang="en-US" dirty="0"/>
              <a:t> Conventional advertising often casts a wide net, making it hard to target specific demographics effectively</a:t>
            </a:r>
            <a:r>
              <a:rPr lang="en-US" dirty="0" smtClean="0"/>
              <a:t>.</a:t>
            </a:r>
            <a:endParaRPr lang="en-US" dirty="0"/>
          </a:p>
        </p:txBody>
      </p:sp>
      <p:sp>
        <p:nvSpPr>
          <p:cNvPr id="4" name="Content Placeholder 3"/>
          <p:cNvSpPr>
            <a:spLocks noGrp="1"/>
          </p:cNvSpPr>
          <p:nvPr>
            <p:ph sz="half" idx="2"/>
          </p:nvPr>
        </p:nvSpPr>
        <p:spPr>
          <a:xfrm>
            <a:off x="5089970" y="1690688"/>
            <a:ext cx="4184034" cy="3880773"/>
          </a:xfrm>
        </p:spPr>
        <p:txBody>
          <a:bodyPr>
            <a:normAutofit/>
          </a:bodyPr>
          <a:lstStyle/>
          <a:p>
            <a:r>
              <a:rPr lang="en-US" b="1" dirty="0" smtClean="0"/>
              <a:t>Solution with MS Publisher:</a:t>
            </a:r>
            <a:r>
              <a:rPr lang="en-US" dirty="0" smtClean="0"/>
              <a:t> It allows for customized materials tailored to specific audiences, enhancing the effectiveness of marketing campaigns.</a:t>
            </a:r>
          </a:p>
          <a:p>
            <a:endParaRPr lang="en-US" dirty="0" smtClean="0"/>
          </a:p>
          <a:p>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08093664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 y="425378"/>
            <a:ext cx="11567160" cy="1205057"/>
          </a:xfrm>
        </p:spPr>
        <p:txBody>
          <a:bodyPr>
            <a:normAutofit/>
          </a:bodyPr>
          <a:lstStyle/>
          <a:p>
            <a:r>
              <a:rPr lang="en-US" sz="3200" b="1" dirty="0" smtClean="0">
                <a:latin typeface="Arial" panose="020B0604020202020204" pitchFamily="34" charset="0"/>
                <a:cs typeface="Arial" panose="020B0604020202020204" pitchFamily="34" charset="0"/>
              </a:rPr>
              <a:t>Synopsis Between MS Power point and MS Publisher</a:t>
            </a:r>
            <a:endParaRPr lang="en-US" sz="32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799254" y="1307149"/>
            <a:ext cx="8596668" cy="3880773"/>
          </a:xfrm>
        </p:spPr>
        <p:txBody>
          <a:bodyPr>
            <a:normAutofit fontScale="85000" lnSpcReduction="10000"/>
          </a:bodyPr>
          <a:lstStyle/>
          <a:p>
            <a:pPr marL="0" indent="0">
              <a:buNone/>
            </a:pPr>
            <a:r>
              <a:rPr lang="en-US" dirty="0"/>
              <a:t>In the contemporary business environment, effective communication and marketing strategies are crucial. This report argues for the adoption of Microsoft PowerPoint and MS Publisher as essential tools that significantly enhance business presentations and advertising efforts</a:t>
            </a:r>
            <a:endParaRPr lang="en-US" dirty="0" smtClean="0"/>
          </a:p>
          <a:p>
            <a:endParaRPr lang="en-US" dirty="0"/>
          </a:p>
          <a:p>
            <a:r>
              <a:rPr lang="en-US" b="1" dirty="0"/>
              <a:t>MS PowerPoint</a:t>
            </a:r>
            <a:r>
              <a:rPr lang="en-US" dirty="0"/>
              <a:t> effectively addresses common problems associated with manual presentations by streamlining preparation, enhancing visual appeal, and ensuring a logical flow of information. Its multimedia capabilities capture and maintain audience attention, leading to more impactful presentations</a:t>
            </a:r>
            <a:r>
              <a:rPr lang="en-US" dirty="0" smtClean="0"/>
              <a:t>.</a:t>
            </a:r>
          </a:p>
          <a:p>
            <a:endParaRPr lang="en-US" dirty="0"/>
          </a:p>
          <a:p>
            <a:pPr marL="0" indent="0">
              <a:buNone/>
            </a:pPr>
            <a:endParaRPr lang="en-US" dirty="0" smtClean="0"/>
          </a:p>
          <a:p>
            <a:r>
              <a:rPr lang="en-US" b="1" dirty="0"/>
              <a:t>MS Publisher</a:t>
            </a:r>
            <a:r>
              <a:rPr lang="en-US" dirty="0"/>
              <a:t>, on the other hand, revolutionizes the advertising landscape by overcoming the limitations of traditional media. It offers flexibility in design, broad reach, cost-effectiveness, and targeted marketing strategies. By enabling businesses to create visually appealing and relevant advertisements, Publisher enhances the potential for successful customer engagement.</a:t>
            </a:r>
          </a:p>
          <a:p>
            <a:endParaRPr lang="en-US" dirty="0" smtClean="0"/>
          </a:p>
          <a:p>
            <a:endParaRPr lang="en-US" dirty="0"/>
          </a:p>
          <a:p>
            <a:endParaRPr lang="en-US" dirty="0" smtClean="0"/>
          </a:p>
          <a:p>
            <a:pPr marL="0" indent="0">
              <a:buNone/>
            </a:pPr>
            <a:endParaRPr lang="en-US" dirty="0"/>
          </a:p>
          <a:p>
            <a:endParaRPr lang="en-US" dirty="0" smtClean="0"/>
          </a:p>
          <a:p>
            <a:endParaRPr lang="en-US" dirty="0"/>
          </a:p>
        </p:txBody>
      </p:sp>
      <p:pic>
        <p:nvPicPr>
          <p:cNvPr id="4" name="Audio 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569700" y="6235700"/>
            <a:ext cx="406400" cy="406400"/>
          </a:xfrm>
          <a:prstGeom prst="rect">
            <a:avLst/>
          </a:prstGeom>
        </p:spPr>
      </p:pic>
    </p:spTree>
    <p:extLst>
      <p:ext uri="{BB962C8B-B14F-4D97-AF65-F5344CB8AC3E}">
        <p14:creationId xmlns:p14="http://schemas.microsoft.com/office/powerpoint/2010/main" val="16699064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4" name="breeze.wav"/>
          </p:stSnd>
        </p:sndAc>
      </p:transition>
    </mc:Choice>
    <mc:Fallback>
      <p:transition spd="slow" advTm="4009">
        <p:fade/>
        <p:sndAc>
          <p:stSnd loop="1">
            <p:snd r:embed="rId4" name="breeze.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Presented by: </a:t>
            </a:r>
            <a:endParaRPr lang="en-US" dirty="0"/>
          </a:p>
        </p:txBody>
      </p:sp>
      <p:sp>
        <p:nvSpPr>
          <p:cNvPr id="3" name="Content Placeholder 2"/>
          <p:cNvSpPr>
            <a:spLocks noGrp="1"/>
          </p:cNvSpPr>
          <p:nvPr>
            <p:ph sz="half" idx="1"/>
          </p:nvPr>
        </p:nvSpPr>
        <p:spPr>
          <a:xfrm>
            <a:off x="677334" y="1825309"/>
            <a:ext cx="4184035" cy="3880772"/>
          </a:xfrm>
        </p:spPr>
        <p:txBody>
          <a:bodyPr>
            <a:normAutofit/>
          </a:bodyPr>
          <a:lstStyle/>
          <a:p>
            <a:pPr>
              <a:buFont typeface="+mj-lt"/>
              <a:buAutoNum type="arabicPeriod"/>
            </a:pPr>
            <a:r>
              <a:rPr lang="en-US" sz="2800" b="1" dirty="0" smtClean="0">
                <a:latin typeface="Arial" panose="020B0604020202020204" pitchFamily="34" charset="0"/>
                <a:cs typeface="Arial" panose="020B0604020202020204" pitchFamily="34" charset="0"/>
              </a:rPr>
              <a:t>Rapelang </a:t>
            </a:r>
            <a:r>
              <a:rPr lang="en-US" sz="2800" b="1" dirty="0">
                <a:latin typeface="Arial" panose="020B0604020202020204" pitchFamily="34" charset="0"/>
                <a:cs typeface="Arial" panose="020B0604020202020204" pitchFamily="34" charset="0"/>
              </a:rPr>
              <a:t>Monyau </a:t>
            </a:r>
            <a:endParaRPr lang="en-US" sz="2800" b="1" dirty="0" smtClean="0">
              <a:latin typeface="Arial" panose="020B0604020202020204" pitchFamily="34" charset="0"/>
              <a:cs typeface="Arial" panose="020B0604020202020204" pitchFamily="34" charset="0"/>
            </a:endParaRPr>
          </a:p>
          <a:p>
            <a:pPr>
              <a:buFont typeface="+mj-lt"/>
              <a:buAutoNum type="arabicPeriod"/>
            </a:pPr>
            <a:r>
              <a:rPr lang="en-US" sz="2800" b="1" dirty="0" smtClean="0">
                <a:latin typeface="Arial" panose="020B0604020202020204" pitchFamily="34" charset="0"/>
                <a:cs typeface="Arial" panose="020B0604020202020204" pitchFamily="34" charset="0"/>
              </a:rPr>
              <a:t>Teboho Monyamane</a:t>
            </a:r>
          </a:p>
          <a:p>
            <a:pPr>
              <a:buFont typeface="+mj-lt"/>
              <a:buAutoNum type="arabicPeriod"/>
            </a:pPr>
            <a:r>
              <a:rPr lang="en-US" sz="2800" b="1" dirty="0" smtClean="0">
                <a:latin typeface="Arial" panose="020B0604020202020204" pitchFamily="34" charset="0"/>
                <a:cs typeface="Arial" panose="020B0604020202020204" pitchFamily="34" charset="0"/>
              </a:rPr>
              <a:t>Seeiso </a:t>
            </a:r>
            <a:r>
              <a:rPr lang="en-US" sz="2800" b="1" dirty="0">
                <a:latin typeface="Arial" panose="020B0604020202020204" pitchFamily="34" charset="0"/>
                <a:cs typeface="Arial" panose="020B0604020202020204" pitchFamily="34" charset="0"/>
              </a:rPr>
              <a:t>Sixolise </a:t>
            </a:r>
            <a:endParaRPr lang="en-US" sz="2800" b="1" dirty="0" smtClean="0">
              <a:latin typeface="Arial" panose="020B0604020202020204" pitchFamily="34" charset="0"/>
              <a:cs typeface="Arial" panose="020B0604020202020204" pitchFamily="34" charset="0"/>
            </a:endParaRPr>
          </a:p>
          <a:p>
            <a:pPr>
              <a:buFont typeface="+mj-lt"/>
              <a:buAutoNum type="arabicPeriod"/>
            </a:pPr>
            <a:r>
              <a:rPr lang="en-US" sz="2800" b="1" dirty="0" smtClean="0">
                <a:latin typeface="Arial" panose="020B0604020202020204" pitchFamily="34" charset="0"/>
                <a:cs typeface="Arial" panose="020B0604020202020204" pitchFamily="34" charset="0"/>
              </a:rPr>
              <a:t>Mosa Phoolo</a:t>
            </a:r>
          </a:p>
          <a:p>
            <a:pPr>
              <a:buFont typeface="+mj-lt"/>
              <a:buAutoNum type="arabicPeriod"/>
            </a:pPr>
            <a:r>
              <a:rPr lang="en-US" sz="2800" b="1" dirty="0" smtClean="0">
                <a:latin typeface="Arial" panose="020B0604020202020204" pitchFamily="34" charset="0"/>
                <a:cs typeface="Arial" panose="020B0604020202020204" pitchFamily="34" charset="0"/>
              </a:rPr>
              <a:t>Nthatuoa </a:t>
            </a:r>
            <a:r>
              <a:rPr lang="en-US" sz="2800" b="1" dirty="0">
                <a:latin typeface="Arial" panose="020B0604020202020204" pitchFamily="34" charset="0"/>
                <a:cs typeface="Arial" panose="020B0604020202020204" pitchFamily="34" charset="0"/>
              </a:rPr>
              <a:t>Ntsebeng</a:t>
            </a:r>
            <a:br>
              <a:rPr lang="en-US" sz="2800" b="1" dirty="0">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5089970" y="1966550"/>
            <a:ext cx="4184034" cy="4268850"/>
          </a:xfrm>
        </p:spPr>
        <p:txBody>
          <a:bodyPr>
            <a:normAutofit/>
          </a:bodyPr>
          <a:lstStyle/>
          <a:p>
            <a:pPr>
              <a:buFont typeface="+mj-lt"/>
              <a:buAutoNum type="arabicPeriod"/>
            </a:pPr>
            <a:r>
              <a:rPr lang="en-US" sz="2800" b="1" dirty="0">
                <a:latin typeface="Arial" panose="020B0604020202020204" pitchFamily="34" charset="0"/>
                <a:cs typeface="Arial" panose="020B0604020202020204" pitchFamily="34" charset="0"/>
              </a:rPr>
              <a:t>Makhutliso </a:t>
            </a:r>
            <a:r>
              <a:rPr lang="en-US" sz="2800" b="1" dirty="0" smtClean="0">
                <a:latin typeface="Arial" panose="020B0604020202020204" pitchFamily="34" charset="0"/>
                <a:cs typeface="Arial" panose="020B0604020202020204" pitchFamily="34" charset="0"/>
              </a:rPr>
              <a:t>Monyane</a:t>
            </a:r>
          </a:p>
          <a:p>
            <a:pPr>
              <a:buFont typeface="+mj-lt"/>
              <a:buAutoNum type="arabicPeriod"/>
            </a:pPr>
            <a:r>
              <a:rPr lang="en-US" sz="2800" b="1" dirty="0" smtClean="0">
                <a:latin typeface="Arial" panose="020B0604020202020204" pitchFamily="34" charset="0"/>
                <a:cs typeface="Arial" panose="020B0604020202020204" pitchFamily="34" charset="0"/>
              </a:rPr>
              <a:t>Relebohile Lekhetho</a:t>
            </a:r>
          </a:p>
          <a:p>
            <a:pPr>
              <a:buFont typeface="+mj-lt"/>
              <a:buAutoNum type="arabicPeriod"/>
            </a:pPr>
            <a:r>
              <a:rPr lang="en-US" sz="2800" b="1" dirty="0" smtClean="0">
                <a:latin typeface="Arial" panose="020B0604020202020204" pitchFamily="34" charset="0"/>
                <a:cs typeface="Arial" panose="020B0604020202020204" pitchFamily="34" charset="0"/>
              </a:rPr>
              <a:t>Ntsoaki </a:t>
            </a:r>
            <a:r>
              <a:rPr lang="en-US" sz="2800" b="1" dirty="0">
                <a:latin typeface="Arial" panose="020B0604020202020204" pitchFamily="34" charset="0"/>
                <a:cs typeface="Arial" panose="020B0604020202020204" pitchFamily="34" charset="0"/>
              </a:rPr>
              <a:t>Mosebi </a:t>
            </a:r>
            <a:endParaRPr lang="en-US" sz="2800" b="1" dirty="0" smtClean="0">
              <a:latin typeface="Arial" panose="020B0604020202020204" pitchFamily="34" charset="0"/>
              <a:cs typeface="Arial" panose="020B0604020202020204" pitchFamily="34" charset="0"/>
            </a:endParaRPr>
          </a:p>
          <a:p>
            <a:pPr>
              <a:buFont typeface="+mj-lt"/>
              <a:buAutoNum type="arabicPeriod"/>
            </a:pPr>
            <a:r>
              <a:rPr lang="en-US" sz="2800" b="1" dirty="0" smtClean="0">
                <a:latin typeface="Arial" panose="020B0604020202020204" pitchFamily="34" charset="0"/>
                <a:cs typeface="Arial" panose="020B0604020202020204" pitchFamily="34" charset="0"/>
              </a:rPr>
              <a:t>Rethabile </a:t>
            </a:r>
            <a:r>
              <a:rPr lang="en-US" sz="2800" b="1" dirty="0">
                <a:latin typeface="Arial" panose="020B0604020202020204" pitchFamily="34" charset="0"/>
                <a:cs typeface="Arial" panose="020B0604020202020204" pitchFamily="34" charset="0"/>
              </a:rPr>
              <a:t>Matsoso </a:t>
            </a:r>
            <a:endParaRPr lang="en-US" sz="2800" b="1" dirty="0" smtClean="0">
              <a:latin typeface="Arial" panose="020B0604020202020204" pitchFamily="34" charset="0"/>
              <a:cs typeface="Arial" panose="020B0604020202020204" pitchFamily="34" charset="0"/>
            </a:endParaRPr>
          </a:p>
          <a:p>
            <a:pPr>
              <a:buFont typeface="+mj-lt"/>
              <a:buAutoNum type="arabicPeriod"/>
            </a:pPr>
            <a:r>
              <a:rPr lang="en-US" sz="2800" b="1" dirty="0" smtClean="0">
                <a:latin typeface="Arial" panose="020B0604020202020204" pitchFamily="34" charset="0"/>
                <a:cs typeface="Arial" panose="020B0604020202020204" pitchFamily="34" charset="0"/>
              </a:rPr>
              <a:t>Refiloe Konyana</a:t>
            </a:r>
          </a:p>
          <a:p>
            <a:pPr>
              <a:buFont typeface="+mj-lt"/>
              <a:buAutoNum type="arabicPeriod"/>
            </a:pPr>
            <a:r>
              <a:rPr lang="en-US" sz="2800" b="1" dirty="0" smtClean="0">
                <a:latin typeface="Arial" panose="020B0604020202020204" pitchFamily="34" charset="0"/>
                <a:cs typeface="Arial" panose="020B0604020202020204" pitchFamily="34" charset="0"/>
              </a:rPr>
              <a:t>Puleng Tsoaeli</a:t>
            </a:r>
            <a:r>
              <a:rPr lang="en-US" sz="2800" b="1" dirty="0">
                <a:latin typeface="Arial" panose="020B0604020202020204" pitchFamily="34" charset="0"/>
                <a:cs typeface="Arial" panose="020B0604020202020204" pitchFamily="34" charset="0"/>
              </a:rPr>
              <a:t/>
            </a:r>
            <a:br>
              <a:rPr lang="en-US" sz="2800" b="1" dirty="0">
                <a:latin typeface="Arial" panose="020B0604020202020204" pitchFamily="34" charset="0"/>
                <a:cs typeface="Arial" panose="020B0604020202020204" pitchFamily="34" charset="0"/>
              </a:rPr>
            </a:br>
            <a:endParaRPr lang="en-US" sz="2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265923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5000" advTm="4009">
        <p15:prstTrans prst="curtains"/>
        <p:sndAc>
          <p:stSnd loop="1">
            <p:snd r:embed="rId2" name="breeze.wav"/>
          </p:stSnd>
        </p:sndAc>
      </p:transition>
    </mc:Choice>
    <mc:Fallback>
      <p:transition spd="slow" advTm="4009">
        <p:fade/>
        <p:sndAc>
          <p:stSnd loop="1">
            <p:snd r:embed="rId2" name="breeze.wav"/>
          </p:stSnd>
        </p:sndAc>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3.8"/>
</p:tagLst>
</file>

<file path=ppt/theme/theme1.xml><?xml version="1.0" encoding="utf-8"?>
<a:theme xmlns:a="http://schemas.openxmlformats.org/drawingml/2006/main" name="Facet">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rosted Glass">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143</TotalTime>
  <Words>518</Words>
  <Application>Microsoft Office PowerPoint</Application>
  <PresentationFormat>Widescreen</PresentationFormat>
  <Paragraphs>46</Paragraphs>
  <Slides>9</Slides>
  <Notes>0</Notes>
  <HiddenSlides>0</HiddenSlides>
  <MMClips>8</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MS Power Point (Problems and solutions)            Time-Consuming Preparation</vt:lpstr>
      <vt:lpstr>Lack of Visual Appeal </vt:lpstr>
      <vt:lpstr>Difficulty in Structuring Information </vt:lpstr>
      <vt:lpstr> MS Publisher (Problems and Solutions) Limited Reach  </vt:lpstr>
      <vt:lpstr> Inflexibility in Design</vt:lpstr>
      <vt:lpstr>Higher Production Costs </vt:lpstr>
      <vt:lpstr> Difficulty in Targeting Specific Audiences </vt:lpstr>
      <vt:lpstr>Synopsis Between MS Power point and MS Publisher</vt:lpstr>
      <vt:lpstr>Presented by: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BrainTech Holdings</dc:creator>
  <cp:lastModifiedBy>BrainTech Holdings</cp:lastModifiedBy>
  <cp:revision>16</cp:revision>
  <dcterms:created xsi:type="dcterms:W3CDTF">2024-10-28T09:54:53Z</dcterms:created>
  <dcterms:modified xsi:type="dcterms:W3CDTF">2024-10-28T12:19:38Z</dcterms:modified>
</cp:coreProperties>
</file>